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2.xml" ContentType="application/vnd.openxmlformats-officedocument.presentationml.tags+xml"/>
  <Override PartName="/ppt/notesSlides/notesSlide38.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9.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4"/>
    <p:sldMasterId id="2147483856" r:id="rId5"/>
    <p:sldMasterId id="2147483870" r:id="rId6"/>
    <p:sldMasterId id="2147483889" r:id="rId7"/>
    <p:sldMasterId id="2147483907" r:id="rId8"/>
  </p:sldMasterIdLst>
  <p:notesMasterIdLst>
    <p:notesMasterId r:id="rId66"/>
  </p:notesMasterIdLst>
  <p:handoutMasterIdLst>
    <p:handoutMasterId r:id="rId67"/>
  </p:handoutMasterIdLst>
  <p:sldIdLst>
    <p:sldId id="2147472118" r:id="rId9"/>
    <p:sldId id="312" r:id="rId10"/>
    <p:sldId id="322" r:id="rId11"/>
    <p:sldId id="2147472059" r:id="rId12"/>
    <p:sldId id="2147472109" r:id="rId13"/>
    <p:sldId id="2147472060" r:id="rId14"/>
    <p:sldId id="2147472080" r:id="rId15"/>
    <p:sldId id="2147472081" r:id="rId16"/>
    <p:sldId id="325" r:id="rId17"/>
    <p:sldId id="319" r:id="rId18"/>
    <p:sldId id="287" r:id="rId19"/>
    <p:sldId id="2147472123" r:id="rId20"/>
    <p:sldId id="585" r:id="rId21"/>
    <p:sldId id="2147472077" r:id="rId22"/>
    <p:sldId id="2147472075" r:id="rId23"/>
    <p:sldId id="303" r:id="rId24"/>
    <p:sldId id="304" r:id="rId25"/>
    <p:sldId id="2147472070" r:id="rId26"/>
    <p:sldId id="305" r:id="rId27"/>
    <p:sldId id="610" r:id="rId28"/>
    <p:sldId id="2147472067" r:id="rId29"/>
    <p:sldId id="2147472119" r:id="rId30"/>
    <p:sldId id="2147472062" r:id="rId31"/>
    <p:sldId id="2147472069" r:id="rId32"/>
    <p:sldId id="591" r:id="rId33"/>
    <p:sldId id="2147472120" r:id="rId34"/>
    <p:sldId id="2147472072" r:id="rId35"/>
    <p:sldId id="2147472073" r:id="rId36"/>
    <p:sldId id="2147472095" r:id="rId37"/>
    <p:sldId id="594" r:id="rId38"/>
    <p:sldId id="2147472064" r:id="rId39"/>
    <p:sldId id="307" r:id="rId40"/>
    <p:sldId id="308" r:id="rId41"/>
    <p:sldId id="2147472121" r:id="rId42"/>
    <p:sldId id="280" r:id="rId43"/>
    <p:sldId id="2147472107" r:id="rId44"/>
    <p:sldId id="2147472133" r:id="rId45"/>
    <p:sldId id="2147472152" r:id="rId46"/>
    <p:sldId id="306" r:id="rId47"/>
    <p:sldId id="2147472114" r:id="rId48"/>
    <p:sldId id="654" r:id="rId49"/>
    <p:sldId id="2147472115" r:id="rId50"/>
    <p:sldId id="584" r:id="rId51"/>
    <p:sldId id="281" r:id="rId52"/>
    <p:sldId id="2147472295" r:id="rId53"/>
    <p:sldId id="2147472296" r:id="rId54"/>
    <p:sldId id="573" r:id="rId55"/>
    <p:sldId id="317" r:id="rId56"/>
    <p:sldId id="2147472122" r:id="rId57"/>
    <p:sldId id="2147472068" r:id="rId58"/>
    <p:sldId id="2147472116" r:id="rId59"/>
    <p:sldId id="2147472033" r:id="rId60"/>
    <p:sldId id="2147472117" r:id="rId61"/>
    <p:sldId id="2147472112" r:id="rId62"/>
    <p:sldId id="299" r:id="rId63"/>
    <p:sldId id="298" r:id="rId64"/>
    <p:sldId id="581" r:id="rId65"/>
  </p:sldIdLst>
  <p:sldSz cx="12192000" cy="6858000"/>
  <p:notesSz cx="6858000" cy="9144000"/>
  <p:embeddedFontLst>
    <p:embeddedFont>
      <p:font typeface="Aino" panose="02000603040504020204" pitchFamily="50" charset="-70"/>
      <p:regular r:id="rId68"/>
      <p:bold r:id="rId69"/>
      <p:italic r:id="rId70"/>
      <p:boldItalic r:id="rId71"/>
    </p:embeddedFont>
    <p:embeddedFont>
      <p:font typeface="Aino " panose="020B0604020202020204" charset="0"/>
      <p:regular r:id="rId72"/>
      <p:bold r:id="rId73"/>
      <p:italic r:id="rId74"/>
      <p:boldItalic r:id="rId75"/>
    </p:embeddedFont>
    <p:embeddedFont>
      <p:font typeface="Aino Headline" panose="020B0303040504020204" pitchFamily="34" charset="-70"/>
      <p:regular r:id="rId76"/>
    </p:embeddedFont>
    <p:embeddedFont>
      <p:font typeface="Aino-Regular" panose="02000603040504020204" pitchFamily="50" charset="-70"/>
      <p:regular r:id="rId77"/>
    </p:embeddedFont>
    <p:embeddedFont>
      <p:font typeface="Helvetica" panose="020B0604020202020204" pitchFamily="34" charset="0"/>
      <p:regular r:id="rId78"/>
      <p:bold r:id="rId79"/>
      <p:italic r:id="rId80"/>
      <p:boldItalic r:id="rId81"/>
    </p:embeddedFont>
    <p:embeddedFont>
      <p:font typeface="Roboto" panose="02000000000000000000" pitchFamily="2" charset="0"/>
      <p:regular r:id="rId82"/>
      <p:bold r:id="rId83"/>
      <p:italic r:id="rId84"/>
      <p:boldItalic r:id="rId85"/>
    </p:embeddedFont>
    <p:embeddedFont>
      <p:font typeface="Tw Cen MT" panose="020B0602020104020603" pitchFamily="34" charset="0"/>
      <p:regular r:id="rId86"/>
      <p:bold r:id="rId87"/>
      <p:italic r:id="rId88"/>
      <p:boldItalic r:id="rId89"/>
    </p:embeddedFont>
    <p:embeddedFont>
      <p:font typeface="Verdana" panose="020B0604030504040204" pitchFamily="34" charset="0"/>
      <p:regular r:id="rId90"/>
      <p:bold r:id="rId91"/>
      <p:italic r:id="rId92"/>
      <p:boldItalic r:id="rId93"/>
    </p:embeddedFont>
  </p:embeddedFontLst>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753411-6E31-377C-D534-D46BAE994BFB}" name="Moonika Maidre" initials="MM" userId="S::Moonika.Maidre@eas.ee::09714c84-7bf6-432c-9313-ac4a7ee4e959" providerId="AD"/>
  <p188:author id="{287EB246-9BD8-E286-05A4-84953D78A922}" name="Triin Joasaare" initials="TJ" userId="S::Triin.Joasaare@eas.ee::261a1660-3801-4d3c-9cb9-571007134b90" providerId="AD"/>
  <p188:author id="{597AEAA9-61A0-8E40-B758-E877B1DAAC77}" name="Stina Vürmer" initials="SV" userId="S::Stina.Vurmer@eas.ee::7053d8d4-bc36-4988-9505-86151c8320a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3C0078"/>
    <a:srgbClr val="00005A"/>
    <a:srgbClr val="0000B4"/>
    <a:srgbClr val="E2E000"/>
    <a:srgbClr val="FCEDC5"/>
    <a:srgbClr val="D2C3D4"/>
    <a:srgbClr val="FF2DB4"/>
    <a:srgbClr val="FF48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6D8EEC-392D-407F-8597-EA48D8802A2F}" v="1" dt="2026-10-20T10:47:32.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482" autoAdjust="0"/>
  </p:normalViewPr>
  <p:slideViewPr>
    <p:cSldViewPr snapToGrid="0">
      <p:cViewPr varScale="1">
        <p:scale>
          <a:sx n="84" d="100"/>
          <a:sy n="84" d="100"/>
        </p:scale>
        <p:origin x="2190" y="78"/>
      </p:cViewPr>
      <p:guideLst/>
    </p:cSldViewPr>
  </p:slideViewPr>
  <p:notesTextViewPr>
    <p:cViewPr>
      <p:scale>
        <a:sx n="3" d="2"/>
        <a:sy n="3" d="2"/>
      </p:scale>
      <p:origin x="0" y="-1584"/>
    </p:cViewPr>
  </p:notesTextViewPr>
  <p:sorterViewPr>
    <p:cViewPr>
      <p:scale>
        <a:sx n="100" d="100"/>
        <a:sy n="100" d="100"/>
      </p:scale>
      <p:origin x="0" y="-7254"/>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font" Target="fonts/font1.fntdata"/><Relationship Id="rId84" Type="http://schemas.openxmlformats.org/officeDocument/2006/relationships/font" Target="fonts/font17.fntdata"/><Relationship Id="rId89" Type="http://schemas.openxmlformats.org/officeDocument/2006/relationships/font" Target="fonts/font22.fntdata"/><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90" Type="http://schemas.openxmlformats.org/officeDocument/2006/relationships/font" Target="fonts/font23.fntdata"/><Relationship Id="rId95" Type="http://schemas.openxmlformats.org/officeDocument/2006/relationships/viewProps" Target="viewProps.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font" Target="fonts/font2.fntdata"/><Relationship Id="rId80" Type="http://schemas.openxmlformats.org/officeDocument/2006/relationships/font" Target="fonts/font13.fntdata"/><Relationship Id="rId85" Type="http://schemas.openxmlformats.org/officeDocument/2006/relationships/font" Target="fonts/font18.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handoutMaster" Target="handoutMasters/handout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font" Target="fonts/font16.fntdata"/><Relationship Id="rId88" Type="http://schemas.openxmlformats.org/officeDocument/2006/relationships/font" Target="fonts/font21.fntdata"/><Relationship Id="rId91" Type="http://schemas.openxmlformats.org/officeDocument/2006/relationships/font" Target="fonts/font24.fntdata"/><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openxmlformats.org/officeDocument/2006/relationships/font" Target="fonts/font19.fntdata"/><Relationship Id="rId94" Type="http://schemas.openxmlformats.org/officeDocument/2006/relationships/presProps" Target="presProp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font" Target="fonts/font9.fntdata"/><Relationship Id="rId97" Type="http://schemas.openxmlformats.org/officeDocument/2006/relationships/tableStyles" Target="tableStyles.xml"/><Relationship Id="rId7" Type="http://schemas.openxmlformats.org/officeDocument/2006/relationships/slideMaster" Target="slideMasters/slideMaster4.xml"/><Relationship Id="rId71" Type="http://schemas.openxmlformats.org/officeDocument/2006/relationships/font" Target="fonts/font4.fntdata"/><Relationship Id="rId92" Type="http://schemas.openxmlformats.org/officeDocument/2006/relationships/font" Target="fonts/font25.fntdata"/><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notesMaster" Target="notesMasters/notesMaster1.xml"/><Relationship Id="rId87" Type="http://schemas.openxmlformats.org/officeDocument/2006/relationships/font" Target="fonts/font20.fntdata"/><Relationship Id="rId61" Type="http://schemas.openxmlformats.org/officeDocument/2006/relationships/slide" Target="slides/slide53.xml"/><Relationship Id="rId82" Type="http://schemas.openxmlformats.org/officeDocument/2006/relationships/font" Target="fonts/font15.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font" Target="fonts/font10.fntdata"/><Relationship Id="rId100"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font" Target="fonts/font5.fntdata"/><Relationship Id="rId93" Type="http://schemas.openxmlformats.org/officeDocument/2006/relationships/font" Target="fonts/font26.fntdata"/><Relationship Id="rId9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in Joasaare" userId="261a1660-3801-4d3c-9cb9-571007134b90" providerId="ADAL" clId="{4F9006FF-F28B-4591-89EB-B860493EABEE}"/>
    <pc:docChg chg="delSld modSld">
      <pc:chgData name="Triin Joasaare" userId="261a1660-3801-4d3c-9cb9-571007134b90" providerId="ADAL" clId="{4F9006FF-F28B-4591-89EB-B860493EABEE}" dt="2026-10-20T12:14:10.566" v="20" actId="20577"/>
      <pc:docMkLst>
        <pc:docMk/>
      </pc:docMkLst>
      <pc:sldChg chg="modSp mod modNotesTx">
        <pc:chgData name="Triin Joasaare" userId="261a1660-3801-4d3c-9cb9-571007134b90" providerId="ADAL" clId="{4F9006FF-F28B-4591-89EB-B860493EABEE}" dt="2026-10-20T12:14:10.566" v="20" actId="20577"/>
        <pc:sldMkLst>
          <pc:docMk/>
          <pc:sldMk cId="1359097225" sldId="591"/>
        </pc:sldMkLst>
        <pc:spChg chg="mod">
          <ac:chgData name="Triin Joasaare" userId="261a1660-3801-4d3c-9cb9-571007134b90" providerId="ADAL" clId="{4F9006FF-F28B-4591-89EB-B860493EABEE}" dt="2026-10-20T12:14:06.022" v="16" actId="20577"/>
          <ac:spMkLst>
            <pc:docMk/>
            <pc:sldMk cId="1359097225" sldId="591"/>
            <ac:spMk id="10" creationId="{00000000-0000-0000-0000-000000000000}"/>
          </ac:spMkLst>
        </pc:spChg>
      </pc:sldChg>
      <pc:sldChg chg="del">
        <pc:chgData name="Triin Joasaare" userId="261a1660-3801-4d3c-9cb9-571007134b90" providerId="ADAL" clId="{4F9006FF-F28B-4591-89EB-B860493EABEE}" dt="2026-10-20T10:47:58.411" v="4" actId="2696"/>
        <pc:sldMkLst>
          <pc:docMk/>
          <pc:sldMk cId="3001794901" sldId="2147472071"/>
        </pc:sldMkLst>
      </pc:sldChg>
      <pc:sldChg chg="modSp mod">
        <pc:chgData name="Triin Joasaare" userId="261a1660-3801-4d3c-9cb9-571007134b90" providerId="ADAL" clId="{4F9006FF-F28B-4591-89EB-B860493EABEE}" dt="2026-10-20T10:46:59.041" v="1" actId="1076"/>
        <pc:sldMkLst>
          <pc:docMk/>
          <pc:sldMk cId="3144334653" sldId="2147472112"/>
        </pc:sldMkLst>
        <pc:spChg chg="mod">
          <ac:chgData name="Triin Joasaare" userId="261a1660-3801-4d3c-9cb9-571007134b90" providerId="ADAL" clId="{4F9006FF-F28B-4591-89EB-B860493EABEE}" dt="2026-10-20T10:46:59.041" v="1" actId="1076"/>
          <ac:spMkLst>
            <pc:docMk/>
            <pc:sldMk cId="3144334653" sldId="2147472112"/>
            <ac:spMk id="20" creationId="{46039CFF-64C7-A973-0C58-A0ABB00F7AC1}"/>
          </ac:spMkLst>
        </pc:spChg>
      </pc:sldChg>
      <pc:sldChg chg="modSp mod">
        <pc:chgData name="Triin Joasaare" userId="261a1660-3801-4d3c-9cb9-571007134b90" providerId="ADAL" clId="{4F9006FF-F28B-4591-89EB-B860493EABEE}" dt="2026-10-20T10:47:39.030" v="3" actId="1076"/>
        <pc:sldMkLst>
          <pc:docMk/>
          <pc:sldMk cId="460885185" sldId="2147472115"/>
        </pc:sldMkLst>
        <pc:spChg chg="mod">
          <ac:chgData name="Triin Joasaare" userId="261a1660-3801-4d3c-9cb9-571007134b90" providerId="ADAL" clId="{4F9006FF-F28B-4591-89EB-B860493EABEE}" dt="2026-10-20T10:47:39.030" v="3" actId="1076"/>
          <ac:spMkLst>
            <pc:docMk/>
            <pc:sldMk cId="460885185" sldId="2147472115"/>
            <ac:spMk id="8" creationId="{D9A8D8EF-7A1F-70FC-197A-5DB6970C173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4058ED-90FD-4C19-99B7-5EEA8BF1EA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a:extLst>
              <a:ext uri="{FF2B5EF4-FFF2-40B4-BE49-F238E27FC236}">
                <a16:creationId xmlns:a16="http://schemas.microsoft.com/office/drawing/2014/main" id="{8DDD20DF-504A-4C48-9E00-C988FE50D10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00EA96-EC8F-425E-9B73-23753615E5D9}" type="datetimeFigureOut">
              <a:rPr lang="et-EE" smtClean="0"/>
              <a:t>20.10.2026</a:t>
            </a:fld>
            <a:endParaRPr lang="et-EE"/>
          </a:p>
        </p:txBody>
      </p:sp>
      <p:sp>
        <p:nvSpPr>
          <p:cNvPr id="4" name="Footer Placeholder 3">
            <a:extLst>
              <a:ext uri="{FF2B5EF4-FFF2-40B4-BE49-F238E27FC236}">
                <a16:creationId xmlns:a16="http://schemas.microsoft.com/office/drawing/2014/main" id="{AC5F873D-3E9C-4DB6-AC2C-62E5D72E92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5" name="Slide Number Placeholder 4">
            <a:extLst>
              <a:ext uri="{FF2B5EF4-FFF2-40B4-BE49-F238E27FC236}">
                <a16:creationId xmlns:a16="http://schemas.microsoft.com/office/drawing/2014/main" id="{B1A16438-3F20-473F-A311-664794C27D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65A128-61C1-4F1C-86B6-438007FA88F2}" type="slidenum">
              <a:rPr lang="et-EE" smtClean="0"/>
              <a:t>‹#›</a:t>
            </a:fld>
            <a:endParaRPr lang="et-EE"/>
          </a:p>
        </p:txBody>
      </p:sp>
    </p:spTree>
    <p:extLst>
      <p:ext uri="{BB962C8B-B14F-4D97-AF65-F5344CB8AC3E}">
        <p14:creationId xmlns:p14="http://schemas.microsoft.com/office/powerpoint/2010/main" val="4126822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894FFE-C3CB-4143-B67A-76E3C4AAC532}" type="datetimeFigureOut">
              <a:rPr lang="et-EE" smtClean="0"/>
              <a:t>20.10.2026</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76F89B-57B6-4643-BF19-A6C4F29BC795}" type="slidenum">
              <a:rPr lang="et-EE" smtClean="0"/>
              <a:t>‹#›</a:t>
            </a:fld>
            <a:endParaRPr lang="et-EE"/>
          </a:p>
        </p:txBody>
      </p:sp>
    </p:spTree>
    <p:extLst>
      <p:ext uri="{BB962C8B-B14F-4D97-AF65-F5344CB8AC3E}">
        <p14:creationId xmlns:p14="http://schemas.microsoft.com/office/powerpoint/2010/main" val="2890407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media.voog.com/0000/0034/3577/files/IKT%20valdkonnas%20majanduse,%20k%C3%B5rghariduse%20ja%20R&amp;D%20v%C3%B5imekuse%20anal%C3%BC%C3%BCs.pdf" TargetMode="External"/><Relationship Id="rId5" Type="http://schemas.openxmlformats.org/officeDocument/2006/relationships/slide" Target="../slides/slide2.xml"/><Relationship Id="rId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reedomhouse.org/report/freedom-net/2023/repressive-power-artificial-intelligence"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www.itu.int/en/ITU-D/Cybersecurity/Pages/global-cybersecurity-index.aspx" TargetMode="External"/><Relationship Id="rId4" Type="http://schemas.openxmlformats.org/officeDocument/2006/relationships/hyperlink" Target="https://digital-strategy.ec.europa.eu/en/policies/desi-digital-public-services"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texta.ee/home"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neurotolge.ee/" TargetMode="External"/><Relationship Id="rId5" Type="http://schemas.openxmlformats.org/officeDocument/2006/relationships/hyperlink" Target="https://hoia.me/en/" TargetMode="External"/><Relationship Id="rId4" Type="http://schemas.openxmlformats.org/officeDocument/2006/relationships/hyperlink" Target="https://e-estonia.com/hans-ai-support-tool-for-estonian-parliament/"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ur02.safelinks.protection.outlook.com/?url=https%3A%2F%2Fx-road.global%2Fpiloting-digital-prescriptions-in-germany-through-secure-data-exchange&amp;data=04%7C01%7CKerli.Kehman-Vaarik%40eas.ee%7Cda8da64330f2405ee59b08d8a725d151%7C3c88e4d00f164fc99c9de75d2f2a6adc%7C0%7C0%7C637443128185378186%7CUnknown%7CTWFpbGZsb3d8eyJWIjoiMC4wLjAwMDAiLCJQIjoiV2luMzIiLCJBTiI6Ik1haWwiLCJXVCI6Mn0%3D%7C1000&amp;sdata=BpA7OKYx%2BE%2BOmoZ7TYuKGrvQ9s0J13jwKDNHh9452Kc%3D&amp;reserved=0" TargetMode="External"/><Relationship Id="rId3" Type="http://schemas.openxmlformats.org/officeDocument/2006/relationships/hyperlink" Target="https://github.com/nordic-institute/X-Road" TargetMode="External"/><Relationship Id="rId7" Type="http://schemas.openxmlformats.org/officeDocument/2006/relationships/hyperlink" Target="https://x-road.global/secure-data-exchange-to-the-japanese-energy-sector"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x-road.global/xroad-world-map" TargetMode="External"/><Relationship Id="rId5" Type="http://schemas.openxmlformats.org/officeDocument/2006/relationships/hyperlink" Target="https://x-road.global/case-study-the-business-registers-of-estonia-and-finland" TargetMode="External"/><Relationship Id="rId4" Type="http://schemas.openxmlformats.org/officeDocument/2006/relationships/hyperlink" Target="https://logs.x-tee.ee/visualizer/E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rik.ee/en/international/court-information-syste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tat.ee/en"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emta.ee/eng"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en.kratid.ee/burokratt"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accelerate.ee/a-blueprint-for-change-how-accelerate-estonia-helped-estonia-pilot-the-first-pattern-building/" TargetMode="External"/><Relationship Id="rId3" Type="http://schemas.openxmlformats.org/officeDocument/2006/relationships/hyperlink" Target="https://www.linkedin.com/company/uber-com/" TargetMode="External"/><Relationship Id="rId7" Type="http://schemas.openxmlformats.org/officeDocument/2006/relationships/hyperlink" Target="https://accelerate.ee/impact-analysis-of-24-7-automated-pharmacies/"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accelerate.ee/grunfins-employee-investment-package-impact-analysis-results-and-key-takeaways-for-the-future/" TargetMode="External"/><Relationship Id="rId5" Type="http://schemas.openxmlformats.org/officeDocument/2006/relationships/hyperlink" Target="https://accelerate.ee/aio-and-gelatex-make-an-exit-now-is-the-best-time-to-develop-food-innovation-2/" TargetMode="External"/><Relationship Id="rId4" Type="http://schemas.openxmlformats.org/officeDocument/2006/relationships/hyperlink" Target="https://www.linkedin.com/company/bolt-eu/"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hyperlink" Target="https://ecosystem.startupestonia.ee/dashboard" TargetMode="Externa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hyperlink" Target="https://www.riigiteataja.ee/en/eli/521072020002/consolide" TargetMode="External"/><Relationship Id="rId5" Type="http://schemas.openxmlformats.org/officeDocument/2006/relationships/slide" Target="../slides/slide25.xml"/><Relationship Id="rId4"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ec.europa.eu/eurostat/databrowser/view/isoc_sks_itspt/bookmark/table?lang=en&amp;bookmarkId=0a2ce298-2971-49e5-a43a-3c408ceeace7"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e-resident.gov.ee/start-a-company/"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e-resident.gov.ee/dashboard" TargetMode="External"/><Relationship Id="rId4" Type="http://schemas.openxmlformats.org/officeDocument/2006/relationships/hyperlink" Target="https://www.e-resident.gov.ee/"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github.com/vvk-ehk/ivxv"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valimised.ee/en/archive/statistics-about-internet-voting-estonia"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digilugu.ee/login?locale=en"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kood.tech/"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 Target="../slides/slide39.xml"/><Relationship Id="rId4"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kindlustus.maps.arcgis.com/apps/Viewer/index.html?appid=abd977aeea074631845cc67bfc3da87d" TargetMode="External"/><Relationship Id="rId2" Type="http://schemas.openxmlformats.org/officeDocument/2006/relationships/slide" Target="../slides/slide40.xml"/><Relationship Id="rId1" Type="http://schemas.openxmlformats.org/officeDocument/2006/relationships/notesMaster" Target="../notesMasters/notesMaster1.xml"/><Relationship Id="rId4" Type="http://schemas.openxmlformats.org/officeDocument/2006/relationships/hyperlink" Target="https://tarktee.mnt.ee/#/en" TargetMode="Externa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rmk.ee/christmastree" TargetMode="External"/><Relationship Id="rId7" Type="http://schemas.openxmlformats.org/officeDocument/2006/relationships/hyperlink" Target="https://tarktee.mnt.ee/#/en" TargetMode="External"/><Relationship Id="rId2" Type="http://schemas.openxmlformats.org/officeDocument/2006/relationships/slide" Target="../slides/slide42.xml"/><Relationship Id="rId1" Type="http://schemas.openxmlformats.org/officeDocument/2006/relationships/notesMaster" Target="../notesMasters/notesMaster1.xml"/><Relationship Id="rId6" Type="http://schemas.openxmlformats.org/officeDocument/2006/relationships/hyperlink" Target="https://eteenindus.mnt.ee/public/soidukTaustakontroll.jsf" TargetMode="External"/><Relationship Id="rId5" Type="http://schemas.openxmlformats.org/officeDocument/2006/relationships/hyperlink" Target="https://www2.politsei.ee/en/teenused/politseile-avalduse-esitamine.dot" TargetMode="External"/><Relationship Id="rId4" Type="http://schemas.openxmlformats.org/officeDocument/2006/relationships/hyperlink" Target="https://www.eesti.ee/en/culture-and-leisure/leisure-time/recreational-fishing-and-hunting/" TargetMode="Externa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www.kratid.ee/in-english"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mkm.ee/sites/default/files/digital_agenda_2020_estonia_engf.pdf" TargetMode="Externa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tem.fi/documents/1410877/53440649/D9%2B+Declaration.pdf/536c1b37-2b93-57d6-1313-bfe943f3c17e?t=1611759617528.%20&#8203;&#160;%20&#8203;" TargetMode="External"/><Relationship Id="rId2" Type="http://schemas.openxmlformats.org/officeDocument/2006/relationships/slide" Target="../slides/slide49.xml"/><Relationship Id="rId1" Type="http://schemas.openxmlformats.org/officeDocument/2006/relationships/notesMaster" Target="../notesMasters/notesMaster1.xml"/><Relationship Id="rId5" Type="http://schemas.openxmlformats.org/officeDocument/2006/relationships/hyperlink" Target="https://www.tech.gov.sg/media/corporate-publications/digital-government-exchange-reports" TargetMode="External"/><Relationship Id="rId4" Type="http://schemas.openxmlformats.org/officeDocument/2006/relationships/hyperlink" Target="https://www.leadingdigitalgovs.org/about"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t-EE" sz="1200" kern="1200" dirty="0" err="1">
                <a:solidFill>
                  <a:schemeClr val="tx1"/>
                </a:solidFill>
                <a:effectLst/>
                <a:latin typeface="Aino" panose="02000603040504020204" pitchFamily="2" charset="77"/>
              </a:rPr>
              <a:t>Hi</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My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name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is</a:t>
            </a:r>
            <a:r>
              <a:rPr lang="et-EE" sz="1200" kern="1200" dirty="0">
                <a:solidFill>
                  <a:schemeClr val="tx1"/>
                </a:solidFill>
                <a:effectLst/>
                <a:latin typeface="Aino" panose="02000603040504020204" pitchFamily="2" charset="77"/>
              </a:rPr>
              <a:t> X and </a:t>
            </a:r>
            <a:r>
              <a:rPr lang="et-EE" sz="1200" kern="1200" dirty="0" err="1">
                <a:solidFill>
                  <a:schemeClr val="tx1"/>
                </a:solidFill>
                <a:effectLst/>
                <a:latin typeface="Aino" panose="02000603040504020204" pitchFamily="2" charset="77"/>
              </a:rPr>
              <a:t>today</a:t>
            </a:r>
            <a:r>
              <a:rPr lang="et-EE" sz="1200" kern="1200" dirty="0">
                <a:solidFill>
                  <a:schemeClr val="tx1"/>
                </a:solidFill>
                <a:effectLst/>
                <a:latin typeface="Aino" panose="02000603040504020204" pitchFamily="2" charset="77"/>
              </a:rPr>
              <a:t> I </a:t>
            </a:r>
            <a:r>
              <a:rPr lang="et-EE" sz="1200" kern="1200" dirty="0" err="1">
                <a:solidFill>
                  <a:schemeClr val="tx1"/>
                </a:solidFill>
                <a:effectLst/>
                <a:latin typeface="Aino" panose="02000603040504020204" pitchFamily="2" charset="77"/>
              </a:rPr>
              <a:t>will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tell</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you</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various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aspects</a:t>
            </a:r>
            <a:r>
              <a:rPr lang="et-EE" sz="1200" kern="1200" dirty="0">
                <a:solidFill>
                  <a:schemeClr val="tx1"/>
                </a:solidFill>
                <a:effectLst/>
                <a:latin typeface="Aino" panose="02000603040504020204" pitchFamily="2" charset="77"/>
              </a:rPr>
              <a:t> of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in Estonia:</a:t>
            </a:r>
          </a:p>
          <a:p>
            <a:pPr>
              <a:lnSpc>
                <a:spcPct val="114000"/>
              </a:lnSpc>
            </a:pPr>
            <a:endParaRPr lang="et-EE" sz="1200" kern="1200" dirty="0">
              <a:solidFill>
                <a:schemeClr val="tx1"/>
              </a:solidFill>
              <a:effectLst/>
              <a:latin typeface="Aino" panose="02000603040504020204" pitchFamily="2" charset="77"/>
            </a:endParaRP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Why</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was</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the</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decision</a:t>
            </a:r>
            <a:r>
              <a:rPr lang="et-EE" sz="1200" kern="1200" dirty="0">
                <a:solidFill>
                  <a:schemeClr val="tx1"/>
                </a:solidFill>
                <a:effectLst/>
                <a:latin typeface="Aino" panose="02000603040504020204" pitchFamily="2" charset="77"/>
              </a:rPr>
              <a:t> made </a:t>
            </a:r>
            <a:r>
              <a:rPr lang="et-EE" sz="1200" kern="1200" dirty="0" err="1">
                <a:solidFill>
                  <a:schemeClr val="tx1"/>
                </a:solidFill>
                <a:effectLst/>
                <a:latin typeface="Aino" panose="02000603040504020204" pitchFamily="2" charset="77"/>
              </a:rPr>
              <a:t>to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go</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How</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did</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digitalisation</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become</a:t>
            </a:r>
            <a:r>
              <a:rPr lang="et-EE" sz="1200" kern="1200" dirty="0">
                <a:solidFill>
                  <a:schemeClr val="tx1"/>
                </a:solidFill>
                <a:effectLst/>
                <a:latin typeface="Aino" panose="02000603040504020204" pitchFamily="2" charset="77"/>
              </a:rPr>
              <a:t> so </a:t>
            </a:r>
            <a:r>
              <a:rPr lang="et-EE" sz="1200" kern="1200" dirty="0" err="1">
                <a:solidFill>
                  <a:schemeClr val="tx1"/>
                </a:solidFill>
                <a:effectLst/>
                <a:latin typeface="Aino" panose="02000603040504020204" pitchFamily="2" charset="77"/>
              </a:rPr>
              <a:t>pervasive</a:t>
            </a:r>
            <a:r>
              <a:rPr lang="et-EE" sz="1200" kern="1200" dirty="0">
                <a:solidFill>
                  <a:schemeClr val="tx1"/>
                </a:solidFill>
                <a:effectLst/>
                <a:latin typeface="Aino" panose="02000603040504020204" pitchFamily="2" charset="77"/>
              </a:rPr>
              <a:t> in Estonian </a:t>
            </a:r>
            <a:r>
              <a:rPr lang="et-EE" sz="1200" kern="1200" dirty="0" err="1">
                <a:solidFill>
                  <a:schemeClr val="tx1"/>
                </a:solidFill>
                <a:effectLst/>
                <a:latin typeface="Aino" panose="02000603040504020204" pitchFamily="2" charset="77"/>
              </a:rPr>
              <a:t>society</a:t>
            </a:r>
            <a:r>
              <a:rPr lang="et-EE" sz="1200" kern="1200" dirty="0">
                <a:solidFill>
                  <a:schemeClr val="tx1"/>
                </a:solidFill>
                <a:effectLst/>
                <a:latin typeface="Aino" panose="02000603040504020204" pitchFamily="2" charset="77"/>
              </a:rPr>
              <a:t>?</a:t>
            </a:r>
          </a:p>
          <a:p>
            <a:pPr marL="171450" indent="-171450">
              <a:lnSpc>
                <a:spcPct val="114000"/>
              </a:lnSpc>
              <a:buFont typeface="Arial" panose="020B0604020202020204" pitchFamily="34" charset="0"/>
              <a:buChar char="•"/>
            </a:pPr>
            <a:r>
              <a:rPr lang="et-EE" sz="1200" kern="1200" dirty="0" err="1">
                <a:solidFill>
                  <a:schemeClr val="tx1"/>
                </a:solidFill>
                <a:effectLst/>
                <a:latin typeface="Aino" panose="02000603040504020204" pitchFamily="2" charset="77"/>
              </a:rPr>
              <a:t>We’ll</a:t>
            </a:r>
            <a:r>
              <a:rPr lang="et-EE" sz="1200" kern="1200" dirty="0">
                <a:solidFill>
                  <a:schemeClr val="tx1"/>
                </a:solidFill>
                <a:effectLst/>
                <a:latin typeface="Aino" panose="02000603040504020204" pitchFamily="2" charset="77"/>
              </a:rPr>
              <a:t> talk </a:t>
            </a:r>
            <a:r>
              <a:rPr lang="et-EE" sz="1200" kern="1200" dirty="0" err="1">
                <a:solidFill>
                  <a:schemeClr val="tx1"/>
                </a:solidFill>
                <a:effectLst/>
                <a:latin typeface="Aino" panose="02000603040504020204" pitchFamily="2" charset="77"/>
              </a:rPr>
              <a:t>about</a:t>
            </a:r>
            <a:r>
              <a:rPr lang="et-EE" sz="1200" kern="1200" dirty="0">
                <a:solidFill>
                  <a:schemeClr val="tx1"/>
                </a:solidFill>
                <a:effectLst/>
                <a:latin typeface="Aino" panose="02000603040504020204" pitchFamily="2" charset="77"/>
              </a:rPr>
              <a:t> </a:t>
            </a:r>
            <a:r>
              <a:rPr lang="et-EE" sz="1200" kern="1200" dirty="0" err="1">
                <a:solidFill>
                  <a:schemeClr val="tx1"/>
                </a:solidFill>
                <a:effectLst/>
                <a:latin typeface="Aino" panose="02000603040504020204" pitchFamily="2" charset="77"/>
              </a:rPr>
              <a:t>different</a:t>
            </a:r>
            <a:r>
              <a:rPr lang="et-EE" sz="1200" kern="1200" dirty="0">
                <a:solidFill>
                  <a:schemeClr val="tx1"/>
                </a:solidFill>
                <a:effectLst/>
                <a:latin typeface="Aino" panose="02000603040504020204" pitchFamily="2" charset="77"/>
              </a:rPr>
              <a:t> </a:t>
            </a:r>
            <a:r>
              <a:rPr lang="en-GB" sz="1200" kern="1200" dirty="0">
                <a:solidFill>
                  <a:schemeClr val="tx1"/>
                </a:solidFill>
                <a:effectLst/>
                <a:latin typeface="Aino" panose="02000603040504020204" pitchFamily="2" charset="77"/>
              </a:rPr>
              <a:t>areas of digitalisation, be it healthcare, business or education</a:t>
            </a:r>
          </a:p>
          <a:p>
            <a:pPr marL="171450" indent="-171450">
              <a:lnSpc>
                <a:spcPct val="114000"/>
              </a:lnSpc>
              <a:buFont typeface="Arial" panose="020B0604020202020204" pitchFamily="34" charset="0"/>
              <a:buChar char="•"/>
            </a:pPr>
            <a:r>
              <a:rPr lang="en-GB" sz="1200" kern="1200" dirty="0">
                <a:solidFill>
                  <a:schemeClr val="tx1"/>
                </a:solidFill>
                <a:effectLst/>
                <a:latin typeface="Aino" panose="02000603040504020204" pitchFamily="2" charset="77"/>
              </a:rPr>
              <a:t>And of course we will also talk about the future!</a:t>
            </a:r>
          </a:p>
          <a:p>
            <a:pPr marL="171450" indent="-171450">
              <a:lnSpc>
                <a:spcPct val="114000"/>
              </a:lnSpc>
              <a:buFont typeface="Arial" panose="020B0604020202020204" pitchFamily="34" charset="0"/>
              <a:buChar char="•"/>
            </a:pPr>
            <a:endParaRPr lang="en-GB" sz="1200" kern="1200" dirty="0">
              <a:solidFill>
                <a:schemeClr val="tx1"/>
              </a:solidFill>
              <a:effectLst/>
              <a:latin typeface="Aino" panose="02000603040504020204" pitchFamily="2" charset="77"/>
            </a:endParaRPr>
          </a:p>
          <a:p>
            <a:pPr marL="0" indent="0">
              <a:lnSpc>
                <a:spcPct val="114000"/>
              </a:lnSpc>
              <a:buFont typeface="Arial" panose="020B0604020202020204" pitchFamily="34" charset="0"/>
              <a:buNone/>
            </a:pPr>
            <a:r>
              <a:rPr lang="en-GB" sz="1200" kern="1200" dirty="0">
                <a:solidFill>
                  <a:schemeClr val="tx1"/>
                </a:solidFill>
                <a:effectLst/>
                <a:latin typeface="Aino" panose="02000603040504020204" pitchFamily="2" charset="77"/>
              </a:rPr>
              <a:t>Before we get started, I would like to let you know that this presentation and a wide range of factsheets and Q&amp;A’s are all on the website </a:t>
            </a:r>
            <a:r>
              <a:rPr lang="et-EE" sz="1200" dirty="0">
                <a:latin typeface="Aino" panose="02000603040504020204" pitchFamily="2" charset="77"/>
              </a:rPr>
              <a:t>https://e-estonia.com/facts-and-figures/</a:t>
            </a:r>
            <a:endParaRPr lang="et-EE" sz="1200" u="none" strike="noStrike" dirty="0">
              <a:effectLst/>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1</a:t>
            </a:fld>
            <a:endParaRPr lang="et-EE"/>
          </a:p>
        </p:txBody>
      </p:sp>
    </p:spTree>
    <p:extLst>
      <p:ext uri="{BB962C8B-B14F-4D97-AF65-F5344CB8AC3E}">
        <p14:creationId xmlns:p14="http://schemas.microsoft.com/office/powerpoint/2010/main" val="1008473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pPr>
              <a:lnSpc>
                <a:spcPct val="114000"/>
              </a:lnSpc>
            </a:pPr>
            <a:r>
              <a:rPr lang="en-GB" sz="1000" kern="1200" dirty="0">
                <a:solidFill>
                  <a:schemeClr val="tx1"/>
                </a:solidFill>
                <a:effectLst/>
                <a:latin typeface="Aino" panose="02000603040504020204" pitchFamily="50" charset="0"/>
              </a:rPr>
              <a:t>But let’s talk about the roots of all of this. I suppose the question on everyone’s mind is: Why did digitalisation happen here?! There are several factors that came together in the end – some of them provide factual context, others depend on more intangible things such as culture and values.</a:t>
            </a:r>
          </a:p>
          <a:p>
            <a:pPr>
              <a:lnSpc>
                <a:spcPct val="114000"/>
              </a:lnSpc>
            </a:pPr>
            <a:endParaRPr lang="en-GB" sz="1000" kern="1200" dirty="0">
              <a:solidFill>
                <a:schemeClr val="tx1"/>
              </a:solidFill>
              <a:effectLst/>
              <a:latin typeface="Aino" panose="02000603040504020204" pitchFamily="50" charset="0"/>
            </a:endParaRPr>
          </a:p>
          <a:p>
            <a:pPr marL="171450" lvl="0" indent="-171450">
              <a:lnSpc>
                <a:spcPct val="114000"/>
              </a:lnSpc>
              <a:buFont typeface="Arial" panose="020B0604020202020204" pitchFamily="34" charset="0"/>
              <a:buChar char="•"/>
            </a:pPr>
            <a:r>
              <a:rPr lang="et-EE" sz="1000" u="none" strike="noStrike" kern="1200" baseline="0" dirty="0">
                <a:solidFill>
                  <a:schemeClr val="tx1"/>
                </a:solidFill>
                <a:effectLst/>
                <a:latin typeface="Aino" panose="02000603040504020204" pitchFamily="50" charset="0"/>
              </a:rPr>
              <a:t>Estonia </a:t>
            </a:r>
            <a:r>
              <a:rPr lang="et-EE" sz="1000" u="none" strike="noStrike" kern="1200" baseline="0" dirty="0" err="1">
                <a:solidFill>
                  <a:schemeClr val="tx1"/>
                </a:solidFill>
                <a:effectLst/>
                <a:latin typeface="Aino" panose="02000603040504020204" pitchFamily="50" charset="0"/>
              </a:rPr>
              <a:t>is</a:t>
            </a:r>
            <a:r>
              <a:rPr lang="et-EE" sz="1000" u="none" strike="noStrike" kern="1200" baseline="0" dirty="0">
                <a:solidFill>
                  <a:schemeClr val="tx1"/>
                </a:solidFill>
                <a:effectLst/>
                <a:latin typeface="Aino" panose="02000603040504020204" pitchFamily="50" charset="0"/>
              </a:rPr>
              <a:t> a </a:t>
            </a:r>
            <a:r>
              <a:rPr lang="et-EE" sz="1000" u="none" strike="noStrike" kern="1200" baseline="0" dirty="0" err="1">
                <a:solidFill>
                  <a:schemeClr val="tx1"/>
                </a:solidFill>
                <a:effectLst/>
                <a:latin typeface="Aino" panose="02000603040504020204" pitchFamily="50" charset="0"/>
              </a:rPr>
              <a:t>sparsely</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populated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country</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with</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limited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resources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When</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it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regained</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independence</a:t>
            </a:r>
            <a:r>
              <a:rPr lang="et-EE" sz="1000" u="none" strike="noStrike" kern="1200" baseline="0" dirty="0">
                <a:solidFill>
                  <a:schemeClr val="tx1"/>
                </a:solidFill>
                <a:effectLst/>
                <a:latin typeface="Aino" panose="02000603040504020204" pitchFamily="50" charset="0"/>
              </a:rPr>
              <a:t> in 1991, the </a:t>
            </a:r>
            <a:r>
              <a:rPr lang="et-EE" sz="1000" u="none" strike="noStrike" kern="1200" baseline="0" dirty="0" err="1">
                <a:solidFill>
                  <a:schemeClr val="tx1"/>
                </a:solidFill>
                <a:effectLst/>
                <a:latin typeface="Aino" panose="02000603040504020204" pitchFamily="50" charset="0"/>
              </a:rPr>
              <a:t>entire</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government </a:t>
            </a:r>
            <a:r>
              <a:rPr lang="et-EE" sz="1000" u="none" strike="noStrike" kern="1200" baseline="0" dirty="0" err="1">
                <a:solidFill>
                  <a:schemeClr val="tx1"/>
                </a:solidFill>
                <a:effectLst/>
                <a:latin typeface="Aino" panose="02000603040504020204" pitchFamily="50" charset="0"/>
              </a:rPr>
              <a:t>budget</a:t>
            </a:r>
            <a:r>
              <a:rPr lang="en-GB"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was</a:t>
            </a:r>
            <a:r>
              <a:rPr lang="en-GB" sz="1000" u="none" strike="noStrike" kern="1200" baseline="0" dirty="0">
                <a:solidFill>
                  <a:schemeClr val="tx1"/>
                </a:solidFill>
                <a:effectLst/>
                <a:latin typeface="Aino" panose="02000603040504020204" pitchFamily="50" charset="0"/>
              </a:rPr>
              <a:t> around €130</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m</a:t>
            </a:r>
            <a:r>
              <a:rPr lang="et-EE" sz="1000" u="none" strike="noStrike" kern="1200" baseline="0" dirty="0" err="1">
                <a:solidFill>
                  <a:schemeClr val="tx1"/>
                </a:solidFill>
                <a:effectLst/>
                <a:latin typeface="Aino" panose="02000603040504020204" pitchFamily="50" charset="0"/>
              </a:rPr>
              <a:t>ln</a:t>
            </a:r>
            <a:r>
              <a:rPr lang="et-EE" sz="1000" u="none" strike="noStrike" kern="1200" baseline="0" dirty="0">
                <a:solidFill>
                  <a:schemeClr val="tx1"/>
                </a:solidFill>
                <a:effectLst/>
                <a:latin typeface="Aino" panose="02000603040504020204" pitchFamily="50" charset="0"/>
              </a:rPr>
              <a:t>. </a:t>
            </a:r>
            <a:r>
              <a:rPr lang="en-GB" sz="1000" u="none" strike="noStrike" kern="1200" baseline="0" dirty="0">
                <a:solidFill>
                  <a:schemeClr val="tx1"/>
                </a:solidFill>
                <a:effectLst/>
                <a:latin typeface="Aino" panose="02000603040504020204" pitchFamily="50" charset="0"/>
              </a:rPr>
              <a:t>Quite frankly, i</a:t>
            </a:r>
            <a:r>
              <a:rPr lang="et-EE" sz="1000" u="none" strike="noStrike" kern="1200" baseline="0" dirty="0">
                <a:solidFill>
                  <a:schemeClr val="tx1"/>
                </a:solidFill>
                <a:effectLst/>
                <a:latin typeface="Aino" panose="02000603040504020204" pitchFamily="50" charset="0"/>
              </a:rPr>
              <a:t>t </a:t>
            </a:r>
            <a:r>
              <a:rPr lang="et-EE" sz="1000" u="none" strike="noStrike" kern="1200" baseline="0" dirty="0" err="1">
                <a:solidFill>
                  <a:schemeClr val="tx1"/>
                </a:solidFill>
                <a:effectLst/>
                <a:latin typeface="Aino" panose="02000603040504020204" pitchFamily="50" charset="0"/>
              </a:rPr>
              <a:t>couldn’t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support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traditional</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bureaucratic</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structures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because</a:t>
            </a:r>
            <a:r>
              <a:rPr lang="et-EE" sz="1000" u="none" strike="noStrike" kern="1200" baseline="0" dirty="0">
                <a:solidFill>
                  <a:schemeClr val="tx1"/>
                </a:solidFill>
                <a:effectLst/>
                <a:latin typeface="Aino" panose="02000603040504020204" pitchFamily="50" charset="0"/>
              </a:rPr>
              <a:t> of the </a:t>
            </a:r>
            <a:r>
              <a:rPr lang="et-EE" sz="1000" u="none" strike="noStrike" kern="1200" baseline="0" dirty="0" err="1">
                <a:solidFill>
                  <a:schemeClr val="tx1"/>
                </a:solidFill>
                <a:effectLst/>
                <a:latin typeface="Aino" panose="02000603040504020204" pitchFamily="50" charset="0"/>
              </a:rPr>
              <a:t>lack</a:t>
            </a:r>
            <a:r>
              <a:rPr lang="et-EE" sz="1000" u="none" strike="noStrike" kern="1200" baseline="0" dirty="0">
                <a:solidFill>
                  <a:schemeClr val="tx1"/>
                </a:solidFill>
                <a:effectLst/>
                <a:latin typeface="Aino" panose="02000603040504020204" pitchFamily="50" charset="0"/>
              </a:rPr>
              <a:t> of </a:t>
            </a:r>
            <a:r>
              <a:rPr lang="et-EE" sz="1000" u="none" strike="noStrike" kern="1200" baseline="0" dirty="0" err="1">
                <a:solidFill>
                  <a:schemeClr val="tx1"/>
                </a:solidFill>
                <a:effectLst/>
                <a:latin typeface="Aino" panose="02000603040504020204" pitchFamily="50" charset="0"/>
              </a:rPr>
              <a:t>money</a:t>
            </a:r>
            <a:r>
              <a:rPr lang="et-EE" sz="1000" u="none" strike="noStrike" kern="1200" baseline="0" dirty="0">
                <a:solidFill>
                  <a:schemeClr val="tx1"/>
                </a:solidFill>
                <a:effectLst/>
                <a:latin typeface="Aino" panose="02000603040504020204" pitchFamily="50" charset="0"/>
              </a:rPr>
              <a:t> and </a:t>
            </a:r>
            <a:r>
              <a:rPr lang="et-EE" sz="1000" u="none" strike="noStrike" kern="1200" baseline="0" dirty="0" err="1">
                <a:solidFill>
                  <a:schemeClr val="tx1"/>
                </a:solidFill>
                <a:effectLst/>
                <a:latin typeface="Aino" panose="02000603040504020204" pitchFamily="50" charset="0"/>
              </a:rPr>
              <a:t>manpower</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Developing</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digital</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services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was</a:t>
            </a:r>
            <a:r>
              <a:rPr lang="et-EE" sz="1000" u="none" strike="noStrike" kern="1200" baseline="0" dirty="0">
                <a:solidFill>
                  <a:schemeClr val="tx1"/>
                </a:solidFill>
                <a:effectLst/>
                <a:latin typeface="Aino" panose="02000603040504020204" pitchFamily="50" charset="0"/>
              </a:rPr>
              <a:t> a </a:t>
            </a:r>
            <a:r>
              <a:rPr lang="et-EE" sz="1000" u="none" strike="noStrike" kern="1200" baseline="0" dirty="0" err="1">
                <a:solidFill>
                  <a:schemeClr val="tx1"/>
                </a:solidFill>
                <a:effectLst/>
                <a:latin typeface="Aino" panose="02000603040504020204" pitchFamily="50" charset="0"/>
              </a:rPr>
              <a:t>way</a:t>
            </a:r>
            <a:r>
              <a:rPr lang="et-EE" sz="1000" u="none" strike="noStrike" kern="1200" baseline="0" dirty="0">
                <a:solidFill>
                  <a:schemeClr val="tx1"/>
                </a:solidFill>
                <a:effectLst/>
                <a:latin typeface="Aino" panose="02000603040504020204" pitchFamily="50" charset="0"/>
              </a:rPr>
              <a:t> to </a:t>
            </a:r>
            <a:r>
              <a:rPr lang="et-EE" sz="1000" u="none" strike="noStrike" kern="1200" baseline="0" dirty="0" err="1">
                <a:solidFill>
                  <a:schemeClr val="tx1"/>
                </a:solidFill>
                <a:effectLst/>
                <a:latin typeface="Aino" panose="02000603040504020204" pitchFamily="50" charset="0"/>
              </a:rPr>
              <a:t>provide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better</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access</a:t>
            </a:r>
            <a:r>
              <a:rPr lang="et-EE" sz="1000" u="none" strike="noStrike" kern="1200" baseline="0" dirty="0">
                <a:solidFill>
                  <a:schemeClr val="tx1"/>
                </a:solidFill>
                <a:effectLst/>
                <a:latin typeface="Aino" panose="02000603040504020204" pitchFamily="50" charset="0"/>
              </a:rPr>
              <a:t> to </a:t>
            </a:r>
            <a:r>
              <a:rPr lang="et-EE" sz="1000" u="none" strike="noStrike" kern="1200" baseline="0" dirty="0" err="1">
                <a:solidFill>
                  <a:schemeClr val="tx1"/>
                </a:solidFill>
                <a:effectLst/>
                <a:latin typeface="Aino" panose="02000603040504020204" pitchFamily="50" charset="0"/>
              </a:rPr>
              <a:t>government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services</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for</a:t>
            </a:r>
            <a:r>
              <a:rPr lang="et-EE" sz="1000" u="none" strike="noStrike" kern="1200" baseline="0" dirty="0">
                <a:solidFill>
                  <a:schemeClr val="tx1"/>
                </a:solidFill>
                <a:effectLst/>
                <a:latin typeface="Aino" panose="02000603040504020204" pitchFamily="50" charset="0"/>
              </a:rPr>
              <a:t> the </a:t>
            </a:r>
            <a:r>
              <a:rPr lang="et-EE" sz="1000" u="none" strike="noStrike" kern="1200" baseline="0" dirty="0" err="1">
                <a:solidFill>
                  <a:schemeClr val="tx1"/>
                </a:solidFill>
                <a:effectLst/>
                <a:latin typeface="Aino" panose="02000603040504020204" pitchFamily="50" charset="0"/>
              </a:rPr>
              <a:t>people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living</a:t>
            </a:r>
            <a:r>
              <a:rPr lang="et-EE" sz="1000" u="none" strike="noStrike" kern="1200" baseline="0" dirty="0">
                <a:solidFill>
                  <a:schemeClr val="tx1"/>
                </a:solidFill>
                <a:effectLst/>
                <a:latin typeface="Aino" panose="02000603040504020204" pitchFamily="50" charset="0"/>
              </a:rPr>
              <a:t> in the </a:t>
            </a:r>
            <a:r>
              <a:rPr lang="et-EE" sz="1000" u="none" strike="noStrike" kern="1200" baseline="0" dirty="0" err="1">
                <a:solidFill>
                  <a:schemeClr val="tx1"/>
                </a:solidFill>
                <a:effectLst/>
                <a:latin typeface="Aino" panose="02000603040504020204" pitchFamily="50" charset="0"/>
              </a:rPr>
              <a:t>most</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remote</a:t>
            </a:r>
            <a:r>
              <a:rPr lang="et-EE" sz="1000" u="none" strike="noStrike" kern="1200" baseline="0" dirty="0">
                <a:solidFill>
                  <a:schemeClr val="tx1"/>
                </a:solidFill>
                <a:effectLst/>
                <a:latin typeface="Aino" panose="02000603040504020204" pitchFamily="50" charset="0"/>
              </a:rPr>
              <a:t> </a:t>
            </a:r>
            <a:r>
              <a:rPr lang="et-EE" sz="1000" u="none" strike="noStrike" kern="1200" baseline="0" dirty="0" err="1">
                <a:solidFill>
                  <a:schemeClr val="tx1"/>
                </a:solidFill>
                <a:effectLst/>
                <a:latin typeface="Aino" panose="02000603040504020204" pitchFamily="50" charset="0"/>
              </a:rPr>
              <a:t>areas</a:t>
            </a:r>
            <a:r>
              <a:rPr lang="et-EE" sz="1000" u="none" strike="noStrike" kern="1200" baseline="0" dirty="0">
                <a:solidFill>
                  <a:schemeClr val="tx1"/>
                </a:solidFill>
                <a:effectLst/>
                <a:latin typeface="Aino" panose="02000603040504020204" pitchFamily="50" charset="0"/>
              </a:rPr>
              <a:t> of Estonia.</a:t>
            </a:r>
          </a:p>
          <a:p>
            <a:pPr marL="171450" lvl="0" indent="-171450">
              <a:lnSpc>
                <a:spcPct val="114000"/>
              </a:lnSpc>
              <a:buFont typeface="Arial" panose="020B0604020202020204" pitchFamily="34" charset="0"/>
              <a:buChar char="•"/>
            </a:pPr>
            <a:r>
              <a:rPr lang="en-GB" sz="1000" u="none" strike="noStrike" kern="1200" dirty="0">
                <a:solidFill>
                  <a:schemeClr val="tx1"/>
                </a:solidFill>
                <a:effectLst/>
                <a:latin typeface="Aino" panose="02000603040504020204" pitchFamily="50" charset="0"/>
              </a:rPr>
              <a:t>At least equally important as these fundamental challenges was the fact that Tallinn had been the home of the Soviet Union’s cybernetics institute since the 1960s, so some of the required IT talent was already in place.</a:t>
            </a:r>
          </a:p>
          <a:p>
            <a:pPr marL="171450" lvl="0" indent="-171450">
              <a:lnSpc>
                <a:spcPct val="114000"/>
              </a:lnSpc>
              <a:buFont typeface="Arial" panose="020B0604020202020204" pitchFamily="34" charset="0"/>
              <a:buChar char="•"/>
            </a:pPr>
            <a:r>
              <a:rPr lang="en-GB" sz="1000" u="none" strike="noStrike" kern="1200" dirty="0">
                <a:solidFill>
                  <a:schemeClr val="tx1"/>
                </a:solidFill>
                <a:effectLst/>
                <a:latin typeface="Aino" panose="02000603040504020204" pitchFamily="50" charset="0"/>
              </a:rPr>
              <a:t>Another factor may very well have been </a:t>
            </a:r>
            <a:r>
              <a:rPr lang="et-EE" sz="1000" u="none" strike="noStrike" kern="1200" dirty="0">
                <a:solidFill>
                  <a:schemeClr val="tx1"/>
                </a:solidFill>
                <a:effectLst/>
                <a:latin typeface="Aino" panose="02000603040504020204" pitchFamily="50" charset="0"/>
              </a:rPr>
              <a:t>the </a:t>
            </a:r>
            <a:r>
              <a:rPr lang="en-GB" sz="1000" u="none" strike="noStrike" kern="1200" dirty="0">
                <a:solidFill>
                  <a:schemeClr val="tx1"/>
                </a:solidFill>
                <a:effectLst/>
                <a:latin typeface="Aino" panose="02000603040504020204" pitchFamily="50" charset="0"/>
              </a:rPr>
              <a:t>Estonian culture</a:t>
            </a:r>
            <a:r>
              <a:rPr lang="et-EE" sz="1000" u="none" strike="noStrike" kern="1200" dirty="0">
                <a:solidFill>
                  <a:schemeClr val="tx1"/>
                </a:solidFill>
                <a:effectLst/>
                <a:latin typeface="Aino" panose="02000603040504020204" pitchFamily="50" charset="0"/>
              </a:rPr>
              <a:t>.</a:t>
            </a:r>
            <a:r>
              <a:rPr lang="en-GB" sz="1000" u="none" strike="noStrike" kern="1200" dirty="0">
                <a:solidFill>
                  <a:schemeClr val="tx1"/>
                </a:solidFill>
                <a:effectLst/>
                <a:latin typeface="Aino" panose="02000603040504020204" pitchFamily="50" charset="0"/>
              </a:rPr>
              <a:t> You see, Estonians are not the most talkative </a:t>
            </a:r>
            <a:r>
              <a:rPr lang="et-EE" sz="1000" u="none" strike="noStrike" kern="1200" dirty="0">
                <a:solidFill>
                  <a:schemeClr val="tx1"/>
                </a:solidFill>
                <a:effectLst/>
                <a:latin typeface="Aino" panose="02000603040504020204" pitchFamily="50" charset="0"/>
              </a:rPr>
              <a:t>of </a:t>
            </a:r>
            <a:r>
              <a:rPr lang="en-GB" sz="1000" u="none" strike="noStrike" kern="1200" dirty="0">
                <a:solidFill>
                  <a:schemeClr val="tx1"/>
                </a:solidFill>
                <a:effectLst/>
                <a:latin typeface="Aino" panose="02000603040504020204" pitchFamily="50" charset="0"/>
              </a:rPr>
              <a:t>people</a:t>
            </a:r>
            <a:r>
              <a:rPr lang="et-EE" sz="1000" u="none" strike="noStrike" kern="1200" dirty="0">
                <a:solidFill>
                  <a:schemeClr val="tx1"/>
                </a:solidFill>
                <a:effectLst/>
                <a:latin typeface="Aino" panose="02000603040504020204" pitchFamily="50" charset="0"/>
              </a:rPr>
              <a:t>,</a:t>
            </a:r>
            <a:r>
              <a:rPr lang="en-GB" sz="1000" u="none" strike="noStrike" kern="1200" dirty="0">
                <a:solidFill>
                  <a:schemeClr val="tx1"/>
                </a:solidFill>
                <a:effectLst/>
                <a:latin typeface="Aino" panose="02000603040504020204" pitchFamily="50" charset="0"/>
              </a:rPr>
              <a:t> so for them digitalisation would save not just time and money but also the need to interact with people at government offices. </a:t>
            </a:r>
          </a:p>
          <a:p>
            <a:pPr marL="0" lvl="0" indent="0">
              <a:lnSpc>
                <a:spcPct val="114000"/>
              </a:lnSpc>
              <a:buFont typeface="Arial" panose="020B0604020202020204" pitchFamily="34" charset="0"/>
              <a:buNone/>
            </a:pP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dirty="0">
                <a:solidFill>
                  <a:schemeClr val="tx1"/>
                </a:solidFill>
                <a:effectLst/>
                <a:latin typeface="Aino" panose="02000603040504020204" pitchFamily="50" charset="0"/>
              </a:rPr>
              <a:t>All of this came together in 1994 when the parliament signed the first draft policy on digitalisation. </a:t>
            </a:r>
            <a:r>
              <a:rPr lang="et-EE" sz="1000" u="none" strike="noStrike" kern="1200" dirty="0">
                <a:solidFill>
                  <a:schemeClr val="tx1"/>
                </a:solidFill>
                <a:effectLst/>
                <a:latin typeface="Aino" panose="02000603040504020204" pitchFamily="50" charset="0"/>
              </a:rPr>
              <a:t>As </a:t>
            </a:r>
            <a:r>
              <a:rPr lang="et-EE" sz="1000" u="none" strike="noStrike" kern="1200" dirty="0" err="1">
                <a:solidFill>
                  <a:schemeClr val="tx1"/>
                </a:solidFill>
                <a:effectLst/>
                <a:latin typeface="Aino" panose="02000603040504020204" pitchFamily="50" charset="0"/>
              </a:rPr>
              <a:t>you</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can</a:t>
            </a:r>
            <a:r>
              <a:rPr lang="et-EE" sz="1000" u="none" strike="noStrike" kern="1200" dirty="0">
                <a:solidFill>
                  <a:schemeClr val="tx1"/>
                </a:solidFill>
                <a:effectLst/>
                <a:latin typeface="Aino" panose="02000603040504020204" pitchFamily="50" charset="0"/>
              </a:rPr>
              <a:t> see, </a:t>
            </a:r>
            <a:r>
              <a:rPr lang="en-GB" sz="1000" u="none" strike="noStrike" kern="1200" dirty="0">
                <a:solidFill>
                  <a:schemeClr val="tx1"/>
                </a:solidFill>
                <a:effectLst/>
                <a:latin typeface="Aino" panose="02000603040504020204" pitchFamily="50" charset="0"/>
              </a:rPr>
              <a:t>these developments were based </a:t>
            </a:r>
            <a:r>
              <a:rPr lang="et-EE" sz="1000" u="none" strike="noStrike" kern="1200" dirty="0" err="1">
                <a:solidFill>
                  <a:schemeClr val="tx1"/>
                </a:solidFill>
                <a:effectLst/>
                <a:latin typeface="Aino" panose="02000603040504020204" pitchFamily="50" charset="0"/>
              </a:rPr>
              <a:t>not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only</a:t>
            </a:r>
            <a:r>
              <a:rPr lang="et-EE" sz="1000" u="none" strike="noStrike" kern="1200" dirty="0">
                <a:solidFill>
                  <a:schemeClr val="tx1"/>
                </a:solidFill>
                <a:effectLst/>
                <a:latin typeface="Aino" panose="02000603040504020204" pitchFamily="50" charset="0"/>
              </a:rPr>
              <a:t> on a </a:t>
            </a:r>
            <a:r>
              <a:rPr lang="en-GB" sz="1000" u="none" strike="noStrike" kern="1200" dirty="0">
                <a:solidFill>
                  <a:schemeClr val="tx1"/>
                </a:solidFill>
                <a:effectLst/>
                <a:latin typeface="Aino" panose="02000603040504020204" pitchFamily="50" charset="0"/>
              </a:rPr>
              <a:t>forward-thinking mindset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but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also</a:t>
            </a:r>
            <a:r>
              <a:rPr lang="et-EE" sz="1000" u="none" strike="noStrike" kern="1200" dirty="0">
                <a:solidFill>
                  <a:schemeClr val="tx1"/>
                </a:solidFill>
                <a:effectLst/>
                <a:latin typeface="Aino" panose="02000603040504020204" pitchFamily="50" charset="0"/>
              </a:rPr>
              <a:t> </a:t>
            </a:r>
            <a:r>
              <a:rPr lang="en-GB" sz="1000" u="none" strike="noStrike" kern="1200" dirty="0">
                <a:solidFill>
                  <a:schemeClr val="tx1"/>
                </a:solidFill>
                <a:effectLst/>
                <a:latin typeface="Aino" panose="02000603040504020204" pitchFamily="50" charset="0"/>
              </a:rPr>
              <a:t>on bare </a:t>
            </a:r>
            <a:r>
              <a:rPr lang="en-GB" sz="1000" u="none" strike="noStrike" kern="1200" dirty="0" err="1">
                <a:solidFill>
                  <a:schemeClr val="tx1"/>
                </a:solidFill>
                <a:effectLst/>
                <a:latin typeface="Aino" panose="02000603040504020204" pitchFamily="50" charset="0"/>
              </a:rPr>
              <a:t>necess</a:t>
            </a:r>
            <a:r>
              <a:rPr lang="et-EE" sz="1000" u="none" strike="noStrike" kern="1200" dirty="0" err="1">
                <a:solidFill>
                  <a:schemeClr val="tx1"/>
                </a:solidFill>
                <a:effectLst/>
                <a:latin typeface="Aino" panose="02000603040504020204" pitchFamily="50" charset="0"/>
              </a:rPr>
              <a:t>ity</a:t>
            </a:r>
            <a:r>
              <a:rPr lang="en-GB" sz="1000" u="none" strike="noStrike" kern="1200" dirty="0">
                <a:solidFill>
                  <a:schemeClr val="tx1"/>
                </a:solidFill>
                <a:effectLst/>
                <a:latin typeface="Aino" panose="02000603040504020204" pitchFamily="50" charset="0"/>
              </a:rPr>
              <a:t>. </a:t>
            </a:r>
          </a:p>
          <a:p>
            <a:pPr marL="0" lvl="0" indent="0">
              <a:lnSpc>
                <a:spcPct val="114000"/>
              </a:lnSpc>
              <a:buFont typeface="Arial" panose="020B0604020202020204" pitchFamily="34" charset="0"/>
              <a:buNone/>
            </a:pP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kern="1200" dirty="0">
                <a:solidFill>
                  <a:schemeClr val="tx1"/>
                </a:solidFill>
                <a:effectLst/>
                <a:latin typeface="Aino" panose="02000603040504020204" pitchFamily="50" charset="0"/>
              </a:rPr>
              <a:t>Of course, there were also challenges. When Estonia started building its information society about </a:t>
            </a:r>
            <a:r>
              <a:rPr lang="et-EE" sz="1000" u="none" strike="noStrike" kern="1200" dirty="0" err="1">
                <a:solidFill>
                  <a:schemeClr val="tx1"/>
                </a:solidFill>
                <a:effectLst/>
                <a:latin typeface="Aino" panose="02000603040504020204" pitchFamily="50" charset="0"/>
              </a:rPr>
              <a:t>three</a:t>
            </a:r>
            <a:r>
              <a:rPr lang="et-EE" sz="1000" u="none" strike="noStrike" kern="1200" dirty="0">
                <a:solidFill>
                  <a:schemeClr val="tx1"/>
                </a:solidFill>
                <a:effectLst/>
                <a:latin typeface="Aino" panose="02000603040504020204" pitchFamily="50" charset="0"/>
              </a:rPr>
              <a:t> </a:t>
            </a:r>
            <a:r>
              <a:rPr lang="en-GB" sz="1000" u="none" strike="noStrike" kern="1200" dirty="0">
                <a:solidFill>
                  <a:schemeClr val="tx1"/>
                </a:solidFill>
                <a:effectLst/>
                <a:latin typeface="Aino" panose="02000603040504020204" pitchFamily="50" charset="0"/>
              </a:rPr>
              <a:t>decades ago, there was no digital data being collected </a:t>
            </a:r>
            <a:r>
              <a:rPr lang="et-EE" sz="1000" u="none" strike="noStrike" kern="1200" dirty="0">
                <a:solidFill>
                  <a:schemeClr val="tx1"/>
                </a:solidFill>
                <a:effectLst/>
                <a:latin typeface="Aino" panose="02000603040504020204" pitchFamily="50" charset="0"/>
              </a:rPr>
              <a:t>on</a:t>
            </a:r>
            <a:r>
              <a:rPr lang="en-GB" sz="1000" u="none" strike="noStrike" kern="1200" dirty="0">
                <a:solidFill>
                  <a:schemeClr val="tx1"/>
                </a:solidFill>
                <a:effectLst/>
                <a:latin typeface="Aino" panose="02000603040504020204" pitchFamily="50" charset="0"/>
              </a:rPr>
              <a:t> its citizens. The general population did not have an internet connection, let alone devices with which to </a:t>
            </a:r>
            <a:r>
              <a:rPr lang="et-EE" sz="1000" u="none" strike="noStrike" kern="1200" dirty="0" err="1">
                <a:solidFill>
                  <a:schemeClr val="tx1"/>
                </a:solidFill>
                <a:effectLst/>
                <a:latin typeface="Aino" panose="02000603040504020204" pitchFamily="50" charset="0"/>
              </a:rPr>
              <a:t>access</a:t>
            </a:r>
            <a:r>
              <a:rPr lang="en-GB" sz="1000" u="none" strike="noStrike" kern="1200" dirty="0">
                <a:solidFill>
                  <a:schemeClr val="tx1"/>
                </a:solidFill>
                <a:effectLst/>
                <a:latin typeface="Aino" panose="02000603040504020204" pitchFamily="50" charset="0"/>
              </a:rPr>
              <a:t> it. It took great courage to invest in IT solutions and take the information technology route. </a:t>
            </a:r>
            <a:r>
              <a:rPr lang="et-EE" sz="1000" u="none" strike="noStrike" kern="1200" dirty="0" err="1">
                <a:solidFill>
                  <a:schemeClr val="tx1"/>
                </a:solidFill>
                <a:effectLst/>
                <a:latin typeface="Aino" panose="02000603040504020204" pitchFamily="50" charset="0"/>
              </a:rPr>
              <a:t>Luckily</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our</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decision-makers</a:t>
            </a:r>
            <a:r>
              <a:rPr lang="et-EE" sz="1000" u="none" strike="noStrike" kern="1200" dirty="0">
                <a:solidFill>
                  <a:schemeClr val="tx1"/>
                </a:solidFill>
                <a:effectLst/>
                <a:latin typeface="Aino" panose="02000603040504020204" pitchFamily="50" charset="0"/>
              </a:rPr>
              <a:t> made </a:t>
            </a:r>
            <a:r>
              <a:rPr lang="et-EE" sz="1000" u="none" strike="noStrike" kern="1200" dirty="0" err="1">
                <a:solidFill>
                  <a:schemeClr val="tx1"/>
                </a:solidFill>
                <a:effectLst/>
                <a:latin typeface="Aino" panose="02000603040504020204" pitchFamily="50" charset="0"/>
              </a:rPr>
              <a:t>bold</a:t>
            </a:r>
            <a:r>
              <a:rPr lang="et-EE" sz="1000" u="none" strike="noStrike" kern="1200" dirty="0">
                <a:solidFill>
                  <a:schemeClr val="tx1"/>
                </a:solidFill>
                <a:effectLst/>
                <a:latin typeface="Aino" panose="02000603040504020204" pitchFamily="50" charset="0"/>
              </a:rPr>
              <a:t> and </a:t>
            </a:r>
            <a:r>
              <a:rPr lang="et-EE" sz="1000" u="none" strike="noStrike" kern="1200" dirty="0" err="1">
                <a:solidFill>
                  <a:schemeClr val="tx1"/>
                </a:solidFill>
                <a:effectLst/>
                <a:latin typeface="Aino" panose="02000603040504020204" pitchFamily="50" charset="0"/>
              </a:rPr>
              <a:t>difficult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decisions</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that</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were</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necessary</a:t>
            </a:r>
            <a:r>
              <a:rPr lang="et-EE" sz="1000" u="none" strike="noStrike" kern="1200" dirty="0">
                <a:solidFill>
                  <a:schemeClr val="tx1"/>
                </a:solidFill>
                <a:effectLst/>
                <a:latin typeface="Aino" panose="02000603040504020204" pitchFamily="50" charset="0"/>
              </a:rPr>
              <a:t> to </a:t>
            </a:r>
            <a:r>
              <a:rPr lang="et-EE" sz="1000" u="none" strike="noStrike" kern="1200" dirty="0" err="1">
                <a:solidFill>
                  <a:schemeClr val="tx1"/>
                </a:solidFill>
                <a:effectLst/>
                <a:latin typeface="Aino" panose="02000603040504020204" pitchFamily="50" charset="0"/>
              </a:rPr>
              <a:t>stay</a:t>
            </a:r>
            <a:r>
              <a:rPr lang="et-EE" sz="1000" u="none" strike="noStrike" kern="1200" dirty="0">
                <a:solidFill>
                  <a:schemeClr val="tx1"/>
                </a:solidFill>
                <a:effectLst/>
                <a:latin typeface="Aino" panose="02000603040504020204" pitchFamily="50" charset="0"/>
              </a:rPr>
              <a:t> on the </a:t>
            </a:r>
            <a:r>
              <a:rPr lang="et-EE" sz="1000" u="none" strike="noStrike" kern="1200" dirty="0" err="1">
                <a:solidFill>
                  <a:schemeClr val="tx1"/>
                </a:solidFill>
                <a:effectLst/>
                <a:latin typeface="Aino" panose="02000603040504020204" pitchFamily="50" charset="0"/>
              </a:rPr>
              <a:t>digitalisation</a:t>
            </a:r>
            <a:r>
              <a:rPr lang="et-EE" sz="1000" u="none" strike="noStrike" kern="1200" dirty="0">
                <a:solidFill>
                  <a:schemeClr val="tx1"/>
                </a:solidFill>
                <a:effectLst/>
                <a:latin typeface="Aino" panose="02000603040504020204" pitchFamily="50" charset="0"/>
              </a:rPr>
              <a:t> </a:t>
            </a:r>
            <a:r>
              <a:rPr lang="et-EE" sz="1000" u="none" strike="noStrike" kern="1200" dirty="0" err="1">
                <a:solidFill>
                  <a:schemeClr val="tx1"/>
                </a:solidFill>
                <a:effectLst/>
                <a:latin typeface="Aino" panose="02000603040504020204" pitchFamily="50" charset="0"/>
              </a:rPr>
              <a:t>course</a:t>
            </a:r>
            <a:r>
              <a:rPr lang="et-EE" sz="1000" u="none" strike="noStrike" kern="1200" dirty="0">
                <a:solidFill>
                  <a:schemeClr val="tx1"/>
                </a:solidFill>
                <a:effectLst/>
                <a:latin typeface="Aino" panose="02000603040504020204" pitchFamily="50" charset="0"/>
              </a:rPr>
              <a:t>.</a:t>
            </a:r>
            <a:endParaRPr lang="en-GB" sz="1000" u="none" strike="noStrike" kern="1200" dirty="0">
              <a:solidFill>
                <a:schemeClr val="tx1"/>
              </a:solidFill>
              <a:effectLst/>
              <a:latin typeface="Aino" panose="02000603040504020204" pitchFamily="50" charset="0"/>
            </a:endParaRPr>
          </a:p>
          <a:p>
            <a:pPr marL="0" lvl="0" indent="0">
              <a:lnSpc>
                <a:spcPct val="114000"/>
              </a:lnSpc>
              <a:buFont typeface="Arial" panose="020B0604020202020204" pitchFamily="34" charset="0"/>
              <a:buNone/>
            </a:pPr>
            <a:endParaRPr lang="fr-FR" sz="1000" b="0" i="0" kern="1200" dirty="0">
              <a:solidFill>
                <a:schemeClr val="tx1"/>
              </a:solidFill>
              <a:effectLst/>
              <a:latin typeface="Aino" panose="02000603040504020204" pitchFamily="50" charset="0"/>
              <a:ea typeface="+mn-ea"/>
              <a:cs typeface="+mn-cs"/>
            </a:endParaRPr>
          </a:p>
          <a:p>
            <a:pPr>
              <a:lnSpc>
                <a:spcPct val="114000"/>
              </a:lnSpc>
            </a:pPr>
            <a:r>
              <a:rPr lang="fr-FR" sz="1000" b="0" i="0" kern="1200" dirty="0">
                <a:solidFill>
                  <a:schemeClr val="tx1"/>
                </a:solidFill>
                <a:effectLst/>
                <a:latin typeface="Aino" panose="02000603040504020204" pitchFamily="50" charset="0"/>
                <a:ea typeface="+mn-ea"/>
                <a:cs typeface="+mn-cs"/>
              </a:rPr>
              <a:t>Source: </a:t>
            </a:r>
            <a:r>
              <a:rPr lang="fr-FR" sz="1000" b="0" i="0" u="none" strike="noStrike" kern="1200" dirty="0">
                <a:solidFill>
                  <a:schemeClr val="tx1"/>
                </a:solidFill>
                <a:effectLst/>
                <a:latin typeface="Aino" panose="02000603040504020204" pitchFamily="50" charset="0"/>
                <a:ea typeface="+mn-ea"/>
                <a:cs typeface="+mn-cs"/>
                <a:hlinkClick r:id="rId6"/>
              </a:rPr>
              <a:t>https://media.voog.com/0000/0034/3577/files/IKT%20valdkonnas%20majanduse%2C%20k%C3%B5rghariduse%20ja%20R%26D%20v%C3%B5imekuse%20anal%C3%BC%C3%BCs.pdf</a:t>
            </a:r>
            <a:r>
              <a:rPr lang="fr-FR" sz="1000" b="0" i="0" kern="1200" dirty="0">
                <a:solidFill>
                  <a:schemeClr val="tx1"/>
                </a:solidFill>
                <a:effectLst/>
                <a:latin typeface="Aino" panose="02000603040504020204" pitchFamily="50" charset="0"/>
                <a:ea typeface="+mn-ea"/>
                <a:cs typeface="+mn-cs"/>
              </a:rPr>
              <a:t> (page 7-8)</a:t>
            </a:r>
            <a:endParaRPr lang="en-US" sz="1000" u="none" strike="noStrike" kern="1200" dirty="0">
              <a:solidFill>
                <a:schemeClr val="tx1"/>
              </a:solidFill>
              <a:effectLst/>
              <a:latin typeface="Aino" panose="02000603040504020204" pitchFamily="50" charset="0"/>
            </a:endParaRPr>
          </a:p>
          <a:p>
            <a:pPr>
              <a:lnSpc>
                <a:spcPct val="114000"/>
              </a:lnSpc>
            </a:pPr>
            <a:endParaRPr lang="en-US" sz="1000" u="none" strike="noStrike" kern="1200" dirty="0">
              <a:solidFill>
                <a:schemeClr val="tx1"/>
              </a:solidFill>
              <a:effectLst/>
              <a:latin typeface="Aino" panose="02000603040504020204" pitchFamily="50" charset="0"/>
            </a:endParaRPr>
          </a:p>
          <a:p>
            <a:pPr>
              <a:lnSpc>
                <a:spcPct val="114000"/>
              </a:lnSpc>
            </a:pPr>
            <a:endParaRPr lang="en-US" sz="1000" u="none" strike="noStrike" kern="1200" dirty="0">
              <a:solidFill>
                <a:schemeClr val="tx1"/>
              </a:solidFill>
              <a:effectLst/>
              <a:latin typeface="Aino" panose="02000603040504020204" pitchFamily="50"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a:t>
            </a:fld>
            <a:endParaRPr lang="et-EE" sz="1000">
              <a:latin typeface="Aino" panose="02000603040504020204" pitchFamily="50" charset="0"/>
            </a:endParaRPr>
          </a:p>
        </p:txBody>
      </p:sp>
    </p:spTree>
    <p:extLst>
      <p:ext uri="{BB962C8B-B14F-4D97-AF65-F5344CB8AC3E}">
        <p14:creationId xmlns:p14="http://schemas.microsoft.com/office/powerpoint/2010/main" val="636287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of the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transactions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done</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why</a:t>
            </a:r>
            <a:r>
              <a:rPr lang="et-EE" sz="1200" u="none" strike="noStrike" dirty="0">
                <a:effectLst/>
                <a:latin typeface="Aino" panose="02000603040504020204" pitchFamily="50" charset="0"/>
              </a:rPr>
              <a:t> I </a:t>
            </a:r>
            <a:r>
              <a:rPr lang="et-EE" sz="1200" u="none" strike="noStrike" dirty="0" err="1">
                <a:effectLst/>
                <a:latin typeface="Aino" panose="02000603040504020204" pitchFamily="50" charset="0"/>
              </a:rPr>
              <a:t>want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specifically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played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significant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role</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in Estonia in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2000s.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identities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just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by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suprisingly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happy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You</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plastic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didn’t</a:t>
            </a:r>
            <a:r>
              <a:rPr lang="et-EE" sz="1200" u="none" strike="noStrike" dirty="0">
                <a:effectLst/>
                <a:latin typeface="Aino" panose="02000603040504020204" pitchFamily="50" charset="0"/>
              </a:rPr>
              <a:t> have </a:t>
            </a:r>
            <a:r>
              <a:rPr lang="et-EE" sz="1200" u="none" strike="noStrike" dirty="0" err="1">
                <a:effectLst/>
                <a:latin typeface="Aino" panose="02000603040504020204" pitchFamily="50" charset="0"/>
              </a:rPr>
              <a:t>any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public</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attached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basically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useless</a:t>
            </a:r>
            <a:r>
              <a:rPr lang="et-EE" sz="1200" u="none" strike="noStrike" dirty="0">
                <a:effectLst/>
                <a:latin typeface="Aino" panose="02000603040504020204" pitchFamily="50" charset="0"/>
              </a:rPr>
              <a:t>. For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Scandinavian </a:t>
            </a:r>
            <a:r>
              <a:rPr lang="et-EE" sz="1200" u="none" strike="noStrike" dirty="0" err="1">
                <a:effectLst/>
                <a:latin typeface="Aino" panose="02000603040504020204" pitchFamily="50" charset="0"/>
              </a:rPr>
              <a:t>banks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a:t>
            </a:r>
            <a:r>
              <a:rPr lang="et-EE" sz="1200" u="none" strike="noStrike" dirty="0">
                <a:effectLst/>
                <a:latin typeface="Aino" panose="02000603040504020204" pitchFamily="50" charset="0"/>
              </a:rPr>
              <a:t> ID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great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skip</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building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own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authentication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systems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resources</a:t>
            </a:r>
            <a:r>
              <a:rPr lang="et-EE" sz="1200" u="none" strike="noStrike" dirty="0">
                <a:effectLst/>
                <a:latin typeface="Aino" panose="02000603040504020204" pitchFamily="50" charset="0"/>
              </a:rPr>
              <a:t> and start </a:t>
            </a:r>
            <a:r>
              <a:rPr lang="et-EE" sz="1200" u="none" strike="noStrike" dirty="0" err="1">
                <a:effectLst/>
                <a:latin typeface="Aino" panose="02000603040504020204" pitchFamily="50" charset="0"/>
              </a:rPr>
              <a:t>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government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issued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solution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proved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safe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even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started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giving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out</a:t>
            </a:r>
            <a:r>
              <a:rPr lang="et-EE" sz="1200" u="none" strike="noStrike" dirty="0">
                <a:effectLst/>
                <a:latin typeface="Aino" panose="02000603040504020204" pitchFamily="50" charset="0"/>
              </a:rPr>
              <a:t> ID-</a:t>
            </a:r>
            <a:r>
              <a:rPr lang="et-EE" sz="1200" u="none" strike="noStrike" dirty="0" err="1">
                <a:effectLst/>
                <a:latin typeface="Aino" panose="02000603040504020204" pitchFamily="50" charset="0"/>
              </a:rPr>
              <a:t>card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readers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free</a:t>
            </a:r>
            <a:r>
              <a:rPr lang="et-EE" sz="1200" u="none" strike="noStrike" dirty="0">
                <a:effectLst/>
                <a:latin typeface="Aino" panose="02000603040504020204" pitchFamily="50" charset="0"/>
              </a:rPr>
              <a:t>. And as </a:t>
            </a:r>
            <a:r>
              <a:rPr lang="et-EE" sz="1200" u="none" strike="noStrike" dirty="0" err="1">
                <a:effectLst/>
                <a:latin typeface="Aino" panose="02000603040504020204" pitchFamily="50" charset="0"/>
              </a:rPr>
              <a:t>banking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services</a:t>
            </a:r>
            <a:r>
              <a:rPr lang="et-EE" sz="1200" u="none" strike="noStrike" dirty="0">
                <a:effectLst/>
                <a:latin typeface="Aino" panose="02000603040504020204" pitchFamily="50" charset="0"/>
              </a:rPr>
              <a:t> are a </a:t>
            </a:r>
            <a:r>
              <a:rPr lang="et-EE" sz="1200" u="none" strike="noStrike" dirty="0" err="1">
                <a:effectLst/>
                <a:latin typeface="Aino" panose="02000603040504020204" pitchFamily="50" charset="0"/>
              </a:rPr>
              <a:t>daily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nessessity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change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big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impact</a:t>
            </a:r>
            <a:r>
              <a:rPr lang="et-EE" sz="1200" u="none" strike="noStrike" dirty="0">
                <a:effectLst/>
                <a:latin typeface="Aino" panose="02000603040504020204" pitchFamily="50" charset="0"/>
              </a:rPr>
              <a:t> on </a:t>
            </a:r>
            <a:r>
              <a:rPr lang="et-EE" sz="1200" u="none" strike="noStrike" dirty="0" err="1">
                <a:effectLst/>
                <a:latin typeface="Aino" panose="02000603040504020204" pitchFamily="50" charset="0"/>
              </a:rPr>
              <a:t>popularising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use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e-ID</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a:effectLst/>
                <a:latin typeface="Aino" panose="02000603040504020204" pitchFamily="50" charset="0"/>
              </a:rPr>
              <a:t>BTW: a </a:t>
            </a:r>
            <a:r>
              <a:rPr lang="et-EE" sz="1200" u="none" strike="noStrike" dirty="0" err="1">
                <a:effectLst/>
                <a:latin typeface="Aino" panose="02000603040504020204" pitchFamily="50" charset="0"/>
              </a:rPr>
              <a:t>good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question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about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99.6%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other</a:t>
            </a:r>
            <a:r>
              <a:rPr lang="et-EE" sz="1200" u="none" strike="noStrike" dirty="0">
                <a:effectLst/>
                <a:latin typeface="Aino" panose="02000603040504020204" pitchFamily="50" charset="0"/>
              </a:rPr>
              <a:t> 0.4%? </a:t>
            </a:r>
            <a:r>
              <a:rPr lang="et-EE" sz="1200" u="none" strike="noStrike" dirty="0" err="1">
                <a:effectLst/>
                <a:latin typeface="Aino" panose="02000603040504020204" pitchFamily="50" charset="0"/>
              </a:rPr>
              <a:t>Yes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still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who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prefer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bank</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office</a:t>
            </a:r>
            <a:r>
              <a:rPr lang="et-EE" sz="1200" u="none" strike="noStrike" dirty="0">
                <a:effectLst/>
                <a:latin typeface="Aino" panose="02000603040504020204" pitchFamily="50" charset="0"/>
              </a:rPr>
              <a:t> and do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dealings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mean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previous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options</a:t>
            </a:r>
            <a:r>
              <a:rPr lang="et-EE" sz="1200" u="none" strike="noStrike" dirty="0">
                <a:effectLst/>
                <a:latin typeface="Aino" panose="02000603040504020204" pitchFamily="50" charset="0"/>
              </a:rPr>
              <a:t> are </a:t>
            </a:r>
            <a:r>
              <a:rPr lang="et-EE" sz="1200" u="none" strike="noStrike" dirty="0" err="1">
                <a:effectLst/>
                <a:latin typeface="Aino" panose="02000603040504020204" pitchFamily="50" charset="0"/>
              </a:rPr>
              <a:t>closed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off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a:t>
            </a:r>
            <a:r>
              <a:rPr lang="et-EE" sz="1200" u="none" strike="noStrike" dirty="0">
                <a:effectLst/>
                <a:latin typeface="Aino" panose="02000603040504020204" pitchFamily="50" charset="0"/>
              </a:rPr>
              <a:t> have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not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attitude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Declaring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prime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example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one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most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popular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e-service</a:t>
            </a:r>
            <a:r>
              <a:rPr lang="et-EE" sz="1200" u="none" strike="noStrike" dirty="0">
                <a:effectLst/>
                <a:latin typeface="Aino" panose="02000603040504020204" pitchFamily="50" charset="0"/>
              </a:rPr>
              <a:t> in Estonia, as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takes</a:t>
            </a:r>
            <a:r>
              <a:rPr lang="et-EE" sz="1200" u="none" strike="noStrike" dirty="0">
                <a:effectLst/>
                <a:latin typeface="Aino" panose="02000603040504020204" pitchFamily="50" charset="0"/>
              </a:rPr>
              <a:t> 3 minutes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file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pre-filled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form</a:t>
            </a:r>
            <a:r>
              <a:rPr lang="et-EE" sz="1200" u="none" strike="noStrike" dirty="0">
                <a:effectLst/>
                <a:latin typeface="Aino" panose="02000603040504020204" pitchFamily="50" charset="0"/>
              </a:rPr>
              <a:t>. The Tax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in </a:t>
            </a:r>
            <a:r>
              <a:rPr lang="et-EE" sz="1200" u="none" strike="noStrike" dirty="0" err="1">
                <a:effectLst/>
                <a:latin typeface="Aino" panose="02000603040504020204" pitchFamily="50" charset="0"/>
              </a:rPr>
              <a:t>charge</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collecting</a:t>
            </a:r>
            <a:r>
              <a:rPr lang="et-EE" sz="1200" u="none" strike="noStrike" dirty="0">
                <a:effectLst/>
                <a:latin typeface="Aino" panose="02000603040504020204" pitchFamily="50" charset="0"/>
              </a:rPr>
              <a:t> all </a:t>
            </a:r>
            <a:r>
              <a:rPr lang="et-EE" sz="1200" u="none" strike="noStrike" dirty="0" err="1">
                <a:effectLst/>
                <a:latin typeface="Aino" panose="02000603040504020204" pitchFamily="50" charset="0"/>
              </a:rPr>
              <a:t>my</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needed</a:t>
            </a:r>
            <a:r>
              <a:rPr lang="et-EE" sz="1200" u="none" strike="noStrike" dirty="0">
                <a:effectLst/>
                <a:latin typeface="Aino" panose="02000603040504020204" pitchFamily="50" charset="0"/>
              </a:rPr>
              <a:t> and I </a:t>
            </a:r>
            <a:r>
              <a:rPr lang="et-EE" sz="1200" u="none" strike="noStrike" dirty="0" err="1">
                <a:effectLst/>
                <a:latin typeface="Aino" panose="02000603040504020204" pitchFamily="50" charset="0"/>
              </a:rPr>
              <a:t>only</a:t>
            </a:r>
            <a:r>
              <a:rPr lang="et-EE" sz="1200" u="none" strike="noStrike" dirty="0">
                <a:effectLst/>
                <a:latin typeface="Aino" panose="02000603040504020204" pitchFamily="50" charset="0"/>
              </a:rPr>
              <a:t> need </a:t>
            </a:r>
            <a:r>
              <a:rPr lang="et-EE" sz="1200" u="none" strike="noStrike" dirty="0" err="1">
                <a:effectLst/>
                <a:latin typeface="Aino" panose="02000603040504020204" pitchFamily="50" charset="0"/>
              </a:rPr>
              <a:t>to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confirm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data </a:t>
            </a:r>
            <a:r>
              <a:rPr lang="et-EE" sz="1200" u="none" strike="noStrike" dirty="0" err="1">
                <a:effectLst/>
                <a:latin typeface="Aino" panose="02000603040504020204" pitchFamily="50" charset="0"/>
              </a:rPr>
              <a:t>presented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indeed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correct</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amusing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campaign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declarations</a:t>
            </a:r>
            <a:r>
              <a:rPr lang="et-EE" sz="1200" u="none" strike="noStrike" dirty="0">
                <a:effectLst/>
                <a:latin typeface="Aino" panose="02000603040504020204" pitchFamily="50" charset="0"/>
              </a:rPr>
              <a:t> in the </a:t>
            </a:r>
            <a:r>
              <a:rPr lang="et-EE" sz="1200" u="none" strike="noStrike" dirty="0" err="1">
                <a:effectLst/>
                <a:latin typeface="Aino" panose="02000603040504020204" pitchFamily="50" charset="0"/>
              </a:rPr>
              <a:t>beginning</a:t>
            </a:r>
            <a:r>
              <a:rPr lang="et-EE" sz="1200" u="none" strike="noStrike" dirty="0">
                <a:effectLst/>
                <a:latin typeface="Aino" panose="02000603040504020204" pitchFamily="50" charset="0"/>
              </a:rPr>
              <a:t> of the 2000s.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were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if</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online, </a:t>
            </a:r>
            <a:r>
              <a:rPr lang="et-EE" sz="1200" u="none" strike="noStrike" dirty="0" err="1">
                <a:effectLst/>
                <a:latin typeface="Aino" panose="02000603040504020204" pitchFamily="50" charset="0"/>
              </a:rPr>
              <a:t>then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would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get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their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returns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first</a:t>
            </a:r>
            <a:r>
              <a:rPr lang="et-EE" sz="1200" u="none" strike="noStrike" dirty="0">
                <a:effectLst/>
                <a:latin typeface="Aino" panose="02000603040504020204" pitchFamily="50" charset="0"/>
              </a:rPr>
              <a:t>, i a </a:t>
            </a:r>
            <a:r>
              <a:rPr lang="et-EE" sz="1200" u="none" strike="noStrike" dirty="0" err="1">
                <a:effectLst/>
                <a:latin typeface="Aino" panose="02000603040504020204" pitchFamily="50" charset="0"/>
              </a:rPr>
              <a:t>matter</a:t>
            </a:r>
            <a:r>
              <a:rPr lang="et-EE" sz="1200" u="none" strike="noStrike" dirty="0">
                <a:effectLst/>
                <a:latin typeface="Aino" panose="02000603040504020204" pitchFamily="50" charset="0"/>
              </a:rPr>
              <a:t> of </a:t>
            </a:r>
            <a:r>
              <a:rPr lang="et-EE" sz="1200" u="none" strike="noStrike" dirty="0" err="1">
                <a:effectLst/>
                <a:latin typeface="Aino" panose="02000603040504020204" pitchFamily="50" charset="0"/>
              </a:rPr>
              <a:t>weeks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Estonians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competitive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nature</a:t>
            </a:r>
            <a:r>
              <a:rPr lang="et-EE" sz="1200" u="none" strike="noStrike" dirty="0">
                <a:effectLst/>
                <a:latin typeface="Aino" panose="02000603040504020204" pitchFamily="50" charset="0"/>
              </a:rPr>
              <a:t>, the </a:t>
            </a:r>
            <a:r>
              <a:rPr lang="et-EE" sz="1200" u="none" strike="noStrike" dirty="0" err="1">
                <a:effectLst/>
                <a:latin typeface="Aino" panose="02000603040504020204" pitchFamily="50" charset="0"/>
              </a:rPr>
              <a:t>message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spread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wildfire</a:t>
            </a:r>
            <a:r>
              <a:rPr lang="et-EE" sz="1200" u="none" strike="noStrike" dirty="0">
                <a:effectLst/>
                <a:latin typeface="Aino" panose="02000603040504020204" pitchFamily="50" charset="0"/>
              </a:rPr>
              <a:t> and by </a:t>
            </a:r>
            <a:r>
              <a:rPr lang="et-EE" sz="1200" u="none" strike="noStrike" dirty="0" err="1">
                <a:effectLst/>
                <a:latin typeface="Aino" panose="02000603040504020204" pitchFamily="50" charset="0"/>
              </a:rPr>
              <a:t>now</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declaring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taxes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become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like</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national</a:t>
            </a:r>
            <a:r>
              <a:rPr lang="et-EE" sz="1200" u="none" strike="noStrike" dirty="0">
                <a:effectLst/>
                <a:latin typeface="Aino" panose="02000603040504020204" pitchFamily="50" charset="0"/>
              </a:rPr>
              <a:t> sport, and </a:t>
            </a:r>
            <a:r>
              <a:rPr lang="et-EE" sz="1200" u="none" strike="noStrike" dirty="0" err="1">
                <a:effectLst/>
                <a:latin typeface="Aino" panose="02000603040504020204" pitchFamily="50" charset="0"/>
              </a:rPr>
              <a:t>everyone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knows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15. of </a:t>
            </a:r>
            <a:r>
              <a:rPr lang="et-EE" sz="1200" u="none" strike="noStrike" dirty="0" err="1">
                <a:effectLst/>
                <a:latin typeface="Aino" panose="02000603040504020204" pitchFamily="50" charset="0"/>
              </a:rPr>
              <a:t>Feb</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the</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And </a:t>
            </a:r>
            <a:r>
              <a:rPr lang="et-EE" sz="1200" u="none" strike="noStrike" dirty="0" err="1">
                <a:effectLst/>
                <a:latin typeface="Aino" panose="02000603040504020204" pitchFamily="50" charset="0"/>
              </a:rPr>
              <a:t>this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myth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stayed</a:t>
            </a:r>
            <a:r>
              <a:rPr lang="et-EE" sz="1200" u="none" strike="noStrike" dirty="0">
                <a:effectLst/>
                <a:latin typeface="Aino" panose="02000603040504020204" pitchFamily="50" charset="0"/>
              </a:rPr>
              <a:t> so </a:t>
            </a:r>
            <a:r>
              <a:rPr lang="et-EE" sz="1200" u="none" strike="noStrike" dirty="0" err="1">
                <a:effectLst/>
                <a:latin typeface="Aino" panose="02000603040504020204" pitchFamily="50" charset="0"/>
              </a:rPr>
              <a:t>strong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today</a:t>
            </a:r>
            <a:r>
              <a:rPr lang="et-EE" sz="1200" u="none" strike="noStrike" dirty="0">
                <a:effectLst/>
                <a:latin typeface="Aino" panose="02000603040504020204" pitchFamily="50" charset="0"/>
              </a:rPr>
              <a:t> the Tax and </a:t>
            </a:r>
            <a:r>
              <a:rPr lang="et-EE" sz="1200" u="none" strike="noStrike" dirty="0" err="1">
                <a:effectLst/>
                <a:latin typeface="Aino" panose="02000603040504020204" pitchFamily="50" charset="0"/>
              </a:rPr>
              <a:t>Customs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Board</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actually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pleads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people</a:t>
            </a:r>
            <a:r>
              <a:rPr lang="et-EE" sz="1200" u="none" strike="noStrike" dirty="0">
                <a:effectLst/>
                <a:latin typeface="Aino" panose="02000603040504020204" pitchFamily="50" charset="0"/>
              </a:rPr>
              <a:t> to </a:t>
            </a:r>
            <a:r>
              <a:rPr lang="et-EE" sz="1200" u="none" strike="noStrike" dirty="0" err="1">
                <a:effectLst/>
                <a:latin typeface="Aino" panose="02000603040504020204" pitchFamily="50" charset="0"/>
              </a:rPr>
              <a:t>wait</a:t>
            </a:r>
            <a:r>
              <a:rPr lang="et-EE" sz="1200" u="none" strike="noStrike" dirty="0">
                <a:effectLst/>
                <a:latin typeface="Aino" panose="02000603040504020204" pitchFamily="50" charset="0"/>
              </a:rPr>
              <a:t> a </a:t>
            </a:r>
            <a:r>
              <a:rPr lang="et-EE" sz="1200" u="none" strike="noStrike" dirty="0" err="1">
                <a:effectLst/>
                <a:latin typeface="Aino" panose="02000603040504020204" pitchFamily="50" charset="0"/>
              </a:rPr>
              <a:t>day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or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two</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because</a:t>
            </a:r>
            <a:r>
              <a:rPr lang="et-EE" sz="1200" u="none" strike="noStrike" dirty="0">
                <a:effectLst/>
                <a:latin typeface="Aino" panose="02000603040504020204" pitchFamily="50" charset="0"/>
              </a:rPr>
              <a:t> the </a:t>
            </a:r>
            <a:r>
              <a:rPr lang="et-EE" sz="1200" u="none" strike="noStrike" dirty="0" err="1">
                <a:effectLst/>
                <a:latin typeface="Aino" panose="02000603040504020204" pitchFamily="50" charset="0"/>
              </a:rPr>
              <a:t>system</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keeps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crashing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under</a:t>
            </a:r>
            <a:r>
              <a:rPr lang="et-EE" sz="1200" u="none" strike="noStrike" dirty="0">
                <a:effectLst/>
                <a:latin typeface="Aino" panose="02000603040504020204" pitchFamily="50" charset="0"/>
              </a:rPr>
              <a:t> the </a:t>
            </a:r>
            <a:r>
              <a:rPr lang="et-EE" sz="1200" u="none" strike="noStrike" dirty="0" err="1">
                <a:effectLst/>
                <a:latin typeface="Aino" panose="02000603040504020204" pitchFamily="50" charset="0"/>
              </a:rPr>
              <a:t>pressure</a:t>
            </a:r>
            <a:r>
              <a:rPr lang="et-EE" sz="12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200" u="none" strike="noStrike" dirty="0" err="1">
                <a:effectLst/>
                <a:latin typeface="Aino" panose="02000603040504020204" pitchFamily="50" charset="0"/>
              </a:rPr>
              <a:t>Digitalising</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has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clearly</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shown</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benefits</a:t>
            </a:r>
            <a:r>
              <a:rPr lang="et-EE" sz="1200" u="none" strike="noStrike" dirty="0">
                <a:effectLst/>
                <a:latin typeface="Aino" panose="02000603040504020204" pitchFamily="50" charset="0"/>
              </a:rPr>
              <a:t>. </a:t>
            </a:r>
            <a:r>
              <a:rPr lang="et-EE" sz="1200" u="none" strike="noStrike" noProof="1">
                <a:effectLst/>
                <a:latin typeface="Aino" panose="02000603040504020204" pitchFamily="50" charset="0"/>
              </a:rPr>
              <a:t>We are saving years´ worth of working time and, with that, also money.</a:t>
            </a: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9500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pioneering role in the global digital transformation places us at the forefront of what lies beyond. Digital</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isation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has never been an end in itself</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ogether</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with enhanced cyber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security it has enabled us to modernise the public sector, promote transparent democracy built on trust and foster economic development. We are heading towards a future where digital technology is integral to our lives.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has progressed through various stages of digital development, from the first e-solutions to full-fledged digital governance. Our next step is towards greater proactive and personalised governance. Imagine a world where society integrates with reliable services that operate sustainably and respond in real-time to people’s changing needs and expectations - a digital lifestyle shaped by people.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collaborate with public and private entities to build a better digital tomorrow that promotes positive changes for all individuals, businesses and the state.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e-Estonia paves the way toward a digitally empowered future, significantly impacting how we connect and live our lives.</a:t>
            </a: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b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3"/>
              </a:rPr>
              <a:t>https://freedomhouse.org/report/freedom-net/2023/repressive-power-artificial-intelligence</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4"/>
              </a:rPr>
              <a:t>https://digital-strategy.ec.europa.eu/en/policies/desi-digital-public-services</a:t>
            </a:r>
            <a:br>
              <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rPr>
            </a:b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r>
              <a:rPr lang="et-EE" sz="1800" i="0" u="sng" dirty="0">
                <a:solidFill>
                  <a:srgbClr val="1155CC"/>
                </a:solidFill>
                <a:effectLst/>
                <a:latin typeface="Arial" panose="020B0604020202020204" pitchFamily="34" charset="0"/>
              </a:rPr>
              <a:t>https://ncsi.ega.ee/ncsi-index/?order=ränk</a:t>
            </a:r>
            <a:endParaRPr kumimoji="0" lang="et-EE" sz="1800" b="0" i="0" u="sng" strike="noStrike" kern="1200" cap="none" spc="0" normalizeH="0" baseline="0" noProof="0" dirty="0">
              <a:ln>
                <a:noFill/>
              </a:ln>
              <a:solidFill>
                <a:srgbClr val="1155CC"/>
              </a:solidFill>
              <a:effectLst/>
              <a:uLnTx/>
              <a:uFillTx/>
              <a:latin typeface="Arial" panose="020B0604020202020204" pitchFamily="34" charset="0"/>
              <a:ea typeface="+mn-ea"/>
              <a:cs typeface="+mn-cs"/>
            </a:endParaRPr>
          </a:p>
          <a:p>
            <a:pPr>
              <a:lnSpc>
                <a:spcPct val="115000"/>
              </a:lnSpc>
              <a:spcBef>
                <a:spcPts val="1500"/>
              </a:spcBef>
              <a:spcAft>
                <a:spcPts val="1500"/>
              </a:spcAft>
            </a:pPr>
            <a:endParaRPr lang="et-EE" sz="1800" i="0" u="sng" dirty="0">
              <a:solidFill>
                <a:srgbClr val="1155CC"/>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000" b="0" i="0" u="sng" strike="noStrike" kern="1200" cap="none" spc="0" normalizeH="0" baseline="0" noProof="0" dirty="0">
                <a:ln>
                  <a:noFill/>
                </a:ln>
                <a:solidFill>
                  <a:srgbClr val="1155CC"/>
                </a:solidFill>
                <a:effectLst/>
                <a:uLnTx/>
                <a:uFillTx/>
                <a:latin typeface="Arial" panose="020B0604020202020204" pitchFamily="34" charset="0"/>
                <a:ea typeface="+mn-ea"/>
                <a:cs typeface="+mn-cs"/>
                <a:hlinkClick r:id="rId5"/>
              </a:rPr>
              <a:t>https://www.itu.int/en/ITU-D/Cybersecurity/Pages/global-cybersecurity-index.aspx</a:t>
            </a:r>
            <a:endParaRPr kumimoji="0" lang="et-EE" sz="1000" b="0" i="0" u="none" strike="noStrike" kern="1200" cap="none" spc="0" normalizeH="0" baseline="0" noProof="0" dirty="0">
              <a:ln>
                <a:noFill/>
              </a:ln>
              <a:solidFill>
                <a:prstClr val="black"/>
              </a:solidFill>
              <a:effectLst/>
              <a:uLnTx/>
              <a:uFillTx/>
              <a:latin typeface="Aino" panose="02000603040504020204" pitchFamily="2" charset="77"/>
              <a:ea typeface="+mn-ea"/>
              <a:cs typeface="+mn-cs"/>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17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How do we really benefit from digitalisation and what could be your gain also if you implemented the similar principles of the Estonian digital governance?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Next are only a few of examples of money and time saved when using online services. Thanks to having 100% of the services online, we can benefit from fast transactions. The Banking sector was one of the first private services that was tied to electronic identity because it was much more effective to use already safe authentication provided with the Government-issued electronic identity than to issue authentication methods by the banks themselves. </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Declaring taxes is the prime example of one of the most popular e-service in Estonia, as it only takes 3 minutes to file a pre-filled declaration form. The Tax Board is in charge of collecting all the data needed and I only need to confirm that the data presented is, indeed, correct. In case of filing the declaration online, I can expect a tax return in a matter of weeks. When filing the declaration the classical, on-paper form, I could wait for the excess tax to be returned for months.</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Digital signature can have an economic savings of around 2% of GDP, which is equivalent to the Security commitment Estonia is investing in NATO. Moreover, thousands of years of working time is saved thanks to the interoperability of the data through X-Road, which I will introduce to you in more detail very soon.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Optimised procedures and digitalisation saves us valuable working time that can be put into building unique businesses instead.</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pPr marL="0" lvl="0" indent="0">
              <a:lnSpc>
                <a:spcPct val="114000"/>
              </a:lnSpc>
              <a:buFont typeface="Arial" panose="020B0604020202020204" pitchFamily="34" charset="0"/>
              <a:buNone/>
            </a:pPr>
            <a:r>
              <a:rPr lang="en-GB" sz="1200" u="none" strike="noStrike" noProof="0" dirty="0">
                <a:effectLst/>
                <a:latin typeface="Aino" panose="02000603040504020204" pitchFamily="50" charset="0"/>
              </a:rPr>
              <a:t>These are only some of the benefits we can enjoy thanks to fast decision-making through digitalisation.</a:t>
            </a:r>
          </a:p>
          <a:p>
            <a:pPr marL="0" lvl="0" indent="0">
              <a:lnSpc>
                <a:spcPct val="114000"/>
              </a:lnSpc>
              <a:buFont typeface="Arial" panose="020B0604020202020204" pitchFamily="34" charset="0"/>
              <a:buNone/>
            </a:pPr>
            <a:endParaRPr lang="en-GB" sz="1200" u="none" strike="noStrike" noProof="0"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a:t>
            </a:fld>
            <a:endParaRPr lang="et-EE"/>
          </a:p>
        </p:txBody>
      </p:sp>
    </p:spTree>
    <p:extLst>
      <p:ext uri="{BB962C8B-B14F-4D97-AF65-F5344CB8AC3E}">
        <p14:creationId xmlns:p14="http://schemas.microsoft.com/office/powerpoint/2010/main" val="443441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US" sz="1000" u="none" strike="noStrike" dirty="0">
                <a:effectLst/>
                <a:latin typeface="Aino" panose="02000603040504020204" pitchFamily="2" charset="77"/>
              </a:rPr>
              <a:t>One of the most important factors that helped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n-US" sz="1000" u="none" strike="noStrike" dirty="0" err="1">
                <a:effectLst/>
                <a:latin typeface="Aino" panose="02000603040504020204" pitchFamily="2" charset="77"/>
              </a:rPr>
              <a:t>streamli</a:t>
            </a:r>
            <a:r>
              <a:rPr lang="et-EE" sz="1000" u="none" strike="noStrike" dirty="0" err="1">
                <a:effectLst/>
                <a:latin typeface="Aino" panose="02000603040504020204" pitchFamily="2" charset="77"/>
              </a:rPr>
              <a:t>ne</a:t>
            </a:r>
            <a:r>
              <a:rPr lang="en-US" sz="1000" u="none" strike="noStrike" dirty="0">
                <a:effectLst/>
                <a:latin typeface="Aino" panose="02000603040504020204" pitchFamily="2" charset="77"/>
              </a:rPr>
              <a:t> the government</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databases was the once-only-principle which exists to this day. This means that any type of data related to an individual can only be collected by one specific institution, thereby eliminating duplicate data and bureaucracy. So</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while in most countries many different authorities have the right to ask you for your address, in Estonia only the population register can ask your address and any other authority that needs your address </a:t>
            </a:r>
            <a:r>
              <a:rPr lang="et-EE" sz="1000" u="none" strike="noStrike" dirty="0" err="1">
                <a:effectLst/>
                <a:latin typeface="Aino" panose="02000603040504020204" pitchFamily="2" charset="77"/>
              </a:rPr>
              <a:t>has</a:t>
            </a:r>
            <a:r>
              <a:rPr lang="en-US" sz="1000" u="none" strike="noStrike" dirty="0">
                <a:effectLst/>
                <a:latin typeface="Aino" panose="02000603040504020204" pitchFamily="2" charset="77"/>
              </a:rPr>
              <a:t> to get that information from the population register. This is also a necessary pre-condition for the fully-functional use of </a:t>
            </a:r>
            <a:r>
              <a:rPr lang="et-EE" sz="1000" u="none" strike="noStrike" dirty="0">
                <a:effectLst/>
                <a:latin typeface="Aino" panose="02000603040504020204" pitchFamily="2" charset="77"/>
              </a:rPr>
              <a:t>X</a:t>
            </a:r>
            <a:r>
              <a:rPr lang="en-US" sz="1000" u="none" strike="noStrike" dirty="0">
                <a:effectLst/>
                <a:latin typeface="Aino" panose="02000603040504020204" pitchFamily="2" charset="77"/>
              </a:rPr>
              <a:t>-Road about which we will talk a bit later.</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If you are wondering about the legal foundation for the once-only principle, it stems from a combination of different legal acts and regulations. For instance, the </a:t>
            </a:r>
            <a:r>
              <a:rPr lang="en-US" sz="1000" i="1" u="none" strike="noStrike" dirty="0">
                <a:effectLst/>
                <a:latin typeface="Aino" panose="02000603040504020204" pitchFamily="2" charset="77"/>
              </a:rPr>
              <a:t>Public Information Act</a:t>
            </a:r>
            <a:r>
              <a:rPr lang="en-US" sz="1000" u="none" strike="noStrike" dirty="0">
                <a:effectLst/>
                <a:latin typeface="Aino" panose="02000603040504020204" pitchFamily="2" charset="77"/>
              </a:rPr>
              <a:t> of Estonia lays down the prohibition of establishing separate databases for the collection of the same data (2007). More </a:t>
            </a:r>
            <a:r>
              <a:rPr lang="et-EE" sz="1000" u="none" strike="noStrike" dirty="0" err="1">
                <a:effectLst/>
                <a:latin typeface="Aino" panose="02000603040504020204" pitchFamily="2" charset="77"/>
              </a:rPr>
              <a:t>specifically</a:t>
            </a:r>
            <a:r>
              <a:rPr lang="en-US" sz="1000" u="none" strike="noStrike" dirty="0">
                <a:effectLst/>
                <a:latin typeface="Aino" panose="02000603040504020204" pitchFamily="2" charset="77"/>
              </a:rPr>
              <a:t>, the </a:t>
            </a:r>
            <a:r>
              <a:rPr lang="en-US" sz="1000" i="1" u="none" strike="noStrike" dirty="0">
                <a:effectLst/>
                <a:latin typeface="Aino" panose="02000603040504020204" pitchFamily="2" charset="77"/>
              </a:rPr>
              <a:t>General Part of the Economic Activities Code Act</a:t>
            </a:r>
            <a:r>
              <a:rPr lang="en-US" sz="1000" u="none" strike="noStrike" dirty="0">
                <a:effectLst/>
                <a:latin typeface="Aino" panose="02000603040504020204" pitchFamily="2" charset="77"/>
              </a:rPr>
              <a:t> prohibits </a:t>
            </a:r>
            <a:r>
              <a:rPr lang="et-EE" sz="1000" u="none" strike="noStrike" dirty="0" err="1">
                <a:effectLst/>
                <a:latin typeface="Aino" panose="02000603040504020204" pitchFamily="2" charset="77"/>
              </a:rPr>
              <a:t>requesting</a:t>
            </a:r>
            <a:r>
              <a:rPr lang="en-US" sz="1000" u="none" strike="noStrike" dirty="0">
                <a:effectLst/>
                <a:latin typeface="Aino" panose="02000603040504020204" pitchFamily="2" charset="77"/>
              </a:rPr>
              <a:t> information twice (2014). Also, the </a:t>
            </a:r>
            <a:r>
              <a:rPr lang="en-US" sz="1000" i="1" u="none" strike="noStrike" dirty="0">
                <a:effectLst/>
                <a:latin typeface="Aino" panose="02000603040504020204" pitchFamily="2" charset="77"/>
              </a:rPr>
              <a:t>Principles for Managing Services and Governing Information </a:t>
            </a:r>
            <a:r>
              <a:rPr lang="en-US" sz="1000" u="none" strike="noStrike" dirty="0">
                <a:effectLst/>
                <a:latin typeface="Aino" panose="02000603040504020204" pitchFamily="2" charset="77"/>
              </a:rPr>
              <a:t>specifically prohibit</a:t>
            </a:r>
            <a:r>
              <a:rPr lang="et-EE" sz="1000" u="none" strike="noStrike" dirty="0">
                <a:effectLst/>
                <a:latin typeface="Aino" panose="02000603040504020204" pitchFamily="2" charset="77"/>
              </a:rPr>
              <a:t>s</a:t>
            </a:r>
            <a:r>
              <a:rPr lang="en-US" sz="1000" u="none" strike="noStrike" dirty="0">
                <a:effectLst/>
                <a:latin typeface="Aino" panose="02000603040504020204" pitchFamily="2" charset="77"/>
              </a:rPr>
              <a:t> request</a:t>
            </a:r>
            <a:r>
              <a:rPr lang="et-EE" sz="1000" u="none" strike="noStrike" dirty="0" err="1">
                <a:effectLst/>
                <a:latin typeface="Aino" panose="02000603040504020204" pitchFamily="2" charset="77"/>
              </a:rPr>
              <a:t>ing</a:t>
            </a:r>
            <a:r>
              <a:rPr lang="en-US" sz="1000" u="none" strike="noStrike" dirty="0">
                <a:effectLst/>
                <a:latin typeface="Aino" panose="02000603040504020204" pitchFamily="2" charset="77"/>
              </a:rPr>
              <a:t> resubmission of data that is already </a:t>
            </a:r>
            <a:r>
              <a:rPr lang="et-EE" sz="1000" u="none" strike="noStrike" dirty="0" err="1">
                <a:effectLst/>
                <a:latin typeface="Aino" panose="02000603040504020204" pitchFamily="2" charset="77"/>
              </a:rPr>
              <a:t>stored</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in any database belonging to the state information system (2017).</a:t>
            </a: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Estonia has further pushed for the implementation of the principle at the EU level with the Tallinn Declaration on eGovernment, </a:t>
            </a:r>
            <a:r>
              <a:rPr lang="et-EE" sz="1000" u="none" strike="noStrike" dirty="0" err="1">
                <a:effectLst/>
                <a:latin typeface="Aino" panose="02000603040504020204" pitchFamily="2" charset="77"/>
              </a:rPr>
              <a:t>outlining</a:t>
            </a:r>
            <a:r>
              <a:rPr lang="en-US" sz="1000" u="none" strike="noStrike" dirty="0">
                <a:effectLst/>
                <a:latin typeface="Aino" panose="02000603040504020204" pitchFamily="2" charset="77"/>
              </a:rPr>
              <a:t> the objective to implement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once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only </a:t>
            </a:r>
            <a:r>
              <a:rPr lang="et-EE" sz="1000" u="none" strike="noStrike" dirty="0" err="1">
                <a:effectLst/>
                <a:latin typeface="Aino" panose="02000603040504020204" pitchFamily="2" charset="77"/>
              </a:rPr>
              <a:t>principle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for key public services, at least as an option for citizens and businesses (2017).</a:t>
            </a: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Imagine living in a country where state services are 100% digital. We sign documents on the way to choir practice and declare our taxes during an elevator ride. There are virtually no bureaucratic hurdles. Public services are available 24/7, regardless of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locatio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n</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are personalised to the needs of individuals and businesses. It is empowerment through efficiency: valuing people and their time and allowing everyone to reach their potential. Open and transparent governance promotes trust in our digital public services and assures wide adoption.</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Everyone is invited to embrace the digital future.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All Estonians have a state-issued digital identity, no matter where they live. This electronic identity system, called e-ID, has existed for over 20 years and is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cornerstone of the country’s e-state. e-ID and its ecosystem are part of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citizens' daily transactions in the public and private sectors. People use their e-identities to pay bills, vote online, sign contracts, shop, access health information and much more. Among others: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100</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of medical prescriptions are handled online and repeat prescriptions can be issued without appointments.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An e-portal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for drivers and vehicle owners that provides services six times faster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20% cheaper</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than</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physical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office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while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also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creas</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ing</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transparency.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-marriage enables people to get married by submitting a marriage application online via the e-population register.</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e-</a:t>
            </a:r>
            <a:r>
              <a:rPr lang="et-EE" sz="8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divorce</a:t>
            </a:r>
            <a:r>
              <a:rPr lang="et-EE" sz="8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n-US" sz="1000" b="0" i="0" dirty="0">
                <a:solidFill>
                  <a:srgbClr val="000000"/>
                </a:solidFill>
                <a:effectLst/>
                <a:latin typeface="Aino" panose="02000603040504020204" pitchFamily="50" charset="-70"/>
              </a:rPr>
              <a:t>enables people to get divorced by submitting a divorce application online via the e-population register.</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Launched</a:t>
            </a:r>
            <a:r>
              <a:rPr lang="et-EE" sz="1000" b="0" i="0" dirty="0">
                <a:solidFill>
                  <a:srgbClr val="000000"/>
                </a:solidFill>
                <a:effectLst/>
                <a:latin typeface="Aino" panose="02000603040504020204" pitchFamily="50" charset="-70"/>
              </a:rPr>
              <a:t> 2024, </a:t>
            </a:r>
            <a:r>
              <a:rPr lang="et-EE" sz="1000" b="0" i="0" dirty="0" err="1">
                <a:solidFill>
                  <a:srgbClr val="000000"/>
                </a:solidFill>
                <a:effectLst/>
                <a:latin typeface="Aino" panose="02000603040504020204" pitchFamily="50" charset="-70"/>
              </a:rPr>
              <a:t>the</a:t>
            </a:r>
            <a:r>
              <a:rPr lang="et-EE" sz="1000" b="0" i="0" dirty="0">
                <a:solidFill>
                  <a:srgbClr val="000000"/>
                </a:solidFill>
                <a:effectLst/>
                <a:latin typeface="Aino" panose="02000603040504020204" pitchFamily="50" charset="-70"/>
              </a:rPr>
              <a:t> last </a:t>
            </a:r>
            <a:r>
              <a:rPr lang="et-EE" sz="1000" b="0" i="0" dirty="0" err="1">
                <a:solidFill>
                  <a:srgbClr val="000000"/>
                </a:solidFill>
                <a:effectLst/>
                <a:latin typeface="Aino" panose="02000603040504020204" pitchFamily="50" charset="-70"/>
              </a:rPr>
              <a:t>government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service</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that</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was</a:t>
            </a:r>
            <a:r>
              <a:rPr lang="et-EE" sz="1000" b="0" i="0" dirty="0">
                <a:solidFill>
                  <a:srgbClr val="000000"/>
                </a:solidFill>
                <a:effectLst/>
                <a:latin typeface="Aino" panose="02000603040504020204" pitchFamily="50" charset="-70"/>
              </a:rPr>
              <a:t> digitalised. </a:t>
            </a:r>
            <a:r>
              <a:rPr lang="et-EE" sz="1000" b="0" i="0" dirty="0" err="1">
                <a:solidFill>
                  <a:srgbClr val="000000"/>
                </a:solidFill>
                <a:effectLst/>
                <a:latin typeface="Aino" panose="02000603040504020204" pitchFamily="50" charset="-70"/>
              </a:rPr>
              <a:t>Now</a:t>
            </a:r>
            <a:r>
              <a:rPr lang="et-EE" sz="1000" b="0" i="0" dirty="0">
                <a:solidFill>
                  <a:srgbClr val="000000"/>
                </a:solidFill>
                <a:effectLst/>
                <a:latin typeface="Aino" panose="02000603040504020204" pitchFamily="50" charset="-70"/>
              </a:rPr>
              <a:t>, </a:t>
            </a:r>
            <a:r>
              <a:rPr lang="et-EE" sz="1000" b="0" i="0" dirty="0" err="1">
                <a:solidFill>
                  <a:srgbClr val="000000"/>
                </a:solidFill>
                <a:effectLst/>
                <a:latin typeface="Aino" panose="02000603040504020204" pitchFamily="50" charset="-70"/>
              </a:rPr>
              <a:t>we</a:t>
            </a:r>
            <a:r>
              <a:rPr lang="et-EE" sz="1000" b="0" i="0" dirty="0">
                <a:solidFill>
                  <a:srgbClr val="000000"/>
                </a:solidFill>
                <a:effectLst/>
                <a:latin typeface="Aino" panose="02000603040504020204" pitchFamily="50" charset="-70"/>
              </a:rPr>
              <a:t> are 100% </a:t>
            </a:r>
            <a:r>
              <a:rPr lang="et-EE" sz="1000" b="0" i="0" dirty="0" err="1">
                <a:solidFill>
                  <a:srgbClr val="000000"/>
                </a:solidFill>
                <a:effectLst/>
                <a:latin typeface="Aino" panose="02000603040504020204" pitchFamily="50" charset="-70"/>
              </a:rPr>
              <a:t>digital</a:t>
            </a:r>
            <a:r>
              <a:rPr lang="et-EE" sz="1000" b="0" i="0" dirty="0">
                <a:solidFill>
                  <a:srgbClr val="000000"/>
                </a:solidFill>
                <a:effectLst/>
                <a:latin typeface="Aino" panose="02000603040504020204" pitchFamily="50" charset="-70"/>
              </a:rPr>
              <a:t> and 0% </a:t>
            </a:r>
            <a:r>
              <a:rPr lang="et-EE" sz="1000" b="0" i="0" dirty="0" err="1">
                <a:solidFill>
                  <a:srgbClr val="000000"/>
                </a:solidFill>
                <a:effectLst/>
                <a:latin typeface="Aino" panose="02000603040504020204" pitchFamily="50" charset="-70"/>
              </a:rPr>
              <a:t>bureaucrazy</a:t>
            </a:r>
            <a:r>
              <a:rPr lang="et-EE" sz="1000" b="0" i="0" dirty="0">
                <a:solidFill>
                  <a:srgbClr val="000000"/>
                </a:solidFill>
                <a:effectLst/>
                <a:latin typeface="Aino" panose="02000603040504020204" pitchFamily="50" charset="-70"/>
              </a:rPr>
              <a:t>.</a:t>
            </a:r>
            <a:endParaRPr lang="et-EE" sz="800" dirty="0">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C68AE5D-E79D-4A76-A586-FF472B6DED4B}" type="slidenum">
              <a:rPr lang="en-US" smtClean="0"/>
              <a:t>6</a:t>
            </a:fld>
            <a:endParaRPr lang="en-US"/>
          </a:p>
        </p:txBody>
      </p:sp>
    </p:spTree>
    <p:extLst>
      <p:ext uri="{BB962C8B-B14F-4D97-AF65-F5344CB8AC3E}">
        <p14:creationId xmlns:p14="http://schemas.microsoft.com/office/powerpoint/2010/main" val="121544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digital state is built on partnership and trust between the state, private sector, academia, and civil society. From e-ID to e-health services, everything has been built through partnerships. Through collaborative efforts and sharing knowledge across industries, we've transformed the public sector's mindset to prioritise people and ensure the delivery of high-quality services. This collaborative effort has enabled us to export our e-government solutions, contributing to economic growth.</a:t>
            </a:r>
            <a:endPar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understand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woud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not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be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good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anyone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if</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our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public</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private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sectors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started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competing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with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each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other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Its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likely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the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private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sector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would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win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because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they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tend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to have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more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resources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more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attractive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working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conditions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p>
          <a:p>
            <a:pPr>
              <a:lnSpc>
                <a:spcPct val="115000"/>
              </a:lnSpc>
              <a:spcBef>
                <a:spcPts val="1500"/>
              </a:spcBef>
              <a:spcAft>
                <a:spcPts val="1500"/>
              </a:spcAft>
            </a:pP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l"/>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Community-based cooperation </a:t>
            </a:r>
            <a:r>
              <a:rPr lang="en-GB" sz="1200" dirty="0">
                <a:solidFill>
                  <a:srgbClr val="0000F0"/>
                </a:solidFill>
                <a:effectLst/>
                <a:latin typeface="Aino" panose="02000603040504020204" pitchFamily="50" charset="-70"/>
                <a:ea typeface="Arial" panose="020B0604020202020204" pitchFamily="34" charset="0"/>
                <a:cs typeface="Arial" panose="020B0604020202020204" pitchFamily="34" charset="0"/>
              </a:rPr>
              <a:t>has been essential to efficiently using limited resources, resulting in remarkable success through innovative ideas.</a:t>
            </a:r>
            <a:r>
              <a:rPr lang="et-EE" sz="1200" dirty="0">
                <a:solidFill>
                  <a:srgbClr val="0000F0"/>
                </a:solidFill>
                <a:effectLst/>
                <a:latin typeface="Aino" panose="02000603040504020204" pitchFamily="50" charset="-70"/>
                <a:ea typeface="Arial" panose="020B0604020202020204" pitchFamily="34" charset="0"/>
                <a:cs typeface="Arial" panose="020B0604020202020204" pitchFamily="34" charset="0"/>
              </a:rPr>
              <a:t> </a:t>
            </a:r>
            <a:r>
              <a:rPr lang="en-US" sz="1800" b="0" i="0" dirty="0">
                <a:effectLst/>
                <a:highlight>
                  <a:srgbClr val="FAFAFA"/>
                </a:highlight>
                <a:latin typeface="Aino" panose="02000603040504020204" pitchFamily="50" charset="-70"/>
              </a:rPr>
              <a:t>Estonian Association of Information Technology and Telecommunications</a:t>
            </a:r>
            <a:r>
              <a:rPr lang="et-EE" sz="1800" b="0" i="0" dirty="0">
                <a:effectLst/>
                <a:highlight>
                  <a:srgbClr val="FAFAFA"/>
                </a:highlight>
                <a:latin typeface="Aino" panose="02000603040504020204" pitchFamily="50" charset="-70"/>
              </a:rPr>
              <a:t> (ITL) </a:t>
            </a:r>
            <a:r>
              <a:rPr lang="et-EE" sz="1800" b="0" i="0" dirty="0" err="1">
                <a:effectLst/>
                <a:highlight>
                  <a:srgbClr val="FAFAFA"/>
                </a:highlight>
                <a:latin typeface="Aino" panose="02000603040504020204" pitchFamily="50" charset="-70"/>
              </a:rPr>
              <a:t>has</a:t>
            </a:r>
            <a:r>
              <a:rPr lang="et-EE" sz="1800" b="0" i="0" dirty="0">
                <a:effectLst/>
                <a:highlight>
                  <a:srgbClr val="FAFAFA"/>
                </a:highlight>
                <a:latin typeface="Aino" panose="02000603040504020204" pitchFamily="50" charset="-70"/>
              </a:rPr>
              <a:t> </a:t>
            </a:r>
            <a:r>
              <a:rPr lang="et-EE" sz="1800" b="0" i="0" dirty="0" err="1">
                <a:effectLst/>
                <a:highlight>
                  <a:srgbClr val="FAFAFA"/>
                </a:highlight>
                <a:latin typeface="Aino" panose="02000603040504020204" pitchFamily="50" charset="-70"/>
              </a:rPr>
              <a:t>played</a:t>
            </a:r>
            <a:r>
              <a:rPr lang="et-EE" sz="1800" b="0" i="0" dirty="0">
                <a:effectLst/>
                <a:highlight>
                  <a:srgbClr val="FAFAFA"/>
                </a:highlight>
                <a:latin typeface="Aino" panose="02000603040504020204" pitchFamily="50" charset="-70"/>
              </a:rPr>
              <a:t> a </a:t>
            </a:r>
            <a:r>
              <a:rPr lang="et-EE" sz="1800" b="0" i="0" dirty="0" err="1">
                <a:effectLst/>
                <a:highlight>
                  <a:srgbClr val="FAFAFA"/>
                </a:highlight>
                <a:latin typeface="Aino" panose="02000603040504020204" pitchFamily="50" charset="-70"/>
              </a:rPr>
              <a:t>big</a:t>
            </a:r>
            <a:r>
              <a:rPr lang="et-EE" sz="1800" b="0" i="0" dirty="0">
                <a:effectLst/>
                <a:highlight>
                  <a:srgbClr val="FAFAFA"/>
                </a:highlight>
                <a:latin typeface="Aino" panose="02000603040504020204" pitchFamily="50" charset="-70"/>
              </a:rPr>
              <a:t> </a:t>
            </a:r>
            <a:r>
              <a:rPr lang="et-EE" sz="1800" b="0" i="0" dirty="0" err="1">
                <a:effectLst/>
                <a:highlight>
                  <a:srgbClr val="FAFAFA"/>
                </a:highlight>
                <a:latin typeface="Aino" panose="02000603040504020204" pitchFamily="50" charset="-70"/>
              </a:rPr>
              <a:t>role</a:t>
            </a:r>
            <a:r>
              <a:rPr lang="et-EE" sz="1800" b="0" i="0" dirty="0">
                <a:effectLst/>
                <a:highlight>
                  <a:srgbClr val="FAFAFA"/>
                </a:highlight>
                <a:latin typeface="Aino" panose="02000603040504020204" pitchFamily="50" charset="-70"/>
              </a:rPr>
              <a:t> in </a:t>
            </a:r>
            <a:r>
              <a:rPr lang="et-EE" sz="1800" b="0" i="0" dirty="0" err="1">
                <a:effectLst/>
                <a:highlight>
                  <a:srgbClr val="FAFAFA"/>
                </a:highlight>
                <a:latin typeface="Aino" panose="02000603040504020204" pitchFamily="50" charset="-70"/>
              </a:rPr>
              <a:t>this</a:t>
            </a:r>
            <a:r>
              <a:rPr lang="et-EE" sz="1800" b="0" i="0" dirty="0">
                <a:effectLst/>
                <a:highlight>
                  <a:srgbClr val="FAFAFA"/>
                </a:highlight>
                <a:latin typeface="Aino" panose="02000603040504020204" pitchFamily="50" charset="-70"/>
              </a:rPr>
              <a:t>.</a:t>
            </a:r>
            <a:endParaRPr lang="en-US" sz="1800" b="0" i="0" dirty="0">
              <a:effectLst/>
              <a:highlight>
                <a:srgbClr val="FAFAFA"/>
              </a:highlight>
              <a:latin typeface="Aino" panose="02000603040504020204" pitchFamily="50" charset="-70"/>
            </a:endParaRPr>
          </a:p>
          <a:p>
            <a:pPr>
              <a:lnSpc>
                <a:spcPct val="115000"/>
              </a:lnSpc>
              <a:spcBef>
                <a:spcPts val="1500"/>
              </a:spcBef>
              <a:spcAft>
                <a:spcPts val="1500"/>
              </a:spcAft>
            </a:pP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200" b="1"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r>
              <a:rPr lang="en-GB" sz="1200" b="1" dirty="0">
                <a:solidFill>
                  <a:srgbClr val="0000F0"/>
                </a:solidFill>
                <a:effectLst/>
                <a:latin typeface="Aino" panose="02000603040504020204" pitchFamily="2" charset="77"/>
                <a:ea typeface="Arial" panose="020B0604020202020204" pitchFamily="34" charset="0"/>
                <a:cs typeface="Arial" panose="020B0604020202020204" pitchFamily="34" charset="0"/>
              </a:rPr>
              <a:t>Supportive facts: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Innovation in Estonia is often born out of strong public-private partnerships where challenges are sought together, and the best model is chosen for the specialists from the private sector to execute. Not all public-private partnerships get off the ground, but in Estonia, the tendency has been for success and, mostly, widespread adoption in recent years.</a:t>
            </a:r>
            <a:endPar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endPar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rPr>
              <a:t>Estonia as a test </a:t>
            </a:r>
            <a:r>
              <a:rPr lang="et-EE" sz="12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bed</a:t>
            </a:r>
            <a:r>
              <a:rPr lang="et-EE" sz="12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n-US" sz="1800" dirty="0"/>
              <a:t>Come and test your solution in a future environment </a:t>
            </a:r>
            <a:r>
              <a:rPr lang="et-EE" sz="1800" dirty="0" err="1"/>
              <a:t>or</a:t>
            </a:r>
            <a:r>
              <a:rPr lang="en-US" sz="1800" dirty="0"/>
              <a:t> take your knowledge to the world to bring even more recognition to your homeland.</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collaborations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have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yielded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platforms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as </a:t>
            </a:r>
            <a:r>
              <a:rPr lang="et-EE" sz="1200" u="sng" dirty="0" err="1">
                <a:solidFill>
                  <a:srgbClr val="0000F0"/>
                </a:solidFill>
                <a:effectLst/>
                <a:latin typeface="Aino" panose="02000603040504020204" pitchFamily="2" charset="77"/>
                <a:ea typeface="Arial" panose="020B0604020202020204" pitchFamily="34" charset="0"/>
                <a:cs typeface="Arial" panose="020B0604020202020204" pitchFamily="34" charset="0"/>
                <a:hlinkClick r:id="rId3"/>
              </a:rPr>
              <a:t>Texta</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open-source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toolkit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text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analytics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u="sng" dirty="0">
                <a:solidFill>
                  <a:srgbClr val="0000F0"/>
                </a:solidFill>
                <a:effectLst/>
                <a:latin typeface="Aino" panose="02000603040504020204" pitchFamily="2" charset="77"/>
                <a:ea typeface="Arial" panose="020B0604020202020204" pitchFamily="34" charset="0"/>
                <a:cs typeface="Arial" panose="020B0604020202020204" pitchFamily="34" charset="0"/>
                <a:hlinkClick r:id="rId4"/>
              </a:rPr>
              <a:t>Hans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speech</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recognition-based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system</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producing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verbatim</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parliamentary</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records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u="sng" dirty="0">
                <a:solidFill>
                  <a:srgbClr val="0000F0"/>
                </a:solidFill>
                <a:effectLst/>
                <a:latin typeface="Aino" panose="02000603040504020204" pitchFamily="2" charset="77"/>
                <a:ea typeface="Arial" panose="020B0604020202020204" pitchFamily="34" charset="0"/>
                <a:cs typeface="Arial" panose="020B0604020202020204" pitchFamily="34" charset="0"/>
                <a:hlinkClick r:id="rId5"/>
              </a:rPr>
              <a:t>Hoia</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mobile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app</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for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preventing</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the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spread</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of COVID-19; and </a:t>
            </a:r>
            <a:r>
              <a:rPr lang="et-EE" sz="1200" u="sng" dirty="0" err="1">
                <a:solidFill>
                  <a:srgbClr val="0000F0"/>
                </a:solidFill>
                <a:effectLst/>
                <a:latin typeface="Aino" panose="02000603040504020204" pitchFamily="2" charset="77"/>
                <a:ea typeface="Arial" panose="020B0604020202020204" pitchFamily="34" charset="0"/>
                <a:cs typeface="Arial" panose="020B0604020202020204" pitchFamily="34" charset="0"/>
                <a:hlinkClick r:id="rId6"/>
              </a:rPr>
              <a:t>Neurotõlge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translation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engine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can</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translate</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from Estonian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into</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six</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other</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2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languages</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plans for digital transformation 2.0, a system that automatically informs a person that they need to act when the time is right. Both individuals and entrepreneurs can use it.</a:t>
            </a:r>
            <a:endParaRPr lang="et-EE" sz="12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Being in a digital society means exposure to cyber threats. Having </a:t>
            </a:r>
            <a:r>
              <a:rPr lang="et-EE"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a</a:t>
            </a:r>
            <a:r>
              <a:rPr lang="en-GB" sz="1200" dirty="0">
                <a:solidFill>
                  <a:srgbClr val="0000F0"/>
                </a:solidFill>
                <a:effectLst/>
                <a:latin typeface="Aino" panose="02000603040504020204" pitchFamily="2" charset="77"/>
                <a:ea typeface="Arial" panose="020B0604020202020204" pitchFamily="34" charset="0"/>
                <a:cs typeface="Arial" panose="020B0604020202020204" pitchFamily="34" charset="0"/>
              </a:rPr>
              <a:t> cyber security in- and by-design mindset, cyber command integrated into our defence capabilities, and with solid investments in cyber security and defence, Estonia has developed extensive expertise both in the public and private sectors in this area, becoming one of the most recognised and valued international cyber security and cyber defence experts.</a:t>
            </a:r>
            <a:endParaRPr lang="et-EE" sz="1200" dirty="0">
              <a:effectLst/>
              <a:latin typeface="Aino" panose="02000603040504020204" pitchFamily="2" charset="77"/>
              <a:ea typeface="Calibri" panose="020F0502020204030204" pitchFamily="34" charset="0"/>
              <a:cs typeface="Arial" panose="020B0604020202020204" pitchFamily="34" charset="0"/>
            </a:endParaRP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367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50" charset="0"/>
              </a:rPr>
              <a:t>Now that we’ve touched on the fundamental principles of e-Estonia, it’s time to talk about how these things were put into practice. One of the cornerstones is undoubtedly the electronic ID which </a:t>
            </a:r>
            <a:r>
              <a:rPr lang="en-GB" sz="1000" i="0" u="none" strike="noStrike" dirty="0" err="1">
                <a:effectLst/>
                <a:latin typeface="Aino" panose="02000603040504020204" pitchFamily="50" charset="0"/>
              </a:rPr>
              <a:t>en</a:t>
            </a:r>
            <a:r>
              <a:rPr lang="en-US" sz="1000" u="none" strike="noStrike" dirty="0" err="1">
                <a:effectLst/>
                <a:latin typeface="Aino" panose="02000603040504020204" pitchFamily="50" charset="0"/>
              </a:rPr>
              <a:t>ables</a:t>
            </a:r>
            <a:r>
              <a:rPr lang="en-US" sz="1000" u="none" strike="noStrike" dirty="0">
                <a:effectLst/>
                <a:latin typeface="Aino" panose="02000603040504020204" pitchFamily="50" charset="0"/>
              </a:rPr>
              <a:t> Estonian citizens and residents alike to prove their identity online benefit from convenient, safe and fast hassle-free e-services. We’ve got this card since</a:t>
            </a:r>
            <a:r>
              <a:rPr lang="et-EE" sz="1000" u="none" strike="noStrike" baseline="0" dirty="0">
                <a:effectLst/>
                <a:latin typeface="Aino" panose="02000603040504020204" pitchFamily="50" charset="0"/>
              </a:rPr>
              <a:t> 2001.</a:t>
            </a: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Nearly every one of Estonia's 1.3 million citizens</a:t>
            </a:r>
            <a:r>
              <a:rPr lang="et-EE" sz="1000" u="none" strike="noStrike" dirty="0">
                <a:effectLst/>
                <a:latin typeface="Aino" panose="02000603040504020204" pitchFamily="50" charset="0"/>
              </a:rPr>
              <a:t> and residents</a:t>
            </a:r>
            <a:r>
              <a:rPr lang="en-US" sz="1000" u="none" strike="noStrike" dirty="0">
                <a:effectLst/>
                <a:latin typeface="Aino" panose="02000603040504020204" pitchFamily="50" charset="0"/>
              </a:rPr>
              <a:t> has an ID card, which is a mandatory national card with a chip that carries embedded files and functions as definitive proof of ID in an electronic environment. The ID card </a:t>
            </a:r>
            <a:r>
              <a:rPr lang="en-GB" sz="1000" u="none" strike="noStrike" dirty="0">
                <a:effectLst/>
                <a:latin typeface="Aino" panose="02000603040504020204" pitchFamily="50" charset="0"/>
              </a:rPr>
              <a:t>is in compliance with </a:t>
            </a:r>
            <a:r>
              <a:rPr lang="en-US" sz="1000" u="none" strike="noStrike" dirty="0">
                <a:effectLst/>
                <a:latin typeface="Aino" panose="02000603040504020204" pitchFamily="50" charset="0"/>
              </a:rPr>
              <a:t>the highest EU standards (particularly </a:t>
            </a:r>
            <a:r>
              <a:rPr lang="en-US" sz="1000" u="none" strike="noStrike" dirty="0" err="1">
                <a:effectLst/>
                <a:latin typeface="Aino" panose="02000603040504020204" pitchFamily="50" charset="0"/>
              </a:rPr>
              <a:t>eIDAS</a:t>
            </a:r>
            <a:r>
              <a:rPr lang="en-US" sz="1000" u="none" strike="noStrike" dirty="0">
                <a:effectLst/>
                <a:latin typeface="Aino" panose="02000603040504020204" pitchFamily="50" charset="0"/>
              </a:rPr>
              <a:t>).</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But if you find using that card on a daily basis too bothersome – and the truth is that many Estonians do – you’re in luck because there are several other </a:t>
            </a:r>
            <a:r>
              <a:rPr lang="en-US" sz="1000" b="0" i="0" u="none" strike="noStrike" dirty="0" err="1">
                <a:effectLst/>
                <a:latin typeface="Aino" panose="02000603040504020204" pitchFamily="50" charset="0"/>
              </a:rPr>
              <a:t>eID</a:t>
            </a:r>
            <a:r>
              <a:rPr lang="en-US" sz="1000" b="0" i="0" u="none" strike="noStrike" dirty="0">
                <a:effectLst/>
                <a:latin typeface="Aino" panose="02000603040504020204" pitchFamily="50" charset="0"/>
              </a:rPr>
              <a:t>-carriers! The first one is called mobile-ID which </a:t>
            </a:r>
            <a:r>
              <a:rPr lang="en-US" sz="1000" u="none" strike="noStrike" dirty="0">
                <a:effectLst/>
                <a:latin typeface="Aino" panose="02000603040504020204" pitchFamily="50" charset="0"/>
              </a:rPr>
              <a:t>allows people to use their mobile phone as a form of secure digital ID. Mobile-ID is a different kind of SIM card that you can get from your network provider, pop into your phone and use it just like the ID-card: it can be used to access secure e-services and digitally sign documents, but has the added advantage of not requiring a card reader.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option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particularly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attractive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for</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people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who</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don’t</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own</a:t>
            </a:r>
            <a:r>
              <a:rPr lang="et-EE" sz="1000" u="none" strike="noStrike" baseline="0" dirty="0">
                <a:effectLst/>
                <a:latin typeface="Aino" panose="02000603040504020204" pitchFamily="50" charset="0"/>
              </a:rPr>
              <a:t> a </a:t>
            </a:r>
            <a:r>
              <a:rPr lang="et-EE" sz="1000" u="none" strike="noStrike" baseline="0" dirty="0" err="1">
                <a:effectLst/>
                <a:latin typeface="Aino" panose="02000603040504020204" pitchFamily="50" charset="0"/>
              </a:rPr>
              <a:t>smartphone</a:t>
            </a:r>
            <a:r>
              <a:rPr lang="en-GB" sz="1000" u="none" strike="noStrike" baseline="0" dirty="0">
                <a:effectLst/>
                <a:latin typeface="Aino" panose="02000603040504020204" pitchFamily="50" charset="0"/>
              </a:rPr>
              <a:t> because it is not an app-based solution.</a:t>
            </a: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GB" sz="1000" b="0" i="0" u="none" strike="noStrike" dirty="0">
                <a:effectLst/>
                <a:latin typeface="Aino" panose="02000603040504020204" pitchFamily="50" charset="0"/>
              </a:rPr>
              <a:t>If a SIM card is also too much hassle, you might be interested in Smart-ID which is an app that you can download and use for authentication just like the aforementioned solutions. You can use Smart-ID on a smartphone or a tablet, on an iOS device just as easily as on Android.</a:t>
            </a:r>
            <a:r>
              <a:rPr lang="en-US" sz="1000" u="none" strike="noStrike" dirty="0">
                <a:effectLst/>
                <a:latin typeface="Aino" panose="02000603040504020204" pitchFamily="50" charset="0"/>
              </a:rPr>
              <a:t> When using Smart-ID, you only need a Wi-Fi network or mobile internet connection, no data roaming is necessary.</a:t>
            </a:r>
          </a:p>
          <a:p>
            <a:pPr marL="0" lvl="0" indent="0">
              <a:lnSpc>
                <a:spcPct val="114000"/>
              </a:lnSpc>
              <a:buFont typeface="Arial" panose="020B0604020202020204" pitchFamily="34" charset="0"/>
              <a:buNone/>
            </a:pPr>
            <a:endParaRPr lang="en-US"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000" b="0" i="0" u="none" strike="noStrike" dirty="0">
                <a:effectLst/>
                <a:latin typeface="Aino" panose="02000603040504020204" pitchFamily="50" charset="0"/>
              </a:rPr>
              <a:t>Finally, there is a method of electronic identity that literally everybody in this room can have as well. It’s called the e-Residency card</a:t>
            </a:r>
            <a:r>
              <a:rPr lang="et-EE" sz="1000" b="0" i="0" u="none" strike="noStrike" dirty="0">
                <a:effectLst/>
                <a:latin typeface="Aino" panose="02000603040504020204" pitchFamily="50" charset="0"/>
              </a:rPr>
              <a:t>,</a:t>
            </a:r>
            <a:r>
              <a:rPr lang="en-US" sz="1000" b="0" i="0" u="none" strike="noStrike" dirty="0">
                <a:effectLst/>
                <a:latin typeface="Aino" panose="02000603040504020204" pitchFamily="50" charset="0"/>
              </a:rPr>
              <a:t> and in many ways it is the culmination of many of Estonia’s previous efforts. Anyone around the world aged 18 or older can get this card – with it, they can create a company on Estonian legal soil, meaning inside the European Single Market and also give digital signatures that are legally binding, just like Estonian citizens and residents can with their ID cards. With this solution, we solve different problems for people living in different countries: People from non-EU countries are interested in having an EU-based company, but we also have surprisingly many e-Residents from EU countries, primarily because they want to make use of the digital signature and creating and running a company might be more expensive, bureaucratic and time-consuming in their home country. Bear in mind</a:t>
            </a:r>
            <a:r>
              <a:rPr lang="et-EE" sz="1000" b="0" i="0" u="none" strike="noStrike" dirty="0">
                <a:effectLst/>
                <a:latin typeface="Aino" panose="02000603040504020204" pitchFamily="50" charset="0"/>
              </a:rPr>
              <a:t>,</a:t>
            </a:r>
            <a:r>
              <a:rPr lang="en-US" sz="1000" b="0" i="0" u="none" strike="noStrike" dirty="0">
                <a:effectLst/>
                <a:latin typeface="Aino" panose="02000603040504020204" pitchFamily="50" charset="0"/>
              </a:rPr>
              <a:t> though</a:t>
            </a:r>
            <a:r>
              <a:rPr lang="et-EE" sz="1000" b="0" i="0" u="none" strike="noStrike" dirty="0">
                <a:effectLst/>
                <a:latin typeface="Aino" panose="02000603040504020204" pitchFamily="50" charset="0"/>
              </a:rPr>
              <a:t>,</a:t>
            </a:r>
            <a:r>
              <a:rPr lang="en-US" sz="1000" b="0" i="0" u="none" strike="noStrike" dirty="0">
                <a:effectLst/>
                <a:latin typeface="Aino" panose="02000603040504020204" pitchFamily="50" charset="0"/>
              </a:rPr>
              <a:t> that </a:t>
            </a:r>
            <a:r>
              <a:rPr lang="en-US" sz="1000" u="none" strike="noStrike" dirty="0">
                <a:effectLst/>
                <a:latin typeface="Aino" panose="02000603040504020204" pitchFamily="50" charset="0"/>
              </a:rPr>
              <a:t>the digital ID is not a physical identification or travel document, nor visa</a:t>
            </a:r>
            <a:r>
              <a:rPr lang="et-EE" sz="1000" u="none" strike="noStrike" dirty="0">
                <a:effectLst/>
                <a:latin typeface="Aino" panose="02000603040504020204" pitchFamily="50" charset="0"/>
              </a:rPr>
              <a:t>,</a:t>
            </a:r>
            <a:r>
              <a:rPr lang="en-US" sz="1000" u="none" strike="noStrike" dirty="0">
                <a:effectLst/>
                <a:latin typeface="Aino" panose="02000603040504020204" pitchFamily="50" charset="0"/>
              </a:rPr>
              <a:t> or citizenship and does not display a photo.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50" charset="0"/>
              </a:rPr>
              <a:t>All </a:t>
            </a:r>
            <a:r>
              <a:rPr lang="et-EE" sz="1000" u="none" strike="noStrike" dirty="0" err="1">
                <a:effectLst/>
                <a:latin typeface="Aino" panose="02000603040504020204" pitchFamily="50" charset="0"/>
              </a:rPr>
              <a:t>these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authentication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methods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give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Estonians</a:t>
            </a:r>
            <a:r>
              <a:rPr lang="et-EE" sz="1000" u="none" strike="noStrike" dirty="0">
                <a:effectLst/>
                <a:latin typeface="Aino" panose="02000603040504020204" pitchFamily="50" charset="0"/>
              </a:rPr>
              <a:t> the </a:t>
            </a:r>
            <a:r>
              <a:rPr lang="et-EE" sz="1000" u="none" strike="noStrike" dirty="0" err="1">
                <a:effectLst/>
                <a:latin typeface="Aino" panose="02000603040504020204" pitchFamily="50" charset="0"/>
              </a:rPr>
              <a:t>strongest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electronic</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identity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since</a:t>
            </a:r>
            <a:r>
              <a:rPr lang="et-EE" sz="1000" u="none" strike="noStrike" dirty="0">
                <a:effectLst/>
                <a:latin typeface="Aino" panose="02000603040504020204" pitchFamily="50" charset="0"/>
              </a:rPr>
              <a:t> 2002.</a:t>
            </a:r>
            <a:endParaRPr lang="en-US"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5064920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Now when you think about all of that data exchange that’s happening between the hundreds of different government servers, you might be wondering: How do we ensure the efficiency and safety of these data exchanges? In Estonia, we are using X-Road since 2001. It’s the software backbone that encrypts and transfers our data. It</a:t>
            </a:r>
            <a:r>
              <a:rPr lang="en-GB" sz="1000" u="none" strike="noStrike" dirty="0">
                <a:effectLst/>
                <a:latin typeface="Aino" panose="02000603040504020204" pitchFamily="2" charset="77"/>
              </a:rPr>
              <a:t> works like an open</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source highway for data traffic. X-Road interconnects public and private databases, which are held in a distributed manner. While every institution manages its own processes, government institutions can decide independently which platforms and technologies they use over X-Road. So yes, different authorities can choose different kinds of software and server infrastructure, what matters is that they are all compatible to the X-Road. This decentralised approach means that there is not one big super-database which would be extremely attractive for hackers. All data transfers are end-point to end-point encrypted. And we can see that we’re on the right track because many other countries have gotten onboard with our solution. Some of them are on the screen but I’m sure that there is also a country in your neighbourhood that’s at least considering using X-Road as we speak.</a:t>
            </a: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u="none" strike="noStrike" dirty="0">
                <a:effectLst/>
                <a:latin typeface="Aino" panose="02000603040504020204" pitchFamily="2" charset="77"/>
              </a:rPr>
              <a:t>One of the most frequently asked questions that we get is: Do you use Blockchain? The answer is yes, but not like you think. We do not store personal data on the Blockchain as that would be a data protection and privacy nightmare. But: All the data exchanges, M2M communications, data at rest, and log files are independently and fully accountable thanks to </a:t>
            </a:r>
            <a:r>
              <a:rPr lang="et-EE" sz="1000" u="none" strike="noStrike" dirty="0">
                <a:effectLst/>
                <a:latin typeface="Aino" panose="02000603040504020204" pitchFamily="2" charset="77"/>
              </a:rPr>
              <a:t>b</a:t>
            </a:r>
            <a:r>
              <a:rPr lang="en-US" sz="1000" u="none" strike="noStrike" dirty="0" err="1">
                <a:effectLst/>
                <a:latin typeface="Aino" panose="02000603040504020204" pitchFamily="2" charset="77"/>
              </a:rPr>
              <a:t>lockchain</a:t>
            </a:r>
            <a:r>
              <a:rPr lang="et-EE" sz="1000" u="none" strike="noStrike" dirty="0">
                <a:effectLst/>
                <a:latin typeface="Aino" panose="02000603040504020204" pitchFamily="2" charset="77"/>
              </a:rPr>
              <a:t>-</a:t>
            </a:r>
            <a:r>
              <a:rPr lang="et-EE" sz="1000" u="none" strike="noStrike" dirty="0" err="1">
                <a:effectLst/>
                <a:latin typeface="Aino" panose="02000603040504020204" pitchFamily="2" charset="77"/>
              </a:rPr>
              <a:t>inspired</a:t>
            </a:r>
            <a:r>
              <a:rPr lang="en-US" sz="1000" u="none" strike="noStrike" dirty="0">
                <a:effectLst/>
                <a:latin typeface="Aino" panose="02000603040504020204" pitchFamily="2" charset="77"/>
              </a:rPr>
              <a:t> technology. With </a:t>
            </a:r>
            <a:r>
              <a:rPr lang="et-EE" sz="1000" u="none" strike="noStrike" dirty="0" err="1">
                <a:effectLst/>
                <a:latin typeface="Aino" panose="02000603040504020204" pitchFamily="2" charset="77"/>
              </a:rPr>
              <a:t>blockchain-inspired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technology</a:t>
            </a:r>
            <a:r>
              <a:rPr lang="en-US" sz="1000" u="none" strike="noStrike" dirty="0">
                <a:effectLst/>
                <a:latin typeface="Aino" panose="02000603040504020204" pitchFamily="2" charset="77"/>
              </a:rPr>
              <a:t> deployed in Estonian government networks, history cannot be rewritten by anybody</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and the authenticity of the electronic data can be mathematically proven. It means that no</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one – not hackers, not system administrators, and not even the government itself – can manipulate the data and get away with it. </a:t>
            </a:r>
            <a:br>
              <a:rPr lang="et-EE" sz="1000" u="none" strike="noStrike" dirty="0">
                <a:effectLst/>
                <a:latin typeface="Aino" panose="02000603040504020204" pitchFamily="2" charset="77"/>
              </a:rPr>
            </a:b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200" dirty="0"/>
              <a:t>X-road </a:t>
            </a:r>
            <a:r>
              <a:rPr lang="et-EE" sz="1200" dirty="0" err="1"/>
              <a:t>is</a:t>
            </a:r>
            <a:r>
              <a:rPr lang="et-EE" sz="1200" dirty="0"/>
              <a:t> </a:t>
            </a:r>
            <a:r>
              <a:rPr lang="et-EE" sz="1200" dirty="0" err="1"/>
              <a:t>operational</a:t>
            </a:r>
            <a:r>
              <a:rPr lang="et-EE" sz="1200" dirty="0"/>
              <a:t> in </a:t>
            </a:r>
            <a:r>
              <a:rPr lang="et-EE" sz="1800" dirty="0">
                <a:effectLst/>
                <a:latin typeface="Aptos" panose="020B0004020202020204" pitchFamily="34" charset="0"/>
                <a:ea typeface="Aptos" panose="020B0004020202020204" pitchFamily="34" charset="0"/>
                <a:cs typeface="Times New Roman" panose="02020603050405020304" pitchFamily="18" charset="0"/>
              </a:rPr>
              <a:t>Argentina, </a:t>
            </a:r>
            <a:r>
              <a:rPr lang="et-EE" sz="1800" dirty="0" err="1">
                <a:effectLst/>
                <a:latin typeface="Aptos" panose="020B0004020202020204" pitchFamily="34" charset="0"/>
                <a:ea typeface="Aptos" panose="020B0004020202020204" pitchFamily="34" charset="0"/>
                <a:cs typeface="Times New Roman" panose="02020603050405020304" pitchFamily="18" charset="0"/>
              </a:rPr>
              <a:t>Azerbaijan</a:t>
            </a:r>
            <a:r>
              <a:rPr lang="et-EE" sz="1800" dirty="0">
                <a:effectLst/>
                <a:latin typeface="Aptos" panose="020B0004020202020204" pitchFamily="34" charset="0"/>
                <a:ea typeface="Aptos" panose="020B0004020202020204" pitchFamily="34" charset="0"/>
                <a:cs typeface="Times New Roman" panose="02020603050405020304" pitchFamily="18" charset="0"/>
              </a:rPr>
              <a:t>, Bangladesh, Barbados, </a:t>
            </a:r>
            <a:r>
              <a:rPr lang="et-EE" sz="1800" dirty="0" err="1">
                <a:effectLst/>
                <a:latin typeface="Aptos" panose="020B0004020202020204" pitchFamily="34" charset="0"/>
                <a:ea typeface="Aptos" panose="020B0004020202020204" pitchFamily="34" charset="0"/>
                <a:cs typeface="Times New Roman" panose="02020603050405020304" pitchFamily="18" charset="0"/>
              </a:rPr>
              <a:t>Brazil</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Cambodia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Cayman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Colombia, Djibouti, </a:t>
            </a:r>
            <a:r>
              <a:rPr lang="et-EE" sz="1800" dirty="0" err="1">
                <a:effectLst/>
                <a:latin typeface="Aptos" panose="020B0004020202020204" pitchFamily="34" charset="0"/>
                <a:ea typeface="Aptos" panose="020B0004020202020204" pitchFamily="34" charset="0"/>
                <a:cs typeface="Times New Roman" panose="02020603050405020304" pitchFamily="18" charset="0"/>
              </a:rPr>
              <a:t>Dominican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Republic</a:t>
            </a:r>
            <a:r>
              <a:rPr lang="et-EE" sz="1800" dirty="0">
                <a:effectLst/>
                <a:latin typeface="Aptos" panose="020B0004020202020204" pitchFamily="34" charset="0"/>
                <a:ea typeface="Aptos" panose="020B0004020202020204" pitchFamily="34" charset="0"/>
                <a:cs typeface="Times New Roman" panose="02020603050405020304" pitchFamily="18" charset="0"/>
              </a:rPr>
              <a:t>, El Salvador, Estonia, </a:t>
            </a:r>
            <a:r>
              <a:rPr lang="et-EE" sz="1800" dirty="0" err="1">
                <a:effectLst/>
                <a:latin typeface="Aptos" panose="020B0004020202020204" pitchFamily="34" charset="0"/>
                <a:ea typeface="Aptos" panose="020B0004020202020204" pitchFamily="34" charset="0"/>
                <a:cs typeface="Times New Roman" panose="02020603050405020304" pitchFamily="18" charset="0"/>
              </a:rPr>
              <a:t>Ethiopia</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Faroe</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Islands</a:t>
            </a:r>
            <a:r>
              <a:rPr lang="et-EE" sz="1800" dirty="0">
                <a:effectLst/>
                <a:latin typeface="Aptos" panose="020B0004020202020204" pitchFamily="34" charset="0"/>
                <a:ea typeface="Aptos" panose="020B0004020202020204" pitchFamily="34" charset="0"/>
                <a:cs typeface="Times New Roman" panose="02020603050405020304" pitchFamily="18" charset="0"/>
              </a:rPr>
              <a:t>, Finland, </a:t>
            </a:r>
            <a:r>
              <a:rPr lang="et-EE" sz="1800" dirty="0" err="1">
                <a:effectLst/>
                <a:latin typeface="Aptos" panose="020B0004020202020204" pitchFamily="34" charset="0"/>
                <a:ea typeface="Aptos" panose="020B0004020202020204" pitchFamily="34" charset="0"/>
                <a:cs typeface="Times New Roman" panose="02020603050405020304" pitchFamily="18" charset="0"/>
              </a:rPr>
              <a:t>Germany</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Iceland</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Japan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Kyrgyzstan</a:t>
            </a:r>
            <a:r>
              <a:rPr lang="et-EE" sz="1800" dirty="0">
                <a:effectLst/>
                <a:latin typeface="Aptos" panose="020B0004020202020204" pitchFamily="34" charset="0"/>
                <a:ea typeface="Aptos" panose="020B0004020202020204" pitchFamily="34" charset="0"/>
                <a:cs typeface="Times New Roman" panose="02020603050405020304" pitchFamily="18" charset="0"/>
              </a:rPr>
              <a:t>, </a:t>
            </a:r>
            <a:r>
              <a:rPr lang="et-EE" sz="1800" dirty="0" err="1">
                <a:effectLst/>
                <a:latin typeface="Aptos" panose="020B0004020202020204" pitchFamily="34" charset="0"/>
                <a:ea typeface="Aptos" panose="020B0004020202020204" pitchFamily="34" charset="0"/>
                <a:cs typeface="Times New Roman" panose="02020603050405020304" pitchFamily="18" charset="0"/>
              </a:rPr>
              <a:t>Madagascar</a:t>
            </a:r>
            <a:r>
              <a:rPr lang="et-EE" sz="1800" dirty="0">
                <a:effectLst/>
                <a:latin typeface="Aptos" panose="020B0004020202020204" pitchFamily="34" charset="0"/>
                <a:ea typeface="Aptos" panose="020B0004020202020204" pitchFamily="34" charset="0"/>
                <a:cs typeface="Times New Roman" panose="02020603050405020304" pitchFamily="18" charset="0"/>
              </a:rPr>
              <a:t>, Mexico, </a:t>
            </a:r>
            <a:r>
              <a:rPr lang="et-EE" sz="1800" dirty="0" err="1">
                <a:effectLst/>
                <a:latin typeface="Aptos" panose="020B0004020202020204" pitchFamily="34" charset="0"/>
                <a:ea typeface="Aptos" panose="020B0004020202020204" pitchFamily="34" charset="0"/>
                <a:cs typeface="Times New Roman" panose="02020603050405020304" pitchFamily="18" charset="0"/>
              </a:rPr>
              <a:t>Palestine</a:t>
            </a:r>
            <a:r>
              <a:rPr lang="et-EE" sz="1800" dirty="0">
                <a:effectLst/>
                <a:latin typeface="Aptos" panose="020B0004020202020204" pitchFamily="34" charset="0"/>
                <a:ea typeface="Aptos" panose="020B0004020202020204" pitchFamily="34" charset="0"/>
                <a:cs typeface="Times New Roman" panose="02020603050405020304" pitchFamily="18" charset="0"/>
              </a:rPr>
              <a:t>, Vietnam.</a:t>
            </a:r>
            <a:endParaRPr lang="et-EE" sz="1200"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i="1"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highlight>
                  <a:srgbClr val="FFFF00"/>
                </a:highlight>
                <a:latin typeface="Aino" panose="02000603040504020204" pitchFamily="2" charset="77"/>
              </a:rPr>
              <a:t>Useful</a:t>
            </a:r>
            <a:r>
              <a:rPr lang="et-EE" sz="1000" u="none" strike="noStrike" baseline="0" dirty="0">
                <a:effectLst/>
                <a:highlight>
                  <a:srgbClr val="FFFF00"/>
                </a:highlight>
                <a:latin typeface="Aino" panose="02000603040504020204" pitchFamily="2" charset="77"/>
              </a:rPr>
              <a:t> </a:t>
            </a:r>
            <a:r>
              <a:rPr lang="et-EE" sz="1000" u="none" strike="noStrike" baseline="0" dirty="0" err="1">
                <a:effectLst/>
                <a:highlight>
                  <a:srgbClr val="FFFF00"/>
                </a:highlight>
                <a:latin typeface="Aino" panose="02000603040504020204" pitchFamily="2" charset="77"/>
              </a:rPr>
              <a:t>links</a:t>
            </a:r>
            <a:r>
              <a:rPr lang="et-EE" sz="1000" u="none" strike="noStrike" baseline="0" dirty="0">
                <a:effectLst/>
                <a:highlight>
                  <a:srgbClr val="FFFF00"/>
                </a:highlight>
                <a:latin typeface="Aino" panose="02000603040504020204" pitchFamily="2" charset="77"/>
              </a:rPr>
              <a:t>: </a:t>
            </a: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Publicly</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available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source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code</a:t>
            </a:r>
            <a:r>
              <a:rPr lang="et-EE" sz="1000" u="none" strike="noStrike" baseline="0" dirty="0">
                <a:effectLst/>
                <a:latin typeface="Aino" panose="02000603040504020204" pitchFamily="2" charset="77"/>
              </a:rPr>
              <a:t> of </a:t>
            </a:r>
            <a:r>
              <a:rPr lang="et-EE" sz="1000" u="none" strike="noStrike" baseline="0" dirty="0" err="1">
                <a:effectLst/>
                <a:latin typeface="Aino" panose="02000603040504020204" pitchFamily="2" charset="77"/>
              </a:rPr>
              <a:t>the</a:t>
            </a:r>
            <a:r>
              <a:rPr lang="et-EE" sz="1000" u="none" strike="noStrike" baseline="0" dirty="0">
                <a:effectLst/>
                <a:latin typeface="Aino" panose="02000603040504020204" pitchFamily="2" charset="77"/>
              </a:rPr>
              <a:t> X-Road: </a:t>
            </a:r>
            <a:r>
              <a:rPr lang="et-EE" sz="1000" dirty="0">
                <a:latin typeface="Aino" panose="02000603040504020204" pitchFamily="2" charset="77"/>
                <a:hlinkClick r:id="rId3"/>
              </a:rPr>
              <a:t>https://github.com/nordic-institute/X-Road</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u="none" strike="noStrike" baseline="0" dirty="0" err="1">
                <a:effectLst/>
                <a:latin typeface="Aino" panose="02000603040504020204" pitchFamily="2" charset="77"/>
              </a:rPr>
              <a:t>Great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visualising</a:t>
            </a:r>
            <a:r>
              <a:rPr lang="et-EE" sz="1000" u="none" strike="noStrike" baseline="0" dirty="0">
                <a:effectLst/>
                <a:latin typeface="Aino" panose="02000603040504020204" pitchFamily="2" charset="77"/>
              </a:rPr>
              <a:t> tool, </a:t>
            </a:r>
            <a:r>
              <a:rPr lang="et-EE" sz="1000" u="none" strike="noStrike" baseline="0" dirty="0" err="1">
                <a:effectLst/>
                <a:latin typeface="Aino" panose="02000603040504020204" pitchFamily="2" charset="77"/>
              </a:rPr>
              <a:t>select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threshold</a:t>
            </a:r>
            <a:r>
              <a:rPr lang="et-EE" sz="1000" u="none" strike="noStrike" baseline="0" dirty="0">
                <a:effectLst/>
                <a:latin typeface="Aino" panose="02000603040504020204" pitchFamily="2" charset="77"/>
              </a:rPr>
              <a:t> 500 and </a:t>
            </a:r>
            <a:r>
              <a:rPr lang="et-EE" sz="1000" u="none" strike="noStrike" baseline="0" dirty="0" err="1">
                <a:effectLst/>
                <a:latin typeface="Aino" panose="02000603040504020204" pitchFamily="2" charset="77"/>
              </a:rPr>
              <a:t>service</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level</a:t>
            </a:r>
            <a:r>
              <a:rPr lang="et-EE" sz="1000" u="none" strike="noStrike" baseline="0" dirty="0">
                <a:effectLst/>
                <a:latin typeface="Aino" panose="02000603040504020204" pitchFamily="2" charset="77"/>
              </a:rPr>
              <a:t>: </a:t>
            </a:r>
            <a:r>
              <a:rPr lang="et-EE" sz="1000" dirty="0">
                <a:latin typeface="Aino" panose="02000603040504020204" pitchFamily="2" charset="77"/>
                <a:hlinkClick r:id="rId4"/>
              </a:rPr>
              <a:t>https://logs.x-tee.ee/visualizer/EE/</a:t>
            </a:r>
            <a:endParaRPr lang="et-EE"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A public sector data exchange facility between Finland and Estonia was created in 2017. This means that in the future health or education data on Estonian citizens can also be accessed by the Finnish government or private sector, regardless of whether the person is living in Estonia or Finland. Our business registries are already interoperable as we speak</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source</a:t>
            </a:r>
            <a:r>
              <a:rPr lang="et-EE" sz="1000" u="none" strike="noStrike" dirty="0">
                <a:effectLst/>
                <a:latin typeface="Aino" panose="02000603040504020204" pitchFamily="2" charset="77"/>
              </a:rPr>
              <a:t>: </a:t>
            </a:r>
            <a:r>
              <a:rPr lang="en-US" sz="1000" dirty="0">
                <a:latin typeface="Aino" panose="02000603040504020204" pitchFamily="2" charset="77"/>
                <a:hlinkClick r:id="rId5"/>
              </a:rPr>
              <a:t>Case study: The business registers of Estonia and Finland — X-Road® Data Exchange Layer</a:t>
            </a:r>
            <a:r>
              <a:rPr lang="et-EE" sz="1000" dirty="0">
                <a:latin typeface="Aino" panose="02000603040504020204" pitchFamily="2" charset="77"/>
              </a:rPr>
              <a:t>)</a:t>
            </a:r>
            <a:r>
              <a:rPr lang="en-GB" sz="1000" u="none" strike="noStrike" dirty="0">
                <a:effectLst/>
                <a:latin typeface="Aino" panose="02000603040504020204" pitchFamily="2" charset="77"/>
              </a:rPr>
              <a:t>. Hopefully</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cross-border data exchange will soon become possible between all European countries</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but as you can see</a:t>
            </a:r>
            <a:r>
              <a:rPr lang="et-EE" sz="1000" u="none" strike="noStrike" dirty="0">
                <a:effectLst/>
                <a:latin typeface="Aino" panose="02000603040504020204" pitchFamily="2" charset="77"/>
              </a:rPr>
              <a:t>,</a:t>
            </a:r>
            <a:r>
              <a:rPr lang="en-GB" sz="1000" u="none" strike="noStrike" dirty="0">
                <a:effectLst/>
                <a:latin typeface="Aino" panose="02000603040504020204" pitchFamily="2" charset="77"/>
              </a:rPr>
              <a:t> in general, digitalisation is very rarely a technological problem – usually, it’s a political question.</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X-Road </a:t>
            </a:r>
            <a:r>
              <a:rPr lang="et-EE" sz="1000" u="none" strike="noStrike" dirty="0" err="1">
                <a:effectLst/>
                <a:latin typeface="Aino" panose="02000603040504020204" pitchFamily="2" charset="77"/>
              </a:rPr>
              <a:t>world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map</a:t>
            </a:r>
            <a:r>
              <a:rPr lang="et-EE" sz="1000" u="none" strike="noStrike" dirty="0">
                <a:effectLst/>
                <a:latin typeface="Aino" panose="02000603040504020204" pitchFamily="2" charset="77"/>
              </a:rPr>
              <a:t>: </a:t>
            </a:r>
            <a:r>
              <a:rPr lang="fi-FI" sz="1000" u="sng" kern="1200" dirty="0">
                <a:solidFill>
                  <a:schemeClr val="tx1"/>
                </a:solidFill>
                <a:effectLst/>
                <a:latin typeface="Aino" panose="02000603040504020204" pitchFamily="2" charset="77"/>
                <a:ea typeface="+mn-ea"/>
                <a:cs typeface="+mn-cs"/>
                <a:hlinkClick r:id="rId6"/>
              </a:rPr>
              <a:t>https://x-road.global/xroad-world-map</a:t>
            </a:r>
            <a:r>
              <a:rPr lang="fi-FI" sz="1000" kern="1200" dirty="0">
                <a:solidFill>
                  <a:schemeClr val="tx1"/>
                </a:solidFill>
                <a:effectLst/>
                <a:latin typeface="Aino" panose="02000603040504020204" pitchFamily="2" charset="77"/>
                <a:ea typeface="+mn-ea"/>
                <a:cs typeface="+mn-cs"/>
              </a:rPr>
              <a:t> </a:t>
            </a:r>
            <a:endParaRPr lang="et-EE" sz="1000" kern="1200" dirty="0">
              <a:solidFill>
                <a:schemeClr val="tx1"/>
              </a:solidFill>
              <a:effectLst/>
              <a:latin typeface="Aino" panose="02000603040504020204" pitchFamily="2" charset="77"/>
              <a:ea typeface="+mn-ea"/>
              <a:cs typeface="+mn-cs"/>
            </a:endParaRPr>
          </a:p>
          <a:p>
            <a:pPr marL="0" lvl="0" indent="0">
              <a:lnSpc>
                <a:spcPct val="114000"/>
              </a:lnSpc>
              <a:buFont typeface="Arial" panose="020B0604020202020204" pitchFamily="34" charset="0"/>
              <a:buNone/>
            </a:pPr>
            <a:r>
              <a:rPr lang="et-EE" sz="1000" u="none" strike="noStrike" kern="1200" dirty="0" err="1">
                <a:solidFill>
                  <a:schemeClr val="tx1"/>
                </a:solidFill>
                <a:effectLst/>
                <a:latin typeface="Aino" panose="02000603040504020204" pitchFamily="2" charset="77"/>
                <a:ea typeface="+mn-ea"/>
                <a:cs typeface="+mn-cs"/>
              </a:rPr>
              <a:t>Case</a:t>
            </a:r>
            <a:r>
              <a:rPr lang="et-EE" sz="1000" u="none" strike="noStrike" kern="1200" dirty="0">
                <a:solidFill>
                  <a:schemeClr val="tx1"/>
                </a:solidFill>
                <a:effectLst/>
                <a:latin typeface="Aino" panose="02000603040504020204" pitchFamily="2" charset="77"/>
                <a:ea typeface="+mn-ea"/>
                <a:cs typeface="+mn-cs"/>
              </a:rPr>
              <a:t> </a:t>
            </a:r>
            <a:r>
              <a:rPr lang="et-EE" sz="1000" u="none" strike="noStrike" kern="1200" dirty="0" err="1">
                <a:solidFill>
                  <a:schemeClr val="tx1"/>
                </a:solidFill>
                <a:effectLst/>
                <a:latin typeface="Aino" panose="02000603040504020204" pitchFamily="2" charset="77"/>
                <a:ea typeface="+mn-ea"/>
                <a:cs typeface="+mn-cs"/>
              </a:rPr>
              <a:t>studies</a:t>
            </a:r>
            <a:r>
              <a:rPr lang="et-EE" sz="1000" u="none" strike="noStrike" kern="1200" dirty="0">
                <a:solidFill>
                  <a:schemeClr val="tx1"/>
                </a:solidFill>
                <a:effectLst/>
                <a:latin typeface="Aino" panose="02000603040504020204" pitchFamily="2" charset="77"/>
                <a:ea typeface="+mn-ea"/>
                <a:cs typeface="+mn-cs"/>
              </a:rPr>
              <a:t>: </a:t>
            </a:r>
            <a:r>
              <a:rPr lang="en-US" sz="1000" u="sng" kern="1200" dirty="0">
                <a:solidFill>
                  <a:schemeClr val="tx1"/>
                </a:solidFill>
                <a:effectLst/>
                <a:latin typeface="Aino" panose="02000603040504020204" pitchFamily="2" charset="77"/>
                <a:ea typeface="+mn-ea"/>
                <a:cs typeface="+mn-cs"/>
                <a:hlinkClick r:id="rId7"/>
              </a:rPr>
              <a:t>https://x-road.global/secure-data-exchange-to-the-japanese-energy-sector</a:t>
            </a:r>
            <a:r>
              <a:rPr lang="fi-FI" sz="1000" kern="1200" dirty="0">
                <a:solidFill>
                  <a:schemeClr val="tx1"/>
                </a:solidFill>
                <a:effectLst/>
                <a:latin typeface="Aino" panose="02000603040504020204" pitchFamily="2" charset="77"/>
                <a:ea typeface="+mn-ea"/>
                <a:cs typeface="+mn-cs"/>
              </a:rPr>
              <a:t> </a:t>
            </a:r>
            <a:r>
              <a:rPr lang="en-US" sz="1000" kern="1200" dirty="0">
                <a:solidFill>
                  <a:schemeClr val="tx1"/>
                </a:solidFill>
                <a:effectLst/>
                <a:latin typeface="Aino" panose="02000603040504020204" pitchFamily="2" charset="77"/>
                <a:ea typeface="+mn-ea"/>
                <a:cs typeface="+mn-cs"/>
              </a:rPr>
              <a:t>&amp; </a:t>
            </a:r>
            <a:r>
              <a:rPr lang="en-US" sz="1000" u="sng" kern="1200" dirty="0">
                <a:solidFill>
                  <a:schemeClr val="tx1"/>
                </a:solidFill>
                <a:effectLst/>
                <a:latin typeface="Aino" panose="02000603040504020204" pitchFamily="2" charset="77"/>
                <a:ea typeface="+mn-ea"/>
                <a:cs typeface="+mn-cs"/>
                <a:hlinkClick r:id="rId8"/>
              </a:rPr>
              <a:t>https://x-road.global/piloting-digital-prescriptions-in-germany-through-secure-data-exchange</a:t>
            </a:r>
            <a:r>
              <a:rPr lang="en-US" sz="1000" kern="1200" dirty="0">
                <a:solidFill>
                  <a:schemeClr val="tx1"/>
                </a:solidFill>
                <a:effectLst/>
                <a:latin typeface="Aino" panose="02000603040504020204" pitchFamily="2" charset="77"/>
                <a:ea typeface="+mn-ea"/>
                <a:cs typeface="+mn-cs"/>
              </a:rPr>
              <a:t>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a:xfrm>
            <a:off x="3884613" y="8873067"/>
            <a:ext cx="2971800" cy="270934"/>
          </a:xfrm>
        </p:spPr>
        <p:txBody>
          <a:bodyPr/>
          <a:lstStyle/>
          <a:p>
            <a:fld id="{905D3CC1-999D-4C69-A5AD-E3FB9D73205D}" type="slidenum">
              <a:rPr lang="et-EE" sz="1000" smtClean="0">
                <a:latin typeface="Aino" panose="02000603040504020204" pitchFamily="50" charset="0"/>
              </a:rPr>
              <a:t>9</a:t>
            </a:fld>
            <a:endParaRPr lang="et-EE" sz="1000">
              <a:latin typeface="Aino" panose="02000603040504020204" pitchFamily="50" charset="0"/>
            </a:endParaRPr>
          </a:p>
        </p:txBody>
      </p:sp>
    </p:spTree>
    <p:extLst>
      <p:ext uri="{BB962C8B-B14F-4D97-AF65-F5344CB8AC3E}">
        <p14:creationId xmlns:p14="http://schemas.microsoft.com/office/powerpoint/2010/main" val="1169051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i="0" u="none" strike="noStrike" dirty="0">
                <a:effectLst/>
                <a:latin typeface="Aino" panose="02000603040504020204" pitchFamily="50" charset="0"/>
              </a:rPr>
              <a:t>To recap: From the security perspective, a model known as the CIA TRIAD, Estonia information security relies on a combination of three pillars: data confidentiality, data availability, and data integrity.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electronic ID allows citizens to access only their data and restricts access to unauthorized people. Estonia offers several e-ID carriers that people can use and combine, issued both by the state and public sector to guarantee confidentiality and privacy of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The X-Road serves as the basis for secure data exchange – so different public and private databases have trustworthy data available at all times to work with. This way, data packages can be exchanged in a smooth and interoperable manner</a:t>
            </a:r>
            <a:r>
              <a:rPr lang="et-EE" sz="1000" i="0" u="none" strike="noStrike" dirty="0">
                <a:effectLst/>
                <a:latin typeface="Aino" panose="02000603040504020204" pitchFamily="50" charset="0"/>
              </a:rPr>
              <a:t>, keeping data end-</a:t>
            </a:r>
            <a:r>
              <a:rPr lang="et-EE" sz="1000" i="0" u="none" strike="noStrike" dirty="0" err="1">
                <a:effectLst/>
                <a:latin typeface="Aino" panose="02000603040504020204" pitchFamily="50" charset="0"/>
              </a:rPr>
              <a:t>to</a:t>
            </a:r>
            <a:r>
              <a:rPr lang="et-EE" sz="1000" i="0" u="none" strike="noStrike" dirty="0">
                <a:effectLst/>
                <a:latin typeface="Aino" panose="02000603040504020204" pitchFamily="50" charset="0"/>
              </a:rPr>
              <a:t>-end </a:t>
            </a:r>
            <a:r>
              <a:rPr lang="et-EE" sz="1000" i="0" u="none" strike="noStrike" dirty="0" err="1">
                <a:effectLst/>
                <a:latin typeface="Aino" panose="02000603040504020204" pitchFamily="50" charset="0"/>
              </a:rPr>
              <a:t>encypted</a:t>
            </a:r>
            <a:r>
              <a:rPr lang="et-EE" sz="1000" i="0" u="none" strike="noStrike" dirty="0">
                <a:effectLst/>
                <a:latin typeface="Aino" panose="02000603040504020204" pitchFamily="50" charset="0"/>
              </a:rPr>
              <a:t>,</a:t>
            </a:r>
            <a:r>
              <a:rPr lang="en-US" sz="1000" i="0" u="none" strike="noStrike" dirty="0">
                <a:effectLst/>
                <a:latin typeface="Aino" panose="02000603040504020204" pitchFamily="50" charset="0"/>
              </a:rPr>
              <a:t> that allows institutions to provide efficient public services using and re-using the data. </a:t>
            </a:r>
            <a:endParaRPr lang="et-EE" sz="1000" i="0" u="none" strike="noStrike" dirty="0">
              <a:effectLst/>
              <a:latin typeface="Aino" panose="02000603040504020204" pitchFamily="50" charset="0"/>
            </a:endParaRPr>
          </a:p>
          <a:p>
            <a:pPr marL="228600" lvl="0" indent="-228600">
              <a:lnSpc>
                <a:spcPct val="114000"/>
              </a:lnSpc>
              <a:buFont typeface="Arial" panose="020B0604020202020204" pitchFamily="34" charset="0"/>
              <a:buAutoNum type="arabicParenR"/>
            </a:pPr>
            <a:r>
              <a:rPr lang="en-US" sz="1000" i="0" u="none" strike="noStrike" dirty="0">
                <a:effectLst/>
                <a:latin typeface="Aino" panose="02000603040504020204" pitchFamily="50" charset="0"/>
              </a:rPr>
              <a:t>Finally, integrity is crucial to maintain the trustworthiness of the data that we see and avoid the illegal loss, duplication, or manipulation of the datasets, software components or log files. With Blockchain</a:t>
            </a:r>
            <a:r>
              <a:rPr lang="et-EE" sz="1000" i="0" u="none" strike="noStrike" dirty="0">
                <a:effectLst/>
                <a:latin typeface="Aino" panose="02000603040504020204" pitchFamily="50" charset="0"/>
              </a:rPr>
              <a:t> </a:t>
            </a:r>
            <a:r>
              <a:rPr lang="et-EE" sz="1000" i="0" u="none" strike="noStrike" dirty="0" err="1">
                <a:effectLst/>
                <a:latin typeface="Aino" panose="02000603040504020204" pitchFamily="50" charset="0"/>
              </a:rPr>
              <a:t>inspired</a:t>
            </a:r>
            <a:r>
              <a:rPr lang="en-US" sz="1000" i="0" u="none" strike="noStrike" dirty="0">
                <a:effectLst/>
                <a:latin typeface="Aino" panose="02000603040504020204" pitchFamily="50" charset="0"/>
              </a:rPr>
              <a:t> technology deployed in the Estonian government databases, history cannot be rewritten by anybody and the authenticity of the data can be mathematically proven. This means that no one – not hackers, not system administrators, and not even the government itself – can manipulate the data and get away with it. </a:t>
            </a:r>
            <a:endParaRPr lang="et-EE" sz="1000" i="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i="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i="0" u="none" strike="noStrike" dirty="0">
                <a:effectLst/>
                <a:latin typeface="Aino" panose="02000603040504020204" pitchFamily="50" charset="0"/>
              </a:rPr>
              <a:t>With these three pillars in place, there is a good chance that a country can push on toward offering secure digital services that attract the interest of the population.</a:t>
            </a:r>
            <a:br>
              <a:rPr lang="et-EE" sz="1000" i="0" u="none" strike="noStrike" dirty="0">
                <a:effectLst/>
                <a:latin typeface="Aino" panose="02000603040504020204" pitchFamily="50" charset="0"/>
              </a:rPr>
            </a:br>
            <a:br>
              <a:rPr lang="et-EE" sz="1000" i="0" u="none" strike="noStrike" dirty="0">
                <a:effectLst/>
                <a:latin typeface="Aino" panose="02000603040504020204" pitchFamily="50" charset="0"/>
              </a:rPr>
            </a:br>
            <a:r>
              <a:rPr lang="et-EE" sz="1000" i="0" u="none" strike="noStrike" dirty="0">
                <a:effectLst/>
                <a:latin typeface="Aino" panose="02000603040504020204" pitchFamily="50" charset="0"/>
              </a:rPr>
              <a:t>TRUST</a:t>
            </a:r>
            <a:br>
              <a:rPr lang="et-EE" sz="1000" i="0" u="none" strike="noStrike" dirty="0">
                <a:effectLst/>
                <a:latin typeface="Aino" panose="02000603040504020204" pitchFamily="50" charset="0"/>
              </a:rPr>
            </a:br>
            <a:r>
              <a:rPr lang="en-GB" sz="1000" dirty="0"/>
              <a:t>Estonian experience: trust and cooperation are the foundation of a digital society </a:t>
            </a:r>
            <a:br>
              <a:rPr lang="et-EE" sz="1000" dirty="0"/>
            </a:br>
            <a:r>
              <a:rPr kumimoji="0" lang="en-EE" sz="1800" b="0" i="0" u="none" strike="noStrike" kern="1200" cap="none" spc="0" normalizeH="0" baseline="0" noProof="0" dirty="0">
                <a:ln>
                  <a:noFill/>
                </a:ln>
                <a:solidFill>
                  <a:srgbClr val="575A5D"/>
                </a:solidFill>
                <a:effectLst/>
                <a:uLnTx/>
                <a:uFillTx/>
                <a:latin typeface="Aino"/>
                <a:ea typeface="+mn-ea"/>
                <a:cs typeface="+mn-cs"/>
              </a:rPr>
              <a:t>In the early 90s Estonia started as a very low trust society. The high trust in Estonia has been created mostly by reliability of</a:t>
            </a:r>
            <a:r>
              <a:rPr kumimoji="0" lang="en-GB" sz="1800" b="0" i="0" u="none" strike="noStrike" kern="1200" cap="none" spc="0" normalizeH="0" baseline="0" noProof="0" dirty="0">
                <a:ln>
                  <a:noFill/>
                </a:ln>
                <a:solidFill>
                  <a:srgbClr val="575A5D"/>
                </a:solidFill>
                <a:effectLst/>
                <a:uLnTx/>
                <a:uFillTx/>
                <a:latin typeface="Aino"/>
                <a:ea typeface="+mn-ea"/>
                <a:cs typeface="+mn-cs"/>
              </a:rPr>
              <a:t> end-to-end services and radical transparency. If someone misuses my data in the government, then it’s “in the news tomorrow”.</a:t>
            </a:r>
            <a:endParaRPr kumimoji="0" lang="en-EE" sz="1800" b="0" i="0" u="none" strike="noStrike" kern="1200" cap="none" spc="0" normalizeH="0" baseline="0" noProof="0" dirty="0">
              <a:ln>
                <a:noFill/>
              </a:ln>
              <a:solidFill>
                <a:srgbClr val="575A5D"/>
              </a:solidFill>
              <a:effectLst/>
              <a:uLnTx/>
              <a:uFillTx/>
              <a:latin typeface="Aino"/>
              <a:ea typeface="+mn-ea"/>
              <a:cs typeface="+mn-cs"/>
            </a:endParaRPr>
          </a:p>
          <a:p>
            <a:pPr algn="l"/>
            <a:r>
              <a:rPr lang="en-EE" sz="1200" b="1" dirty="0"/>
              <a:t>Reliability</a:t>
            </a:r>
            <a:endParaRPr lang="en-EE" sz="1000" dirty="0"/>
          </a:p>
          <a:p>
            <a:pPr algn="l"/>
            <a:r>
              <a:rPr lang="en-EE" sz="1000" dirty="0"/>
              <a:t>People trust services that work and are better than analog counterparts.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EE" sz="1800" b="1" i="0" u="none" strike="noStrike" kern="1200" cap="none" spc="0" normalizeH="0" baseline="0" noProof="0" dirty="0">
                <a:ln>
                  <a:noFill/>
                </a:ln>
                <a:solidFill>
                  <a:srgbClr val="FFFFFF"/>
                </a:solidFill>
                <a:effectLst/>
                <a:uLnTx/>
                <a:uFillTx/>
                <a:latin typeface="Aino"/>
                <a:ea typeface="+mn-ea"/>
                <a:cs typeface="+mn-cs"/>
              </a:rPr>
              <a:t>Radical transparency</a:t>
            </a:r>
            <a:br>
              <a:rPr kumimoji="0" lang="en-EE" sz="1800" b="0" i="0" u="none" strike="noStrike" kern="1200" cap="none" spc="0" normalizeH="0" baseline="0" noProof="0" dirty="0">
                <a:ln>
                  <a:noFill/>
                </a:ln>
                <a:solidFill>
                  <a:srgbClr val="FFFFFF"/>
                </a:solidFill>
                <a:effectLst/>
                <a:uLnTx/>
                <a:uFillTx/>
                <a:latin typeface="Aino"/>
                <a:ea typeface="+mn-ea"/>
                <a:cs typeface="+mn-cs"/>
              </a:rPr>
            </a:br>
            <a:r>
              <a:rPr kumimoji="0" lang="en-EE" sz="1600" b="0" i="0" u="none" strike="noStrike" kern="1200" cap="none" spc="0" normalizeH="0" baseline="0" noProof="0" dirty="0">
                <a:ln>
                  <a:noFill/>
                </a:ln>
                <a:solidFill>
                  <a:srgbClr val="FFFFFF"/>
                </a:solidFill>
                <a:effectLst/>
                <a:uLnTx/>
                <a:uFillTx/>
                <a:latin typeface="Aino"/>
                <a:ea typeface="+mn-ea"/>
                <a:cs typeface="+mn-cs"/>
              </a:rPr>
              <a:t>As a citizen, I will always see in real-time who has accessed my personal data.</a:t>
            </a:r>
            <a:endParaRPr kumimoji="0" lang="en-EE" sz="1800" b="0" i="0" u="none" strike="noStrike" kern="1200" cap="none" spc="0" normalizeH="0" baseline="0" noProof="0" dirty="0">
              <a:ln>
                <a:noFill/>
              </a:ln>
              <a:solidFill>
                <a:srgbClr val="FFFFFF"/>
              </a:solidFill>
              <a:effectLst/>
              <a:uLnTx/>
              <a:uFillTx/>
              <a:latin typeface="Aino"/>
              <a:ea typeface="+mn-ea"/>
              <a:cs typeface="+mn-cs"/>
            </a:endParaRPr>
          </a:p>
          <a:p>
            <a:pPr algn="l"/>
            <a:r>
              <a:rPr lang="en-EE" sz="1050" b="1" dirty="0"/>
              <a:t>Impartial data protection institution</a:t>
            </a:r>
            <a:br>
              <a:rPr lang="en-EE" sz="1050" dirty="0"/>
            </a:br>
            <a:r>
              <a:rPr lang="en-EE" sz="1000" dirty="0"/>
              <a:t>Under</a:t>
            </a:r>
            <a:r>
              <a:rPr lang="et-EE" sz="1000" dirty="0"/>
              <a:t> the</a:t>
            </a:r>
            <a:r>
              <a:rPr lang="en-EE" sz="1000" dirty="0"/>
              <a:t> Ministry of</a:t>
            </a:r>
            <a:r>
              <a:rPr lang="en-GB" sz="1000" dirty="0"/>
              <a:t> Justice</a:t>
            </a:r>
            <a:r>
              <a:rPr lang="et-EE" sz="1000" dirty="0"/>
              <a:t> and </a:t>
            </a:r>
            <a:r>
              <a:rPr lang="et-EE" sz="1000" dirty="0" err="1"/>
              <a:t>Communication</a:t>
            </a:r>
            <a:r>
              <a:rPr lang="en-GB" sz="1000" dirty="0"/>
              <a:t> and impartial.</a:t>
            </a:r>
          </a:p>
          <a:p>
            <a:pPr algn="l"/>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10</a:t>
            </a:fld>
            <a:endParaRPr lang="et-EE" sz="1000">
              <a:latin typeface="Aino" panose="02000603040504020204" pitchFamily="50" charset="0"/>
            </a:endParaRPr>
          </a:p>
        </p:txBody>
      </p:sp>
    </p:spTree>
    <p:extLst>
      <p:ext uri="{BB962C8B-B14F-4D97-AF65-F5344CB8AC3E}">
        <p14:creationId xmlns:p14="http://schemas.microsoft.com/office/powerpoint/2010/main" val="1842669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000" u="none" strike="noStrike" dirty="0">
                <a:effectLst/>
                <a:latin typeface="Aino" panose="02000603040504020204" pitchFamily="50" charset="0"/>
              </a:rPr>
              <a:t>Another cornerstone of e-Estonia is its secure cyberspace. Naturally, a digital society will be exposed to cyber threats. With solid investments in cyber security infrastructure, Estonia has developed extensive expertise in this area, becoming one of the most </a:t>
            </a:r>
            <a:r>
              <a:rPr lang="en-US" sz="1000" u="none" strike="noStrike" dirty="0" err="1">
                <a:effectLst/>
                <a:latin typeface="Aino" panose="02000603040504020204" pitchFamily="50" charset="0"/>
              </a:rPr>
              <a:t>recogni</a:t>
            </a:r>
            <a:r>
              <a:rPr lang="et-EE" sz="1000" u="none" strike="noStrike" dirty="0">
                <a:effectLst/>
                <a:latin typeface="Aino" panose="02000603040504020204" pitchFamily="50" charset="0"/>
              </a:rPr>
              <a:t>s</a:t>
            </a:r>
            <a:r>
              <a:rPr lang="en-US" sz="1000" u="none" strike="noStrike" dirty="0">
                <a:effectLst/>
                <a:latin typeface="Aino" panose="02000603040504020204" pitchFamily="50" charset="0"/>
              </a:rPr>
              <a:t>ed and valued international cyber security experts. Did you know that the average discovery of data breaches takes around 7 months around the world? Thanks to Estonian Blockchain technology these breaches can be discovered instantly. In fact, Estonia was the 1st country in the world to use blockchain technology on </a:t>
            </a:r>
            <a:r>
              <a:rPr lang="et-EE" sz="1000" u="none" strike="noStrike" dirty="0">
                <a:effectLst/>
                <a:latin typeface="Aino" panose="02000603040504020204" pitchFamily="50" charset="0"/>
              </a:rPr>
              <a:t>a</a:t>
            </a:r>
            <a:r>
              <a:rPr lang="en-US" sz="1000" u="none" strike="noStrike" dirty="0">
                <a:effectLst/>
                <a:latin typeface="Aino" panose="02000603040504020204" pitchFamily="50" charset="0"/>
              </a:rPr>
              <a:t> national level for security purposes when it was implemented in 2012.</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1" dirty="0"/>
              <a:t>→ Estonia ranks </a:t>
            </a:r>
            <a:r>
              <a:rPr lang="et-EE" sz="1000" b="1" dirty="0" err="1"/>
              <a:t>Tier</a:t>
            </a:r>
            <a:r>
              <a:rPr lang="et-EE" sz="1000" b="1" dirty="0"/>
              <a:t> 1 as </a:t>
            </a:r>
            <a:r>
              <a:rPr lang="et-EE" sz="1000" b="1" dirty="0" err="1"/>
              <a:t>one</a:t>
            </a:r>
            <a:r>
              <a:rPr lang="et-EE" sz="1000" b="1" dirty="0"/>
              <a:t> of the</a:t>
            </a:r>
            <a:r>
              <a:rPr lang="en-US" sz="1000" b="1" dirty="0"/>
              <a:t> most secure </a:t>
            </a:r>
            <a:r>
              <a:rPr lang="en-US" sz="1000" b="1" dirty="0" err="1"/>
              <a:t>countr</a:t>
            </a:r>
            <a:r>
              <a:rPr lang="et-EE" sz="1000" b="1" dirty="0" err="1"/>
              <a:t>ies</a:t>
            </a:r>
            <a:r>
              <a:rPr lang="en-US" sz="1000" b="1" dirty="0"/>
              <a:t> on </a:t>
            </a:r>
            <a:r>
              <a:rPr lang="et-EE" sz="1000" b="1" dirty="0"/>
              <a:t>the </a:t>
            </a:r>
            <a:r>
              <a:rPr lang="en-US" sz="1000" b="1" dirty="0"/>
              <a:t>Global Cybersecurity Index</a:t>
            </a:r>
            <a:endParaRPr lang="et-EE" sz="1000" b="1" dirty="0"/>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1"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t-EE" sz="1000" b="1" u="none" strike="noStrike" dirty="0" err="1">
                <a:effectLst/>
                <a:latin typeface="Aino" panose="02000603040504020204" pitchFamily="50" charset="0"/>
              </a:rPr>
              <a:t>Since</a:t>
            </a:r>
            <a:r>
              <a:rPr lang="et-EE" sz="1000" b="1" u="none" strike="noStrike" dirty="0">
                <a:effectLst/>
                <a:latin typeface="Aino" panose="02000603040504020204" pitchFamily="50" charset="0"/>
              </a:rPr>
              <a:t> 2016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had</a:t>
            </a:r>
            <a:r>
              <a:rPr lang="et-EE" sz="1000" b="1" u="none" strike="noStrike" dirty="0">
                <a:effectLst/>
                <a:latin typeface="Aino" panose="02000603040504020204" pitchFamily="50" charset="0"/>
              </a:rPr>
              <a:t> a NIS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in EU </a:t>
            </a:r>
            <a:r>
              <a:rPr lang="et-EE" sz="1000" b="1" u="none" strike="noStrike" dirty="0" err="1">
                <a:effectLst/>
                <a:latin typeface="Aino" panose="02000603040504020204" pitchFamily="50" charset="0"/>
              </a:rPr>
              <a:t>that</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recuires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institutions</a:t>
            </a:r>
            <a:r>
              <a:rPr lang="et-EE" sz="1000" b="1" u="none" strike="noStrike" dirty="0">
                <a:effectLst/>
                <a:latin typeface="Aino" panose="02000603040504020204" pitchFamily="50" charset="0"/>
              </a:rPr>
              <a:t> and </a:t>
            </a:r>
            <a:r>
              <a:rPr lang="et-EE" sz="1000" b="1" u="none" strike="noStrike" dirty="0" err="1">
                <a:effectLst/>
                <a:latin typeface="Aino" panose="02000603040504020204" pitchFamily="50" charset="0"/>
              </a:rPr>
              <a:t>companies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who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provide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vital</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services</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to</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ensure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cyber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security</a:t>
            </a:r>
            <a:r>
              <a:rPr lang="et-EE" sz="1000" b="1" u="none" strike="noStrike" dirty="0">
                <a:effectLst/>
                <a:latin typeface="Aino" panose="02000603040504020204" pitchFamily="50" charset="0"/>
              </a:rPr>
              <a:t> of </a:t>
            </a:r>
            <a:r>
              <a:rPr lang="et-EE" sz="1000" b="1" u="none" strike="noStrike" dirty="0" err="1">
                <a:effectLst/>
                <a:latin typeface="Aino" panose="02000603040504020204" pitchFamily="50" charset="0"/>
              </a:rPr>
              <a:t>their</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systems</a:t>
            </a:r>
            <a:r>
              <a:rPr lang="et-EE" sz="1000" b="1" u="none" strike="noStrike" dirty="0">
                <a:effectLst/>
                <a:latin typeface="Aino" panose="02000603040504020204" pitchFamily="50" charset="0"/>
              </a:rPr>
              <a:t> and data. At </a:t>
            </a:r>
            <a:r>
              <a:rPr lang="et-EE" sz="1000" b="1" u="none" strike="noStrike" dirty="0" err="1">
                <a:effectLst/>
                <a:latin typeface="Aino" panose="02000603040504020204" pitchFamily="50" charset="0"/>
              </a:rPr>
              <a:t>the</a:t>
            </a:r>
            <a:r>
              <a:rPr lang="et-EE" sz="1000" b="1" u="none" strike="noStrike" dirty="0">
                <a:effectLst/>
                <a:latin typeface="Aino" panose="02000603040504020204" pitchFamily="50" charset="0"/>
              </a:rPr>
              <a:t> moment </a:t>
            </a:r>
            <a:r>
              <a:rPr lang="et-EE" sz="1000" b="1" u="none" strike="noStrike" dirty="0" err="1">
                <a:effectLst/>
                <a:latin typeface="Aino" panose="02000603040504020204" pitchFamily="50" charset="0"/>
              </a:rPr>
              <a:t>we</a:t>
            </a:r>
            <a:r>
              <a:rPr lang="et-EE" sz="1000" b="1" u="none" strike="noStrike" dirty="0">
                <a:effectLst/>
                <a:latin typeface="Aino" panose="02000603040504020204" pitchFamily="50" charset="0"/>
              </a:rPr>
              <a:t> have </a:t>
            </a:r>
            <a:r>
              <a:rPr lang="et-EE" sz="1000" b="1" u="none" strike="noStrike" dirty="0" err="1">
                <a:effectLst/>
                <a:latin typeface="Aino" panose="02000603040504020204" pitchFamily="50" charset="0"/>
              </a:rPr>
              <a:t>an</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updated</a:t>
            </a:r>
            <a:r>
              <a:rPr lang="et-EE" sz="1000" b="1" u="none" strike="noStrike" dirty="0">
                <a:effectLst/>
                <a:latin typeface="Aino" panose="02000603040504020204" pitchFamily="50" charset="0"/>
              </a:rPr>
              <a:t> NIS2 </a:t>
            </a:r>
            <a:r>
              <a:rPr lang="et-EE" sz="1000" b="1" u="none" strike="noStrike" dirty="0" err="1">
                <a:effectLst/>
                <a:latin typeface="Aino" panose="02000603040504020204" pitchFamily="50" charset="0"/>
              </a:rPr>
              <a:t>directive</a:t>
            </a:r>
            <a:r>
              <a:rPr lang="et-EE" sz="1000" b="1" u="none" strike="noStrike" dirty="0">
                <a:effectLst/>
                <a:latin typeface="Aino" panose="02000603040504020204" pitchFamily="50" charset="0"/>
              </a:rPr>
              <a:t> </a:t>
            </a:r>
            <a:r>
              <a:rPr lang="et-EE" sz="1000" b="1" u="none" strike="noStrike" dirty="0" err="1">
                <a:effectLst/>
                <a:latin typeface="Aino" panose="02000603040504020204" pitchFamily="50" charset="0"/>
              </a:rPr>
              <a:t>from</a:t>
            </a:r>
            <a:r>
              <a:rPr lang="et-EE" sz="1000" b="1" u="none" strike="noStrike" dirty="0">
                <a:effectLst/>
                <a:latin typeface="Aino" panose="02000603040504020204" pitchFamily="50" charset="0"/>
              </a:rPr>
              <a:t> 2023.</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How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did</a:t>
            </a:r>
            <a:r>
              <a:rPr lang="et-EE" sz="1000" u="none" strike="noStrike" dirty="0">
                <a:effectLst/>
                <a:latin typeface="Aino" panose="02000603040504020204" pitchFamily="50" charset="0"/>
              </a:rPr>
              <a:t> Estonia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globally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heard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voice</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personal </a:t>
            </a:r>
            <a:r>
              <a:rPr lang="et-EE" sz="1000" u="none" strike="noStrike" dirty="0" err="1">
                <a:effectLst/>
                <a:latin typeface="Aino" panose="02000603040504020204" pitchFamily="50" charset="0"/>
              </a:rPr>
              <a:t>experience</a:t>
            </a:r>
            <a:r>
              <a:rPr lang="et-EE" sz="1000" u="none" strike="noStrike" dirty="0">
                <a:effectLst/>
                <a:latin typeface="Aino" panose="02000603040504020204" pitchFamily="50" charset="0"/>
              </a:rPr>
              <a:t>. In 2007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government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decided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soviet</a:t>
            </a:r>
            <a:r>
              <a:rPr lang="et-EE" sz="1000" u="none" strike="noStrike" dirty="0">
                <a:effectLst/>
                <a:latin typeface="Aino" panose="02000603040504020204" pitchFamily="50" charset="0"/>
              </a:rPr>
              <a:t> monument </a:t>
            </a:r>
            <a:r>
              <a:rPr lang="et-EE" sz="1000" u="none" strike="noStrike" dirty="0" err="1">
                <a:effectLst/>
                <a:latin typeface="Aino" panose="02000603040504020204" pitchFamily="50" charset="0"/>
              </a:rPr>
              <a:t>from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centre</a:t>
            </a:r>
            <a:r>
              <a:rPr lang="et-EE" sz="1000" u="none" strike="noStrike" dirty="0">
                <a:effectLst/>
                <a:latin typeface="Aino" panose="02000603040504020204" pitchFamily="50" charset="0"/>
              </a:rPr>
              <a:t> of Tallinn </a:t>
            </a:r>
            <a:r>
              <a:rPr lang="et-EE" sz="1000" u="none" strike="noStrike" dirty="0" err="1">
                <a:effectLst/>
                <a:latin typeface="Aino" panose="02000603040504020204" pitchFamily="50" charset="0"/>
              </a:rPr>
              <a:t>because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become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pro-</a:t>
            </a:r>
            <a:r>
              <a:rPr lang="et-EE" sz="1000" u="none" strike="noStrike" dirty="0" err="1">
                <a:effectLst/>
                <a:latin typeface="Aino" panose="02000603040504020204" pitchFamily="50" charset="0"/>
              </a:rPr>
              <a:t>Kremlin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russians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gather</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even</a:t>
            </a:r>
            <a:r>
              <a:rPr lang="et-EE" sz="1000" u="none" strike="noStrike" dirty="0">
                <a:effectLst/>
                <a:latin typeface="Aino" panose="02000603040504020204" pitchFamily="50" charset="0"/>
              </a:rPr>
              <a:t> 16 </a:t>
            </a:r>
            <a:r>
              <a:rPr lang="et-EE" sz="1000" u="none" strike="noStrike" dirty="0" err="1">
                <a:effectLst/>
                <a:latin typeface="Aino" panose="02000603040504020204" pitchFamily="50" charset="0"/>
              </a:rPr>
              <a:t>years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regaining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independence</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place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where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sometimes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unsafe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a:t>
            </a:r>
            <a:r>
              <a:rPr lang="et-EE" sz="1000" u="none" strike="noStrike" dirty="0">
                <a:effectLst/>
                <a:latin typeface="Aino" panose="02000603040504020204" pitchFamily="50" charset="0"/>
              </a:rPr>
              <a:t> Estonian </a:t>
            </a:r>
            <a:r>
              <a:rPr lang="et-EE" sz="1000" u="none" strike="noStrike" dirty="0" err="1">
                <a:effectLst/>
                <a:latin typeface="Aino" panose="02000603040504020204" pitchFamily="50" charset="0"/>
              </a:rPr>
              <a:t>flag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While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removing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statue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eastern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neighbour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orchestrated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riot</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strelets and </a:t>
            </a:r>
            <a:r>
              <a:rPr lang="et-EE" sz="1000" u="none" strike="noStrike" dirty="0" err="1">
                <a:effectLst/>
                <a:latin typeface="Aino" panose="02000603040504020204" pitchFamily="50" charset="0"/>
              </a:rPr>
              <a:t>simultaneously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started</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weeklong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attack</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important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ministries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banks</a:t>
            </a:r>
            <a:r>
              <a:rPr lang="et-EE" sz="1000" u="none" strike="noStrike" dirty="0">
                <a:effectLst/>
                <a:latin typeface="Aino" panose="02000603040504020204" pitchFamily="50" charset="0"/>
              </a:rPr>
              <a:t> and </a:t>
            </a:r>
            <a:r>
              <a:rPr lang="et-EE" sz="1000" u="none" strike="noStrike" dirty="0" err="1">
                <a:effectLst/>
                <a:latin typeface="Aino" panose="02000603040504020204" pitchFamily="50" charset="0"/>
              </a:rPr>
              <a:t>biggest</a:t>
            </a:r>
            <a:r>
              <a:rPr lang="et-EE" sz="1000" u="none" strike="noStrike" dirty="0">
                <a:effectLst/>
                <a:latin typeface="Aino" panose="02000603040504020204" pitchFamily="50" charset="0"/>
              </a:rPr>
              <a:t> </a:t>
            </a:r>
            <a:r>
              <a:rPr lang="et-EE" sz="1000" u="none" strike="noStrike" noProof="1">
                <a:effectLst/>
                <a:latin typeface="Aino" panose="02000603040504020204" pitchFamily="50" charset="0"/>
              </a:rPr>
              <a:t>media</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houses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managed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to</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live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through</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it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without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any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breaches</a:t>
            </a:r>
            <a:r>
              <a:rPr lang="et-EE" sz="1000" u="none" strike="noStrike" dirty="0">
                <a:effectLst/>
                <a:latin typeface="Aino" panose="02000603040504020204" pitchFamily="50" charset="0"/>
              </a:rPr>
              <a:t> in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cyber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security</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worst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was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some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systems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being</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down</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for</a:t>
            </a:r>
            <a:r>
              <a:rPr lang="et-EE" sz="1000" u="none" strike="noStrike" dirty="0">
                <a:effectLst/>
                <a:latin typeface="Aino" panose="02000603040504020204" pitchFamily="50" charset="0"/>
              </a:rPr>
              <a:t> a </a:t>
            </a:r>
            <a:r>
              <a:rPr lang="et-EE" sz="1000" u="none" strike="noStrike" dirty="0" err="1">
                <a:effectLst/>
                <a:latin typeface="Aino" panose="02000603040504020204" pitchFamily="50" charset="0"/>
              </a:rPr>
              <a:t>few</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hours</a:t>
            </a:r>
            <a:r>
              <a:rPr lang="et-EE" sz="1000" u="none" strike="noStrike" dirty="0">
                <a:effectLst/>
                <a:latin typeface="Aino" panose="02000603040504020204" pitchFamily="50" charset="0"/>
              </a:rPr>
              <a:t>. </a:t>
            </a:r>
            <a:r>
              <a:rPr lang="et-EE" sz="1000" u="none" strike="noStrike" baseline="0" dirty="0">
                <a:effectLst/>
                <a:latin typeface="Aino" panose="02000603040504020204" pitchFamily="50" charset="0"/>
              </a:rPr>
              <a:t>The </a:t>
            </a:r>
            <a:r>
              <a:rPr lang="et-EE" sz="1000" u="none" strike="noStrike" baseline="0" dirty="0" err="1">
                <a:effectLst/>
                <a:latin typeface="Aino" panose="02000603040504020204" pitchFamily="50" charset="0"/>
              </a:rPr>
              <a:t>overall</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system</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architecture</a:t>
            </a:r>
            <a:r>
              <a:rPr lang="et-EE" sz="1000" u="none" strike="noStrike" baseline="0" dirty="0">
                <a:effectLst/>
                <a:latin typeface="Aino" panose="02000603040504020204" pitchFamily="50" charset="0"/>
              </a:rPr>
              <a:t> </a:t>
            </a:r>
            <a:r>
              <a:rPr lang="en-GB" sz="1000" u="none" strike="noStrike" baseline="0" dirty="0">
                <a:effectLst/>
                <a:latin typeface="Aino" panose="02000603040504020204" pitchFamily="50" charset="0"/>
              </a:rPr>
              <a:t>proved to be</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highly</a:t>
            </a:r>
            <a:r>
              <a:rPr lang="et-EE" sz="1000" u="none" strike="noStrike" baseline="0" dirty="0">
                <a:effectLst/>
                <a:latin typeface="Aino" panose="02000603040504020204" pitchFamily="50" charset="0"/>
              </a:rPr>
              <a:t> </a:t>
            </a:r>
            <a:r>
              <a:rPr lang="et-EE" sz="1000" u="none" strike="noStrike" baseline="0" dirty="0" err="1">
                <a:effectLst/>
                <a:latin typeface="Aino" panose="02000603040504020204" pitchFamily="50" charset="0"/>
              </a:rPr>
              <a:t>resilient</a:t>
            </a:r>
            <a:r>
              <a:rPr lang="et-EE" sz="1000" u="none" strike="noStrike" baseline="0" dirty="0">
                <a:effectLst/>
                <a:latin typeface="Aino" panose="02000603040504020204" pitchFamily="50" charset="0"/>
              </a:rPr>
              <a:t>. </a:t>
            </a:r>
            <a:r>
              <a:rPr lang="et-EE" sz="1000" u="none" strike="noStrike" dirty="0">
                <a:effectLst/>
                <a:latin typeface="Aino" panose="02000603040504020204" pitchFamily="50" charset="0"/>
              </a:rPr>
              <a:t>The </a:t>
            </a:r>
            <a:r>
              <a:rPr lang="et-EE" sz="1000" u="none" strike="noStrike" dirty="0" err="1">
                <a:effectLst/>
                <a:latin typeface="Aino" panose="02000603040504020204" pitchFamily="50" charset="0"/>
              </a:rPr>
              <a:t>bigger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harm</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happened</a:t>
            </a:r>
            <a:r>
              <a:rPr lang="et-EE" sz="1000" u="none" strike="noStrike" dirty="0">
                <a:effectLst/>
                <a:latin typeface="Aino" panose="02000603040504020204" pitchFamily="50" charset="0"/>
              </a:rPr>
              <a:t> on </a:t>
            </a:r>
            <a:r>
              <a:rPr lang="et-EE" sz="1000" u="none" strike="noStrike" dirty="0" err="1">
                <a:effectLst/>
                <a:latin typeface="Aino" panose="02000603040504020204" pitchFamily="50" charset="0"/>
              </a:rPr>
              <a:t>the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streets</a:t>
            </a:r>
            <a:r>
              <a:rPr lang="et-EE" sz="100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50" charset="0"/>
              </a:rPr>
              <a:t>After</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that</a:t>
            </a:r>
            <a:r>
              <a:rPr lang="et-EE" sz="1000" u="none" strike="noStrike" dirty="0">
                <a:effectLst/>
                <a:latin typeface="Aino" panose="02000603040504020204" pitchFamily="50" charset="0"/>
              </a:rPr>
              <a:t> in 2008 </a:t>
            </a:r>
            <a:r>
              <a:rPr lang="en-US" sz="1000" u="none" strike="noStrike" dirty="0">
                <a:effectLst/>
                <a:latin typeface="Aino" panose="02000603040504020204" pitchFamily="50" charset="0"/>
              </a:rPr>
              <a:t>Tallinn </a:t>
            </a:r>
            <a:r>
              <a:rPr lang="et-EE" sz="1000" u="none" strike="noStrike" dirty="0" err="1">
                <a:effectLst/>
                <a:latin typeface="Aino" panose="02000603040504020204" pitchFamily="50" charset="0"/>
              </a:rPr>
              <a:t>became</a:t>
            </a:r>
            <a:r>
              <a:rPr lang="en-US" sz="1000" u="none" strike="noStrike" dirty="0">
                <a:effectLst/>
                <a:latin typeface="Aino" panose="02000603040504020204" pitchFamily="50" charset="0"/>
              </a:rPr>
              <a:t> the home of NATO’s </a:t>
            </a:r>
            <a:r>
              <a:rPr lang="en-US" sz="1000" b="1" u="none" strike="noStrike" dirty="0">
                <a:effectLst/>
                <a:latin typeface="Aino" panose="02000603040504020204" pitchFamily="50" charset="0"/>
              </a:rPr>
              <a:t>Cooperative Cyber </a:t>
            </a:r>
            <a:r>
              <a:rPr lang="en-US" sz="1000" b="1" u="none" strike="noStrike" dirty="0" err="1">
                <a:effectLst/>
                <a:latin typeface="Aino" panose="02000603040504020204" pitchFamily="50" charset="0"/>
              </a:rPr>
              <a:t>Defence</a:t>
            </a:r>
            <a:r>
              <a:rPr lang="en-US" sz="1000" b="1" u="none" strike="noStrike" dirty="0">
                <a:effectLst/>
                <a:latin typeface="Aino" panose="02000603040504020204" pitchFamily="50" charset="0"/>
              </a:rPr>
              <a:t> Centre of </a:t>
            </a:r>
            <a:r>
              <a:rPr lang="en-US" sz="1000" b="1" u="none" strike="noStrike" dirty="0" err="1">
                <a:effectLst/>
                <a:latin typeface="Aino" panose="02000603040504020204" pitchFamily="50" charset="0"/>
              </a:rPr>
              <a:t>Excellenc</a:t>
            </a:r>
            <a:r>
              <a:rPr lang="et-EE" sz="1000" b="1" u="none" strike="noStrike" dirty="0">
                <a:effectLst/>
                <a:latin typeface="Aino" panose="02000603040504020204" pitchFamily="50" charset="0"/>
              </a:rPr>
              <a:t>e </a:t>
            </a:r>
            <a:r>
              <a:rPr lang="et-EE" sz="1000" b="0" u="none" strike="noStrike" dirty="0" err="1">
                <a:effectLst/>
                <a:latin typeface="Aino" panose="02000603040504020204" pitchFamily="50" charset="0"/>
              </a:rPr>
              <a:t>which</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manages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cyber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security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traning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for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whole</a:t>
            </a:r>
            <a:r>
              <a:rPr lang="et-EE" sz="1000" b="0" u="none" strike="noStrike" dirty="0">
                <a:effectLst/>
                <a:latin typeface="Aino" panose="02000603040504020204" pitchFamily="50" charset="0"/>
              </a:rPr>
              <a:t> </a:t>
            </a:r>
            <a:r>
              <a:rPr lang="et-EE" sz="1000" b="1" u="none" strike="noStrike" dirty="0" err="1">
                <a:effectLst/>
                <a:latin typeface="Aino" panose="02000603040504020204" pitchFamily="50" charset="0"/>
              </a:rPr>
              <a:t>alliance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brings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together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experts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from</a:t>
            </a:r>
            <a:r>
              <a:rPr lang="et-EE" sz="1000" b="0" u="none" strike="noStrike" dirty="0">
                <a:effectLst/>
                <a:latin typeface="Aino" panose="02000603040504020204" pitchFamily="50" charset="0"/>
              </a:rPr>
              <a:t> 20 </a:t>
            </a:r>
            <a:r>
              <a:rPr lang="et-EE" sz="1000" b="0" u="none" strike="noStrike" dirty="0" err="1">
                <a:effectLst/>
                <a:latin typeface="Aino" panose="02000603040504020204" pitchFamily="50" charset="0"/>
              </a:rPr>
              <a:t>nations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researchers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analyts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trainers</a:t>
            </a:r>
            <a:r>
              <a:rPr lang="et-EE" sz="1000" b="0" u="none" strike="noStrike" dirty="0">
                <a:effectLst/>
                <a:latin typeface="Aino" panose="02000603040504020204" pitchFamily="50" charset="0"/>
              </a:rPr>
              <a:t> etc. </a:t>
            </a:r>
          </a:p>
          <a:p>
            <a:pPr marL="0" lvl="0" indent="0">
              <a:lnSpc>
                <a:spcPct val="114000"/>
              </a:lnSpc>
              <a:buFont typeface="Arial" panose="020B0604020202020204" pitchFamily="34" charset="0"/>
              <a:buNone/>
            </a:pPr>
            <a:endParaRPr lang="et-EE" sz="1200" dirty="0"/>
          </a:p>
          <a:p>
            <a:pPr marL="0" lvl="0" indent="0">
              <a:lnSpc>
                <a:spcPct val="114000"/>
              </a:lnSpc>
              <a:buFont typeface="Arial" panose="020B0604020202020204" pitchFamily="34" charset="0"/>
              <a:buNone/>
            </a:pPr>
            <a:r>
              <a:rPr lang="en-US" sz="1200" dirty="0"/>
              <a:t>The EU IT Agency, situated in Tallinn since 2012, is tasked with the development, protection and management of all EU-wide security IT-systems (SIS, VIS and the Eurodac information system for asylum seekers).</a:t>
            </a:r>
            <a:r>
              <a:rPr lang="et-EE" sz="1200" dirty="0"/>
              <a:t> So </a:t>
            </a:r>
            <a:r>
              <a:rPr lang="en-US" sz="1200" dirty="0"/>
              <a:t>the </a:t>
            </a:r>
            <a:r>
              <a:rPr lang="en-US" sz="1200" dirty="0" err="1"/>
              <a:t>defence</a:t>
            </a:r>
            <a:r>
              <a:rPr lang="en-US" sz="1200" dirty="0"/>
              <a:t> of the European Union’s critical information systems and the NATO cyber security think tank are </a:t>
            </a:r>
            <a:r>
              <a:rPr lang="et-EE" sz="1200" dirty="0" err="1"/>
              <a:t>both</a:t>
            </a:r>
            <a:r>
              <a:rPr lang="et-EE" sz="1200" dirty="0"/>
              <a:t> </a:t>
            </a:r>
            <a:r>
              <a:rPr lang="en-US" sz="1200" dirty="0"/>
              <a:t>led from Estonia.</a:t>
            </a:r>
            <a:endParaRPr lang="et-EE" sz="1000" b="1"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These days, there are other contributing factors such as the Cyber Defence League which involves professional volunteers in national cyber defence and Cyber command which consolidates cyber competence in the defence structures and is an official part of the Estonian Defence Forces.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Another thing that you might wonder is: What happens if the physical servers in Estonia are somehow destroyed? </a:t>
            </a:r>
            <a:endParaRPr lang="et-EE" sz="1000" u="none" strike="noStrike" baseline="0" dirty="0">
              <a:effectLst/>
              <a:latin typeface="Aino" panose="02000603040504020204" pitchFamily="50" charset="0"/>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50" charset="0"/>
              </a:rPr>
              <a:t>That is a very fair question and for this reason Estonia decided </a:t>
            </a:r>
            <a:r>
              <a:rPr lang="en-US" sz="1000" u="none" strike="noStrike" dirty="0">
                <a:effectLst/>
                <a:latin typeface="Aino" panose="02000603040504020204" pitchFamily="50" charset="0"/>
              </a:rPr>
              <a:t>to set up a Data Embassy for ensuring our national digital continuity, making Estonia the first country to do so. </a:t>
            </a:r>
            <a:r>
              <a:rPr lang="et-EE" sz="1000" u="none" strike="noStrike" dirty="0" err="1">
                <a:effectLst/>
                <a:latin typeface="Aino" panose="02000603040504020204" pitchFamily="50" charset="0"/>
              </a:rPr>
              <a:t>We</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chose</a:t>
            </a:r>
            <a:r>
              <a:rPr lang="et-EE" sz="1000" u="none" strike="noStrike" dirty="0">
                <a:effectLst/>
                <a:latin typeface="Aino" panose="02000603040504020204" pitchFamily="50" charset="0"/>
              </a:rPr>
              <a:t> </a:t>
            </a:r>
            <a:r>
              <a:rPr lang="en-US" sz="1000" b="1" u="none" strike="noStrike" dirty="0">
                <a:effectLst/>
                <a:latin typeface="Aino" panose="02000603040504020204" pitchFamily="50" charset="0"/>
              </a:rPr>
              <a:t>Luxembourg</a:t>
            </a:r>
            <a:r>
              <a:rPr lang="en-US" sz="1000" u="none" strike="noStrike" dirty="0">
                <a:effectLst/>
                <a:latin typeface="Aino" panose="02000603040504020204" pitchFamily="50" charset="0"/>
              </a:rPr>
              <a:t> to be the host of </a:t>
            </a:r>
            <a:r>
              <a:rPr lang="et-EE" sz="1000" u="none" strike="noStrike" dirty="0" err="1">
                <a:effectLst/>
                <a:latin typeface="Aino" panose="02000603040504020204" pitchFamily="50" charset="0"/>
              </a:rPr>
              <a:t>our</a:t>
            </a:r>
            <a:r>
              <a:rPr lang="et-EE" sz="1000" u="none" strike="noStrike" dirty="0">
                <a:effectLst/>
                <a:latin typeface="Aino" panose="02000603040504020204" pitchFamily="50" charset="0"/>
              </a:rPr>
              <a:t> 10 </a:t>
            </a:r>
            <a:r>
              <a:rPr lang="et-EE" sz="1000" u="none" strike="noStrike" dirty="0" err="1">
                <a:effectLst/>
                <a:latin typeface="Aino" panose="02000603040504020204" pitchFamily="50" charset="0"/>
              </a:rPr>
              <a:t>most</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precious</a:t>
            </a:r>
            <a:r>
              <a:rPr lang="et-EE" sz="1000" u="none" strike="noStrike" dirty="0">
                <a:effectLst/>
                <a:latin typeface="Aino" panose="02000603040504020204" pitchFamily="50" charset="0"/>
              </a:rPr>
              <a:t> </a:t>
            </a:r>
            <a:r>
              <a:rPr lang="en-US" sz="1000" u="none" strike="noStrike" dirty="0">
                <a:effectLst/>
                <a:latin typeface="Aino" panose="02000603040504020204" pitchFamily="50" charset="0"/>
              </a:rPr>
              <a:t>data servers due to their Tier IV high security data </a:t>
            </a:r>
            <a:r>
              <a:rPr lang="en-US" sz="1000" u="none" strike="noStrike" dirty="0" err="1">
                <a:effectLst/>
                <a:latin typeface="Aino" panose="02000603040504020204" pitchFamily="50" charset="0"/>
              </a:rPr>
              <a:t>centres</a:t>
            </a:r>
            <a:r>
              <a:rPr lang="en-US" sz="1000" u="none" strike="noStrike" dirty="0">
                <a:effectLst/>
                <a:latin typeface="Aino" panose="02000603040504020204" pitchFamily="50" charset="0"/>
              </a:rPr>
              <a:t>. Luxembourg has also proven to be a constructive partner and shares similarities with Estonia as another small, agile and innovative country. </a:t>
            </a: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baseline="0" dirty="0">
                <a:effectLst/>
                <a:latin typeface="Aino" panose="02000603040504020204" pitchFamily="2" charset="77"/>
              </a:rPr>
              <a:t>On the policy-side of things, Estonia remains an active member of the international community. Between 2020 and 2021 Estonia serve</a:t>
            </a:r>
            <a:r>
              <a:rPr lang="et-EE" sz="1000" u="none" strike="noStrike" baseline="0" dirty="0">
                <a:effectLst/>
                <a:latin typeface="Aino" panose="02000603040504020204" pitchFamily="2" charset="77"/>
              </a:rPr>
              <a:t>d</a:t>
            </a:r>
            <a:r>
              <a:rPr lang="en-GB" sz="1000" u="none" strike="noStrike" baseline="0" dirty="0">
                <a:effectLst/>
                <a:latin typeface="Aino" panose="02000603040504020204" pitchFamily="2" charset="77"/>
              </a:rPr>
              <a:t> as a non-permanent member of the United Nations Security Council and </a:t>
            </a:r>
            <a:r>
              <a:rPr lang="et-EE" sz="1000" u="none" strike="noStrike" baseline="0" dirty="0" err="1">
                <a:effectLst/>
                <a:latin typeface="Aino" panose="02000603040504020204" pitchFamily="2" charset="77"/>
              </a:rPr>
              <a:t>one</a:t>
            </a:r>
            <a:r>
              <a:rPr lang="et-EE" sz="1000" u="none" strike="noStrike" baseline="0" dirty="0">
                <a:effectLst/>
                <a:latin typeface="Aino" panose="02000603040504020204" pitchFamily="2" charset="77"/>
              </a:rPr>
              <a:t> aim </a:t>
            </a:r>
            <a:r>
              <a:rPr lang="et-EE" sz="1000" u="none" strike="noStrike" baseline="0" dirty="0" err="1">
                <a:effectLst/>
                <a:latin typeface="Aino" panose="02000603040504020204" pitchFamily="2" charset="77"/>
              </a:rPr>
              <a:t>was</a:t>
            </a:r>
            <a:r>
              <a:rPr lang="en-GB" sz="1000" u="none" strike="noStrike" baseline="0" dirty="0">
                <a:effectLst/>
                <a:latin typeface="Aino" panose="02000603040504020204" pitchFamily="2" charset="77"/>
              </a:rPr>
              <a:t> to put forward legislation that would govern the reaction to cyberwarfare as Estonia and several other countries have experienced it by now. </a:t>
            </a:r>
          </a:p>
          <a:p>
            <a:pPr marL="0" lvl="0" indent="0">
              <a:lnSpc>
                <a:spcPct val="114000"/>
              </a:lnSpc>
              <a:buFont typeface="Arial" panose="020B0604020202020204" pitchFamily="34" charset="0"/>
              <a:buNone/>
            </a:pPr>
            <a:endParaRPr lang="en-GB" sz="1000" u="none" strike="noStrike" baseline="0"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000" dirty="0">
                <a:effectLst/>
                <a:latin typeface="Aino" panose="02000603040504020204" pitchFamily="2" charset="77"/>
                <a:ea typeface="Calibri" panose="020F0502020204030204" pitchFamily="34" charset="0"/>
                <a:cs typeface="Times New Roman" panose="02020603050405020304" pitchFamily="18" charset="0"/>
              </a:rPr>
              <a:t>KSI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blockchain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t-EE" sz="1000" i="1" dirty="0" err="1">
                <a:solidFill>
                  <a:schemeClr val="accent3"/>
                </a:solidFill>
                <a:latin typeface="+mj-lt"/>
              </a:rPr>
              <a:t>Blockchain</a:t>
            </a:r>
            <a:r>
              <a:rPr lang="et-EE" sz="1000" i="1" dirty="0">
                <a:solidFill>
                  <a:schemeClr val="accent3"/>
                </a:solidFill>
                <a:latin typeface="+mj-lt"/>
              </a:rPr>
              <a:t> </a:t>
            </a:r>
            <a:r>
              <a:rPr lang="et-EE" sz="1000" i="1" dirty="0">
                <a:solidFill>
                  <a:schemeClr val="accent3"/>
                </a:solidFill>
                <a:latin typeface="Times New Roman" panose="02020603050405020304" pitchFamily="18" charset="0"/>
                <a:cs typeface="Times New Roman" panose="02020603050405020304" pitchFamily="18" charset="0"/>
              </a:rPr>
              <a:t>≠ </a:t>
            </a:r>
            <a:r>
              <a:rPr lang="et-EE" sz="1000" i="1" dirty="0" err="1">
                <a:solidFill>
                  <a:schemeClr val="accent3"/>
                </a:solidFill>
                <a:latin typeface="+mj-lt"/>
              </a:rPr>
              <a:t>Bitcoin</a:t>
            </a:r>
            <a:r>
              <a:rPr lang="et-EE" sz="1000" i="1" dirty="0">
                <a:solidFill>
                  <a:schemeClr val="accent3"/>
                </a:solidFill>
                <a:latin typeface="+mj-lt"/>
              </a:rPr>
              <a:t> </a:t>
            </a:r>
            <a:br>
              <a:rPr lang="et-EE" sz="1000" dirty="0">
                <a:effectLst/>
                <a:latin typeface="Aino" panose="02000603040504020204" pitchFamily="2" charset="77"/>
                <a:ea typeface="Calibri" panose="020F0502020204030204" pitchFamily="34" charset="0"/>
                <a:cs typeface="Times New Roman" panose="02020603050405020304" pitchFamily="18" charset="0"/>
              </a:rPr>
            </a:br>
            <a:r>
              <a:rPr lang="en-US" sz="1000" i="1" dirty="0">
                <a:solidFill>
                  <a:schemeClr val="bg1"/>
                </a:solidFill>
              </a:rPr>
              <a:t>Estonia use</a:t>
            </a:r>
            <a:r>
              <a:rPr lang="et-EE" sz="1000" i="1" dirty="0">
                <a:solidFill>
                  <a:schemeClr val="bg1"/>
                </a:solidFill>
              </a:rPr>
              <a:t>d </a:t>
            </a:r>
            <a:r>
              <a:rPr lang="en-US" sz="1000" i="1" dirty="0">
                <a:solidFill>
                  <a:schemeClr val="bg1"/>
                </a:solidFill>
              </a:rPr>
              <a:t>blockchain</a:t>
            </a:r>
            <a:r>
              <a:rPr lang="et-EE" sz="1000" i="1" dirty="0">
                <a:solidFill>
                  <a:schemeClr val="bg1"/>
                </a:solidFill>
              </a:rPr>
              <a:t> </a:t>
            </a:r>
            <a:r>
              <a:rPr lang="et-EE" sz="1000" i="1" dirty="0" err="1">
                <a:solidFill>
                  <a:schemeClr val="bg1"/>
                </a:solidFill>
              </a:rPr>
              <a:t>inspired</a:t>
            </a:r>
            <a:r>
              <a:rPr lang="en-US" sz="1000" i="1" dirty="0">
                <a:solidFill>
                  <a:schemeClr val="bg1"/>
                </a:solidFill>
              </a:rPr>
              <a:t> technology</a:t>
            </a:r>
            <a:r>
              <a:rPr lang="et-EE" sz="1000" i="1" dirty="0">
                <a:solidFill>
                  <a:schemeClr val="bg1"/>
                </a:solidFill>
              </a:rPr>
              <a:t> </a:t>
            </a:r>
            <a:r>
              <a:rPr lang="en-US" sz="1000" i="1" dirty="0">
                <a:solidFill>
                  <a:schemeClr val="bg1"/>
                </a:solidFill>
              </a:rPr>
              <a:t>for integrity verification</a:t>
            </a:r>
            <a:r>
              <a:rPr lang="et-EE" sz="1000" i="1" dirty="0">
                <a:solidFill>
                  <a:schemeClr val="bg1"/>
                </a:solidFill>
              </a:rPr>
              <a:t> </a:t>
            </a:r>
            <a:r>
              <a:rPr lang="en-US" sz="1000" i="1" dirty="0">
                <a:solidFill>
                  <a:schemeClr val="bg1"/>
                </a:solidFill>
              </a:rPr>
              <a:t>of government</a:t>
            </a:r>
            <a:r>
              <a:rPr lang="et-EE" sz="1000" i="1" dirty="0">
                <a:solidFill>
                  <a:schemeClr val="bg1"/>
                </a:solidFill>
              </a:rPr>
              <a:t> </a:t>
            </a:r>
            <a:r>
              <a:rPr lang="en-US" sz="1000" i="1" dirty="0">
                <a:solidFill>
                  <a:schemeClr val="bg1"/>
                </a:solidFill>
              </a:rPr>
              <a:t>registries and data</a:t>
            </a:r>
            <a:r>
              <a:rPr lang="et-EE" sz="1000" i="1" dirty="0">
                <a:solidFill>
                  <a:schemeClr val="bg1"/>
                </a:solidFill>
              </a:rPr>
              <a:t>. </a:t>
            </a:r>
            <a:r>
              <a:rPr lang="et-EE" sz="1000" i="1" dirty="0">
                <a:solidFill>
                  <a:schemeClr val="accent3"/>
                </a:solidFill>
              </a:rPr>
              <a:t>No data </a:t>
            </a:r>
            <a:r>
              <a:rPr lang="et-EE" sz="1000" i="1" dirty="0" err="1">
                <a:solidFill>
                  <a:schemeClr val="accent3"/>
                </a:solidFill>
              </a:rPr>
              <a:t>is</a:t>
            </a:r>
            <a:r>
              <a:rPr lang="et-EE" sz="1000" i="1" dirty="0">
                <a:solidFill>
                  <a:schemeClr val="accent3"/>
                </a:solidFill>
              </a:rPr>
              <a:t> </a:t>
            </a:r>
            <a:r>
              <a:rPr lang="et-EE" sz="1000" i="1" dirty="0" err="1">
                <a:solidFill>
                  <a:schemeClr val="accent3"/>
                </a:solidFill>
              </a:rPr>
              <a:t>saved</a:t>
            </a:r>
            <a:r>
              <a:rPr lang="et-EE" sz="1000" i="1" dirty="0">
                <a:solidFill>
                  <a:schemeClr val="accent3"/>
                </a:solidFill>
              </a:rPr>
              <a:t> </a:t>
            </a:r>
            <a:r>
              <a:rPr lang="et-EE" sz="1000" i="1" dirty="0" err="1">
                <a:solidFill>
                  <a:schemeClr val="accent3"/>
                </a:solidFill>
              </a:rPr>
              <a:t>to</a:t>
            </a:r>
            <a:r>
              <a:rPr lang="et-EE" sz="1000" i="1" dirty="0">
                <a:solidFill>
                  <a:schemeClr val="accent3"/>
                </a:solidFill>
              </a:rPr>
              <a:t> </a:t>
            </a:r>
            <a:r>
              <a:rPr lang="et-EE" sz="1000" i="1" dirty="0" err="1">
                <a:solidFill>
                  <a:schemeClr val="accent3"/>
                </a:solidFill>
              </a:rPr>
              <a:t>the</a:t>
            </a:r>
            <a:r>
              <a:rPr lang="et-EE" sz="1000" i="1" dirty="0">
                <a:solidFill>
                  <a:schemeClr val="accent3"/>
                </a:solidFill>
              </a:rPr>
              <a:t> </a:t>
            </a:r>
            <a:r>
              <a:rPr lang="et-EE" sz="1000" i="1" dirty="0" err="1">
                <a:solidFill>
                  <a:schemeClr val="accent3"/>
                </a:solidFill>
              </a:rPr>
              <a:t>blockchain</a:t>
            </a:r>
            <a:r>
              <a:rPr lang="et-EE" sz="1000" i="1" dirty="0">
                <a:solidFill>
                  <a:schemeClr val="accent3"/>
                </a:solidFill>
              </a:rPr>
              <a:t>.</a:t>
            </a:r>
            <a:br>
              <a:rPr lang="et-EE" sz="1000" i="1" dirty="0">
                <a:solidFill>
                  <a:schemeClr val="accent3"/>
                </a:solidFill>
              </a:rPr>
            </a:br>
            <a:endParaRPr lang="et-EE" sz="1000" i="1" dirty="0">
              <a:effectLst/>
              <a:latin typeface="Aino" panose="02000603040504020204" pitchFamily="2" charset="77"/>
              <a:ea typeface="Calibri" panose="020F0502020204030204" pitchFamily="34" charset="0"/>
              <a:cs typeface="Times New Roman" panose="02020603050405020304" pitchFamily="18" charset="0"/>
            </a:endParaRPr>
          </a:p>
          <a:p>
            <a:r>
              <a:rPr lang="en-GB" sz="1000" dirty="0">
                <a:latin typeface="Aino" panose="02000603040504020204" pitchFamily="2" charset="77"/>
              </a:rPr>
              <a:t>Something that might be surprising to hear is that Estonia used the Blockchain</a:t>
            </a:r>
            <a:r>
              <a:rPr lang="et-EE" sz="1000" dirty="0">
                <a:latin typeface="Aino" panose="02000603040504020204" pitchFamily="2" charset="77"/>
              </a:rPr>
              <a:t> </a:t>
            </a:r>
            <a:r>
              <a:rPr lang="et-EE" sz="1000" dirty="0" err="1">
                <a:latin typeface="Aino" panose="02000603040504020204" pitchFamily="2" charset="77"/>
              </a:rPr>
              <a:t>technology</a:t>
            </a:r>
            <a:r>
              <a:rPr lang="en-GB" sz="1000" dirty="0">
                <a:latin typeface="Aino" panose="02000603040504020204" pitchFamily="2" charset="77"/>
              </a:rPr>
              <a:t> before it was cool. </a:t>
            </a:r>
            <a:r>
              <a:rPr lang="en-US" sz="1000" b="0" i="0" kern="1200" dirty="0">
                <a:solidFill>
                  <a:schemeClr val="tx1"/>
                </a:solidFill>
                <a:effectLst/>
                <a:latin typeface="Aino" panose="02000603040504020204" pitchFamily="2" charset="77"/>
                <a:ea typeface="+mn-ea"/>
                <a:cs typeface="+mn-cs"/>
              </a:rPr>
              <a:t>With solid investments in cyber security infrastructure, Estonia has developed extensive expertise in this area, becoming one of the most </a:t>
            </a:r>
            <a:r>
              <a:rPr lang="en-US" sz="1000" b="0" i="0" kern="1200" dirty="0" err="1">
                <a:solidFill>
                  <a:schemeClr val="tx1"/>
                </a:solidFill>
                <a:effectLst/>
                <a:latin typeface="Aino" panose="02000603040504020204" pitchFamily="2" charset="77"/>
                <a:ea typeface="+mn-ea"/>
                <a:cs typeface="+mn-cs"/>
              </a:rPr>
              <a:t>recognised</a:t>
            </a:r>
            <a:r>
              <a:rPr lang="en-US" sz="1000" b="0" i="0" kern="1200" dirty="0">
                <a:solidFill>
                  <a:schemeClr val="tx1"/>
                </a:solidFill>
                <a:effectLst/>
                <a:latin typeface="Aino" panose="02000603040504020204" pitchFamily="2" charset="77"/>
                <a:ea typeface="+mn-ea"/>
                <a:cs typeface="+mn-cs"/>
              </a:rPr>
              <a:t> and valued international cyber security experts.</a:t>
            </a:r>
            <a:r>
              <a:rPr lang="et-EE" sz="1000" b="0" i="0" kern="1200" dirty="0">
                <a:solidFill>
                  <a:schemeClr val="tx1"/>
                </a:solidFill>
                <a:effectLs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After Estonia’s experience with the 2007 cyber attacks, scalable blockchain technology was developed to ensure integrity of data stored in government repositories and to protect its data against insider threats.  We need to be clear here: </a:t>
            </a:r>
            <a:r>
              <a:rPr lang="et-EE" sz="1000" b="0" i="0" kern="1200" dirty="0" err="1">
                <a:solidFill>
                  <a:schemeClr val="tx1"/>
                </a:solidFill>
                <a:effectLst/>
                <a:latin typeface="Aino" panose="02000603040504020204" pitchFamily="2" charset="77"/>
                <a:ea typeface="+mn-ea"/>
                <a:cs typeface="+mn-cs"/>
              </a:rPr>
              <a:t>Blockchain</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is</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used</a:t>
            </a:r>
            <a:r>
              <a:rPr lang="et-EE" sz="1000" b="0" i="0" kern="1200" baseline="0" dirty="0">
                <a:solidFill>
                  <a:schemeClr val="tx1"/>
                </a:solidFill>
                <a:effectLst/>
                <a:latin typeface="Aino" panose="02000603040504020204" pitchFamily="2" charset="77"/>
                <a:ea typeface="+mn-ea"/>
                <a:cs typeface="+mn-cs"/>
              </a:rPr>
              <a:t> in Estonia and </a:t>
            </a:r>
            <a:r>
              <a:rPr lang="et-EE" sz="1000" b="0" i="0" kern="1200" baseline="0" dirty="0" err="1">
                <a:solidFill>
                  <a:schemeClr val="tx1"/>
                </a:solidFill>
                <a:effectLst/>
                <a:latin typeface="Aino" panose="02000603040504020204" pitchFamily="2" charset="77"/>
                <a:ea typeface="+mn-ea"/>
                <a:cs typeface="+mn-cs"/>
              </a:rPr>
              <a:t>around</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the</a:t>
            </a:r>
            <a:r>
              <a:rPr lang="et-EE" sz="1000" b="0" i="0" kern="1200" baseline="0" dirty="0">
                <a:solidFill>
                  <a:schemeClr val="tx1"/>
                </a:solidFill>
                <a:effectLst/>
                <a:latin typeface="Aino" panose="02000603040504020204" pitchFamily="2" charset="77"/>
                <a:ea typeface="+mn-ea"/>
                <a:cs typeface="+mn-cs"/>
              </a:rPr>
              <a:t> </a:t>
            </a:r>
            <a:r>
              <a:rPr lang="et-EE" sz="1000" b="0" i="0" kern="1200" baseline="0" dirty="0" err="1">
                <a:solidFill>
                  <a:schemeClr val="tx1"/>
                </a:solidFill>
                <a:effectLst/>
                <a:latin typeface="Aino" panose="02000603040504020204" pitchFamily="2" charset="77"/>
                <a:ea typeface="+mn-ea"/>
                <a:cs typeface="+mn-cs"/>
              </a:rPr>
              <a:t>world</a:t>
            </a:r>
            <a:r>
              <a:rPr lang="en-US" sz="1000" b="0" i="0" kern="1200" dirty="0">
                <a:solidFill>
                  <a:schemeClr val="tx1"/>
                </a:solidFill>
                <a:effectLst/>
                <a:latin typeface="Aino" panose="02000603040504020204" pitchFamily="2" charset="77"/>
                <a:ea typeface="+mn-ea"/>
                <a:cs typeface="+mn-cs"/>
              </a:rPr>
              <a:t> to make sure networks, systems and data are free of compromise, all while retaining 100% data privacy. In Estonia, no personal data is stored on the Blockchain. Instead, it works as an independent trust anchor. With </a:t>
            </a:r>
            <a:r>
              <a:rPr lang="et-EE" sz="1000" b="0" i="0" kern="1200" dirty="0">
                <a:solidFill>
                  <a:schemeClr val="tx1"/>
                </a:solidFill>
                <a:effectLst/>
                <a:latin typeface="Aino" panose="02000603040504020204" pitchFamily="2" charset="77"/>
                <a:ea typeface="+mn-ea"/>
                <a:cs typeface="+mn-cs"/>
              </a:rPr>
              <a:t>b</a:t>
            </a:r>
            <a:r>
              <a:rPr lang="en-US" sz="1000" b="0" i="0" kern="1200" dirty="0" err="1">
                <a:solidFill>
                  <a:schemeClr val="tx1"/>
                </a:solidFill>
                <a:effectLst/>
                <a:latin typeface="Aino" panose="02000603040504020204" pitchFamily="2" charset="77"/>
                <a:ea typeface="+mn-ea"/>
                <a:cs typeface="+mn-cs"/>
              </a:rPr>
              <a:t>lockchain</a:t>
            </a:r>
            <a:r>
              <a:rPr lang="et-EE" sz="1000" b="0" i="0" kern="1200" dirty="0">
                <a:solidFill>
                  <a:schemeClr val="tx1"/>
                </a:solidFill>
                <a:effectLst/>
                <a:latin typeface="Aino" panose="02000603040504020204" pitchFamily="2" charset="77"/>
                <a:ea typeface="+mn-ea"/>
                <a:cs typeface="+mn-cs"/>
              </a:rPr>
              <a:t>-</a:t>
            </a:r>
            <a:r>
              <a:rPr lang="et-EE" sz="1000" b="0" i="0" kern="1200" dirty="0" err="1">
                <a:solidFill>
                  <a:schemeClr val="tx1"/>
                </a:solidFill>
                <a:effectLst/>
                <a:latin typeface="Aino" panose="02000603040504020204" pitchFamily="2" charset="77"/>
                <a:ea typeface="+mn-ea"/>
                <a:cs typeface="+mn-cs"/>
              </a:rPr>
              <a:t>inspired</a:t>
            </a:r>
            <a:r>
              <a:rPr lang="et-EE" sz="1000" b="0" i="0" kern="1200" dirty="0">
                <a:solidFill>
                  <a:schemeClr val="tx1"/>
                </a:solidFill>
                <a:effectLst/>
                <a:latin typeface="Aino" panose="02000603040504020204" pitchFamily="2" charset="77"/>
                <a:ea typeface="+mn-ea"/>
                <a:cs typeface="+mn-cs"/>
              </a:rPr>
              <a:t> </a:t>
            </a:r>
            <a:r>
              <a:rPr lang="et-EE" sz="1000" b="0" i="0" kern="1200" dirty="0" err="1">
                <a:solidFill>
                  <a:schemeClr val="tx1"/>
                </a:solidFill>
                <a:effectLst/>
                <a:latin typeface="Aino" panose="02000603040504020204" pitchFamily="2" charset="77"/>
                <a:ea typeface="+mn-ea"/>
                <a:cs typeface="+mn-cs"/>
              </a:rPr>
              <a:t>technology</a:t>
            </a:r>
            <a:r>
              <a:rPr lang="en-US" sz="1000" b="0" i="0" kern="1200" dirty="0">
                <a:solidFill>
                  <a:schemeClr val="tx1"/>
                </a:solidFill>
                <a:effectLst/>
                <a:latin typeface="Aino" panose="02000603040504020204" pitchFamily="2" charset="77"/>
                <a:ea typeface="+mn-ea"/>
                <a:cs typeface="+mn-cs"/>
              </a:rPr>
              <a:t> deployed in Estonian government networks, history cannot be rewritten by anybody and the authenticity of the electronic data can be mathematically proven. It means that no-one – not hackers, not system administrators, and not even</a:t>
            </a:r>
            <a:r>
              <a:rPr lang="et-EE" sz="1000" b="0" i="0" kern="1200" dirty="0">
                <a:solidFill>
                  <a:schemeClr val="tx1"/>
                </a:solidFill>
                <a:effectLst/>
                <a:latin typeface="Aino" panose="02000603040504020204" pitchFamily="2" charset="77"/>
                <a:ea typeface="+mn-ea"/>
                <a:cs typeface="+mn-cs"/>
              </a:rPr>
              <a:t> the</a:t>
            </a:r>
            <a:r>
              <a:rPr lang="en-US" sz="1000" b="0" i="0" kern="1200" dirty="0">
                <a:solidFill>
                  <a:schemeClr val="tx1"/>
                </a:solidFill>
                <a:effectLst/>
                <a:latin typeface="Aino" panose="02000603040504020204" pitchFamily="2" charset="77"/>
                <a:ea typeface="+mn-ea"/>
                <a:cs typeface="+mn-cs"/>
              </a:rPr>
              <a:t> government itself – can manipulate the data and get away with </a:t>
            </a:r>
            <a:r>
              <a:rPr lang="et-EE" sz="1000" b="0" i="0" kern="1200" dirty="0" err="1">
                <a:solidFill>
                  <a:schemeClr val="tx1"/>
                </a:solidFill>
                <a:effectLst/>
                <a:latin typeface="Aino" panose="02000603040504020204" pitchFamily="2" charset="77"/>
                <a:ea typeface="+mn-ea"/>
                <a:cs typeface="+mn-cs"/>
              </a:rPr>
              <a:t>it</a:t>
            </a:r>
            <a:r>
              <a:rPr lang="en-US" sz="1000" b="0" i="0" kern="1200" dirty="0">
                <a:solidFill>
                  <a:schemeClr val="tx1"/>
                </a:solidFill>
                <a:effectLst/>
                <a:latin typeface="Aino" panose="02000603040504020204" pitchFamily="2" charset="77"/>
                <a:ea typeface="+mn-ea"/>
                <a:cs typeface="+mn-cs"/>
              </a:rPr>
              <a:t>.</a:t>
            </a:r>
            <a:endParaRPr lang="et-EE" sz="1000" b="0" i="0" kern="1200" dirty="0">
              <a:solidFill>
                <a:schemeClr val="tx1"/>
              </a:solidFill>
              <a:effectLst/>
              <a:latin typeface="Aino" panose="02000603040504020204" pitchFamily="2" charset="77"/>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22244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59094-1863-223C-9A4A-4E45027B6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CBE4E-6A67-CEE2-0D97-DF0D192A4374}"/>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09A45FE0-20B5-7AEC-9A28-E01D0A2BE90E}"/>
              </a:ext>
            </a:extLst>
          </p:cNvPr>
          <p:cNvSpPr>
            <a:spLocks noGrp="1"/>
          </p:cNvSpPr>
          <p:nvPr>
            <p:ph type="body" idx="1"/>
          </p:nvPr>
        </p:nvSpPr>
        <p:spPr/>
        <p:txBody>
          <a:bodyPr/>
          <a:lstStyle/>
          <a:p>
            <a:r>
              <a:rPr lang="en-US" sz="1000" dirty="0"/>
              <a:t>Estonia is pioneering Europe’s first </a:t>
            </a:r>
            <a:r>
              <a:rPr lang="en-US" sz="1000" b="1" dirty="0"/>
              <a:t>dedicated Space Cyber Range</a:t>
            </a:r>
            <a:r>
              <a:rPr lang="en-US" sz="1000" dirty="0"/>
              <a:t>, developed together with the European Space Agency (ESA). This initiative builds on Estonia’s reputation as a global leader in cybersecurity, extending our expertise to the rapidly growing space sector.</a:t>
            </a:r>
          </a:p>
          <a:p>
            <a:r>
              <a:rPr lang="en-US" sz="1000" dirty="0"/>
              <a:t>The Space Cyber Range provides a </a:t>
            </a:r>
            <a:r>
              <a:rPr lang="en-US" sz="1000" b="1" dirty="0"/>
              <a:t>safe, virtual environment</a:t>
            </a:r>
            <a:r>
              <a:rPr lang="en-US" sz="1000" dirty="0"/>
              <a:t> to test, validate, and certify satellites, ground systems, and communication networks against cyber threats. It enables operators, governments, and industry partners to </a:t>
            </a:r>
            <a:r>
              <a:rPr lang="en-US" sz="1000" b="1" dirty="0"/>
              <a:t>simulate and respond to real-world attack scenarios</a:t>
            </a:r>
            <a:r>
              <a:rPr lang="en-US" sz="1000" dirty="0"/>
              <a:t>, including GNSS spoofing and jamming, ransomware in mission control, and multi-satellite coordinated cyberattacks.</a:t>
            </a:r>
          </a:p>
          <a:p>
            <a:r>
              <a:rPr lang="en-US" sz="1000" dirty="0"/>
              <a:t>This project combines </a:t>
            </a:r>
            <a:r>
              <a:rPr lang="en-US" sz="1000" b="1" dirty="0" err="1"/>
              <a:t>CybExer’s</a:t>
            </a:r>
            <a:r>
              <a:rPr lang="en-US" sz="1000" b="1" dirty="0"/>
              <a:t> advanced cyber range technology</a:t>
            </a:r>
            <a:r>
              <a:rPr lang="et-EE" sz="1000" b="1" dirty="0"/>
              <a:t>, </a:t>
            </a:r>
            <a:r>
              <a:rPr lang="en-US" sz="1000" dirty="0"/>
              <a:t>trusted by </a:t>
            </a:r>
            <a:r>
              <a:rPr lang="en-US" sz="1000" dirty="0" err="1"/>
              <a:t>defence</a:t>
            </a:r>
            <a:r>
              <a:rPr lang="en-US" sz="1000" dirty="0"/>
              <a:t> and critical infrastructure sectors</a:t>
            </a:r>
            <a:r>
              <a:rPr lang="et-EE" sz="1000" dirty="0"/>
              <a:t>, </a:t>
            </a:r>
            <a:r>
              <a:rPr lang="en-US" sz="1000" dirty="0"/>
              <a:t>with </a:t>
            </a:r>
            <a:r>
              <a:rPr lang="en-US" sz="1000" b="1" dirty="0" err="1"/>
              <a:t>Spaceit’s</a:t>
            </a:r>
            <a:r>
              <a:rPr lang="en-US" sz="1000" b="1" dirty="0"/>
              <a:t> proven </a:t>
            </a:r>
            <a:r>
              <a:rPr lang="en-US" sz="1000" b="1" dirty="0" err="1"/>
              <a:t>satelliite</a:t>
            </a:r>
            <a:r>
              <a:rPr lang="en-US" sz="1000" b="1" dirty="0"/>
              <a:t> operations platform</a:t>
            </a:r>
            <a:r>
              <a:rPr lang="en-US" sz="1000" dirty="0"/>
              <a:t>. Together, these capabilities allow training, live-fire exercises, and digital twin testing that replicate the complexities of space missions.</a:t>
            </a:r>
          </a:p>
          <a:p>
            <a:r>
              <a:rPr lang="en-US" sz="1000" dirty="0"/>
              <a:t>Estonia’s Space Cyber Range supports </a:t>
            </a:r>
            <a:r>
              <a:rPr lang="en-US" sz="1000" b="1" dirty="0"/>
              <a:t>ESA, NATO CCDCOE, and Industry stakeholders</a:t>
            </a:r>
            <a:r>
              <a:rPr lang="en-US" sz="1000" dirty="0"/>
              <a:t> in strengthening the resilience of Europe’s space infrastructure. It fosters knowledge sharing, International cooperation, and </a:t>
            </a:r>
            <a:r>
              <a:rPr lang="et-EE" sz="1000" dirty="0" err="1"/>
              <a:t>the</a:t>
            </a:r>
            <a:r>
              <a:rPr lang="et-EE" sz="1000" dirty="0"/>
              <a:t> </a:t>
            </a:r>
            <a:r>
              <a:rPr lang="en-US" sz="1000" dirty="0"/>
              <a:t>development of standards for secure space operations.</a:t>
            </a:r>
          </a:p>
          <a:p>
            <a:r>
              <a:rPr lang="en-US" sz="1000" dirty="0"/>
              <a:t>Operational rollout is planned from </a:t>
            </a:r>
            <a:r>
              <a:rPr lang="en-US" sz="1000" b="1" dirty="0"/>
              <a:t>2026</a:t>
            </a:r>
            <a:r>
              <a:rPr lang="en-US" sz="1000" dirty="0"/>
              <a:t>, aligned with ESA’s OPS-SAT ORIOLE mission and other European initiatives. This positions Estonia at the forefront of </a:t>
            </a:r>
            <a:r>
              <a:rPr lang="en-US" sz="1000" b="1" dirty="0"/>
              <a:t>space cybersecurity innovation</a:t>
            </a:r>
            <a:r>
              <a:rPr lang="en-US" sz="1000" dirty="0"/>
              <a:t>, contributing not only to Europe’s strategic autonomy but also to global space safety and security.</a:t>
            </a:r>
          </a:p>
          <a:p>
            <a:pPr>
              <a:lnSpc>
                <a:spcPct val="114000"/>
              </a:lnSpc>
            </a:pPr>
            <a:endParaRPr lang="en-US"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CA020ACC-9525-90E3-5B03-A48B6D5359F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13204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stonia</a:t>
            </a:r>
            <a:r>
              <a:rPr lang="en-US" sz="1000" u="none" strike="noStrike" dirty="0">
                <a:effectLst/>
                <a:latin typeface="Aino" panose="02000603040504020204" pitchFamily="2" charset="77"/>
              </a:rPr>
              <a:t> was the first country in the world to set up a Data Embassy for ensuring our national digital continuity. And since Estonia is such a small country, it is extremely important to distribute its risks concerning data. </a:t>
            </a:r>
            <a:r>
              <a:rPr lang="en-US" sz="1000" dirty="0"/>
              <a:t>We chose Luxembourg as the host of our first data servers outside Estonia because of its Tier IV high-security data </a:t>
            </a:r>
            <a:r>
              <a:rPr lang="en-US" sz="1000" dirty="0" err="1"/>
              <a:t>centres</a:t>
            </a:r>
            <a:r>
              <a:rPr lang="en-US" sz="1000" dirty="0"/>
              <a:t>, its flexibility, and its similarities to Estonia as a fellow small nation.</a:t>
            </a:r>
            <a:endParaRPr lang="et-EE" sz="1000" dirty="0"/>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Data Embassy is an extension of the Estonian hybrid government cloud, which means the state owns server resources also outside its territorial boundaries. We have currently identified 10 critical data sets to be stored in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n-US" sz="1000" u="none" strike="noStrike" dirty="0">
                <a:effectLst/>
                <a:latin typeface="Aino" panose="02000603040504020204" pitchFamily="2" charset="77"/>
              </a:rPr>
              <a:t>data servers there. Those resources are under Estonian state control, secured against cyber attacks or crisis situations and must be capable not only of providing data backups, but also of operating the most critical services. This is an innovative concept for handling state information, as states usually store their information within their physical boundaries.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b="1" u="none" strike="noStrike" dirty="0">
                <a:effectLst/>
                <a:latin typeface="Aino" panose="02000603040504020204" pitchFamily="2" charset="77"/>
              </a:rPr>
              <a:t>C</a:t>
            </a:r>
            <a:r>
              <a:rPr lang="en-US" sz="1000" b="1" u="none" strike="noStrike" dirty="0" err="1">
                <a:effectLst/>
                <a:latin typeface="Aino" panose="02000603040504020204" pitchFamily="2" charset="77"/>
              </a:rPr>
              <a:t>ritical</a:t>
            </a:r>
            <a:r>
              <a:rPr lang="en-US" sz="1000" b="1" u="none" strike="noStrike" dirty="0">
                <a:effectLst/>
                <a:latin typeface="Aino" panose="02000603040504020204" pitchFamily="2" charset="77"/>
              </a:rPr>
              <a:t> data sets stored in data servers </a:t>
            </a:r>
            <a:r>
              <a:rPr lang="et-EE" sz="1000" b="1" u="none" strike="noStrike" dirty="0" err="1">
                <a:effectLst/>
                <a:latin typeface="Aino" panose="02000603040504020204" pitchFamily="2" charset="77"/>
              </a:rPr>
              <a:t>today</a:t>
            </a:r>
            <a:r>
              <a:rPr lang="et-EE" sz="1000" b="1" u="none" strike="noStrike" dirty="0">
                <a:effectLst/>
                <a:latin typeface="Aino" panose="02000603040504020204" pitchFamily="2" charset="77"/>
              </a:rPr>
              <a:t>: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dirty="0">
                <a:latin typeface="Aino" panose="02000603040504020204" pitchFamily="2" charset="77"/>
              </a:rPr>
              <a:t>The State </a:t>
            </a:r>
            <a:r>
              <a:rPr lang="et-EE" sz="1000" dirty="0" err="1">
                <a:latin typeface="Aino" panose="02000603040504020204" pitchFamily="2" charset="77"/>
              </a:rPr>
              <a:t>Treasury</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Registry</a:t>
            </a:r>
            <a:r>
              <a:rPr lang="et-EE" sz="1000" dirty="0">
                <a:latin typeface="Aino" panose="02000603040504020204" pitchFamily="2" charset="77"/>
              </a:rPr>
              <a:t> of </a:t>
            </a:r>
            <a:r>
              <a:rPr lang="et-EE" sz="1000" dirty="0" err="1">
                <a:latin typeface="Aino" panose="02000603040504020204" pitchFamily="2" charset="77"/>
              </a:rPr>
              <a:t>taxable</a:t>
            </a:r>
            <a:r>
              <a:rPr lang="et-EE" sz="1000" dirty="0">
                <a:latin typeface="Aino" panose="02000603040504020204" pitchFamily="2" charset="77"/>
              </a:rPr>
              <a:t> </a:t>
            </a:r>
            <a:r>
              <a:rPr lang="et-EE" sz="1000" dirty="0" err="1">
                <a:latin typeface="Aino" panose="02000603040504020204" pitchFamily="2" charset="77"/>
              </a:rPr>
              <a:t>persons</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Social</a:t>
            </a:r>
            <a:r>
              <a:rPr lang="et-EE" sz="1000" dirty="0">
                <a:latin typeface="Aino" panose="02000603040504020204" pitchFamily="2" charset="77"/>
              </a:rPr>
              <a:t> </a:t>
            </a:r>
            <a:r>
              <a:rPr lang="et-EE" sz="1000" dirty="0" err="1">
                <a:latin typeface="Aino" panose="02000603040504020204" pitchFamily="2" charset="77"/>
              </a:rPr>
              <a:t>protection</a:t>
            </a:r>
            <a:r>
              <a:rPr lang="et-EE" sz="1000" dirty="0">
                <a:latin typeface="Aino" panose="02000603040504020204" pitchFamily="2" charset="77"/>
              </a:rPr>
              <a:t> </a:t>
            </a:r>
            <a:r>
              <a:rPr lang="et-EE" sz="1000" dirty="0" err="1">
                <a:latin typeface="Aino" panose="02000603040504020204" pitchFamily="2" charset="77"/>
              </a:rPr>
              <a:t>information</a:t>
            </a:r>
            <a:r>
              <a:rPr lang="et-EE" sz="1000" dirty="0">
                <a:latin typeface="Aino" panose="02000603040504020204" pitchFamily="2" charset="77"/>
              </a:rPr>
              <a:t> </a:t>
            </a:r>
            <a:r>
              <a:rPr lang="et-EE" sz="1000" dirty="0" err="1">
                <a:latin typeface="Aino" panose="02000603040504020204" pitchFamily="2" charset="77"/>
              </a:rPr>
              <a:t>system</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e-File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e-Land</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Business Register</a:t>
            </a:r>
          </a:p>
          <a:p>
            <a:pPr marL="0" lvl="0" indent="0">
              <a:lnSpc>
                <a:spcPct val="114000"/>
              </a:lnSpc>
              <a:buFont typeface="Arial" panose="020B0604020202020204" pitchFamily="34" charset="0"/>
              <a:buNone/>
            </a:pPr>
            <a:r>
              <a:rPr lang="et-EE" sz="1000" dirty="0">
                <a:latin typeface="Aino" panose="02000603040504020204" pitchFamily="2" charset="77"/>
              </a:rPr>
              <a:t>State </a:t>
            </a:r>
            <a:r>
              <a:rPr lang="et-EE" sz="1000" dirty="0" err="1">
                <a:latin typeface="Aino" panose="02000603040504020204" pitchFamily="2" charset="77"/>
              </a:rPr>
              <a:t>Gazette</a:t>
            </a:r>
            <a:endParaRPr lang="et-EE" sz="1000" dirty="0">
              <a:latin typeface="Aino" panose="02000603040504020204" pitchFamily="2" charset="77"/>
            </a:endParaRPr>
          </a:p>
          <a:p>
            <a:pPr marL="0" lvl="0" indent="0">
              <a:lnSpc>
                <a:spcPct val="114000"/>
              </a:lnSpc>
              <a:buFont typeface="Arial" panose="020B0604020202020204" pitchFamily="34" charset="0"/>
              <a:buNone/>
            </a:pPr>
            <a:r>
              <a:rPr lang="et-EE" sz="1000" dirty="0" err="1">
                <a:latin typeface="Aino" panose="02000603040504020204" pitchFamily="2" charset="77"/>
              </a:rPr>
              <a:t>Population</a:t>
            </a:r>
            <a:r>
              <a:rPr lang="et-EE" sz="1000" dirty="0">
                <a:latin typeface="Aino" panose="02000603040504020204" pitchFamily="2" charset="77"/>
              </a:rPr>
              <a:t> register</a:t>
            </a:r>
          </a:p>
          <a:p>
            <a:pPr marL="0" lvl="0" indent="0">
              <a:lnSpc>
                <a:spcPct val="114000"/>
              </a:lnSpc>
              <a:buFont typeface="Arial" panose="020B0604020202020204" pitchFamily="34" charset="0"/>
              <a:buNone/>
            </a:pPr>
            <a:r>
              <a:rPr lang="et-EE" sz="1000" dirty="0">
                <a:latin typeface="Aino" panose="02000603040504020204" pitchFamily="2" charset="77"/>
              </a:rPr>
              <a:t>Land </a:t>
            </a:r>
            <a:r>
              <a:rPr lang="et-EE" sz="1000" dirty="0" err="1">
                <a:latin typeface="Aino" panose="02000603040504020204" pitchFamily="2" charset="77"/>
              </a:rPr>
              <a:t>cadastre</a:t>
            </a:r>
            <a:endParaRPr lang="et-EE" sz="1000" dirty="0">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br>
              <a:rPr lang="et-EE" sz="1000" u="none" strike="noStrike" dirty="0">
                <a:effectLst/>
                <a:latin typeface="Aino" panose="02000603040504020204" pitchFamily="2" charset="77"/>
              </a:rPr>
            </a:br>
            <a:r>
              <a:rPr lang="et-EE" sz="1000" u="none" strike="noStrike" dirty="0">
                <a:effectLst/>
                <a:latin typeface="Aino" panose="02000603040504020204" pitchFamily="2" charset="77"/>
              </a:rPr>
              <a:t>And </a:t>
            </a:r>
            <a:r>
              <a:rPr lang="et-EE" sz="1000" u="none" strike="noStrike" dirty="0">
                <a:effectLst/>
                <a:latin typeface="Aino" panose="02000603040504020204" pitchFamily="2" charset="77"/>
                <a:cs typeface="Times New Roman" panose="02020603050405020304" pitchFamily="18" charset="0"/>
              </a:rPr>
              <a:t>w</a:t>
            </a:r>
            <a:r>
              <a:rPr lang="en-GB" sz="1000" dirty="0" err="1">
                <a:effectLst/>
                <a:latin typeface="Aino" panose="02000603040504020204" pitchFamily="2" charset="77"/>
                <a:ea typeface="Calibri" panose="020F0502020204030204" pitchFamily="34" charset="0"/>
                <a:cs typeface="Times New Roman" panose="02020603050405020304" pitchFamily="18" charset="0"/>
              </a:rPr>
              <a:t>ith</a:t>
            </a:r>
            <a:r>
              <a:rPr lang="en-GB" sz="1000" dirty="0">
                <a:effectLst/>
                <a:latin typeface="Aino" panose="02000603040504020204" pitchFamily="2" charset="77"/>
                <a:ea typeface="Calibri" panose="020F0502020204030204" pitchFamily="34" charset="0"/>
                <a:cs typeface="Times New Roman" panose="02020603050405020304" pitchFamily="18" charset="0"/>
              </a:rPr>
              <a:t> the opening of a new large-scale purpose-built data </a:t>
            </a:r>
            <a:r>
              <a:rPr lang="en-GB" sz="1000" dirty="0" err="1">
                <a:effectLst/>
                <a:latin typeface="Aino" panose="02000603040504020204" pitchFamily="2" charset="77"/>
                <a:ea typeface="Calibri" panose="020F0502020204030204" pitchFamily="34" charset="0"/>
                <a:cs typeface="Times New Roman" panose="02020603050405020304" pitchFamily="18" charset="0"/>
              </a:rPr>
              <a:t>centr</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GB" sz="1000" dirty="0">
                <a:effectLst/>
                <a:latin typeface="Aino" panose="02000603040504020204" pitchFamily="2" charset="77"/>
                <a:ea typeface="Calibri" panose="020F0502020204030204" pitchFamily="34" charset="0"/>
                <a:cs typeface="Times New Roman" panose="02020603050405020304" pitchFamily="18" charset="0"/>
              </a:rPr>
              <a:t> in Estonia</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called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GB" sz="1000" dirty="0" err="1">
                <a:effectLst/>
                <a:latin typeface="Aino" panose="02000603040504020204" pitchFamily="2" charset="77"/>
                <a:ea typeface="Calibri" panose="020F0502020204030204" pitchFamily="34" charset="0"/>
                <a:cs typeface="Times New Roman" panose="02020603050405020304" pitchFamily="18" charset="0"/>
              </a:rPr>
              <a:t>Greenergy</a:t>
            </a:r>
            <a:r>
              <a:rPr lang="en-GB" sz="1000" dirty="0">
                <a:effectLst/>
                <a:latin typeface="Aino" panose="02000603040504020204" pitchFamily="2" charset="77"/>
                <a:ea typeface="Calibri" panose="020F0502020204030204" pitchFamily="34" charset="0"/>
                <a:cs typeface="Times New Roman" panose="02020603050405020304" pitchFamily="18" charset="0"/>
              </a:rPr>
              <a:t> Data Cent</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t>
            </a:r>
            <a:r>
              <a:rPr lang="en-GB" sz="1000" dirty="0">
                <a:effectLst/>
                <a:latin typeface="Aino" panose="02000603040504020204" pitchFamily="2" charset="77"/>
                <a:ea typeface="Calibri" panose="020F0502020204030204" pitchFamily="34" charset="0"/>
                <a:cs typeface="Times New Roman" panose="02020603050405020304" pitchFamily="18" charset="0"/>
              </a:rPr>
              <a: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n-GB" sz="1000" dirty="0">
                <a:effectLst/>
                <a:latin typeface="Aino" panose="02000603040504020204" pitchFamily="2" charset="77"/>
                <a:ea typeface="Calibri" panose="020F0502020204030204" pitchFamily="34" charset="0"/>
                <a:cs typeface="Times New Roman" panose="02020603050405020304" pitchFamily="18" charset="0"/>
              </a:rPr>
              <a:t> unique possibilities to host data embassies w</a:t>
            </a:r>
            <a:r>
              <a:rPr lang="et-EE" sz="1000" dirty="0">
                <a:effectLst/>
                <a:latin typeface="Aino" panose="02000603040504020204" pitchFamily="2" charset="77"/>
                <a:ea typeface="Calibri" panose="020F0502020204030204" pitchFamily="34" charset="0"/>
                <a:cs typeface="Times New Roman" panose="02020603050405020304" pitchFamily="18" charset="0"/>
              </a:rPr>
              <a:t>ere</a:t>
            </a:r>
            <a:r>
              <a:rPr lang="en-GB" sz="1000" dirty="0">
                <a:effectLst/>
                <a:latin typeface="Aino" panose="02000603040504020204" pitchFamily="2" charset="77"/>
                <a:ea typeface="Calibri" panose="020F0502020204030204" pitchFamily="34" charset="0"/>
                <a:cs typeface="Times New Roman" panose="02020603050405020304" pitchFamily="18" charset="0"/>
              </a:rPr>
              <a:t> created as it will meet the highest standards of security </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Tier</a:t>
            </a:r>
            <a:r>
              <a:rPr lang="et-EE" sz="1000" dirty="0">
                <a:effectLst/>
                <a:latin typeface="Aino" panose="02000603040504020204" pitchFamily="2" charset="77"/>
                <a:ea typeface="Calibri" panose="020F0502020204030204" pitchFamily="34" charset="0"/>
                <a:cs typeface="Times New Roman" panose="02020603050405020304" pitchFamily="18" charset="0"/>
              </a:rPr>
              <a:t> IV) </a:t>
            </a:r>
            <a:r>
              <a:rPr lang="en-GB" sz="1000" dirty="0">
                <a:effectLst/>
                <a:latin typeface="Aino" panose="02000603040504020204" pitchFamily="2" charset="77"/>
                <a:ea typeface="Calibri" panose="020F0502020204030204" pitchFamily="34" charset="0"/>
                <a:cs typeface="Times New Roman" panose="02020603050405020304" pitchFamily="18" charset="0"/>
              </a:rPr>
              <a:t>and redundancy.</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14000"/>
              </a:lnSpc>
              <a:buFont typeface="Arial" panose="020B0604020202020204" pitchFamily="34" charset="0"/>
              <a:buNone/>
            </a:pPr>
            <a:endParaRPr lang="et-EE" sz="1000" dirty="0">
              <a:latin typeface="Aino" panose="02000603040504020204" pitchFamily="2" charset="77"/>
            </a:endParaRPr>
          </a:p>
          <a:p>
            <a:endParaRPr lang="et-EE" sz="1000" dirty="0">
              <a:latin typeface="Aino" panose="02000603040504020204" pitchFamily="2" charset="77"/>
            </a:endParaRPr>
          </a:p>
          <a:p>
            <a:endParaRPr lang="et-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13</a:t>
            </a:fld>
            <a:endParaRPr lang="et-EE"/>
          </a:p>
        </p:txBody>
      </p:sp>
    </p:spTree>
    <p:extLst>
      <p:ext uri="{BB962C8B-B14F-4D97-AF65-F5344CB8AC3E}">
        <p14:creationId xmlns:p14="http://schemas.microsoft.com/office/powerpoint/2010/main" val="303866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9F2E-4313-3E16-5B7A-95BD56C76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E41F5E-0EE8-7DA0-5EFA-DDBBE87B6CD3}"/>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1112EBB4-CDFA-EA4F-1CE3-56CD2D34D573}"/>
              </a:ext>
            </a:extLst>
          </p:cNvPr>
          <p:cNvSpPr>
            <a:spLocks noGrp="1"/>
          </p:cNvSpPr>
          <p:nvPr>
            <p:ph type="body" idx="1"/>
          </p:nvPr>
        </p:nvSpPr>
        <p:spPr/>
        <p:txBody>
          <a:bodyPr/>
          <a:lstStyle/>
          <a:p>
            <a:r>
              <a:rPr lang="en-US" sz="1200" b="1" dirty="0"/>
              <a:t>Laws that Created the Foundations and Laid the Groundwork for the Development of the e-State</a:t>
            </a:r>
            <a:endParaRPr lang="en-US" sz="1200" dirty="0"/>
          </a:p>
          <a:p>
            <a:r>
              <a:rPr lang="en-US" sz="1200" dirty="0"/>
              <a:t>Here are ten key laws that not only established the prerequisites and legal framework but also spurred the implementation of technological solutions for creating the e-state and introducing e-services. This list is historical; many of these laws have since been updated, refined, and reworded into new versions.</a:t>
            </a:r>
          </a:p>
          <a:p>
            <a:r>
              <a:rPr lang="en-US" sz="1200" dirty="0"/>
              <a:t>The list has been compiled based on the principle of significance. It includes only the laws that significantly influenced and laid the foundation for transitioning to the e-state. Laws adopted for the implementation of individual services and regulations established to enforce these laws are not included, as they did not impact the general development. Exceptions include the electronic land register and tax declarations, which were significant e-services at the time. Later analogous services based on electronic registers and data were created under the laws listed here, using special laws or regulations within the framework of the state information system and electronic data management.</a:t>
            </a:r>
          </a:p>
          <a:p>
            <a:pPr>
              <a:buFont typeface="+mj-lt"/>
              <a:buAutoNum type="arabicPeriod"/>
            </a:pPr>
            <a:r>
              <a:rPr lang="en-US" sz="1200" b="1" dirty="0"/>
              <a:t>Personal Data Protection Act</a:t>
            </a:r>
            <a:br>
              <a:rPr lang="en-US" sz="1200" dirty="0"/>
            </a:br>
            <a:r>
              <a:rPr lang="en-US" sz="1200" dirty="0"/>
              <a:t>Adopted: June 12, 1996 | Enforced: July 19, 1996</a:t>
            </a:r>
            <a:br>
              <a:rPr lang="en-US" sz="1200" dirty="0"/>
            </a:br>
            <a:r>
              <a:rPr lang="en-US" sz="1200" dirty="0"/>
              <a:t>Established rules for the automated processing of personal data and the protection of privacy, as well as provided the foundation for creating the personal data supervisory and data protection authority.</a:t>
            </a:r>
          </a:p>
          <a:p>
            <a:pPr>
              <a:buFont typeface="+mj-lt"/>
              <a:buAutoNum type="arabicPeriod"/>
            </a:pPr>
            <a:r>
              <a:rPr lang="en-US" sz="1200" b="1" dirty="0"/>
              <a:t>Amendments to the Judges Act, Courts Act, Land Register Act, Commercial Code, and Marital Property Register Act</a:t>
            </a:r>
            <a:br>
              <a:rPr lang="en-US" sz="1200" dirty="0"/>
            </a:br>
            <a:r>
              <a:rPr lang="en-US" sz="1200" dirty="0"/>
              <a:t>Adopted: June 26, 1996 | Enforced: July 29, 1996</a:t>
            </a:r>
            <a:br>
              <a:rPr lang="en-US" sz="1200" dirty="0"/>
            </a:br>
            <a:r>
              <a:rPr lang="en-US" sz="1200" dirty="0"/>
              <a:t>Set the transition and rules for maintaining an electronic land register.</a:t>
            </a:r>
          </a:p>
          <a:p>
            <a:pPr>
              <a:buFont typeface="+mj-lt"/>
              <a:buAutoNum type="arabicPeriod"/>
            </a:pPr>
            <a:r>
              <a:rPr lang="en-US" sz="1200" b="1" dirty="0"/>
              <a:t>Databases Act</a:t>
            </a:r>
            <a:br>
              <a:rPr lang="en-US" sz="1200" dirty="0"/>
            </a:br>
            <a:r>
              <a:rPr lang="en-US" sz="1200" dirty="0"/>
              <a:t>Adopted: March 12, 1997 | Enforced: April 19, 1997</a:t>
            </a:r>
            <a:br>
              <a:rPr lang="en-US" sz="1200" dirty="0"/>
            </a:br>
            <a:r>
              <a:rPr lang="en-US" sz="1200" dirty="0"/>
              <a:t>Provided for the establishment of a comprehensive state information system and the creation and management of electronic registers. It also systematically enhanced criminal law by addressing computer and data processing crimes. This regulation was globally unique and served as a model for many countries.</a:t>
            </a:r>
          </a:p>
          <a:p>
            <a:pPr>
              <a:buFont typeface="+mj-lt"/>
              <a:buAutoNum type="arabicPeriod"/>
            </a:pPr>
            <a:r>
              <a:rPr lang="en-US" sz="1200" b="1" dirty="0"/>
              <a:t>Archives Act</a:t>
            </a:r>
            <a:br>
              <a:rPr lang="en-US" sz="1200" dirty="0"/>
            </a:br>
            <a:r>
              <a:rPr lang="en-US" sz="1200" dirty="0"/>
              <a:t>Adopted: March 25, 1998 | Enforced: May 1, 1998</a:t>
            </a:r>
            <a:br>
              <a:rPr lang="en-US" sz="1200" dirty="0"/>
            </a:br>
            <a:r>
              <a:rPr lang="en-US" sz="1200" dirty="0"/>
              <a:t>Transformed the concept of a document into an information-based definition, separating it from its physical carrier. This laid the foundation for electronic document formatting and the creation of a digital archive.</a:t>
            </a:r>
          </a:p>
          <a:p>
            <a:pPr>
              <a:buFont typeface="+mj-lt"/>
              <a:buAutoNum type="arabicPeriod"/>
            </a:pPr>
            <a:r>
              <a:rPr lang="en-US" sz="1200" b="1" dirty="0"/>
              <a:t>Digital Signature Act</a:t>
            </a:r>
            <a:br>
              <a:rPr lang="en-US" sz="1200" dirty="0"/>
            </a:br>
            <a:r>
              <a:rPr lang="en-US" sz="1200" dirty="0"/>
              <a:t>Adopted: March 8, 2000 | Enforced: December 15, 2000</a:t>
            </a:r>
            <a:br>
              <a:rPr lang="en-US" sz="1200" dirty="0"/>
            </a:br>
            <a:r>
              <a:rPr lang="en-US" sz="1200" dirty="0"/>
              <a:t>Established the basis for providing an electronic signature equivalent in evidentiary value to a handwritten signature and required state and local government institutions to process and accept digitally signed documents.</a:t>
            </a:r>
          </a:p>
          <a:p>
            <a:pPr>
              <a:buFont typeface="+mj-lt"/>
              <a:buAutoNum type="arabicPeriod"/>
            </a:pPr>
            <a:r>
              <a:rPr lang="en-US" sz="1200" b="1" dirty="0"/>
              <a:t>Population Register Act</a:t>
            </a:r>
            <a:br>
              <a:rPr lang="en-US" sz="1200" dirty="0"/>
            </a:br>
            <a:r>
              <a:rPr lang="en-US" sz="1200" dirty="0"/>
              <a:t>Adopted: May 31, 2000 | Enforced: August 1, 2000 | Implementation: January 1, 2002</a:t>
            </a:r>
            <a:br>
              <a:rPr lang="en-US" sz="1200" dirty="0"/>
            </a:br>
            <a:r>
              <a:rPr lang="en-US" sz="1200" dirty="0"/>
              <a:t>Created a basis for accurate accounting of Estonian citizens and permanent residents, including the registration of residence, which was important for tax collection and exercising voting rights. It also provided legal significance to the basic data collected on individuals for fulfilling public duties.</a:t>
            </a:r>
          </a:p>
          <a:p>
            <a:pPr>
              <a:buFont typeface="+mj-lt"/>
              <a:buAutoNum type="arabicPeriod"/>
            </a:pPr>
            <a:r>
              <a:rPr lang="en-US" sz="1200" b="1" dirty="0"/>
              <a:t>Public Information Act</a:t>
            </a:r>
            <a:br>
              <a:rPr lang="en-US" sz="1200" dirty="0"/>
            </a:br>
            <a:r>
              <a:rPr lang="en-US" sz="1200" dirty="0"/>
              <a:t>Adopted: November 15, 2000 | Enforced: January 1, 2001</a:t>
            </a:r>
            <a:br>
              <a:rPr lang="en-US" sz="1200" dirty="0"/>
            </a:br>
            <a:r>
              <a:rPr lang="en-US" sz="1200" dirty="0"/>
              <a:t>Established the foundation for the unrestricted electronic dissemination of information created by the public sector and in the performance of public duties on the internet. It required state and local government institutions to adopt official websites and provide information primarily in electronic form upon request.</a:t>
            </a:r>
          </a:p>
          <a:p>
            <a:pPr>
              <a:buFont typeface="+mj-lt"/>
              <a:buAutoNum type="arabicPeriod"/>
            </a:pPr>
            <a:r>
              <a:rPr lang="en-US" sz="1200" b="1" dirty="0"/>
              <a:t>Amendments to the </a:t>
            </a:r>
            <a:r>
              <a:rPr lang="en-US" sz="1200" b="1" dirty="0" err="1"/>
              <a:t>Riigi</a:t>
            </a:r>
            <a:r>
              <a:rPr lang="en-US" sz="1200" b="1" dirty="0"/>
              <a:t> </a:t>
            </a:r>
            <a:r>
              <a:rPr lang="en-US" sz="1200" b="1" dirty="0" err="1"/>
              <a:t>Teataja</a:t>
            </a:r>
            <a:r>
              <a:rPr lang="en-US" sz="1200" b="1" dirty="0"/>
              <a:t> Act and Databases Act</a:t>
            </a:r>
            <a:br>
              <a:rPr lang="en-US" sz="1200" dirty="0"/>
            </a:br>
            <a:r>
              <a:rPr lang="en-US" sz="1200" dirty="0"/>
              <a:t>Adopted: January 24, 2001 | Enforced: February 23, 2001 | Electronic version introduced: June 1, 2002</a:t>
            </a:r>
            <a:br>
              <a:rPr lang="en-US" sz="1200" dirty="0"/>
            </a:br>
            <a:r>
              <a:rPr lang="en-US" sz="1200" dirty="0"/>
              <a:t>Introduced the electronic version of the </a:t>
            </a:r>
            <a:r>
              <a:rPr lang="en-US" sz="1200" dirty="0" err="1"/>
              <a:t>Riigi</a:t>
            </a:r>
            <a:r>
              <a:rPr lang="en-US" sz="1200" dirty="0"/>
              <a:t> </a:t>
            </a:r>
            <a:r>
              <a:rPr lang="en-US" sz="1200" dirty="0" err="1"/>
              <a:t>Teataja</a:t>
            </a:r>
            <a:r>
              <a:rPr lang="en-US" sz="1200" dirty="0"/>
              <a:t> (State Gazette) as the official publication of the state, available online. It published all valid laws and regulations in their complete texts, providing real-time legal status—a first in Europe and likely the world.</a:t>
            </a:r>
          </a:p>
          <a:p>
            <a:pPr>
              <a:buFont typeface="+mj-lt"/>
              <a:buAutoNum type="arabicPeriod"/>
            </a:pPr>
            <a:r>
              <a:rPr lang="en-US" sz="1200" b="1" dirty="0"/>
              <a:t>Amendments to the Taxation Act</a:t>
            </a:r>
            <a:br>
              <a:rPr lang="en-US" sz="1200" dirty="0"/>
            </a:br>
            <a:r>
              <a:rPr lang="en-US" sz="1200" dirty="0"/>
              <a:t>Adopted: June 13, 2001 | Enforced: July 12, 2001</a:t>
            </a:r>
            <a:br>
              <a:rPr lang="en-US" sz="1200" dirty="0"/>
            </a:br>
            <a:r>
              <a:rPr lang="en-US" sz="1200" dirty="0"/>
              <a:t>Provided for the electronic dissemination of tax documents and the submission of official electronic tax declarations.</a:t>
            </a:r>
          </a:p>
          <a:p>
            <a:pPr>
              <a:buFont typeface="+mj-lt"/>
              <a:buAutoNum type="arabicPeriod"/>
            </a:pPr>
            <a:r>
              <a:rPr lang="en-US" sz="1200" b="1" dirty="0"/>
              <a:t>Riigikogu Election Act</a:t>
            </a:r>
            <a:br>
              <a:rPr lang="en-US" sz="1200" dirty="0"/>
            </a:br>
            <a:r>
              <a:rPr lang="en-US" sz="1200" dirty="0"/>
              <a:t>Adopted: June 12, 2002 | Enforced: July 18, 2002 | Electronic voting implemented: 2005 parliamentary elections</a:t>
            </a:r>
            <a:br>
              <a:rPr lang="en-US" sz="1200" dirty="0"/>
            </a:br>
            <a:r>
              <a:rPr lang="en-US" sz="1200" dirty="0"/>
              <a:t>Created, for the first time globally, the possibility for all voters to participate in internet-based electronic voting.</a:t>
            </a: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F172F9BB-E7FB-DE88-EC23-0743F638BC2A}"/>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14</a:t>
            </a:fld>
            <a:endParaRPr lang="et-EE" sz="1000">
              <a:latin typeface="Aino" panose="02000603040504020204" pitchFamily="50" charset="0"/>
            </a:endParaRPr>
          </a:p>
        </p:txBody>
      </p:sp>
    </p:spTree>
    <p:extLst>
      <p:ext uri="{BB962C8B-B14F-4D97-AF65-F5344CB8AC3E}">
        <p14:creationId xmlns:p14="http://schemas.microsoft.com/office/powerpoint/2010/main" val="1215488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7D5B7-1205-0143-F8EE-3C945A464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F8CAFC-4695-8561-8E88-D42207FCEC77}"/>
              </a:ext>
            </a:extLst>
          </p:cNvPr>
          <p:cNvSpPr>
            <a:spLocks noGrp="1" noRot="1" noChangeAspect="1"/>
          </p:cNvSpPr>
          <p:nvPr>
            <p:ph type="sldImg"/>
          </p:nvPr>
        </p:nvSpPr>
        <p:spPr/>
        <p:txBody>
          <a:bodyPr/>
          <a:lstStyle/>
          <a:p>
            <a:endParaRPr lang="et-EE"/>
          </a:p>
        </p:txBody>
      </p:sp>
      <p:sp>
        <p:nvSpPr>
          <p:cNvPr id="3" name="Notes Placeholder 2">
            <a:extLst>
              <a:ext uri="{FF2B5EF4-FFF2-40B4-BE49-F238E27FC236}">
                <a16:creationId xmlns:a16="http://schemas.microsoft.com/office/drawing/2014/main" id="{6F46B0AA-3E64-0B15-97FE-BCCFC6668D8F}"/>
              </a:ext>
            </a:extLst>
          </p:cNvPr>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Of course, digitalisation was not done in a day. It took 5 years from changing legislation to offering the very first online service. And also after that initial breakthrough, creating good digital services and generating acceptance for those services takes time. Still, here is a timeline that describes Estonia’s journey pretty well.  </a:t>
            </a: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2000 – </a:t>
            </a:r>
            <a:r>
              <a:rPr lang="et-EE" sz="1000" i="0" u="none" strike="noStrike" dirty="0">
                <a:effectLst/>
                <a:latin typeface="Aino" panose="02000603040504020204" pitchFamily="2" charset="77"/>
              </a:rPr>
              <a:t>e-</a:t>
            </a:r>
            <a:r>
              <a:rPr lang="et-EE" sz="1000" i="0" u="none" strike="noStrike" dirty="0" err="1">
                <a:effectLst/>
                <a:latin typeface="Aino" panose="02000603040504020204" pitchFamily="2" charset="77"/>
              </a:rPr>
              <a:t>Cabinet</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atabase</a:t>
            </a:r>
            <a:r>
              <a:rPr lang="en-US" sz="1000" b="0" i="0" kern="1200" dirty="0">
                <a:solidFill>
                  <a:schemeClr val="tx1"/>
                </a:solidFill>
                <a:effectLst/>
                <a:latin typeface="Aino" panose="02000603040504020204" pitchFamily="2" charset="77"/>
                <a:ea typeface="+mn-ea"/>
                <a:cs typeface="+mn-cs"/>
              </a:rPr>
              <a:t> and scheduler for streamlining governmental decision-making processes.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a:t>
            </a:r>
            <a:r>
              <a:rPr lang="en-GB" sz="1000" i="0" u="none" strike="noStrike" dirty="0">
                <a:effectLst/>
                <a:latin typeface="Aino" panose="02000603040504020204" pitchFamily="2" charset="77"/>
              </a:rPr>
              <a:t>Estonia had an online e-Tax Board already in 2000, while many other countries have created similar online versions only in recent years.</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2000 – m-</a:t>
            </a:r>
            <a:r>
              <a:rPr lang="et-EE" sz="1000" i="0" u="none" strike="noStrike" dirty="0" err="1">
                <a:effectLst/>
                <a:latin typeface="Aino" panose="02000603040504020204" pitchFamily="2" charset="77"/>
              </a:rPr>
              <a:t>Parking</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a</a:t>
            </a:r>
            <a:r>
              <a:rPr lang="en-US" sz="1000" b="0" i="0" kern="1200" dirty="0">
                <a:solidFill>
                  <a:schemeClr val="tx1"/>
                </a:solidFill>
                <a:effectLst/>
                <a:latin typeface="Aino" panose="02000603040504020204" pitchFamily="2" charset="77"/>
                <a:ea typeface="+mn-ea"/>
                <a:cs typeface="+mn-cs"/>
              </a:rPr>
              <a:t> system that enables drivers to pay for city parking via mobile phone.</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i="0" u="none" strike="noStrike" dirty="0">
                <a:effectLst/>
                <a:latin typeface="Aino" panose="02000603040504020204" pitchFamily="2" charset="77"/>
              </a:rPr>
              <a:t>2002 – </a:t>
            </a:r>
            <a:r>
              <a:rPr lang="et-EE" sz="1000" i="0" u="none" strike="noStrike" dirty="0" err="1">
                <a:effectLst/>
                <a:latin typeface="Aino" panose="02000603040504020204" pitchFamily="2" charset="77"/>
              </a:rPr>
              <a:t>e-ID</a:t>
            </a:r>
            <a:r>
              <a:rPr lang="et-EE" sz="1000" i="0" u="none" strike="noStrike" dirty="0">
                <a:effectLst/>
                <a:latin typeface="Aino" panose="02000603040504020204" pitchFamily="2" charset="77"/>
              </a:rPr>
              <a:t> - </a:t>
            </a:r>
            <a:r>
              <a:rPr lang="et-EE" sz="1000" b="0" i="0" u="none" strike="noStrike" kern="1200" dirty="0">
                <a:solidFill>
                  <a:schemeClr val="tx1"/>
                </a:solidFill>
                <a:effectLst/>
                <a:latin typeface="Aino" panose="02000603040504020204" pitchFamily="2" charset="77"/>
                <a:ea typeface="+mn-ea"/>
                <a:cs typeface="+mn-cs"/>
              </a:rPr>
              <a:t>d</a:t>
            </a:r>
            <a:r>
              <a:rPr lang="en-US" sz="1000" b="0" i="0" kern="1200" dirty="0" err="1">
                <a:solidFill>
                  <a:schemeClr val="tx1"/>
                </a:solidFill>
                <a:effectLst/>
                <a:latin typeface="Aino" panose="02000603040504020204" pitchFamily="2" charset="77"/>
                <a:ea typeface="+mn-ea"/>
                <a:cs typeface="+mn-cs"/>
              </a:rPr>
              <a:t>igital</a:t>
            </a:r>
            <a:r>
              <a:rPr lang="en-US" sz="1000" b="0" i="0" kern="1200" dirty="0">
                <a:solidFill>
                  <a:schemeClr val="tx1"/>
                </a:solidFill>
                <a:effectLst/>
                <a:latin typeface="Aino" panose="02000603040504020204" pitchFamily="2" charset="77"/>
                <a:ea typeface="+mn-ea"/>
                <a:cs typeface="+mn-cs"/>
              </a:rPr>
              <a:t> identification based on the mandatory ID card.</a:t>
            </a:r>
            <a:endParaRPr lang="et-EE" sz="1000" b="0" i="0" kern="1200" dirty="0">
              <a:solidFill>
                <a:schemeClr val="tx1"/>
              </a:solidFill>
              <a:effectLst/>
              <a:latin typeface="Aino" panose="02000603040504020204" pitchFamily="2" charset="77"/>
              <a:ea typeface="+mn-ea"/>
              <a:cs typeface="+mn-cs"/>
            </a:endParaRPr>
          </a:p>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kern="1200" dirty="0">
                <a:solidFill>
                  <a:schemeClr val="tx1"/>
                </a:solidFill>
                <a:effectLst/>
                <a:latin typeface="Aino" panose="02000603040504020204" pitchFamily="2" charset="77"/>
                <a:ea typeface="+mn-ea"/>
                <a:cs typeface="+mn-cs"/>
              </a:rPr>
              <a:t>2002 – </a:t>
            </a:r>
            <a:r>
              <a:rPr lang="et-EE" sz="1000" b="0" i="0" kern="1200" dirty="0" err="1">
                <a:solidFill>
                  <a:schemeClr val="tx1"/>
                </a:solidFill>
                <a:effectLst/>
                <a:latin typeface="Aino" panose="02000603040504020204" pitchFamily="2" charset="77"/>
                <a:ea typeface="+mn-ea"/>
                <a:cs typeface="+mn-cs"/>
              </a:rPr>
              <a:t>electronic</a:t>
            </a:r>
            <a:r>
              <a:rPr lang="et-EE" sz="1000" b="0" i="0" kern="1200" dirty="0">
                <a:solidFill>
                  <a:schemeClr val="tx1"/>
                </a:solidFill>
                <a:effectLst/>
                <a:latin typeface="Aino" panose="02000603040504020204" pitchFamily="2" charset="77"/>
                <a:ea typeface="+mn-ea"/>
                <a:cs typeface="+mn-cs"/>
              </a:rPr>
              <a:t> Riigi Teataja (</a:t>
            </a:r>
            <a:r>
              <a:rPr lang="et-EE" sz="1800" dirty="0" err="1">
                <a:effectLst/>
                <a:latin typeface="Calibri" panose="020F0502020204030204" pitchFamily="34" charset="0"/>
                <a:ea typeface="Aptos" panose="020B0004020202020204" pitchFamily="34" charset="0"/>
              </a:rPr>
              <a:t>official</a:t>
            </a:r>
            <a:r>
              <a:rPr lang="et-EE" sz="1800" dirty="0">
                <a:effectLst/>
                <a:latin typeface="Calibri" panose="020F0502020204030204" pitchFamily="34" charset="0"/>
                <a:ea typeface="Aptos" panose="020B0004020202020204" pitchFamily="34" charset="0"/>
              </a:rPr>
              <a:t> </a:t>
            </a:r>
            <a:r>
              <a:rPr lang="et-EE" sz="1800" dirty="0" err="1">
                <a:effectLst/>
                <a:latin typeface="Calibri" panose="020F0502020204030204" pitchFamily="34" charset="0"/>
                <a:ea typeface="Aptos" panose="020B0004020202020204" pitchFamily="34" charset="0"/>
              </a:rPr>
              <a:t>journal</a:t>
            </a:r>
            <a:r>
              <a:rPr lang="et-EE" sz="1800" dirty="0">
                <a:effectLst/>
                <a:latin typeface="Calibri" panose="020F0502020204030204" pitchFamily="34" charset="0"/>
                <a:ea typeface="Aptos" panose="020B0004020202020204" pitchFamily="34" charset="0"/>
              </a:rPr>
              <a:t>)</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2005 – Estonia was the first country in the world to use i-</a:t>
            </a:r>
            <a:r>
              <a:rPr lang="en-GB" sz="1000" i="0" u="none" strike="noStrike" dirty="0" err="1">
                <a:effectLst/>
                <a:latin typeface="Aino" panose="02000603040504020204" pitchFamily="2" charset="77"/>
              </a:rPr>
              <a:t>Vot</a:t>
            </a:r>
            <a:r>
              <a:rPr lang="et-EE" sz="1000" i="0" u="none" strike="noStrike" dirty="0" err="1">
                <a:effectLst/>
                <a:latin typeface="Aino" panose="02000603040504020204" pitchFamily="2" charset="77"/>
              </a:rPr>
              <a:t>ing</a:t>
            </a:r>
            <a:r>
              <a:rPr lang="et-EE" sz="1000" i="0" u="none" strike="noStrike" dirty="0">
                <a:effectLst/>
                <a:latin typeface="Aino" panose="02000603040504020204" pitchFamily="2" charset="77"/>
              </a:rPr>
              <a:t>. </a:t>
            </a:r>
            <a:r>
              <a:rPr lang="en-GB" sz="1000" i="0" u="none" strike="noStrike" dirty="0">
                <a:effectLst/>
                <a:latin typeface="Aino" panose="02000603040504020204" pitchFamily="2" charset="77"/>
              </a:rPr>
              <a:t>Since then, there have already been 9 elections in Estonia where people could cast their vote using i-vote – 30% of Estonians cast their vote via the i-voting system from 128 countries all over the world.</a:t>
            </a:r>
            <a:endParaRPr lang="et-EE" sz="1000" i="0" u="none" strike="noStrike" dirty="0">
              <a:effectLst/>
              <a:latin typeface="Aino" panose="02000603040504020204" pitchFamily="2" charset="77"/>
            </a:endParaRPr>
          </a:p>
          <a:p>
            <a:pPr>
              <a:lnSpc>
                <a:spcPct val="114000"/>
              </a:lnSpc>
            </a:pPr>
            <a:endParaRPr lang="et-EE" sz="1000" i="0" u="none" strike="noStrike" dirty="0">
              <a:effectLst/>
              <a:latin typeface="Aino" panose="02000603040504020204" pitchFamily="2" charset="77"/>
            </a:endParaRPr>
          </a:p>
        </p:txBody>
      </p:sp>
      <p:sp>
        <p:nvSpPr>
          <p:cNvPr id="4" name="Slide Number Placeholder 3">
            <a:extLst>
              <a:ext uri="{FF2B5EF4-FFF2-40B4-BE49-F238E27FC236}">
                <a16:creationId xmlns:a16="http://schemas.microsoft.com/office/drawing/2014/main" id="{705F07A4-9252-1379-178D-C4B77D0B74B4}"/>
              </a:ext>
            </a:extLst>
          </p:cNvPr>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15</a:t>
            </a:fld>
            <a:endParaRPr lang="et-EE" sz="1000">
              <a:latin typeface="Aino" panose="02000603040504020204" pitchFamily="50" charset="0"/>
            </a:endParaRPr>
          </a:p>
        </p:txBody>
      </p:sp>
    </p:spTree>
    <p:extLst>
      <p:ext uri="{BB962C8B-B14F-4D97-AF65-F5344CB8AC3E}">
        <p14:creationId xmlns:p14="http://schemas.microsoft.com/office/powerpoint/2010/main" val="3169000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2005 – i-Voting has become one of the most popular services in Estonia and also one of the hallmarks for which Estonia is known abroad. Estonians can vote online in municipal, national and European Parliament elections online using their electronic ID card or alternatively the Mobile-ID SIM card. In the most recent election in 2019, 46.7% of votes were cast online.</a:t>
            </a: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2006 – e-</a:t>
            </a:r>
            <a:r>
              <a:rPr lang="et-EE" sz="1000" i="0" u="none" strike="noStrike" dirty="0" err="1">
                <a:effectLst/>
                <a:latin typeface="Aino" panose="02000603040504020204" pitchFamily="2" charset="77"/>
              </a:rPr>
              <a:t>Justice</a:t>
            </a:r>
            <a:r>
              <a:rPr lang="et-EE" sz="1000" i="0" u="none" strike="noStrike" dirty="0">
                <a:effectLst/>
                <a:latin typeface="Aino" panose="02000603040504020204" pitchFamily="2" charset="77"/>
              </a:rPr>
              <a:t> – in 2006 </a:t>
            </a:r>
            <a:r>
              <a:rPr lang="en-GB" sz="1000" i="0" u="none" strike="noStrike" dirty="0">
                <a:effectLst/>
                <a:latin typeface="Aino" panose="02000603040504020204" pitchFamily="2" charset="77"/>
              </a:rPr>
              <a:t>the </a:t>
            </a:r>
            <a:r>
              <a:rPr lang="en-US" sz="1000" b="0" i="0" kern="1200" dirty="0">
                <a:solidFill>
                  <a:schemeClr val="tx1"/>
                </a:solidFill>
                <a:effectLst/>
                <a:latin typeface="Aino" panose="02000603040504020204" pitchFamily="2" charset="77"/>
                <a:ea typeface="+mn-ea"/>
                <a:cs typeface="+mn-cs"/>
              </a:rPr>
              <a:t>Court Information System (</a:t>
            </a:r>
            <a:r>
              <a:rPr lang="en-US" sz="1000" b="0" i="0" u="none" strike="noStrike" kern="1200" dirty="0">
                <a:solidFill>
                  <a:schemeClr val="tx1"/>
                </a:solidFill>
                <a:effectLst/>
                <a:latin typeface="Aino" panose="02000603040504020204" pitchFamily="2" charset="77"/>
                <a:ea typeface="+mn-ea"/>
                <a:cs typeface="+mn-cs"/>
                <a:hlinkClick r:id="rId3"/>
              </a:rPr>
              <a:t>KIS</a:t>
            </a:r>
            <a:r>
              <a:rPr lang="en-US" sz="1000" b="0" i="0" kern="1200" dirty="0">
                <a:solidFill>
                  <a:schemeClr val="tx1"/>
                </a:solidFill>
                <a:effectLst/>
                <a:latin typeface="Aino" panose="02000603040504020204" pitchFamily="2" charset="77"/>
                <a:ea typeface="+mn-ea"/>
                <a:cs typeface="+mn-cs"/>
              </a:rPr>
              <a:t>) was launched, offering one information system for all types of court cases: Estonian courts of the 1st and 2nd instance and Supreme Court. KIS enables the registration of court cases, hearings and judgments, automatic allocation of cases to judges, creation of summons, publication of judgments on the official website and collection of metadata.</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2007 – </a:t>
            </a:r>
            <a:r>
              <a:rPr lang="et-EE" sz="1000" i="0" u="none" strike="noStrike" dirty="0" err="1">
                <a:effectLst/>
                <a:latin typeface="Aino" panose="02000603040504020204" pitchFamily="2" charset="77"/>
              </a:rPr>
              <a:t>Mobile-ID</a:t>
            </a:r>
            <a:r>
              <a:rPr lang="et-EE" sz="1000" i="0" u="none" strike="noStrike" dirty="0">
                <a:effectLst/>
                <a:latin typeface="Aino" panose="02000603040504020204" pitchFamily="2" charset="77"/>
              </a:rPr>
              <a:t> - </a:t>
            </a:r>
            <a:r>
              <a:rPr lang="en-US" sz="1000" b="0" i="0" kern="1200" dirty="0">
                <a:solidFill>
                  <a:schemeClr val="tx1"/>
                </a:solidFill>
                <a:effectLst/>
                <a:latin typeface="Aino" panose="02000603040504020204" pitchFamily="2" charset="77"/>
                <a:ea typeface="+mn-ea"/>
                <a:cs typeface="+mn-cs"/>
              </a:rPr>
              <a:t>allows people to use their mobile phone as a form of secure digital ID. Like the ID-card, it can be used to access secure e-services and digitally sign documents, but has the added advantage of not requiring a card reader.</a:t>
            </a:r>
            <a:endParaRPr lang="et-EE" sz="1000" i="0" u="none" strike="noStrike" dirty="0">
              <a:effectLst/>
              <a:latin typeface="Aino" panose="02000603040504020204" pitchFamily="2" charset="77"/>
            </a:endParaRPr>
          </a:p>
          <a:p>
            <a:pPr marL="628650" lvl="1" indent="-171450">
              <a:lnSpc>
                <a:spcPct val="114000"/>
              </a:lnSpc>
              <a:buFont typeface="Arial" panose="020B0604020202020204" pitchFamily="34" charset="0"/>
              <a:buChar char="•"/>
            </a:pPr>
            <a:r>
              <a:rPr lang="et-EE" sz="1000" i="0" u="none" strike="noStrike" dirty="0">
                <a:effectLst/>
                <a:latin typeface="Aino" panose="02000603040504020204" pitchFamily="2" charset="77"/>
              </a:rPr>
              <a:t>2008 – e-Health - </a:t>
            </a:r>
            <a:r>
              <a:rPr lang="et-EE" sz="1000" b="0" i="0" u="none" strike="noStrike" kern="1200" dirty="0">
                <a:solidFill>
                  <a:schemeClr val="tx1"/>
                </a:solidFill>
                <a:effectLst/>
                <a:latin typeface="Aino" panose="02000603040504020204" pitchFamily="2" charset="77"/>
                <a:ea typeface="+mn-ea"/>
                <a:cs typeface="+mn-cs"/>
              </a:rPr>
              <a:t>a</a:t>
            </a:r>
            <a:r>
              <a:rPr lang="en-US" sz="1000" b="0" i="0" kern="1200" dirty="0">
                <a:solidFill>
                  <a:schemeClr val="tx1"/>
                </a:solidFill>
                <a:effectLst/>
                <a:latin typeface="Aino" panose="02000603040504020204" pitchFamily="2" charset="77"/>
                <a:ea typeface="+mn-ea"/>
                <a:cs typeface="+mn-cs"/>
              </a:rPr>
              <a:t> nationwide system integrating data from Estonia’s healthcare providers.</a:t>
            </a:r>
            <a:endParaRPr lang="et-EE" sz="1000" b="0" i="0" kern="1200" dirty="0">
              <a:solidFill>
                <a:schemeClr val="tx1"/>
              </a:solidFill>
              <a:effectLst/>
              <a:latin typeface="Aino" panose="02000603040504020204" pitchFamily="2" charset="77"/>
              <a:ea typeface="+mn-ea"/>
              <a:cs typeface="+mn-cs"/>
            </a:endParaRPr>
          </a:p>
          <a:p>
            <a:pPr>
              <a:lnSpc>
                <a:spcPct val="114000"/>
              </a:lnSpc>
            </a:pPr>
            <a:endParaRPr lang="et-EE" sz="1000" i="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16</a:t>
            </a:fld>
            <a:endParaRPr lang="et-EE" sz="1000">
              <a:latin typeface="Aino" panose="02000603040504020204" pitchFamily="50" charset="0"/>
            </a:endParaRPr>
          </a:p>
        </p:txBody>
      </p:sp>
    </p:spTree>
    <p:extLst>
      <p:ext uri="{BB962C8B-B14F-4D97-AF65-F5344CB8AC3E}">
        <p14:creationId xmlns:p14="http://schemas.microsoft.com/office/powerpoint/2010/main" val="1230982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u="none" strike="noStrike" kern="1200">
                <a:solidFill>
                  <a:schemeClr val="tx1"/>
                </a:solidFill>
                <a:effectLst/>
                <a:latin typeface="Aino" panose="02000603040504020204" pitchFamily="2" charset="77"/>
                <a:ea typeface="+mn-ea"/>
                <a:cs typeface="+mn-cs"/>
              </a:rPr>
              <a:t>2010 – </a:t>
            </a:r>
            <a:r>
              <a:rPr lang="et-EE" sz="1000" b="0" i="0" u="none" strike="noStrike" kern="1200" err="1">
                <a:solidFill>
                  <a:schemeClr val="tx1"/>
                </a:solidFill>
                <a:effectLst/>
                <a:latin typeface="Aino" panose="02000603040504020204" pitchFamily="2" charset="77"/>
                <a:ea typeface="+mn-ea"/>
                <a:cs typeface="+mn-cs"/>
              </a:rPr>
              <a:t>e-Prescription</a:t>
            </a:r>
            <a:r>
              <a:rPr lang="et-EE" sz="1000" b="0" i="0" u="none" strike="noStrike" kern="1200">
                <a:solidFill>
                  <a:schemeClr val="tx1"/>
                </a:solidFill>
                <a:effectLst/>
                <a:latin typeface="Aino" panose="02000603040504020204" pitchFamily="2" charset="77"/>
                <a:ea typeface="+mn-ea"/>
                <a:cs typeface="+mn-cs"/>
              </a:rPr>
              <a:t> - </a:t>
            </a:r>
            <a:r>
              <a:rPr lang="et-EE" sz="1000" i="0">
                <a:latin typeface="Aino" panose="02000603040504020204" pitchFamily="2" charset="77"/>
              </a:rPr>
              <a:t>a </a:t>
            </a:r>
            <a:r>
              <a:rPr lang="en-US" sz="1000" b="0" i="0" kern="1200" err="1">
                <a:solidFill>
                  <a:schemeClr val="tx1"/>
                </a:solidFill>
                <a:effectLst/>
                <a:latin typeface="Aino" panose="02000603040504020204" pitchFamily="2" charset="77"/>
                <a:ea typeface="+mn-ea"/>
                <a:cs typeface="+mn-cs"/>
              </a:rPr>
              <a:t>centralised</a:t>
            </a:r>
            <a:r>
              <a:rPr lang="en-US" sz="1000" b="0" i="0" kern="1200">
                <a:solidFill>
                  <a:schemeClr val="tx1"/>
                </a:solidFill>
                <a:effectLst/>
                <a:latin typeface="Aino" panose="02000603040504020204" pitchFamily="2" charset="77"/>
                <a:ea typeface="+mn-ea"/>
                <a:cs typeface="+mn-cs"/>
              </a:rPr>
              <a:t> paperless system for issuing and handling medical prescriptions.</a:t>
            </a:r>
            <a:endParaRPr lang="et-EE" sz="1000" i="0" u="none" strike="noStrike">
              <a:effectLst/>
              <a:latin typeface="Aino" panose="02000603040504020204" pitchFamily="2" charset="77"/>
            </a:endParaRPr>
          </a:p>
          <a:p>
            <a:pPr marL="628650" lvl="1" indent="-171450">
              <a:lnSpc>
                <a:spcPct val="114000"/>
              </a:lnSpc>
              <a:buFont typeface="Arial" panose="020B0604020202020204" pitchFamily="34" charset="0"/>
              <a:buChar char="•"/>
            </a:pPr>
            <a:r>
              <a:rPr lang="en-GB" sz="1000" i="1" u="none" strike="noStrike">
                <a:effectLst/>
                <a:latin typeface="Aino" panose="02000603040504020204" pitchFamily="2" charset="77"/>
              </a:rPr>
              <a:t>20</a:t>
            </a:r>
            <a:r>
              <a:rPr lang="et-EE" sz="1000" i="1" u="none" strike="noStrike">
                <a:effectLst/>
                <a:latin typeface="Aino" panose="02000603040504020204" pitchFamily="2" charset="77"/>
              </a:rPr>
              <a:t>13 – </a:t>
            </a:r>
            <a:r>
              <a:rPr lang="et-EE" sz="1000" i="1" u="none" strike="noStrike" err="1">
                <a:effectLst/>
                <a:latin typeface="Aino" panose="02000603040504020204" pitchFamily="2" charset="77"/>
              </a:rPr>
              <a:t>Public</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services</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green</a:t>
            </a:r>
            <a:r>
              <a:rPr lang="et-EE" sz="1000" i="1" u="none" strike="noStrike">
                <a:effectLst/>
                <a:latin typeface="Aino" panose="02000603040504020204" pitchFamily="2" charset="77"/>
              </a:rPr>
              <a:t> </a:t>
            </a:r>
            <a:r>
              <a:rPr lang="et-EE" sz="1000" i="1" u="none" strike="noStrike" err="1">
                <a:effectLst/>
                <a:latin typeface="Aino" panose="02000603040504020204" pitchFamily="2" charset="77"/>
              </a:rPr>
              <a:t>paper</a:t>
            </a:r>
            <a:r>
              <a:rPr lang="et-EE" sz="1000" i="1" u="none" strike="noStrike">
                <a:effectLst/>
                <a:latin typeface="Aino" panose="02000603040504020204" pitchFamily="2" charset="77"/>
              </a:rPr>
              <a:t> - </a:t>
            </a:r>
            <a:r>
              <a:rPr lang="en-US" sz="1000" b="0" i="0" kern="1200">
                <a:solidFill>
                  <a:schemeClr val="tx1"/>
                </a:solidFill>
                <a:effectLst/>
                <a:latin typeface="Aino" panose="02000603040504020204" pitchFamily="2" charset="77"/>
                <a:ea typeface="+mn-ea"/>
                <a:cs typeface="+mn-cs"/>
              </a:rPr>
              <a:t>Mapping challenges and solutions for developing state e-services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address</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the e-state’s current shortcomings </a:t>
            </a:r>
            <a:r>
              <a:rPr lang="et-EE" sz="1000" b="0" i="0" kern="1200">
                <a:solidFill>
                  <a:schemeClr val="tx1"/>
                </a:solidFill>
                <a:effectLst/>
                <a:latin typeface="Aino" panose="02000603040504020204" pitchFamily="2" charset="77"/>
                <a:ea typeface="+mn-ea"/>
                <a:cs typeface="+mn-cs"/>
              </a:rPr>
              <a:t>and</a:t>
            </a:r>
            <a:r>
              <a:rPr lang="en-US" sz="1000" b="0" i="0" kern="1200">
                <a:solidFill>
                  <a:schemeClr val="tx1"/>
                </a:solidFill>
                <a:effectLst/>
                <a:latin typeface="Aino" panose="02000603040504020204" pitchFamily="2" charset="77"/>
                <a:ea typeface="+mn-ea"/>
                <a:cs typeface="+mn-cs"/>
              </a:rPr>
              <a:t> assure its sustainability and future development</a:t>
            </a:r>
            <a:r>
              <a:rPr lang="et-EE" sz="1000" b="0" i="0" kern="1200">
                <a:solidFill>
                  <a:schemeClr val="tx1"/>
                </a:solidFill>
                <a:effectLst/>
                <a:latin typeface="Aino" panose="02000603040504020204" pitchFamily="2" charset="77"/>
                <a:ea typeface="+mn-ea"/>
                <a:cs typeface="+mn-cs"/>
              </a:rPr>
              <a:t>.</a:t>
            </a:r>
          </a:p>
          <a:p>
            <a:pPr marL="628650" lvl="1" indent="-171450">
              <a:lnSpc>
                <a:spcPct val="114000"/>
              </a:lnSpc>
              <a:buFont typeface="Arial" panose="020B0604020202020204" pitchFamily="34" charset="0"/>
              <a:buChar char="•"/>
            </a:pPr>
            <a:r>
              <a:rPr lang="et-EE" sz="1000" b="0" i="0" u="none" strike="noStrike" kern="1200">
                <a:solidFill>
                  <a:schemeClr val="tx1"/>
                </a:solidFill>
                <a:effectLst/>
                <a:latin typeface="Aino" panose="02000603040504020204" pitchFamily="2" charset="77"/>
                <a:ea typeface="+mn-ea"/>
                <a:cs typeface="+mn-cs"/>
              </a:rPr>
              <a:t>2014 – e-</a:t>
            </a:r>
            <a:r>
              <a:rPr lang="et-EE" sz="1000" b="0" i="0" u="none" strike="noStrike" kern="1200" err="1">
                <a:solidFill>
                  <a:schemeClr val="tx1"/>
                </a:solidFill>
                <a:effectLst/>
                <a:latin typeface="Aino" panose="02000603040504020204" pitchFamily="2" charset="77"/>
                <a:ea typeface="+mn-ea"/>
                <a:cs typeface="+mn-cs"/>
              </a:rPr>
              <a:t>Residency</a:t>
            </a:r>
            <a:r>
              <a:rPr lang="et-EE" sz="1000" b="0" i="0" u="none" strike="noStrike" kern="1200">
                <a:solidFill>
                  <a:schemeClr val="tx1"/>
                </a:solidFill>
                <a:effectLst/>
                <a:latin typeface="Aino" panose="02000603040504020204" pitchFamily="2" charset="77"/>
                <a:ea typeface="+mn-ea"/>
                <a:cs typeface="+mn-cs"/>
              </a:rPr>
              <a:t> - </a:t>
            </a:r>
            <a:r>
              <a:rPr lang="en-US" sz="1000" b="0" i="0" kern="1200">
                <a:solidFill>
                  <a:schemeClr val="tx1"/>
                </a:solidFill>
                <a:effectLst/>
                <a:latin typeface="Aino" panose="02000603040504020204" pitchFamily="2" charset="77"/>
                <a:ea typeface="+mn-ea"/>
                <a:cs typeface="+mn-cs"/>
              </a:rPr>
              <a:t>A borderless digital society for any global citizen to join.</a:t>
            </a:r>
            <a:r>
              <a:rPr lang="et-EE" sz="1000" b="0" i="0" kern="1200">
                <a:solidFill>
                  <a:schemeClr val="tx1"/>
                </a:solidFill>
                <a:effectLst/>
                <a:latin typeface="Aino" panose="02000603040504020204" pitchFamily="2" charset="77"/>
                <a:ea typeface="+mn-ea"/>
                <a:cs typeface="+mn-cs"/>
              </a:rPr>
              <a:t> The aim of e-</a:t>
            </a:r>
            <a:r>
              <a:rPr lang="et-EE" sz="1000" b="0" i="0" kern="1200" err="1">
                <a:solidFill>
                  <a:schemeClr val="tx1"/>
                </a:solidFill>
                <a:effectLst/>
                <a:latin typeface="Aino" panose="02000603040504020204" pitchFamily="2" charset="77"/>
                <a:ea typeface="+mn-ea"/>
                <a:cs typeface="+mn-cs"/>
              </a:rPr>
              <a:t>Residency</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is</a:t>
            </a:r>
            <a:r>
              <a:rPr lang="et-EE" sz="1000" b="0" i="0" kern="1200">
                <a:solidFill>
                  <a:schemeClr val="tx1"/>
                </a:solidFill>
                <a:effectLst/>
                <a:latin typeface="Aino" panose="02000603040504020204" pitchFamily="2" charset="77"/>
                <a:ea typeface="+mn-ea"/>
                <a:cs typeface="+mn-cs"/>
              </a:rPr>
              <a:t> </a:t>
            </a:r>
            <a:r>
              <a:rPr lang="et-EE" sz="1000" b="0" i="0" kern="1200" err="1">
                <a:solidFill>
                  <a:schemeClr val="tx1"/>
                </a:solidFill>
                <a:effectLst/>
                <a:latin typeface="Aino" panose="02000603040504020204" pitchFamily="2" charset="77"/>
                <a:ea typeface="+mn-ea"/>
                <a:cs typeface="+mn-cs"/>
              </a:rPr>
              <a:t>to</a:t>
            </a:r>
            <a:r>
              <a:rPr lang="et-EE" sz="1000" b="0" i="0" kern="1200">
                <a:solidFill>
                  <a:schemeClr val="tx1"/>
                </a:solidFill>
                <a:effectLst/>
                <a:latin typeface="Aino" panose="02000603040504020204" pitchFamily="2" charset="77"/>
                <a:ea typeface="+mn-ea"/>
                <a:cs typeface="+mn-cs"/>
              </a:rPr>
              <a:t> f</a:t>
            </a:r>
            <a:r>
              <a:rPr lang="en-US" sz="1000" b="0" i="0" kern="1200" err="1">
                <a:solidFill>
                  <a:schemeClr val="tx1"/>
                </a:solidFill>
                <a:effectLst/>
                <a:latin typeface="Aino" panose="02000603040504020204" pitchFamily="2" charset="77"/>
                <a:ea typeface="+mn-ea"/>
                <a:cs typeface="+mn-cs"/>
              </a:rPr>
              <a:t>ind</a:t>
            </a:r>
            <a:r>
              <a:rPr lang="et-EE" sz="1000" b="0" i="0" kern="1200">
                <a:solidFill>
                  <a:schemeClr val="tx1"/>
                </a:solidFill>
                <a:effectLst/>
                <a:latin typeface="Aino" panose="02000603040504020204" pitchFamily="2" charset="77"/>
                <a:ea typeface="+mn-ea"/>
                <a:cs typeface="+mn-cs"/>
              </a:rPr>
              <a:t> </a:t>
            </a:r>
            <a:r>
              <a:rPr lang="en-US" sz="1000" b="0" i="0" kern="1200">
                <a:solidFill>
                  <a:schemeClr val="tx1"/>
                </a:solidFill>
                <a:effectLst/>
                <a:latin typeface="Aino" panose="02000603040504020204" pitchFamily="2" charset="77"/>
                <a:ea typeface="+mn-ea"/>
                <a:cs typeface="+mn-cs"/>
              </a:rPr>
              <a:t>new and innovative ways to attract international business and talent to Estonia.</a:t>
            </a:r>
            <a:endParaRPr lang="et-EE" sz="1000" u="none" strike="noStrike">
              <a:effectLst/>
              <a:latin typeface="Aino" panose="02000603040504020204" pitchFamily="2" charset="77"/>
            </a:endParaRPr>
          </a:p>
          <a:p>
            <a:pPr>
              <a:lnSpc>
                <a:spcPct val="114000"/>
              </a:lnSpc>
            </a:pPr>
            <a:endParaRPr lang="et-EE" sz="1000" u="none" strike="noStrike">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17</a:t>
            </a:fld>
            <a:endParaRPr lang="et-EE" sz="1000">
              <a:latin typeface="Aino" panose="02000603040504020204" pitchFamily="50" charset="0"/>
            </a:endParaRPr>
          </a:p>
        </p:txBody>
      </p:sp>
    </p:spTree>
    <p:extLst>
      <p:ext uri="{BB962C8B-B14F-4D97-AF65-F5344CB8AC3E}">
        <p14:creationId xmlns:p14="http://schemas.microsoft.com/office/powerpoint/2010/main" val="47395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n-GB" sz="1000" i="0" u="none" strike="noStrike" dirty="0">
                <a:effectLst/>
                <a:latin typeface="Aino" panose="02000603040504020204" pitchFamily="2" charset="77"/>
              </a:rPr>
              <a:t>20</a:t>
            </a:r>
            <a:r>
              <a:rPr lang="et-EE" sz="1000" i="0" u="none" strike="noStrike" dirty="0">
                <a:effectLst/>
                <a:latin typeface="Aino" panose="02000603040504020204" pitchFamily="2" charset="77"/>
              </a:rPr>
              <a:t>17 – data </a:t>
            </a:r>
            <a:r>
              <a:rPr lang="et-EE" sz="1000" i="0" u="none" strike="noStrike" dirty="0" err="1">
                <a:effectLst/>
                <a:latin typeface="Aino" panose="02000603040504020204" pitchFamily="2" charset="77"/>
              </a:rPr>
              <a:t>embassy</a:t>
            </a:r>
            <a:r>
              <a:rPr lang="et-EE" sz="1000" i="0" u="none" strike="noStrike" dirty="0">
                <a:effectLst/>
                <a:latin typeface="Aino" panose="02000603040504020204" pitchFamily="2" charset="77"/>
              </a:rPr>
              <a:t> in Luxembourg </a:t>
            </a:r>
            <a:r>
              <a:rPr lang="et-EE" sz="1000" i="0" u="none" strike="noStrike" dirty="0" err="1">
                <a:effectLst/>
                <a:latin typeface="Aino" panose="02000603040504020204" pitchFamily="2" charset="77"/>
              </a:rPr>
              <a:t>was</a:t>
            </a:r>
            <a:r>
              <a:rPr lang="et-EE" sz="1000" i="0" u="none" strike="noStrike" dirty="0">
                <a:effectLst/>
                <a:latin typeface="Aino" panose="02000603040504020204" pitchFamily="2" charset="77"/>
              </a:rPr>
              <a:t> </a:t>
            </a:r>
            <a:r>
              <a:rPr lang="et-EE" sz="1000" i="0" u="none" strike="noStrike" dirty="0" err="1">
                <a:effectLst/>
                <a:latin typeface="Aino" panose="02000603040504020204" pitchFamily="2" charset="77"/>
              </a:rPr>
              <a:t>established</a:t>
            </a:r>
            <a:r>
              <a:rPr lang="et-EE" sz="1000" i="0" u="none" strike="noStrike" dirty="0">
                <a:effectLst/>
                <a:latin typeface="Aino" panose="02000603040504020204" pitchFamily="2" charset="77"/>
              </a:rPr>
              <a:t>. </a:t>
            </a:r>
            <a:r>
              <a:rPr lang="en-US" sz="1000" b="0" i="0" kern="1200" dirty="0">
                <a:solidFill>
                  <a:schemeClr val="tx1"/>
                </a:solidFill>
                <a:effectLst/>
                <a:latin typeface="Aino" panose="02000603040504020204" pitchFamily="2" charset="77"/>
                <a:ea typeface="+mn-ea"/>
                <a:cs typeface="+mn-cs"/>
              </a:rPr>
              <a:t>Data Embassy is an extension in the cloud of the Estonian government, which means the state owns </a:t>
            </a:r>
            <a:r>
              <a:rPr lang="en-US" sz="1000" b="0" i="0" u="none" kern="1200" dirty="0">
                <a:solidFill>
                  <a:schemeClr val="tx1"/>
                </a:solidFill>
                <a:effectLst/>
                <a:latin typeface="Aino" panose="02000603040504020204" pitchFamily="2" charset="77"/>
                <a:ea typeface="+mn-ea"/>
                <a:cs typeface="+mn-cs"/>
              </a:rPr>
              <a:t>server resources outside its territorial boundaries. This is an innovative concept for handling state information, since states usually store their information within their physical boundaries. Data Embassy resources are under Estonian state control. They are secured against cyberattacks or crisis situations with Blockchain technology and are capable of not only providing data backups, but also operating the most critical services.</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AI </a:t>
            </a:r>
            <a:r>
              <a:rPr lang="en-US" sz="1000" b="0" i="0" u="none" kern="1200" dirty="0">
                <a:solidFill>
                  <a:schemeClr val="tx1"/>
                </a:solidFill>
                <a:effectLst/>
                <a:latin typeface="Aino" panose="02000603040504020204" pitchFamily="2" charset="77"/>
                <a:ea typeface="+mn-ea"/>
                <a:cs typeface="+mn-cs"/>
              </a:rPr>
              <a:t>strategy - We have launched an expert task force, led by the Government Office and the Government CIO. The task force released a report in May 2019 on a national AI strategy on how we will advance the uptake of AI solutions in public sector as well as wider economy.</a:t>
            </a:r>
            <a:endParaRPr lang="et-EE" sz="1000" b="0" i="0" u="none" kern="1200" dirty="0">
              <a:solidFill>
                <a:schemeClr val="tx1"/>
              </a:solidFill>
              <a:effectLst/>
              <a:latin typeface="Aino" panose="02000603040504020204" pitchFamily="2" charset="77"/>
              <a:ea typeface="+mn-ea"/>
              <a:cs typeface="+mn-cs"/>
            </a:endParaRPr>
          </a:p>
          <a:p>
            <a:pPr marL="628650" lvl="1" indent="-171450">
              <a:lnSpc>
                <a:spcPct val="114000"/>
              </a:lnSpc>
              <a:buFont typeface="Arial" panose="020B0604020202020204" pitchFamily="34" charset="0"/>
              <a:buChar char="•"/>
            </a:pPr>
            <a:r>
              <a:rPr lang="et-EE" sz="1000" b="0" i="0" u="none" kern="1200" dirty="0">
                <a:solidFill>
                  <a:schemeClr val="tx1"/>
                </a:solidFill>
                <a:effectLst/>
                <a:latin typeface="Aino" panose="02000603040504020204" pitchFamily="2" charset="77"/>
                <a:ea typeface="+mn-ea"/>
                <a:cs typeface="+mn-cs"/>
              </a:rPr>
              <a:t>2019 – </a:t>
            </a:r>
            <a:r>
              <a:rPr lang="et-EE" sz="1000" b="0" i="0" u="none" kern="1200" dirty="0" err="1">
                <a:solidFill>
                  <a:schemeClr val="tx1"/>
                </a:solidFill>
                <a:effectLst/>
                <a:latin typeface="Aino" panose="02000603040504020204" pitchFamily="2" charset="77"/>
                <a:ea typeface="+mn-ea"/>
                <a:cs typeface="+mn-cs"/>
              </a:rPr>
              <a:t>Reporting</a:t>
            </a:r>
            <a:r>
              <a:rPr lang="et-EE" sz="1000" b="0" i="0" u="none" kern="1200" dirty="0">
                <a:solidFill>
                  <a:schemeClr val="tx1"/>
                </a:solidFill>
                <a:effectLst/>
                <a:latin typeface="Aino" panose="02000603040504020204" pitchFamily="2" charset="77"/>
                <a:ea typeface="+mn-ea"/>
                <a:cs typeface="+mn-cs"/>
              </a:rPr>
              <a:t> 3.0 - </a:t>
            </a:r>
            <a:r>
              <a:rPr lang="et-EE" sz="1000" b="0" i="0" u="none" kern="1200" dirty="0" err="1">
                <a:solidFill>
                  <a:schemeClr val="tx1"/>
                </a:solidFill>
                <a:effectLst/>
                <a:latin typeface="Aino" panose="02000603040504020204" pitchFamily="2" charset="77"/>
                <a:ea typeface="+mn-ea"/>
                <a:cs typeface="+mn-cs"/>
              </a:rPr>
              <a:t>the</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automatic</a:t>
            </a:r>
            <a:r>
              <a:rPr lang="et-EE" sz="1000" b="0" i="0" u="none" kern="1200" dirty="0">
                <a:solidFill>
                  <a:schemeClr val="tx1"/>
                </a:solidFill>
                <a:effectLst/>
                <a:latin typeface="Aino" panose="02000603040504020204" pitchFamily="2" charset="77"/>
                <a:ea typeface="+mn-ea"/>
                <a:cs typeface="+mn-cs"/>
              </a:rPr>
              <a:t> data </a:t>
            </a:r>
            <a:r>
              <a:rPr lang="et-EE" sz="1000" b="0" i="0" u="none" kern="1200" dirty="0" err="1">
                <a:solidFill>
                  <a:schemeClr val="tx1"/>
                </a:solidFill>
                <a:effectLst/>
                <a:latin typeface="Aino" panose="02000603040504020204" pitchFamily="2" charset="77"/>
                <a:ea typeface="+mn-ea"/>
                <a:cs typeface="+mn-cs"/>
              </a:rPr>
              <a:t>collection</a:t>
            </a:r>
            <a:r>
              <a:rPr lang="et-EE" sz="1000" b="0" i="0" u="none" kern="1200" dirty="0">
                <a:solidFill>
                  <a:schemeClr val="tx1"/>
                </a:solidFill>
                <a:effectLst/>
                <a:latin typeface="Aino" panose="02000603040504020204" pitchFamily="2" charset="77"/>
                <a:ea typeface="+mn-ea"/>
                <a:cs typeface="+mn-cs"/>
              </a:rPr>
              <a:t> </a:t>
            </a:r>
            <a:r>
              <a:rPr lang="et-EE" sz="1000" b="0" i="0" u="none" kern="1200" dirty="0" err="1">
                <a:solidFill>
                  <a:schemeClr val="tx1"/>
                </a:solidFill>
                <a:effectLst/>
                <a:latin typeface="Aino" panose="02000603040504020204" pitchFamily="2" charset="77"/>
                <a:ea typeface="+mn-ea"/>
                <a:cs typeface="+mn-cs"/>
              </a:rPr>
              <a:t>environment</a:t>
            </a:r>
            <a:r>
              <a:rPr lang="et-EE" sz="1000" b="0" i="0" u="none" kern="1200" dirty="0">
                <a:solidFill>
                  <a:schemeClr val="tx1"/>
                </a:solidFill>
                <a:effectLst/>
                <a:latin typeface="Aino" panose="02000603040504020204" pitchFamily="2" charset="77"/>
                <a:ea typeface="+mn-ea"/>
                <a:cs typeface="+mn-cs"/>
              </a:rPr>
              <a:t>. </a:t>
            </a:r>
            <a:r>
              <a:rPr lang="en-US" sz="1000" b="0" i="0" u="none" kern="1200" dirty="0">
                <a:solidFill>
                  <a:schemeClr val="tx1"/>
                </a:solidFill>
                <a:effectLst/>
                <a:latin typeface="Aino" panose="02000603040504020204" pitchFamily="2" charset="77"/>
                <a:ea typeface="+mn-ea"/>
                <a:cs typeface="+mn-cs"/>
              </a:rPr>
              <a:t>With enforcement of </a:t>
            </a:r>
            <a:r>
              <a:rPr lang="en-US" sz="1000" b="0" i="0" u="none" kern="1200" dirty="0">
                <a:solidFill>
                  <a:schemeClr val="tx1">
                    <a:lumMod val="50000"/>
                  </a:schemeClr>
                </a:solidFill>
                <a:effectLst/>
                <a:latin typeface="Aino" panose="02000603040504020204" pitchFamily="2" charset="77"/>
                <a:ea typeface="+mn-ea"/>
                <a:cs typeface="+mn-cs"/>
              </a:rPr>
              <a:t>Reporting 3.0 strategy, Estonia has already managed to improve the quality of data collected by its government statistical </a:t>
            </a:r>
            <a:r>
              <a:rPr lang="en-US" sz="1000" b="0" i="0" u="none" kern="1200" dirty="0" err="1">
                <a:solidFill>
                  <a:schemeClr val="tx1">
                    <a:lumMod val="50000"/>
                  </a:schemeClr>
                </a:solidFill>
                <a:effectLst/>
                <a:latin typeface="Aino" panose="02000603040504020204" pitchFamily="2" charset="77"/>
                <a:ea typeface="+mn-ea"/>
                <a:cs typeface="+mn-cs"/>
              </a:rPr>
              <a:t>organisations</a:t>
            </a:r>
            <a:r>
              <a:rPr lang="en-US" sz="1000" b="0" i="0" u="none" kern="1200" dirty="0">
                <a:solidFill>
                  <a:schemeClr val="tx1">
                    <a:lumMod val="50000"/>
                  </a:schemeClr>
                </a:solidFill>
                <a:effectLst/>
                <a:latin typeface="Aino" panose="02000603040504020204" pitchFamily="2" charset="77"/>
                <a:ea typeface="+mn-ea"/>
                <a:cs typeface="+mn-cs"/>
              </a:rPr>
              <a:t>; thereby lowering the administrative burden on enterprises with regards to communicating basic information to </a:t>
            </a:r>
            <a:r>
              <a:rPr lang="en-US" sz="1000" b="0" i="0" u="none" strike="noStrike" kern="1200" dirty="0">
                <a:solidFill>
                  <a:schemeClr val="tx1">
                    <a:lumMod val="50000"/>
                  </a:schemeClr>
                </a:solidFill>
                <a:effectLst/>
                <a:latin typeface="Aino" panose="02000603040504020204" pitchFamily="2" charset="77"/>
                <a:ea typeface="+mn-ea"/>
                <a:cs typeface="+mn-cs"/>
                <a:hlinkClick r:id="rId3"/>
              </a:rPr>
              <a:t>Statistics Estonia</a:t>
            </a:r>
            <a:r>
              <a:rPr lang="en-US" sz="1000" b="0" i="0" u="none" kern="1200" dirty="0">
                <a:solidFill>
                  <a:schemeClr val="tx1">
                    <a:lumMod val="50000"/>
                  </a:schemeClr>
                </a:solidFill>
                <a:effectLst/>
                <a:latin typeface="Aino" panose="02000603040504020204" pitchFamily="2" charset="77"/>
                <a:ea typeface="+mn-ea"/>
                <a:cs typeface="+mn-cs"/>
              </a:rPr>
              <a:t> or the </a:t>
            </a:r>
            <a:r>
              <a:rPr lang="en-US" sz="1000" b="0" i="0" u="none" strike="noStrike" kern="1200" dirty="0">
                <a:solidFill>
                  <a:schemeClr val="tx1">
                    <a:lumMod val="50000"/>
                  </a:schemeClr>
                </a:solidFill>
                <a:effectLst/>
                <a:latin typeface="Aino" panose="02000603040504020204" pitchFamily="2" charset="77"/>
                <a:ea typeface="+mn-ea"/>
                <a:cs typeface="+mn-cs"/>
                <a:hlinkClick r:id="rId4"/>
              </a:rPr>
              <a:t>Estonian Tax and Customs Board</a:t>
            </a:r>
            <a:r>
              <a:rPr lang="en-US" sz="1000" b="0" i="0" u="none" kern="1200" dirty="0">
                <a:solidFill>
                  <a:schemeClr val="tx1">
                    <a:lumMod val="50000"/>
                  </a:schemeClr>
                </a:solidFill>
                <a:effectLst/>
                <a:latin typeface="Aino" panose="02000603040504020204" pitchFamily="2" charset="77"/>
                <a:ea typeface="+mn-ea"/>
                <a:cs typeface="+mn-cs"/>
              </a:rPr>
              <a:t>. </a:t>
            </a:r>
            <a:endParaRPr lang="en-US" sz="1000" b="0" i="0" u="none" kern="1200" dirty="0">
              <a:solidFill>
                <a:schemeClr val="tx1">
                  <a:lumMod val="50000"/>
                </a:schemeClr>
              </a:solidFill>
              <a:effectLst/>
              <a:latin typeface="Aino" panose="02000603040504020204" pitchFamily="2" charset="77"/>
              <a:cs typeface="Calibri"/>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18</a:t>
            </a:fld>
            <a:endParaRPr lang="et-EE" sz="1000">
              <a:latin typeface="Aino" panose="02000603040504020204" pitchFamily="50" charset="0"/>
            </a:endParaRPr>
          </a:p>
        </p:txBody>
      </p:sp>
    </p:spTree>
    <p:extLst>
      <p:ext uri="{BB962C8B-B14F-4D97-AF65-F5344CB8AC3E}">
        <p14:creationId xmlns:p14="http://schemas.microsoft.com/office/powerpoint/2010/main" val="655576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628650" lvl="1" indent="-171450">
              <a:lnSpc>
                <a:spcPct val="114000"/>
              </a:lnSpc>
              <a:buFont typeface="Arial" panose="020B0604020202020204" pitchFamily="34" charset="0"/>
              <a:buChar char="•"/>
            </a:pPr>
            <a:r>
              <a:rPr lang="et-EE" sz="1000" dirty="0">
                <a:latin typeface="Aino" panose="02000603040504020204" pitchFamily="2" charset="77"/>
                <a:cs typeface="Calibri"/>
              </a:rPr>
              <a:t>2020 – </a:t>
            </a:r>
            <a:r>
              <a:rPr lang="et-EE" sz="1000" dirty="0" err="1">
                <a:latin typeface="Aino" panose="02000603040504020204" pitchFamily="2" charset="77"/>
                <a:cs typeface="Calibri"/>
              </a:rPr>
              <a:t>proactive</a:t>
            </a:r>
            <a:r>
              <a:rPr lang="et-EE" sz="1000" dirty="0">
                <a:latin typeface="Aino" panose="02000603040504020204" pitchFamily="2" charset="77"/>
                <a:cs typeface="Calibri"/>
              </a:rPr>
              <a:t> </a:t>
            </a:r>
            <a:r>
              <a:rPr lang="et-EE" sz="1000" dirty="0" err="1">
                <a:latin typeface="Aino" panose="02000603040504020204" pitchFamily="2" charset="77"/>
                <a:cs typeface="Calibri"/>
              </a:rPr>
              <a:t>family</a:t>
            </a:r>
            <a:r>
              <a:rPr lang="et-EE" sz="1000" dirty="0">
                <a:latin typeface="Aino" panose="02000603040504020204" pitchFamily="2" charset="77"/>
                <a:cs typeface="Calibri"/>
              </a:rPr>
              <a:t> </a:t>
            </a:r>
            <a:r>
              <a:rPr lang="et-EE" sz="1000" dirty="0" err="1">
                <a:latin typeface="Aino" panose="02000603040504020204" pitchFamily="2" charset="77"/>
                <a:cs typeface="Calibri"/>
              </a:rPr>
              <a:t>benefits</a:t>
            </a:r>
            <a:r>
              <a:rPr lang="et-EE" sz="1000" dirty="0">
                <a:latin typeface="Aino" panose="02000603040504020204" pitchFamily="2" charset="77"/>
                <a:cs typeface="Calibri"/>
              </a:rPr>
              <a:t> -</a:t>
            </a:r>
            <a:r>
              <a:rPr lang="et-EE" sz="1000" dirty="0">
                <a:latin typeface="Aino" panose="02000603040504020204" pitchFamily="2" charset="77"/>
              </a:rPr>
              <a:t> As soon as </a:t>
            </a:r>
            <a:r>
              <a:rPr lang="et-EE" sz="1000" dirty="0" err="1">
                <a:latin typeface="Aino" panose="02000603040504020204" pitchFamily="2" charset="77"/>
              </a:rPr>
              <a:t>child</a:t>
            </a:r>
            <a:r>
              <a:rPr lang="et-EE" sz="1000" dirty="0">
                <a:latin typeface="Aino" panose="02000603040504020204" pitchFamily="2" charset="77"/>
              </a:rPr>
              <a:t> </a:t>
            </a:r>
            <a:r>
              <a:rPr lang="et-EE" sz="1000" dirty="0" err="1">
                <a:latin typeface="Aino" panose="02000603040504020204" pitchFamily="2" charset="77"/>
              </a:rPr>
              <a:t>has</a:t>
            </a:r>
            <a:r>
              <a:rPr lang="et-EE" sz="1000" dirty="0">
                <a:latin typeface="Aino" panose="02000603040504020204" pitchFamily="2" charset="77"/>
              </a:rPr>
              <a:t> </a:t>
            </a:r>
            <a:r>
              <a:rPr lang="et-EE" sz="1000" dirty="0" err="1">
                <a:latin typeface="Aino" panose="02000603040504020204" pitchFamily="2" charset="77"/>
              </a:rPr>
              <a:t>been</a:t>
            </a:r>
            <a:r>
              <a:rPr lang="et-EE" sz="1000" dirty="0">
                <a:latin typeface="Aino" panose="02000603040504020204" pitchFamily="2" charset="77"/>
              </a:rPr>
              <a:t> </a:t>
            </a:r>
            <a:r>
              <a:rPr lang="et-EE" sz="1000" dirty="0" err="1">
                <a:latin typeface="Aino" panose="02000603040504020204" pitchFamily="2" charset="77"/>
              </a:rPr>
              <a:t>born</a:t>
            </a:r>
            <a:r>
              <a:rPr lang="et-EE" sz="1000" dirty="0">
                <a:latin typeface="Aino" panose="02000603040504020204" pitchFamily="2" charset="77"/>
              </a:rPr>
              <a:t> and </a:t>
            </a:r>
            <a:r>
              <a:rPr lang="et-EE" sz="1000" dirty="0" err="1">
                <a:latin typeface="Aino" panose="02000603040504020204" pitchFamily="2" charset="77"/>
              </a:rPr>
              <a:t>registered</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population</a:t>
            </a:r>
            <a:r>
              <a:rPr lang="et-EE" sz="1000" dirty="0">
                <a:latin typeface="Aino" panose="02000603040504020204" pitchFamily="2" charset="77"/>
              </a:rPr>
              <a:t> register and </a:t>
            </a:r>
            <a:r>
              <a:rPr lang="et-EE" sz="1000" dirty="0" err="1">
                <a:latin typeface="Aino" panose="02000603040504020204" pitchFamily="2" charset="77"/>
              </a:rPr>
              <a:t>given</a:t>
            </a:r>
            <a:r>
              <a:rPr lang="et-EE" sz="1000" dirty="0">
                <a:latin typeface="Aino" panose="02000603040504020204" pitchFamily="2" charset="77"/>
              </a:rPr>
              <a:t> a </a:t>
            </a:r>
            <a:r>
              <a:rPr lang="et-EE" sz="1000" dirty="0" err="1">
                <a:latin typeface="Aino" panose="02000603040504020204" pitchFamily="2" charset="77"/>
              </a:rPr>
              <a:t>name</a:t>
            </a:r>
            <a:r>
              <a:rPr lang="et-EE" sz="1000" dirty="0">
                <a:latin typeface="Aino" panose="02000603040504020204" pitchFamily="2" charset="77"/>
              </a:rPr>
              <a:t>, a </a:t>
            </a:r>
            <a:r>
              <a:rPr lang="et-EE" sz="1000" dirty="0" err="1">
                <a:latin typeface="Aino" panose="02000603040504020204" pitchFamily="2" charset="77"/>
              </a:rPr>
              <a:t>population</a:t>
            </a:r>
            <a:r>
              <a:rPr lang="et-EE" sz="1000" dirty="0">
                <a:latin typeface="Aino" panose="02000603040504020204" pitchFamily="2" charset="77"/>
              </a:rPr>
              <a:t> </a:t>
            </a:r>
            <a:r>
              <a:rPr lang="et-EE" sz="1000" dirty="0" err="1">
                <a:latin typeface="Aino" panose="02000603040504020204" pitchFamily="2" charset="77"/>
              </a:rPr>
              <a:t>entry</a:t>
            </a:r>
            <a:r>
              <a:rPr lang="et-EE" sz="1000" dirty="0">
                <a:latin typeface="Aino" panose="02000603040504020204" pitchFamily="2" charset="77"/>
              </a:rPr>
              <a:t> </a:t>
            </a:r>
            <a:r>
              <a:rPr lang="et-EE" sz="1000" dirty="0" err="1">
                <a:latin typeface="Aino" panose="02000603040504020204" pitchFamily="2" charset="77"/>
              </a:rPr>
              <a:t>activates</a:t>
            </a:r>
            <a:r>
              <a:rPr lang="et-EE" sz="1000" dirty="0">
                <a:latin typeface="Aino" panose="02000603040504020204" pitchFamily="2" charset="77"/>
              </a:rPr>
              <a:t> all of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following</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 </a:t>
            </a:r>
            <a:r>
              <a:rPr lang="et-EE" sz="1000" dirty="0" err="1">
                <a:latin typeface="Aino" panose="02000603040504020204" pitchFamily="2" charset="77"/>
              </a:rPr>
              <a:t>also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Social</a:t>
            </a:r>
            <a:r>
              <a:rPr lang="et-EE" sz="1000" dirty="0">
                <a:latin typeface="Aino" panose="02000603040504020204" pitchFamily="2" charset="77"/>
              </a:rPr>
              <a:t> Security Agency </a:t>
            </a:r>
            <a:r>
              <a:rPr lang="et-EE" sz="1000" dirty="0" err="1">
                <a:latin typeface="Aino" panose="02000603040504020204" pitchFamily="2" charset="77"/>
              </a:rPr>
              <a:t>will</a:t>
            </a:r>
            <a:r>
              <a:rPr lang="et-EE" sz="1000" dirty="0">
                <a:latin typeface="Aino" panose="02000603040504020204" pitchFamily="2" charset="77"/>
              </a:rPr>
              <a:t> </a:t>
            </a:r>
            <a:r>
              <a:rPr lang="et-EE" sz="1000" dirty="0" err="1">
                <a:latin typeface="Aino" panose="02000603040504020204" pitchFamily="2" charset="77"/>
              </a:rPr>
              <a:t>send</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email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parents</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receive</a:t>
            </a:r>
            <a:r>
              <a:rPr lang="et-EE" sz="1000" dirty="0">
                <a:latin typeface="Aino" panose="02000603040504020204" pitchFamily="2" charset="77"/>
              </a:rPr>
              <a:t> </a:t>
            </a:r>
            <a:r>
              <a:rPr lang="et-EE" sz="1000" dirty="0" err="1">
                <a:latin typeface="Aino" panose="02000603040504020204" pitchFamily="2" charset="77"/>
              </a:rPr>
              <a:t>family</a:t>
            </a:r>
            <a:r>
              <a:rPr lang="et-EE" sz="1000" dirty="0">
                <a:latin typeface="Aino" panose="02000603040504020204" pitchFamily="2" charset="77"/>
              </a:rPr>
              <a:t> </a:t>
            </a:r>
            <a:r>
              <a:rPr lang="et-EE" sz="1000" dirty="0" err="1">
                <a:latin typeface="Aino" panose="02000603040504020204" pitchFamily="2" charset="77"/>
              </a:rPr>
              <a:t>benefits</a:t>
            </a:r>
            <a:r>
              <a:rPr lang="et-EE" sz="1000" dirty="0">
                <a:latin typeface="Aino" panose="02000603040504020204" pitchFamily="2" charset="77"/>
              </a:rPr>
              <a:t>. </a:t>
            </a: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e-</a:t>
            </a:r>
            <a:r>
              <a:rPr lang="et-EE" sz="1000" dirty="0" err="1">
                <a:latin typeface="Aino" panose="02000603040504020204" pitchFamily="2" charset="77"/>
                <a:cs typeface="Calibri"/>
              </a:rPr>
              <a:t>notary</a:t>
            </a:r>
            <a:r>
              <a:rPr lang="et-EE" sz="1000" dirty="0">
                <a:latin typeface="Aino" panose="02000603040504020204" pitchFamily="2" charset="77"/>
                <a:cs typeface="Calibri"/>
              </a:rPr>
              <a:t> </a:t>
            </a:r>
            <a:r>
              <a:rPr lang="et-EE" sz="1000" dirty="0" err="1">
                <a:latin typeface="Aino" panose="02000603040504020204" pitchFamily="2" charset="77"/>
                <a:cs typeface="Calibri"/>
              </a:rPr>
              <a:t>for</a:t>
            </a:r>
            <a:r>
              <a:rPr lang="et-EE" sz="1000" dirty="0">
                <a:latin typeface="Aino" panose="02000603040504020204" pitchFamily="2" charset="77"/>
                <a:cs typeface="Calibri"/>
              </a:rPr>
              <a:t> </a:t>
            </a:r>
            <a:r>
              <a:rPr lang="et-EE" sz="1000" dirty="0" err="1">
                <a:latin typeface="Aino" panose="02000603040504020204" pitchFamily="2" charset="77"/>
                <a:cs typeface="Calibri"/>
              </a:rPr>
              <a:t>remote</a:t>
            </a:r>
            <a:r>
              <a:rPr lang="et-EE" sz="1000" dirty="0">
                <a:latin typeface="Aino" panose="02000603040504020204" pitchFamily="2" charset="77"/>
                <a:cs typeface="Calibri"/>
              </a:rPr>
              <a:t> </a:t>
            </a:r>
            <a:r>
              <a:rPr lang="et-EE" sz="1000" dirty="0" err="1">
                <a:latin typeface="Aino" panose="02000603040504020204" pitchFamily="2" charset="77"/>
                <a:cs typeface="Calibri"/>
              </a:rPr>
              <a:t>veification</a:t>
            </a:r>
            <a:r>
              <a:rPr lang="et-EE" sz="1000" dirty="0">
                <a:latin typeface="Aino" panose="02000603040504020204" pitchFamily="2" charset="77"/>
                <a:cs typeface="Calibri"/>
              </a:rPr>
              <a:t> - </a:t>
            </a:r>
            <a:r>
              <a:rPr lang="et-EE" sz="1000" dirty="0" err="1">
                <a:latin typeface="Aino" panose="02000603040504020204" pitchFamily="2" charset="77"/>
                <a:cs typeface="Calibri"/>
              </a:rPr>
              <a:t>W</a:t>
            </a:r>
            <a:r>
              <a:rPr lang="et-EE" sz="1000" dirty="0" err="1">
                <a:latin typeface="Aino" panose="02000603040504020204" pitchFamily="2" charset="77"/>
              </a:rPr>
              <a:t>ith</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e-</a:t>
            </a:r>
            <a:r>
              <a:rPr lang="et-EE" sz="1000" dirty="0" err="1">
                <a:latin typeface="Aino" panose="02000603040504020204" pitchFamily="2" charset="77"/>
              </a:rPr>
              <a:t>notary</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now</a:t>
            </a:r>
            <a:r>
              <a:rPr lang="et-EE" sz="1000" dirty="0">
                <a:latin typeface="Aino" panose="02000603040504020204" pitchFamily="2" charset="77"/>
              </a:rPr>
              <a:t> </a:t>
            </a:r>
            <a:r>
              <a:rPr lang="et-EE" sz="1000" dirty="0" err="1">
                <a:latin typeface="Aino" panose="02000603040504020204" pitchFamily="2" charset="77"/>
              </a:rPr>
              <a:t>rolled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its</a:t>
            </a:r>
            <a:r>
              <a:rPr lang="et-EE" sz="1000" dirty="0">
                <a:latin typeface="Aino" panose="02000603040504020204" pitchFamily="2" charset="77"/>
              </a:rPr>
              <a:t> </a:t>
            </a:r>
            <a:r>
              <a:rPr lang="et-EE" sz="1000" dirty="0" err="1">
                <a:latin typeface="Aino" panose="02000603040504020204" pitchFamily="2" charset="77"/>
              </a:rPr>
              <a:t>total</a:t>
            </a:r>
            <a:r>
              <a:rPr lang="et-EE" sz="1000" dirty="0">
                <a:latin typeface="Aino" panose="02000603040504020204" pitchFamily="2" charset="77"/>
              </a:rPr>
              <a:t> </a:t>
            </a:r>
            <a:r>
              <a:rPr lang="et-EE" sz="1000" dirty="0" err="1">
                <a:latin typeface="Aino" panose="02000603040504020204" pitchFamily="2" charset="77"/>
              </a:rPr>
              <a:t>capacity</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t>
            </a:r>
            <a:r>
              <a:rPr lang="et-EE" sz="1000" dirty="0" err="1">
                <a:latin typeface="Aino" panose="02000603040504020204" pitchFamily="2" charset="77"/>
              </a:rPr>
              <a:t>can</a:t>
            </a:r>
            <a:r>
              <a:rPr lang="et-EE" sz="1000" dirty="0">
                <a:latin typeface="Aino" panose="02000603040504020204" pitchFamily="2" charset="77"/>
              </a:rPr>
              <a:t> </a:t>
            </a:r>
            <a:r>
              <a:rPr lang="et-EE" sz="1000" dirty="0" err="1">
                <a:latin typeface="Aino" panose="02000603040504020204" pitchFamily="2" charset="77"/>
              </a:rPr>
              <a:t>trade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transfer</a:t>
            </a:r>
            <a:r>
              <a:rPr lang="et-EE" sz="1000" dirty="0">
                <a:latin typeface="Aino" panose="02000603040504020204" pitchFamily="2" charset="77"/>
              </a:rPr>
              <a:t> </a:t>
            </a:r>
            <a:r>
              <a:rPr lang="et-EE" sz="1000" dirty="0" err="1">
                <a:latin typeface="Aino" panose="02000603040504020204" pitchFamily="2" charset="77"/>
              </a:rPr>
              <a:t>company</a:t>
            </a:r>
            <a:r>
              <a:rPr lang="et-EE" sz="1000" dirty="0">
                <a:latin typeface="Aino" panose="02000603040504020204" pitchFamily="2" charset="77"/>
              </a:rPr>
              <a:t> </a:t>
            </a:r>
            <a:r>
              <a:rPr lang="et-EE" sz="1000" dirty="0" err="1">
                <a:latin typeface="Aino" panose="02000603040504020204" pitchFamily="2" charset="77"/>
              </a:rPr>
              <a:t>shares</a:t>
            </a:r>
            <a:r>
              <a:rPr lang="et-EE" sz="1000" dirty="0">
                <a:latin typeface="Aino" panose="02000603040504020204" pitchFamily="2" charset="77"/>
              </a:rPr>
              <a:t>, </a:t>
            </a:r>
            <a:r>
              <a:rPr lang="et-EE" sz="1000" dirty="0" err="1">
                <a:latin typeface="Aino" panose="02000603040504020204" pitchFamily="2" charset="77"/>
              </a:rPr>
              <a:t>buy</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sell real </a:t>
            </a:r>
            <a:r>
              <a:rPr lang="et-EE" sz="1000" dirty="0" err="1">
                <a:latin typeface="Aino" panose="02000603040504020204" pitchFamily="2" charset="77"/>
              </a:rPr>
              <a:t>estate</a:t>
            </a:r>
            <a:r>
              <a:rPr lang="et-EE" sz="1000" dirty="0">
                <a:latin typeface="Aino" panose="02000603040504020204" pitchFamily="2" charset="77"/>
              </a:rPr>
              <a:t>, </a:t>
            </a:r>
            <a:r>
              <a:rPr lang="et-EE" sz="1000" dirty="0" err="1">
                <a:latin typeface="Aino" panose="02000603040504020204" pitchFamily="2" charset="77"/>
              </a:rPr>
              <a:t>attest</a:t>
            </a:r>
            <a:r>
              <a:rPr lang="et-EE" sz="1000" dirty="0">
                <a:latin typeface="Aino" panose="02000603040504020204" pitchFamily="2" charset="77"/>
              </a:rPr>
              <a:t> </a:t>
            </a:r>
            <a:r>
              <a:rPr lang="et-EE" sz="1000" dirty="0" err="1">
                <a:latin typeface="Aino" panose="02000603040504020204" pitchFamily="2" charset="77"/>
              </a:rPr>
              <a:t>credentials</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carry</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a:t>
            </a:r>
            <a:r>
              <a:rPr lang="et-EE" sz="1000" dirty="0" err="1">
                <a:latin typeface="Aino" panose="02000603040504020204" pitchFamily="2" charset="77"/>
              </a:rPr>
              <a:t>notarial</a:t>
            </a:r>
            <a:r>
              <a:rPr lang="et-EE" sz="1000" dirty="0">
                <a:latin typeface="Aino" panose="02000603040504020204" pitchFamily="2" charset="77"/>
              </a:rPr>
              <a:t> </a:t>
            </a:r>
            <a:r>
              <a:rPr lang="et-EE" sz="1000" dirty="0" err="1">
                <a:latin typeface="Aino" panose="02000603040504020204" pitchFamily="2" charset="77"/>
              </a:rPr>
              <a:t>acts</a:t>
            </a:r>
            <a:r>
              <a:rPr lang="et-EE" sz="1000" dirty="0">
                <a:latin typeface="Aino" panose="02000603040504020204" pitchFamily="2" charset="77"/>
              </a:rPr>
              <a:t> from </a:t>
            </a:r>
            <a:r>
              <a:rPr lang="et-EE" sz="1000" dirty="0" err="1">
                <a:latin typeface="Aino" panose="02000603040504020204" pitchFamily="2" charset="77"/>
              </a:rPr>
              <a:t>anywhere</a:t>
            </a:r>
            <a:r>
              <a:rPr lang="et-EE" sz="1000" dirty="0">
                <a:latin typeface="Aino" panose="02000603040504020204" pitchFamily="2" charset="77"/>
              </a:rPr>
              <a:t> </a:t>
            </a:r>
            <a:r>
              <a:rPr lang="et-EE" sz="1000" dirty="0" err="1">
                <a:latin typeface="Aino" panose="02000603040504020204" pitchFamily="2" charset="77"/>
              </a:rPr>
              <a:t>you</a:t>
            </a:r>
            <a:r>
              <a:rPr lang="et-EE" sz="1000" dirty="0">
                <a:latin typeface="Aino" panose="02000603040504020204" pitchFamily="2" charset="77"/>
              </a:rPr>
              <a:t> are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world</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50 </a:t>
            </a:r>
            <a:r>
              <a:rPr lang="et-EE" sz="1000" dirty="0" err="1">
                <a:latin typeface="Aino" panose="02000603040504020204" pitchFamily="2" charset="77"/>
                <a:cs typeface="Calibri"/>
              </a:rPr>
              <a:t>public</a:t>
            </a:r>
            <a:r>
              <a:rPr lang="et-EE" sz="1000" dirty="0">
                <a:latin typeface="Aino" panose="02000603040504020204" pitchFamily="2" charset="77"/>
                <a:cs typeface="Calibri"/>
              </a:rPr>
              <a:t> </a:t>
            </a:r>
            <a:r>
              <a:rPr lang="et-EE" sz="1000" dirty="0" err="1">
                <a:latin typeface="Aino" panose="02000603040504020204" pitchFamily="2" charset="77"/>
                <a:cs typeface="Calibri"/>
              </a:rPr>
              <a:t>sector</a:t>
            </a:r>
            <a:r>
              <a:rPr lang="et-EE" sz="1000" dirty="0">
                <a:latin typeface="Aino" panose="02000603040504020204" pitchFamily="2" charset="77"/>
                <a:cs typeface="Calibri"/>
              </a:rPr>
              <a:t> AI </a:t>
            </a:r>
            <a:r>
              <a:rPr lang="et-EE" sz="1000" dirty="0" err="1">
                <a:latin typeface="Aino" panose="02000603040504020204" pitchFamily="2" charset="77"/>
                <a:cs typeface="Calibri"/>
              </a:rPr>
              <a:t>use</a:t>
            </a:r>
            <a:r>
              <a:rPr lang="et-EE" sz="1000" dirty="0">
                <a:latin typeface="Aino" panose="02000603040504020204" pitchFamily="2" charset="77"/>
                <a:cs typeface="Calibri"/>
              </a:rPr>
              <a:t> </a:t>
            </a:r>
            <a:r>
              <a:rPr lang="et-EE" sz="1000" dirty="0" err="1">
                <a:latin typeface="Aino" panose="02000603040504020204" pitchFamily="2" charset="77"/>
                <a:cs typeface="Calibri"/>
              </a:rPr>
              <a:t>cases</a:t>
            </a:r>
            <a:r>
              <a:rPr lang="et-EE" sz="1000" dirty="0">
                <a:latin typeface="Aino" panose="02000603040504020204" pitchFamily="2" charset="77"/>
                <a:cs typeface="Calibri"/>
              </a:rPr>
              <a:t>  -  </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increase</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user-centricity</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process</a:t>
            </a:r>
            <a:r>
              <a:rPr lang="et-EE" sz="1000" dirty="0">
                <a:latin typeface="Aino" panose="02000603040504020204" pitchFamily="2" charset="77"/>
              </a:rPr>
              <a:t> of data </a:t>
            </a:r>
            <a:r>
              <a:rPr lang="et-EE" sz="1000" dirty="0" err="1">
                <a:latin typeface="Aino" panose="02000603040504020204" pitchFamily="2" charset="77"/>
              </a:rPr>
              <a:t>analysis</a:t>
            </a:r>
            <a:r>
              <a:rPr lang="et-EE" sz="1000" dirty="0">
                <a:latin typeface="Aino" panose="02000603040504020204" pitchFamily="2" charset="77"/>
              </a:rPr>
              <a:t>, and </a:t>
            </a:r>
            <a:r>
              <a:rPr lang="et-EE" sz="1000" dirty="0" err="1">
                <a:latin typeface="Aino" panose="02000603040504020204" pitchFamily="2" charset="77"/>
              </a:rPr>
              <a:t>efficiency</a:t>
            </a:r>
            <a:r>
              <a:rPr lang="et-EE" sz="1000" dirty="0">
                <a:latin typeface="Aino" panose="02000603040504020204" pitchFamily="2" charset="77"/>
              </a:rPr>
              <a:t> Estonia </a:t>
            </a:r>
            <a:r>
              <a:rPr lang="et-EE" sz="1000" dirty="0" err="1">
                <a:latin typeface="Aino" panose="02000603040504020204" pitchFamily="2" charset="77"/>
              </a:rPr>
              <a:t>launched</a:t>
            </a:r>
            <a:r>
              <a:rPr lang="et-EE" sz="1000" dirty="0">
                <a:latin typeface="Aino" panose="02000603040504020204" pitchFamily="2" charset="77"/>
              </a:rPr>
              <a:t> by </a:t>
            </a:r>
            <a:r>
              <a:rPr lang="et-EE" sz="1000" dirty="0" err="1">
                <a:latin typeface="Aino" panose="02000603040504020204" pitchFamily="2" charset="77"/>
              </a:rPr>
              <a:t>the</a:t>
            </a:r>
            <a:r>
              <a:rPr lang="et-EE" sz="1000" dirty="0">
                <a:latin typeface="Aino" panose="02000603040504020204" pitchFamily="2" charset="77"/>
              </a:rPr>
              <a:t> end of 2020 at </a:t>
            </a:r>
            <a:r>
              <a:rPr lang="et-EE" sz="1000" dirty="0" err="1">
                <a:latin typeface="Aino" panose="02000603040504020204" pitchFamily="2" charset="77"/>
              </a:rPr>
              <a:t>least</a:t>
            </a:r>
            <a:r>
              <a:rPr lang="et-EE" sz="1000" dirty="0">
                <a:latin typeface="Aino" panose="02000603040504020204" pitchFamily="2" charset="77"/>
              </a:rPr>
              <a:t> 50 AI </a:t>
            </a:r>
            <a:r>
              <a:rPr lang="et-EE" sz="1000" dirty="0" err="1">
                <a:latin typeface="Aino" panose="02000603040504020204" pitchFamily="2" charset="77"/>
              </a:rPr>
              <a:t>use</a:t>
            </a:r>
            <a:r>
              <a:rPr lang="et-EE" sz="1000" dirty="0">
                <a:latin typeface="Aino" panose="02000603040504020204" pitchFamily="2" charset="77"/>
              </a:rPr>
              <a:t> </a:t>
            </a:r>
            <a:r>
              <a:rPr lang="et-EE" sz="1000" dirty="0" err="1">
                <a:latin typeface="Aino" panose="02000603040504020204" pitchFamily="2" charset="77"/>
              </a:rPr>
              <a:t>cases</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t>
            </a:r>
            <a:endParaRPr lang="et-EE" sz="1000" dirty="0">
              <a:latin typeface="Aino" panose="02000603040504020204" pitchFamily="2" charset="77"/>
              <a:cs typeface="Calibri"/>
            </a:endParaRPr>
          </a:p>
          <a:p>
            <a:pPr marL="628650" lvl="1" indent="-171450">
              <a:lnSpc>
                <a:spcPct val="113999"/>
              </a:lnSpc>
              <a:buFont typeface="Arial" panose="020B0604020202020204" pitchFamily="34" charset="0"/>
              <a:buChar char="•"/>
            </a:pPr>
            <a:r>
              <a:rPr lang="et-EE" sz="1000" dirty="0">
                <a:latin typeface="Aino" panose="02000603040504020204" pitchFamily="2" charset="77"/>
                <a:cs typeface="Calibri"/>
              </a:rPr>
              <a:t>2020 – 7 </a:t>
            </a:r>
            <a:r>
              <a:rPr lang="et-EE" sz="1000" dirty="0" err="1">
                <a:latin typeface="Aino" panose="02000603040504020204" pitchFamily="2" charset="77"/>
                <a:cs typeface="Calibri"/>
              </a:rPr>
              <a:t>invisible</a:t>
            </a:r>
            <a:r>
              <a:rPr lang="et-EE" sz="1000" dirty="0">
                <a:latin typeface="Aino" panose="02000603040504020204" pitchFamily="2" charset="77"/>
                <a:cs typeface="Calibri"/>
              </a:rPr>
              <a:t> </a:t>
            </a:r>
            <a:r>
              <a:rPr lang="et-EE" sz="1000" dirty="0" err="1">
                <a:latin typeface="Aino" panose="02000603040504020204" pitchFamily="2" charset="77"/>
                <a:cs typeface="Calibri"/>
              </a:rPr>
              <a:t>services</a:t>
            </a:r>
            <a:r>
              <a:rPr lang="et-EE" sz="1000" dirty="0">
                <a:latin typeface="Aino" panose="02000603040504020204" pitchFamily="2" charset="77"/>
                <a:cs typeface="Calibri"/>
              </a:rPr>
              <a:t> - </a:t>
            </a:r>
            <a:r>
              <a:rPr lang="et-EE" sz="1000" dirty="0" err="1">
                <a:latin typeface="Aino" panose="02000603040504020204" pitchFamily="2" charset="77"/>
              </a:rPr>
              <a:t>Today</a:t>
            </a:r>
            <a:r>
              <a:rPr lang="et-EE" sz="1000" dirty="0">
                <a:latin typeface="Aino" panose="02000603040504020204" pitchFamily="2" charset="77"/>
              </a:rPr>
              <a:t>, a </a:t>
            </a:r>
            <a:r>
              <a:rPr lang="et-EE" sz="1000" dirty="0" err="1">
                <a:latin typeface="Aino" panose="02000603040504020204" pitchFamily="2" charset="77"/>
              </a:rPr>
              <a:t>shift</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service</a:t>
            </a:r>
            <a:r>
              <a:rPr lang="et-EE" sz="1000" dirty="0">
                <a:latin typeface="Aino" panose="02000603040504020204" pitchFamily="2" charset="77"/>
              </a:rPr>
              <a:t> </a:t>
            </a:r>
            <a:r>
              <a:rPr lang="et-EE" sz="1000" dirty="0" err="1">
                <a:latin typeface="Aino" panose="02000603040504020204" pitchFamily="2" charset="77"/>
              </a:rPr>
              <a:t>delivery</a:t>
            </a:r>
            <a:r>
              <a:rPr lang="et-EE" sz="1000" dirty="0">
                <a:latin typeface="Aino" panose="02000603040504020204" pitchFamily="2" charset="77"/>
              </a:rPr>
              <a:t> </a:t>
            </a:r>
            <a:r>
              <a:rPr lang="et-EE" sz="1000" dirty="0" err="1">
                <a:latin typeface="Aino" panose="02000603040504020204" pitchFamily="2" charset="77"/>
              </a:rPr>
              <a:t>approach</a:t>
            </a:r>
            <a:r>
              <a:rPr lang="et-EE" sz="1000" dirty="0">
                <a:latin typeface="Aino" panose="02000603040504020204" pitchFamily="2" charset="77"/>
              </a:rPr>
              <a:t> </a:t>
            </a:r>
            <a:r>
              <a:rPr lang="et-EE" sz="1000" dirty="0" err="1">
                <a:latin typeface="Aino" panose="02000603040504020204" pitchFamily="2" charset="77"/>
              </a:rPr>
              <a:t>provides</a:t>
            </a:r>
            <a:r>
              <a:rPr lang="et-EE" sz="1000" dirty="0">
                <a:latin typeface="Aino" panose="02000603040504020204" pitchFamily="2" charset="77"/>
              </a:rPr>
              <a:t>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basis</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 </a:t>
            </a:r>
            <a:r>
              <a:rPr lang="et-EE" sz="1000" dirty="0" err="1">
                <a:latin typeface="Aino" panose="02000603040504020204" pitchFamily="2" charset="77"/>
              </a:rPr>
              <a:t>truly</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digital</a:t>
            </a:r>
            <a:r>
              <a:rPr lang="et-EE" sz="1000" dirty="0">
                <a:latin typeface="Aino" panose="02000603040504020204" pitchFamily="2" charset="77"/>
              </a:rPr>
              <a:t> </a:t>
            </a:r>
            <a:r>
              <a:rPr lang="et-EE" sz="1000" dirty="0" err="1">
                <a:latin typeface="Aino" panose="02000603040504020204" pitchFamily="2" charset="77"/>
              </a:rPr>
              <a:t>state</a:t>
            </a:r>
            <a:r>
              <a:rPr lang="et-EE" sz="1000" dirty="0">
                <a:latin typeface="Aino" panose="02000603040504020204" pitchFamily="2" charset="77"/>
              </a:rPr>
              <a:t>. As </a:t>
            </a:r>
            <a:r>
              <a:rPr lang="et-EE" sz="1000" dirty="0" err="1">
                <a:latin typeface="Aino" panose="02000603040504020204" pitchFamily="2" charset="77"/>
              </a:rPr>
              <a:t>citizens</a:t>
            </a:r>
            <a:r>
              <a:rPr lang="et-EE" sz="1000" dirty="0">
                <a:latin typeface="Aino" panose="02000603040504020204" pitchFamily="2" charset="77"/>
              </a:rPr>
              <a:t> have no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a:t>
            </a:r>
            <a:r>
              <a:rPr lang="et-EE" sz="1000" dirty="0">
                <a:latin typeface="Aino" panose="02000603040504020204" pitchFamily="2" charset="77"/>
              </a:rPr>
              <a:t> </a:t>
            </a:r>
            <a:r>
              <a:rPr lang="et-EE" sz="1000" dirty="0" err="1">
                <a:latin typeface="Aino" panose="02000603040504020204" pitchFamily="2" charset="77"/>
              </a:rPr>
              <a:t>aware</a:t>
            </a:r>
            <a:r>
              <a:rPr lang="et-EE" sz="1000" dirty="0">
                <a:latin typeface="Aino" panose="02000603040504020204" pitchFamily="2" charset="77"/>
              </a:rPr>
              <a:t> of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complexity</a:t>
            </a:r>
            <a:r>
              <a:rPr lang="et-EE" sz="1000" dirty="0">
                <a:latin typeface="Aino" panose="02000603040504020204" pitchFamily="2" charset="77"/>
              </a:rPr>
              <a:t> and do </a:t>
            </a:r>
            <a:r>
              <a:rPr lang="et-EE" sz="1000" dirty="0" err="1">
                <a:latin typeface="Aino" panose="02000603040504020204" pitchFamily="2" charset="77"/>
              </a:rPr>
              <a:t>not</a:t>
            </a:r>
            <a:r>
              <a:rPr lang="et-EE" sz="1000" dirty="0">
                <a:latin typeface="Aino" panose="02000603040504020204" pitchFamily="2" charset="77"/>
              </a:rPr>
              <a:t> </a:t>
            </a:r>
            <a:r>
              <a:rPr lang="et-EE" sz="1000" dirty="0" err="1">
                <a:latin typeface="Aino" panose="02000603040504020204" pitchFamily="2" charset="77"/>
              </a:rPr>
              <a:t>wish</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fill</a:t>
            </a:r>
            <a:r>
              <a:rPr lang="et-EE" sz="1000" dirty="0">
                <a:latin typeface="Aino" panose="02000603040504020204" pitchFamily="2" charset="77"/>
              </a:rPr>
              <a:t> </a:t>
            </a:r>
            <a:r>
              <a:rPr lang="et-EE" sz="1000" dirty="0" err="1">
                <a:latin typeface="Aino" panose="02000603040504020204" pitchFamily="2" charset="77"/>
              </a:rPr>
              <a:t>multiple</a:t>
            </a:r>
            <a:r>
              <a:rPr lang="et-EE" sz="1000" dirty="0">
                <a:latin typeface="Aino" panose="02000603040504020204" pitchFamily="2" charset="77"/>
              </a:rPr>
              <a:t> </a:t>
            </a:r>
            <a:r>
              <a:rPr lang="et-EE" sz="1000" dirty="0" err="1">
                <a:latin typeface="Aino" panose="02000603040504020204" pitchFamily="2" charset="77"/>
              </a:rPr>
              <a:t>complex</a:t>
            </a:r>
            <a:r>
              <a:rPr lang="et-EE" sz="1000" dirty="0">
                <a:latin typeface="Aino" panose="02000603040504020204" pitchFamily="2" charset="77"/>
              </a:rPr>
              <a:t> </a:t>
            </a:r>
            <a:r>
              <a:rPr lang="et-EE" sz="1000" dirty="0" err="1">
                <a:latin typeface="Aino" panose="02000603040504020204" pitchFamily="2" charset="77"/>
              </a:rPr>
              <a:t>paper</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web</a:t>
            </a:r>
            <a:r>
              <a:rPr lang="et-EE" sz="1000" dirty="0">
                <a:latin typeface="Aino" panose="02000603040504020204" pitchFamily="2" charset="77"/>
              </a:rPr>
              <a:t> </a:t>
            </a:r>
            <a:r>
              <a:rPr lang="et-EE" sz="1000" dirty="0" err="1">
                <a:latin typeface="Aino" panose="02000603040504020204" pitchFamily="2" charset="77"/>
              </a:rPr>
              <a:t>forms</a:t>
            </a:r>
            <a:r>
              <a:rPr lang="et-EE" sz="1000" dirty="0">
                <a:latin typeface="Aino" panose="02000603040504020204" pitchFamily="2" charset="77"/>
              </a:rPr>
              <a:t>, </a:t>
            </a:r>
            <a:r>
              <a:rPr lang="et-EE" sz="1000" dirty="0" err="1">
                <a:latin typeface="Aino" panose="02000603040504020204" pitchFamily="2" charset="77"/>
              </a:rPr>
              <a:t>government</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as a </a:t>
            </a:r>
            <a:r>
              <a:rPr lang="et-EE" sz="1000" dirty="0" err="1">
                <a:latin typeface="Aino" panose="02000603040504020204" pitchFamily="2" charset="77"/>
              </a:rPr>
              <a:t>whole</a:t>
            </a:r>
            <a:r>
              <a:rPr lang="et-EE" sz="1000" dirty="0">
                <a:latin typeface="Aino" panose="02000603040504020204" pitchFamily="2" charset="77"/>
              </a:rPr>
              <a:t>, </a:t>
            </a:r>
            <a:r>
              <a:rPr lang="et-EE" sz="1000" dirty="0" err="1">
                <a:latin typeface="Aino" panose="02000603040504020204" pitchFamily="2" charset="77"/>
              </a:rPr>
              <a:t>or</a:t>
            </a:r>
            <a:r>
              <a:rPr lang="et-EE" sz="1000" dirty="0">
                <a:latin typeface="Aino" panose="02000603040504020204" pitchFamily="2" charset="77"/>
              </a:rPr>
              <a:t> </a:t>
            </a:r>
            <a:r>
              <a:rPr lang="et-EE" sz="1000" dirty="0" err="1">
                <a:latin typeface="Aino" panose="02000603040504020204" pitchFamily="2" charset="77"/>
              </a:rPr>
              <a:t>partly</a:t>
            </a:r>
            <a:r>
              <a:rPr lang="et-EE" sz="1000" dirty="0">
                <a:latin typeface="Aino" panose="02000603040504020204" pitchFamily="2" charset="77"/>
              </a:rPr>
              <a:t>, need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become</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a:t>
            </a:r>
            <a:r>
              <a:rPr lang="et-EE" sz="1000" dirty="0" err="1">
                <a:latin typeface="Aino" panose="02000603040504020204" pitchFamily="2" charset="77"/>
              </a:rPr>
              <a:t>seamless</a:t>
            </a:r>
            <a:r>
              <a:rPr lang="et-EE" sz="1000" dirty="0">
                <a:latin typeface="Aino" panose="02000603040504020204" pitchFamily="2" charset="77"/>
              </a:rPr>
              <a:t>, </a:t>
            </a:r>
            <a:r>
              <a:rPr lang="et-EE" sz="1000" dirty="0" err="1">
                <a:latin typeface="Aino" panose="02000603040504020204" pitchFamily="2" charset="77"/>
              </a:rPr>
              <a:t>reusable</a:t>
            </a:r>
            <a:r>
              <a:rPr lang="et-EE" sz="1000" dirty="0">
                <a:latin typeface="Aino" panose="02000603040504020204" pitchFamily="2" charset="77"/>
              </a:rPr>
              <a:t>, and </a:t>
            </a:r>
            <a:r>
              <a:rPr lang="et-EE" sz="1000" dirty="0" err="1">
                <a:latin typeface="Aino" panose="02000603040504020204" pitchFamily="2" charset="77"/>
              </a:rPr>
              <a:t>proactive</a:t>
            </a:r>
            <a:r>
              <a:rPr lang="et-EE" sz="1000" dirty="0">
                <a:latin typeface="Aino" panose="02000603040504020204" pitchFamily="2" charset="77"/>
              </a:rPr>
              <a:t>.</a:t>
            </a:r>
            <a:endParaRPr lang="et-EE" sz="1000" dirty="0">
              <a:latin typeface="Aino" panose="02000603040504020204" pitchFamily="2" charset="77"/>
              <a:cs typeface="Calibri"/>
            </a:endParaRPr>
          </a:p>
          <a:p>
            <a:pPr marL="457200" algn="just">
              <a:buFont typeface="Arial" panose="020B0604020202020204" pitchFamily="34" charset="0"/>
              <a:buChar char="•"/>
            </a:pPr>
            <a:r>
              <a:rPr lang="et-EE" sz="1000" dirty="0">
                <a:latin typeface="Aino" panose="02000603040504020204" pitchFamily="2" charset="77"/>
                <a:cs typeface="Calibri"/>
              </a:rPr>
              <a:t>   2021 - </a:t>
            </a:r>
            <a:r>
              <a:rPr lang="et-EE" sz="1000" dirty="0" err="1">
                <a:latin typeface="Aino" panose="02000603040504020204" pitchFamily="2" charset="77"/>
                <a:hlinkClick r:id="rId3"/>
              </a:rPr>
              <a:t>Bürokratt</a:t>
            </a:r>
            <a:r>
              <a:rPr lang="et-EE" sz="1000" dirty="0">
                <a:latin typeface="Aino" panose="02000603040504020204" pitchFamily="2" charset="77"/>
              </a:rPr>
              <a:t> </a:t>
            </a:r>
            <a:r>
              <a:rPr lang="et-EE" sz="1000" dirty="0" err="1">
                <a:latin typeface="Aino" panose="02000603040504020204" pitchFamily="2" charset="77"/>
              </a:rPr>
              <a:t>will</a:t>
            </a:r>
            <a:r>
              <a:rPr lang="et-EE" sz="1000" dirty="0">
                <a:latin typeface="Aino" panose="02000603040504020204" pitchFamily="2" charset="77"/>
              </a:rPr>
              <a:t>, in </a:t>
            </a:r>
            <a:r>
              <a:rPr lang="et-EE" sz="1000" dirty="0" err="1">
                <a:latin typeface="Aino" panose="02000603040504020204" pitchFamily="2" charset="77"/>
              </a:rPr>
              <a:t>the</a:t>
            </a:r>
            <a:r>
              <a:rPr lang="et-EE" sz="1000" dirty="0">
                <a:latin typeface="Aino" panose="02000603040504020204" pitchFamily="2" charset="77"/>
              </a:rPr>
              <a:t> </a:t>
            </a:r>
            <a:r>
              <a:rPr lang="et-EE" sz="1000" dirty="0" err="1">
                <a:latin typeface="Aino" panose="02000603040504020204" pitchFamily="2" charset="77"/>
              </a:rPr>
              <a:t>future</a:t>
            </a:r>
            <a:r>
              <a:rPr lang="et-EE" sz="1000" dirty="0">
                <a:latin typeface="Aino" panose="02000603040504020204" pitchFamily="2" charset="77"/>
              </a:rPr>
              <a:t>, </a:t>
            </a:r>
            <a:r>
              <a:rPr lang="et-EE" sz="1000" dirty="0" err="1">
                <a:latin typeface="Aino" panose="02000603040504020204" pitchFamily="2" charset="77"/>
              </a:rPr>
              <a:t>allow</a:t>
            </a:r>
            <a:r>
              <a:rPr lang="et-EE" sz="1000" dirty="0">
                <a:latin typeface="Aino" panose="02000603040504020204" pitchFamily="2" charset="77"/>
              </a:rPr>
              <a:t> a </a:t>
            </a:r>
            <a:r>
              <a:rPr lang="et-EE" sz="1000" dirty="0" err="1">
                <a:latin typeface="Aino" panose="02000603040504020204" pitchFamily="2" charset="77"/>
              </a:rPr>
              <a:t>person</a:t>
            </a:r>
            <a:r>
              <a:rPr lang="et-EE" sz="1000" dirty="0">
                <a:latin typeface="Aino" panose="02000603040504020204" pitchFamily="2" charset="77"/>
              </a:rPr>
              <a:t> </a:t>
            </a:r>
            <a:r>
              <a:rPr lang="et-EE" sz="1000" dirty="0" err="1">
                <a:latin typeface="Aino" panose="02000603040504020204" pitchFamily="2" charset="77"/>
              </a:rPr>
              <a:t>to</a:t>
            </a:r>
            <a:r>
              <a:rPr lang="et-EE" sz="1000" dirty="0">
                <a:latin typeface="Aino" panose="02000603040504020204" pitchFamily="2" charset="77"/>
              </a:rPr>
              <a:t> </a:t>
            </a:r>
            <a:r>
              <a:rPr lang="et-EE" sz="1000" dirty="0" err="1">
                <a:latin typeface="Aino" panose="02000603040504020204" pitchFamily="2" charset="77"/>
              </a:rPr>
              <a:t>get</a:t>
            </a:r>
            <a:r>
              <a:rPr lang="et-EE" sz="1000" dirty="0">
                <a:latin typeface="Aino" panose="02000603040504020204" pitchFamily="2" charset="77"/>
              </a:rPr>
              <a:t> </a:t>
            </a:r>
            <a:r>
              <a:rPr lang="et-EE" sz="1000" dirty="0" err="1">
                <a:latin typeface="Aino" panose="02000603040504020204" pitchFamily="2" charset="77"/>
              </a:rPr>
              <a:t>everything</a:t>
            </a:r>
            <a:r>
              <a:rPr lang="et-EE" sz="1000" dirty="0">
                <a:latin typeface="Aino" panose="02000603040504020204" pitchFamily="2" charset="77"/>
              </a:rPr>
              <a:t> </a:t>
            </a:r>
            <a:r>
              <a:rPr lang="et-EE" sz="1000" dirty="0" err="1">
                <a:latin typeface="Aino" panose="02000603040504020204" pitchFamily="2" charset="77"/>
              </a:rPr>
              <a:t>they</a:t>
            </a:r>
            <a:r>
              <a:rPr lang="et-EE" sz="1000" dirty="0">
                <a:latin typeface="Aino" panose="02000603040504020204" pitchFamily="2" charset="77"/>
              </a:rPr>
              <a:t> need from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device</a:t>
            </a:r>
            <a:r>
              <a:rPr lang="et-EE" sz="1000" dirty="0">
                <a:latin typeface="Aino" panose="02000603040504020204" pitchFamily="2" charset="77"/>
              </a:rPr>
              <a:t> and </a:t>
            </a:r>
            <a:r>
              <a:rPr lang="et-EE" sz="1000" dirty="0" err="1">
                <a:latin typeface="Aino" panose="02000603040504020204" pitchFamily="2" charset="77"/>
              </a:rPr>
              <a:t>through</a:t>
            </a:r>
            <a:r>
              <a:rPr lang="et-EE" sz="1000" dirty="0">
                <a:latin typeface="Aino" panose="02000603040504020204" pitchFamily="2" charset="77"/>
              </a:rPr>
              <a:t> a </a:t>
            </a:r>
            <a:r>
              <a:rPr lang="et-EE" sz="1000" dirty="0" err="1">
                <a:latin typeface="Aino" panose="02000603040504020204" pitchFamily="2" charset="77"/>
              </a:rPr>
              <a:t>virtual</a:t>
            </a:r>
            <a:r>
              <a:rPr lang="et-EE" sz="1000" dirty="0">
                <a:latin typeface="Aino" panose="02000603040504020204" pitchFamily="2" charset="77"/>
              </a:rPr>
              <a:t> </a:t>
            </a:r>
            <a:r>
              <a:rPr lang="et-EE" sz="1000" dirty="0" err="1">
                <a:latin typeface="Aino" panose="02000603040504020204" pitchFamily="2" charset="77"/>
              </a:rPr>
              <a:t>assistant</a:t>
            </a:r>
            <a:r>
              <a:rPr lang="et-EE" sz="1000" dirty="0">
                <a:latin typeface="Aino" panose="02000603040504020204" pitchFamily="2" charset="77"/>
              </a:rPr>
              <a:t> in </a:t>
            </a:r>
            <a:r>
              <a:rPr lang="et-EE" sz="1000" dirty="0" err="1">
                <a:latin typeface="Aino" panose="02000603040504020204" pitchFamily="2" charset="77"/>
              </a:rPr>
              <a:t>one</a:t>
            </a:r>
            <a:r>
              <a:rPr lang="et-EE" sz="1000" dirty="0">
                <a:latin typeface="Aino" panose="02000603040504020204" pitchFamily="2" charset="77"/>
              </a:rPr>
              <a:t> </a:t>
            </a:r>
            <a:r>
              <a:rPr lang="et-EE" sz="1000" dirty="0" err="1">
                <a:latin typeface="Aino" panose="02000603040504020204" pitchFamily="2" charset="77"/>
              </a:rPr>
              <a:t>communication</a:t>
            </a:r>
            <a:r>
              <a:rPr lang="et-EE" sz="1000" dirty="0">
                <a:latin typeface="Aino" panose="02000603040504020204" pitchFamily="2" charset="77"/>
              </a:rPr>
              <a:t> </a:t>
            </a:r>
            <a:r>
              <a:rPr lang="et-EE" sz="1000" dirty="0" err="1">
                <a:latin typeface="Aino" panose="02000603040504020204" pitchFamily="2" charset="77"/>
              </a:rPr>
              <a:t>session</a:t>
            </a:r>
            <a:r>
              <a:rPr lang="et-EE" sz="1000" dirty="0">
                <a:latin typeface="Aino" panose="02000603040504020204" pitchFamily="2" charset="77"/>
              </a:rPr>
              <a:t>. </a:t>
            </a:r>
            <a:r>
              <a:rPr lang="et-EE" sz="1000" dirty="0" err="1">
                <a:latin typeface="Aino" panose="02000603040504020204" pitchFamily="2" charset="77"/>
              </a:rPr>
              <a:t>Bürokratt</a:t>
            </a:r>
            <a:r>
              <a:rPr lang="et-EE" sz="1000" dirty="0">
                <a:latin typeface="Aino" panose="02000603040504020204" pitchFamily="2" charset="77"/>
              </a:rPr>
              <a:t> </a:t>
            </a:r>
            <a:r>
              <a:rPr lang="et-EE" sz="1000" dirty="0" err="1">
                <a:latin typeface="Aino" panose="02000603040504020204" pitchFamily="2" charset="77"/>
              </a:rPr>
              <a:t>is</a:t>
            </a:r>
            <a:r>
              <a:rPr lang="et-EE" sz="1000" dirty="0">
                <a:latin typeface="Aino" panose="02000603040504020204" pitchFamily="2" charset="77"/>
              </a:rPr>
              <a:t> </a:t>
            </a:r>
            <a:r>
              <a:rPr lang="et-EE" sz="1000" dirty="0" err="1">
                <a:latin typeface="Aino" panose="02000603040504020204" pitchFamily="2" charset="77"/>
              </a:rPr>
              <a:t>thus</a:t>
            </a:r>
            <a:r>
              <a:rPr lang="et-EE" sz="1000" dirty="0">
                <a:latin typeface="Aino" panose="02000603040504020204" pitchFamily="2" charset="77"/>
              </a:rPr>
              <a:t> </a:t>
            </a:r>
            <a:r>
              <a:rPr lang="et-EE" sz="1000" dirty="0" err="1">
                <a:latin typeface="Aino" panose="02000603040504020204" pitchFamily="2" charset="77"/>
              </a:rPr>
              <a:t>an</a:t>
            </a:r>
            <a:r>
              <a:rPr lang="et-EE" sz="1000" dirty="0">
                <a:latin typeface="Aino" panose="02000603040504020204" pitchFamily="2" charset="77"/>
              </a:rPr>
              <a:t> </a:t>
            </a:r>
            <a:r>
              <a:rPr lang="et-EE" sz="1000" dirty="0" err="1">
                <a:latin typeface="Aino" panose="02000603040504020204" pitchFamily="2" charset="77"/>
              </a:rPr>
              <a:t>interoperable</a:t>
            </a:r>
            <a:r>
              <a:rPr lang="et-EE" sz="1000" dirty="0">
                <a:latin typeface="Aino" panose="02000603040504020204" pitchFamily="2" charset="77"/>
              </a:rPr>
              <a:t> </a:t>
            </a:r>
            <a:r>
              <a:rPr lang="et-EE" sz="1000" dirty="0" err="1">
                <a:latin typeface="Aino" panose="02000603040504020204" pitchFamily="2" charset="77"/>
              </a:rPr>
              <a:t>network</a:t>
            </a:r>
            <a:r>
              <a:rPr lang="et-EE" sz="1000" dirty="0">
                <a:latin typeface="Aino" panose="02000603040504020204" pitchFamily="2" charset="77"/>
              </a:rPr>
              <a:t> of </a:t>
            </a:r>
            <a:r>
              <a:rPr lang="et-EE" sz="1000" dirty="0" err="1">
                <a:latin typeface="Aino" panose="02000603040504020204" pitchFamily="2" charset="77"/>
              </a:rPr>
              <a:t>public</a:t>
            </a:r>
            <a:r>
              <a:rPr lang="et-EE" sz="1000" dirty="0">
                <a:latin typeface="Aino" panose="02000603040504020204" pitchFamily="2" charset="77"/>
              </a:rPr>
              <a:t> and </a:t>
            </a:r>
            <a:r>
              <a:rPr lang="et-EE" sz="1000" dirty="0" err="1">
                <a:latin typeface="Aino" panose="02000603040504020204" pitchFamily="2" charset="77"/>
              </a:rPr>
              <a:t>private</a:t>
            </a:r>
            <a:r>
              <a:rPr lang="et-EE" sz="1000" dirty="0">
                <a:latin typeface="Aino" panose="02000603040504020204" pitchFamily="2" charset="77"/>
              </a:rPr>
              <a:t> </a:t>
            </a:r>
            <a:r>
              <a:rPr lang="et-EE" sz="1000" dirty="0" err="1">
                <a:latin typeface="Aino" panose="02000603040504020204" pitchFamily="2" charset="77"/>
              </a:rPr>
              <a:t>sector</a:t>
            </a:r>
            <a:r>
              <a:rPr lang="et-EE" sz="1000" dirty="0">
                <a:latin typeface="Aino" panose="02000603040504020204" pitchFamily="2" charset="77"/>
              </a:rPr>
              <a:t> AI </a:t>
            </a:r>
            <a:r>
              <a:rPr lang="et-EE" sz="1000" dirty="0" err="1">
                <a:latin typeface="Aino" panose="02000603040504020204" pitchFamily="2" charset="77"/>
              </a:rPr>
              <a:t>solutions</a:t>
            </a:r>
            <a:r>
              <a:rPr lang="et-EE" sz="1000" dirty="0">
                <a:latin typeface="Aino" panose="02000603040504020204" pitchFamily="2" charset="77"/>
              </a:rPr>
              <a:t>, </a:t>
            </a:r>
            <a:r>
              <a:rPr lang="et-EE" sz="1000" dirty="0" err="1">
                <a:latin typeface="Aino" panose="02000603040504020204" pitchFamily="2" charset="77"/>
              </a:rPr>
              <a:t>which</a:t>
            </a:r>
            <a:r>
              <a:rPr lang="et-EE" sz="1000" dirty="0">
                <a:latin typeface="Aino" panose="02000603040504020204" pitchFamily="2" charset="77"/>
              </a:rPr>
              <a:t> from the </a:t>
            </a:r>
            <a:r>
              <a:rPr lang="et-EE" sz="1000" dirty="0" err="1">
                <a:latin typeface="Aino" panose="02000603040504020204" pitchFamily="2" charset="77"/>
              </a:rPr>
              <a:t>user's</a:t>
            </a:r>
            <a:r>
              <a:rPr lang="et-EE" sz="1000" dirty="0">
                <a:latin typeface="Aino" panose="02000603040504020204" pitchFamily="2" charset="77"/>
              </a:rPr>
              <a:t> </a:t>
            </a:r>
            <a:r>
              <a:rPr lang="et-EE" sz="1000" dirty="0" err="1">
                <a:latin typeface="Aino" panose="02000603040504020204" pitchFamily="2" charset="77"/>
              </a:rPr>
              <a:t>point</a:t>
            </a:r>
            <a:r>
              <a:rPr lang="et-EE" sz="1000" dirty="0">
                <a:latin typeface="Aino" panose="02000603040504020204" pitchFamily="2" charset="77"/>
              </a:rPr>
              <a:t> of </a:t>
            </a:r>
            <a:r>
              <a:rPr lang="et-EE" sz="1000" dirty="0" err="1">
                <a:latin typeface="Aino" panose="02000603040504020204" pitchFamily="2" charset="77"/>
              </a:rPr>
              <a:t>view</a:t>
            </a:r>
            <a:r>
              <a:rPr lang="et-EE" sz="1000" dirty="0">
                <a:latin typeface="Aino" panose="02000603040504020204" pitchFamily="2" charset="77"/>
              </a:rPr>
              <a:t>, </a:t>
            </a:r>
            <a:r>
              <a:rPr lang="et-EE" sz="1000" dirty="0" err="1">
                <a:latin typeface="Aino" panose="02000603040504020204" pitchFamily="2" charset="77"/>
              </a:rPr>
              <a:t>act</a:t>
            </a:r>
            <a:r>
              <a:rPr lang="et-EE" sz="1000" dirty="0">
                <a:latin typeface="Aino" panose="02000603040504020204" pitchFamily="2" charset="77"/>
              </a:rPr>
              <a:t> as a </a:t>
            </a:r>
            <a:r>
              <a:rPr lang="et-EE" sz="1000" dirty="0" err="1">
                <a:latin typeface="Aino" panose="02000603040504020204" pitchFamily="2" charset="77"/>
              </a:rPr>
              <a:t>single</a:t>
            </a:r>
            <a:r>
              <a:rPr lang="et-EE" sz="1000" dirty="0">
                <a:latin typeface="Aino" panose="02000603040504020204" pitchFamily="2" charset="77"/>
              </a:rPr>
              <a:t> </a:t>
            </a:r>
            <a:r>
              <a:rPr lang="et-EE" sz="1000" dirty="0" err="1">
                <a:latin typeface="Aino" panose="02000603040504020204" pitchFamily="2" charset="77"/>
              </a:rPr>
              <a:t>channel</a:t>
            </a:r>
            <a:r>
              <a:rPr lang="et-EE" sz="1000" dirty="0">
                <a:latin typeface="Aino" panose="02000603040504020204" pitchFamily="2" charset="77"/>
              </a:rPr>
              <a:t> </a:t>
            </a:r>
            <a:r>
              <a:rPr lang="et-EE" sz="1000" dirty="0" err="1">
                <a:latin typeface="Aino" panose="02000603040504020204" pitchFamily="2" charset="77"/>
              </a:rPr>
              <a:t>for</a:t>
            </a:r>
            <a:r>
              <a:rPr lang="et-EE" sz="1000" dirty="0">
                <a:latin typeface="Aino" panose="02000603040504020204" pitchFamily="2" charset="77"/>
              </a:rPr>
              <a:t> </a:t>
            </a:r>
            <a:r>
              <a:rPr lang="et-EE" sz="1000" dirty="0" err="1">
                <a:latin typeface="Aino" panose="02000603040504020204" pitchFamily="2" charset="77"/>
              </a:rPr>
              <a:t>public</a:t>
            </a:r>
            <a:r>
              <a:rPr lang="et-EE" sz="1000" dirty="0">
                <a:latin typeface="Aino" panose="02000603040504020204" pitchFamily="2" charset="77"/>
              </a:rPr>
              <a:t> </a:t>
            </a:r>
            <a:r>
              <a:rPr lang="et-EE" sz="1000" dirty="0" err="1">
                <a:latin typeface="Aino" panose="02000603040504020204" pitchFamily="2" charset="77"/>
              </a:rPr>
              <a:t>services</a:t>
            </a:r>
            <a:r>
              <a:rPr lang="et-EE" sz="1000" dirty="0">
                <a:latin typeface="Aino" panose="02000603040504020204" pitchFamily="2" charset="77"/>
              </a:rPr>
              <a:t> and </a:t>
            </a:r>
            <a:r>
              <a:rPr lang="et-EE" sz="1000" dirty="0" err="1">
                <a:latin typeface="Aino" panose="02000603040504020204" pitchFamily="2" charset="77"/>
              </a:rPr>
              <a:t>information</a:t>
            </a:r>
            <a:r>
              <a:rPr lang="et-EE" sz="1000" dirty="0">
                <a:latin typeface="Aino" panose="02000603040504020204" pitchFamily="2" charset="77"/>
              </a:rPr>
              <a:t>.</a:t>
            </a: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rPr>
              <a:t>2022 – e-</a:t>
            </a:r>
            <a:r>
              <a:rPr lang="et-EE" sz="1000" dirty="0" err="1">
                <a:latin typeface="Aino" panose="02000603040504020204" pitchFamily="2" charset="77"/>
              </a:rPr>
              <a:t>Marriage</a:t>
            </a:r>
            <a:r>
              <a:rPr lang="et-EE" sz="1000" dirty="0">
                <a:latin typeface="Aino" panose="02000603040504020204" pitchFamily="2" charset="77"/>
              </a:rPr>
              <a:t>, </a:t>
            </a:r>
            <a:r>
              <a:rPr lang="et-EE" sz="1200" kern="1200" dirty="0">
                <a:solidFill>
                  <a:schemeClr val="tx1"/>
                </a:solidFill>
                <a:effectLst/>
                <a:latin typeface="+mn-lt"/>
                <a:ea typeface="+mn-ea"/>
                <a:cs typeface="+mn-cs"/>
              </a:rPr>
              <a:t>b</a:t>
            </a:r>
            <a:r>
              <a:rPr lang="en-GB" sz="1200" kern="1200" dirty="0" err="1">
                <a:solidFill>
                  <a:schemeClr val="tx1"/>
                </a:solidFill>
                <a:effectLst/>
                <a:latin typeface="+mn-lt"/>
                <a:ea typeface="+mn-ea"/>
                <a:cs typeface="+mn-cs"/>
              </a:rPr>
              <a:t>eing</a:t>
            </a:r>
            <a:r>
              <a:rPr lang="en-GB" sz="1200" kern="1200" dirty="0">
                <a:solidFill>
                  <a:schemeClr val="tx1"/>
                </a:solidFill>
                <a:effectLst/>
                <a:latin typeface="+mn-lt"/>
                <a:ea typeface="+mn-ea"/>
                <a:cs typeface="+mn-cs"/>
              </a:rPr>
              <a:t> one of the proactive government services</a:t>
            </a:r>
            <a:r>
              <a:rPr lang="et-EE"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enables people to get married by submitting a marriage application online via the e-population register.</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2024 – </a:t>
            </a:r>
            <a:r>
              <a:rPr lang="et-EE" sz="1000" dirty="0" err="1">
                <a:latin typeface="Aino" panose="02000603040504020204" pitchFamily="2" charset="77"/>
              </a:rPr>
              <a:t>mobile</a:t>
            </a:r>
            <a:r>
              <a:rPr lang="et-EE" sz="1000" dirty="0">
                <a:latin typeface="Aino" panose="02000603040504020204" pitchFamily="2" charset="77"/>
              </a:rPr>
              <a:t> </a:t>
            </a:r>
            <a:r>
              <a:rPr lang="et-EE" sz="1000" dirty="0" err="1">
                <a:latin typeface="Aino" panose="02000603040504020204" pitchFamily="2" charset="77"/>
              </a:rPr>
              <a:t>app</a:t>
            </a:r>
            <a:r>
              <a:rPr lang="et-EE" sz="1000" dirty="0">
                <a:latin typeface="Aino" panose="02000603040504020204" pitchFamily="2" charset="77"/>
              </a:rPr>
              <a:t>, t</a:t>
            </a:r>
            <a:r>
              <a:rPr lang="et-EE" sz="1000" dirty="0"/>
              <a:t>he State App </a:t>
            </a:r>
            <a:r>
              <a:rPr lang="et-EE" sz="1000" dirty="0" err="1"/>
              <a:t>called</a:t>
            </a:r>
            <a:r>
              <a:rPr lang="et-EE" sz="1000" dirty="0"/>
              <a:t> Eesti.ee </a:t>
            </a:r>
            <a:r>
              <a:rPr lang="et-EE" sz="1000" dirty="0" err="1"/>
              <a:t>is</a:t>
            </a:r>
            <a:r>
              <a:rPr lang="et-EE" sz="1000" dirty="0"/>
              <a:t> a </a:t>
            </a:r>
            <a:r>
              <a:rPr lang="et-EE" sz="1000" dirty="0" err="1"/>
              <a:t>compact</a:t>
            </a:r>
            <a:r>
              <a:rPr lang="et-EE" sz="1000" dirty="0"/>
              <a:t> </a:t>
            </a:r>
            <a:r>
              <a:rPr lang="et-EE" sz="1000" dirty="0" err="1"/>
              <a:t>mobile</a:t>
            </a:r>
            <a:r>
              <a:rPr lang="et-EE" sz="1000" dirty="0"/>
              <a:t> </a:t>
            </a:r>
            <a:r>
              <a:rPr lang="et-EE" sz="1000" dirty="0" err="1"/>
              <a:t>application</a:t>
            </a:r>
            <a:r>
              <a:rPr lang="et-EE" sz="1000" dirty="0"/>
              <a:t> </a:t>
            </a:r>
            <a:r>
              <a:rPr lang="et-EE" sz="1000" dirty="0" err="1"/>
              <a:t>that</a:t>
            </a:r>
            <a:r>
              <a:rPr lang="et-EE" sz="1000" dirty="0"/>
              <a:t> </a:t>
            </a:r>
            <a:r>
              <a:rPr lang="et-EE" sz="1000" dirty="0" err="1"/>
              <a:t>allows</a:t>
            </a:r>
            <a:r>
              <a:rPr lang="et-EE" sz="1000" dirty="0"/>
              <a:t> </a:t>
            </a:r>
            <a:r>
              <a:rPr lang="et-EE" sz="1000" dirty="0" err="1"/>
              <a:t>citizens</a:t>
            </a:r>
            <a:r>
              <a:rPr lang="et-EE" sz="1000" dirty="0"/>
              <a:t> to </a:t>
            </a:r>
            <a:r>
              <a:rPr lang="et-EE" sz="1000" dirty="0" err="1"/>
              <a:t>access</a:t>
            </a:r>
            <a:r>
              <a:rPr lang="et-EE" sz="1000" dirty="0"/>
              <a:t> </a:t>
            </a:r>
            <a:r>
              <a:rPr lang="et-EE" sz="1000" dirty="0" err="1"/>
              <a:t>government</a:t>
            </a:r>
            <a:r>
              <a:rPr lang="et-EE" sz="1000" dirty="0"/>
              <a:t> </a:t>
            </a:r>
            <a:r>
              <a:rPr lang="et-EE" sz="1000" dirty="0" err="1"/>
              <a:t>services</a:t>
            </a:r>
            <a:r>
              <a:rPr lang="et-EE" sz="1000" dirty="0"/>
              <a:t> </a:t>
            </a:r>
            <a:r>
              <a:rPr lang="et-EE" sz="1000" dirty="0" err="1"/>
              <a:t>conveniently</a:t>
            </a:r>
            <a:r>
              <a:rPr lang="et-EE" sz="1000" dirty="0"/>
              <a:t> from </a:t>
            </a:r>
            <a:r>
              <a:rPr lang="et-EE" sz="1000" dirty="0" err="1"/>
              <a:t>their</a:t>
            </a:r>
            <a:r>
              <a:rPr lang="et-EE" sz="1000" dirty="0"/>
              <a:t> </a:t>
            </a:r>
            <a:r>
              <a:rPr lang="et-EE" sz="1000" dirty="0" err="1"/>
              <a:t>smartphones</a:t>
            </a:r>
            <a:r>
              <a:rPr lang="et-EE" sz="1000" dirty="0"/>
              <a:t>.</a:t>
            </a:r>
            <a:endParaRPr lang="et-EE" sz="1000" dirty="0">
              <a:latin typeface="Aino" panose="02000603040504020204" pitchFamily="2" charset="77"/>
            </a:endParaRPr>
          </a:p>
          <a:p>
            <a:pPr marL="457200" algn="just">
              <a:buFont typeface="Arial" panose="020B0604020202020204" pitchFamily="34" charset="0"/>
              <a:buChar char="•"/>
            </a:pPr>
            <a:r>
              <a:rPr lang="et-EE" sz="1000" dirty="0">
                <a:latin typeface="Aino" panose="02000603040504020204" pitchFamily="2" charset="77"/>
              </a:rPr>
              <a:t>2025 – e-</a:t>
            </a:r>
            <a:r>
              <a:rPr lang="et-EE" sz="1000" dirty="0" err="1">
                <a:latin typeface="Aino" panose="02000603040504020204" pitchFamily="2" charset="77"/>
              </a:rPr>
              <a:t>divorce</a:t>
            </a:r>
            <a:r>
              <a:rPr lang="et-EE" sz="1000" dirty="0">
                <a:latin typeface="Aino" panose="02000603040504020204" pitchFamily="2" charset="77"/>
              </a:rPr>
              <a:t>, </a:t>
            </a:r>
            <a:r>
              <a:rPr lang="et-EE" sz="1000" dirty="0" err="1">
                <a:latin typeface="Aino" panose="02000603040504020204" pitchFamily="2" charset="77"/>
              </a:rPr>
              <a:t>b</a:t>
            </a:r>
            <a:r>
              <a:rPr lang="et-EE" sz="1000" dirty="0" err="1"/>
              <a:t>eing</a:t>
            </a:r>
            <a:r>
              <a:rPr lang="et-EE" sz="1000" dirty="0"/>
              <a:t> </a:t>
            </a:r>
            <a:r>
              <a:rPr lang="et-EE" sz="1000" dirty="0" err="1"/>
              <a:t>one</a:t>
            </a:r>
            <a:r>
              <a:rPr lang="et-EE" sz="1000" dirty="0"/>
              <a:t> of the </a:t>
            </a:r>
            <a:r>
              <a:rPr lang="et-EE" sz="1000" dirty="0" err="1"/>
              <a:t>proactive</a:t>
            </a:r>
            <a:r>
              <a:rPr lang="et-EE" sz="1000" dirty="0"/>
              <a:t> </a:t>
            </a:r>
            <a:r>
              <a:rPr lang="et-EE" sz="1000" dirty="0" err="1"/>
              <a:t>government</a:t>
            </a:r>
            <a:r>
              <a:rPr lang="et-EE" sz="1000" dirty="0"/>
              <a:t> </a:t>
            </a:r>
            <a:r>
              <a:rPr lang="et-EE" sz="1000" dirty="0" err="1"/>
              <a:t>services</a:t>
            </a:r>
            <a:r>
              <a:rPr lang="et-EE" sz="1000" dirty="0"/>
              <a:t> </a:t>
            </a:r>
            <a:r>
              <a:rPr lang="et-EE" sz="1000" dirty="0" err="1"/>
              <a:t>enables</a:t>
            </a:r>
            <a:r>
              <a:rPr lang="et-EE" sz="1000" dirty="0"/>
              <a:t> </a:t>
            </a:r>
            <a:r>
              <a:rPr lang="et-EE" sz="1000" dirty="0" err="1"/>
              <a:t>people</a:t>
            </a:r>
            <a:r>
              <a:rPr lang="et-EE" sz="1000" dirty="0"/>
              <a:t> to </a:t>
            </a:r>
            <a:r>
              <a:rPr lang="et-EE" sz="1000" dirty="0" err="1"/>
              <a:t>get</a:t>
            </a:r>
            <a:r>
              <a:rPr lang="et-EE" sz="1000" dirty="0"/>
              <a:t> </a:t>
            </a:r>
            <a:r>
              <a:rPr lang="et-EE" sz="1000" dirty="0" err="1"/>
              <a:t>divorced</a:t>
            </a:r>
            <a:r>
              <a:rPr lang="et-EE" sz="1000" dirty="0"/>
              <a:t> by </a:t>
            </a:r>
            <a:r>
              <a:rPr lang="et-EE" sz="1000" dirty="0" err="1"/>
              <a:t>submitting</a:t>
            </a:r>
            <a:r>
              <a:rPr lang="et-EE" sz="1000" dirty="0"/>
              <a:t> a </a:t>
            </a:r>
            <a:r>
              <a:rPr lang="et-EE" sz="1000" dirty="0" err="1"/>
              <a:t>divorce</a:t>
            </a:r>
            <a:r>
              <a:rPr lang="et-EE" sz="1000" dirty="0"/>
              <a:t> </a:t>
            </a:r>
            <a:r>
              <a:rPr lang="et-EE" sz="1000" dirty="0" err="1"/>
              <a:t>application</a:t>
            </a:r>
            <a:r>
              <a:rPr lang="et-EE" sz="1000" dirty="0"/>
              <a:t> online </a:t>
            </a:r>
            <a:r>
              <a:rPr lang="et-EE" sz="1000" dirty="0" err="1"/>
              <a:t>via</a:t>
            </a:r>
            <a:r>
              <a:rPr lang="et-EE" sz="1000" dirty="0"/>
              <a:t> the e-</a:t>
            </a:r>
            <a:r>
              <a:rPr lang="et-EE" sz="1000" dirty="0" err="1"/>
              <a:t>population</a:t>
            </a:r>
            <a:r>
              <a:rPr lang="et-EE" sz="1000" dirty="0"/>
              <a:t> register. All Estonian </a:t>
            </a:r>
            <a:r>
              <a:rPr lang="et-EE" sz="1000" dirty="0" err="1"/>
              <a:t>state</a:t>
            </a:r>
            <a:r>
              <a:rPr lang="et-EE" sz="1000" dirty="0"/>
              <a:t> </a:t>
            </a:r>
            <a:r>
              <a:rPr lang="et-EE" sz="1000" dirty="0" err="1"/>
              <a:t>services</a:t>
            </a:r>
            <a:r>
              <a:rPr lang="et-EE" sz="1000" dirty="0"/>
              <a:t> are digitalised. Estonia </a:t>
            </a:r>
            <a:r>
              <a:rPr lang="et-EE" sz="1000" dirty="0" err="1"/>
              <a:t>is</a:t>
            </a:r>
            <a:r>
              <a:rPr lang="et-EE" sz="1000" dirty="0"/>
              <a:t> </a:t>
            </a:r>
            <a:r>
              <a:rPr lang="et-EE" sz="1000" dirty="0" err="1"/>
              <a:t>now</a:t>
            </a:r>
            <a:r>
              <a:rPr lang="et-EE" sz="1000" dirty="0"/>
              <a:t> 100% </a:t>
            </a:r>
            <a:r>
              <a:rPr lang="et-EE" sz="1000" dirty="0" err="1"/>
              <a:t>digital</a:t>
            </a:r>
            <a:r>
              <a:rPr lang="et-EE" sz="1000" dirty="0"/>
              <a:t>.</a:t>
            </a:r>
            <a:endParaRPr lang="et-EE" sz="1000" dirty="0">
              <a:latin typeface="Aino" panose="02000603040504020204" pitchFamily="2" charset="77"/>
            </a:endParaRPr>
          </a:p>
          <a:p>
            <a:pPr marL="45720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t-EE" sz="1000" dirty="0">
                <a:latin typeface="Aino" panose="02000603040504020204" pitchFamily="2" charset="77"/>
                <a:cs typeface="Calibri"/>
              </a:rPr>
              <a:t> 2025 – AI </a:t>
            </a:r>
            <a:r>
              <a:rPr lang="et-EE" sz="1000" dirty="0" err="1">
                <a:latin typeface="Aino" panose="02000603040504020204" pitchFamily="2" charset="77"/>
                <a:cs typeface="Calibri"/>
              </a:rPr>
              <a:t>Leap</a:t>
            </a:r>
            <a:r>
              <a:rPr lang="et-EE" sz="1000" dirty="0">
                <a:latin typeface="Aino" panose="02000603040504020204" pitchFamily="2" charset="77"/>
                <a:cs typeface="Calibri"/>
              </a:rPr>
              <a:t>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innovation</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helps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Estonia’s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education</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system</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adapt</a:t>
            </a:r>
            <a:r>
              <a:rPr lang="et-EE" sz="1200" kern="1200" dirty="0">
                <a:solidFill>
                  <a:schemeClr val="tx1"/>
                </a:solidFill>
                <a:effectLst/>
                <a:latin typeface="+mn-lt"/>
                <a:ea typeface="+mn-ea"/>
                <a:cs typeface="+mn-cs"/>
              </a:rPr>
              <a:t> to the </a:t>
            </a:r>
            <a:r>
              <a:rPr lang="et-EE" sz="1200" kern="1200" dirty="0" err="1">
                <a:solidFill>
                  <a:schemeClr val="tx1"/>
                </a:solidFill>
                <a:effectLst/>
                <a:latin typeface="+mn-lt"/>
                <a:ea typeface="+mn-ea"/>
                <a:cs typeface="+mn-cs"/>
              </a:rPr>
              <a:t>age</a:t>
            </a:r>
            <a:r>
              <a:rPr lang="et-EE" sz="1200" kern="1200" dirty="0">
                <a:solidFill>
                  <a:schemeClr val="tx1"/>
                </a:solidFill>
                <a:effectLst/>
                <a:latin typeface="+mn-lt"/>
                <a:ea typeface="+mn-ea"/>
                <a:cs typeface="+mn-cs"/>
              </a:rPr>
              <a:t> of AI. </a:t>
            </a:r>
            <a:r>
              <a:rPr lang="et-EE" sz="1200" kern="1200" dirty="0" err="1">
                <a:solidFill>
                  <a:schemeClr val="tx1"/>
                </a:solidFill>
                <a:effectLst/>
                <a:latin typeface="+mn-lt"/>
                <a:ea typeface="+mn-ea"/>
                <a:cs typeface="+mn-cs"/>
              </a:rPr>
              <a:t>It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brings</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tools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skills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into</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schools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preparing</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students</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teachers</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for</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future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where</a:t>
            </a:r>
            <a:r>
              <a:rPr lang="et-EE" sz="1200" kern="1200" dirty="0">
                <a:solidFill>
                  <a:schemeClr val="tx1"/>
                </a:solidFill>
                <a:effectLst/>
                <a:latin typeface="+mn-lt"/>
                <a:ea typeface="+mn-ea"/>
                <a:cs typeface="+mn-cs"/>
              </a:rPr>
              <a:t> 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part of </a:t>
            </a:r>
            <a:r>
              <a:rPr lang="et-EE" sz="1200" kern="1200" dirty="0" err="1">
                <a:solidFill>
                  <a:schemeClr val="tx1"/>
                </a:solidFill>
                <a:effectLst/>
                <a:latin typeface="+mn-lt"/>
                <a:ea typeface="+mn-ea"/>
                <a:cs typeface="+mn-cs"/>
              </a:rPr>
              <a:t>everyday</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learning</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work</a:t>
            </a:r>
            <a:r>
              <a:rPr lang="et-EE" sz="1200" kern="1200" dirty="0">
                <a:solidFill>
                  <a:schemeClr val="tx1"/>
                </a:solidFill>
                <a:effectLst/>
                <a:latin typeface="+mn-lt"/>
                <a:ea typeface="+mn-ea"/>
                <a:cs typeface="+mn-cs"/>
              </a:rPr>
              <a:t>.</a:t>
            </a:r>
            <a:br>
              <a:rPr lang="et-EE" sz="1200" kern="1200" dirty="0">
                <a:solidFill>
                  <a:schemeClr val="tx1"/>
                </a:solidFill>
                <a:effectLst/>
                <a:latin typeface="+mn-lt"/>
                <a:ea typeface="+mn-ea"/>
                <a:cs typeface="+mn-cs"/>
              </a:rPr>
            </a:br>
            <a:r>
              <a:rPr lang="et-EE" sz="1200" kern="1200" dirty="0">
                <a:solidFill>
                  <a:schemeClr val="tx1"/>
                </a:solidFill>
                <a:effectLst/>
                <a:latin typeface="+mn-lt"/>
                <a:ea typeface="+mn-ea"/>
                <a:cs typeface="+mn-cs"/>
              </a:rPr>
              <a:t>2026 – Eesti.ai </a:t>
            </a:r>
            <a:r>
              <a:rPr lang="et-EE" sz="1200" kern="1200" dirty="0" err="1">
                <a:solidFill>
                  <a:schemeClr val="tx1"/>
                </a:solidFill>
                <a:effectLst/>
                <a:latin typeface="+mn-lt"/>
                <a:ea typeface="+mn-ea"/>
                <a:cs typeface="+mn-cs"/>
              </a:rPr>
              <a:t>is</a:t>
            </a:r>
            <a:r>
              <a:rPr lang="et-EE" sz="1200" kern="1200" dirty="0">
                <a:solidFill>
                  <a:schemeClr val="tx1"/>
                </a:solidFill>
                <a:effectLst/>
                <a:latin typeface="+mn-lt"/>
                <a:ea typeface="+mn-ea"/>
                <a:cs typeface="+mn-cs"/>
              </a:rPr>
              <a:t> a </a:t>
            </a:r>
            <a:r>
              <a:rPr lang="et-EE" sz="1200" kern="1200" dirty="0" err="1">
                <a:solidFill>
                  <a:schemeClr val="tx1"/>
                </a:solidFill>
                <a:effectLst/>
                <a:latin typeface="+mn-lt"/>
                <a:ea typeface="+mn-ea"/>
                <a:cs typeface="+mn-cs"/>
              </a:rPr>
              <a:t>national</a:t>
            </a:r>
            <a:r>
              <a:rPr lang="et-EE" sz="1200" kern="1200" dirty="0">
                <a:solidFill>
                  <a:schemeClr val="tx1"/>
                </a:solidFill>
                <a:effectLst/>
                <a:latin typeface="+mn-lt"/>
                <a:ea typeface="+mn-ea"/>
                <a:cs typeface="+mn-cs"/>
              </a:rPr>
              <a:t> programme </a:t>
            </a:r>
            <a:r>
              <a:rPr lang="et-EE" sz="1200" kern="1200" dirty="0" err="1">
                <a:solidFill>
                  <a:schemeClr val="tx1"/>
                </a:solidFill>
                <a:effectLst/>
                <a:latin typeface="+mn-lt"/>
                <a:ea typeface="+mn-ea"/>
                <a:cs typeface="+mn-cs"/>
              </a:rPr>
              <a:t>that</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accelerates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adoption</a:t>
            </a:r>
            <a:r>
              <a:rPr lang="et-EE" sz="1200" kern="1200" dirty="0">
                <a:solidFill>
                  <a:schemeClr val="tx1"/>
                </a:solidFill>
                <a:effectLst/>
                <a:latin typeface="+mn-lt"/>
                <a:ea typeface="+mn-ea"/>
                <a:cs typeface="+mn-cs"/>
              </a:rPr>
              <a:t> of </a:t>
            </a:r>
            <a:r>
              <a:rPr lang="et-EE" sz="1200" kern="1200" dirty="0" err="1">
                <a:solidFill>
                  <a:schemeClr val="tx1"/>
                </a:solidFill>
                <a:effectLst/>
                <a:latin typeface="+mn-lt"/>
                <a:ea typeface="+mn-ea"/>
                <a:cs typeface="+mn-cs"/>
              </a:rPr>
              <a:t>artificial</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intelligence</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across</a:t>
            </a:r>
            <a:r>
              <a:rPr lang="et-EE" sz="1200" kern="1200" dirty="0">
                <a:solidFill>
                  <a:schemeClr val="tx1"/>
                </a:solidFill>
                <a:effectLst/>
                <a:latin typeface="+mn-lt"/>
                <a:ea typeface="+mn-ea"/>
                <a:cs typeface="+mn-cs"/>
              </a:rPr>
              <a:t> the </a:t>
            </a:r>
            <a:r>
              <a:rPr lang="et-EE" sz="1200" kern="1200" dirty="0" err="1">
                <a:solidFill>
                  <a:schemeClr val="tx1"/>
                </a:solidFill>
                <a:effectLst/>
                <a:latin typeface="+mn-lt"/>
                <a:ea typeface="+mn-ea"/>
                <a:cs typeface="+mn-cs"/>
              </a:rPr>
              <a:t>economy</a:t>
            </a:r>
            <a:r>
              <a:rPr lang="et-EE" sz="1200" kern="1200" dirty="0">
                <a:solidFill>
                  <a:schemeClr val="tx1"/>
                </a:solidFill>
                <a:effectLst/>
                <a:latin typeface="+mn-lt"/>
                <a:ea typeface="+mn-ea"/>
                <a:cs typeface="+mn-cs"/>
              </a:rPr>
              <a:t> and </a:t>
            </a:r>
            <a:r>
              <a:rPr lang="et-EE" sz="1200" kern="1200" dirty="0" err="1">
                <a:solidFill>
                  <a:schemeClr val="tx1"/>
                </a:solidFill>
                <a:effectLst/>
                <a:latin typeface="+mn-lt"/>
                <a:ea typeface="+mn-ea"/>
                <a:cs typeface="+mn-cs"/>
              </a:rPr>
              <a:t>public</a:t>
            </a:r>
            <a:r>
              <a:rPr lang="et-EE" sz="1200" kern="1200" dirty="0">
                <a:solidFill>
                  <a:schemeClr val="tx1"/>
                </a:solidFill>
                <a:effectLst/>
                <a:latin typeface="+mn-lt"/>
                <a:ea typeface="+mn-ea"/>
                <a:cs typeface="+mn-cs"/>
              </a:rPr>
              <a:t> </a:t>
            </a:r>
            <a:r>
              <a:rPr lang="et-EE" sz="1200" kern="1200" dirty="0" err="1">
                <a:solidFill>
                  <a:schemeClr val="tx1"/>
                </a:solidFill>
                <a:effectLst/>
                <a:latin typeface="+mn-lt"/>
                <a:ea typeface="+mn-ea"/>
                <a:cs typeface="+mn-cs"/>
              </a:rPr>
              <a:t>sector</a:t>
            </a:r>
            <a:r>
              <a:rPr lang="et-EE" sz="1200" kern="1200" dirty="0">
                <a:solidFill>
                  <a:schemeClr val="tx1"/>
                </a:solidFill>
                <a:effectLst/>
                <a:latin typeface="+mn-lt"/>
                <a:ea typeface="+mn-ea"/>
                <a:cs typeface="+mn-cs"/>
              </a:rPr>
              <a:t>.</a:t>
            </a:r>
          </a:p>
          <a:p>
            <a:pPr marL="457200" algn="just">
              <a:buFont typeface="Arial" panose="020B0604020202020204" pitchFamily="34" charset="0"/>
              <a:buChar char="•"/>
            </a:pPr>
            <a:endParaRPr lang="et-EE" sz="1000" dirty="0">
              <a:latin typeface="Aino" panose="02000603040504020204" pitchFamily="2" charset="77"/>
              <a:cs typeface="Calibri"/>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19</a:t>
            </a:fld>
            <a:endParaRPr lang="et-EE" sz="1000">
              <a:latin typeface="Aino" panose="02000603040504020204" pitchFamily="50" charset="0"/>
            </a:endParaRPr>
          </a:p>
        </p:txBody>
      </p:sp>
    </p:spTree>
    <p:extLst>
      <p:ext uri="{BB962C8B-B14F-4D97-AF65-F5344CB8AC3E}">
        <p14:creationId xmlns:p14="http://schemas.microsoft.com/office/powerpoint/2010/main" val="3618103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i="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75171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are committed to designing solutions that anticipate change and tackle pressing societal issues including environmental sustainability and AI readiness. Our legal framework supports the testing and validating of innovative ideas – such as self-driving cars or personal pickup lockers – before widespread implementation. We innovate and refine through structured experimentation, preparing for future challenges and opportunities.</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have created the ideal testing ground, welcoming trailblazing ideas from everywhere.</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Our future-proof tomorrow is built on a top-tier education system, a business-friendly environment, and innovative thinkers.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Related facts: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hailed as the world’s most advanced digital society. The innovative mindset is evident in the digitised services and solutions: from world-leading ICT to sustainable wood and food industries.</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known for a result-driven mindset – the digital environment supports us being the perfect test bed to try out new ideas and fail fast at minimum cost.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a world leader in unicorns per capita, counting 1</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2</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today and hopefully more in the future.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Naturally, digital integration has also extended into education. Since the e-diary platform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eKool</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launched in 2002, a myriad of e-solutions, state-sponsored and private, have made the learning experience more accessible. Estonian </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EdTechs</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are fuelled by an entrepreneurial spirit and supported by research collaborations, which have earned them local and global recognition.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blockchain technology KSI is designed in Estonia and used globally to ensure networks, systems, and data are compromise-free while retaining 100% data privacy. Estonia ranks as the #1 country to use blockchain</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inspired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technology</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nationally.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US" sz="1200" dirty="0"/>
              <a:t>A large portion of AI government use cases involve data analytics. Remote sensing and machine vision are widely used—for instance, monitoring snow depth, building surveillance, etc.</a:t>
            </a:r>
            <a:endParaRPr lang="et-EE" sz="1200" dirty="0"/>
          </a:p>
          <a:p>
            <a:pPr marL="342900" lvl="0" indent="-342900" algn="just">
              <a:lnSpc>
                <a:spcPct val="115000"/>
              </a:lnSpc>
              <a:spcAft>
                <a:spcPts val="800"/>
              </a:spcAft>
              <a:buFont typeface="Aino" panose="02000603040504020204" pitchFamily="50" charset="-70"/>
              <a:buChar char="+"/>
            </a:pPr>
            <a:r>
              <a:rPr lang="et-EE" sz="1000" dirty="0">
                <a:latin typeface="Aino Headline" panose="020B0303040504020204" pitchFamily="34" charset="77"/>
              </a:rPr>
              <a:t>The </a:t>
            </a:r>
            <a:r>
              <a:rPr lang="et-EE" sz="1000" dirty="0" err="1">
                <a:latin typeface="Aino Headline" panose="020B0303040504020204" pitchFamily="34" charset="77"/>
              </a:rPr>
              <a:t>widespread</a:t>
            </a:r>
            <a:r>
              <a:rPr lang="et-EE" sz="1000" dirty="0">
                <a:latin typeface="Aino Headline" panose="020B0303040504020204" pitchFamily="34" charset="77"/>
              </a:rPr>
              <a:t> </a:t>
            </a:r>
            <a:r>
              <a:rPr lang="et-EE" sz="1000" dirty="0" err="1">
                <a:latin typeface="Aino Headline" panose="020B0303040504020204" pitchFamily="34" charset="77"/>
              </a:rPr>
              <a:t>adoption</a:t>
            </a:r>
            <a:r>
              <a:rPr lang="et-EE" sz="1000" dirty="0">
                <a:latin typeface="Aino Headline" panose="020B0303040504020204" pitchFamily="34" charset="77"/>
              </a:rPr>
              <a:t> of AI </a:t>
            </a:r>
            <a:r>
              <a:rPr lang="et-EE" sz="1000" dirty="0" err="1">
                <a:latin typeface="Aino Headline" panose="020B0303040504020204" pitchFamily="34" charset="77"/>
              </a:rPr>
              <a:t>could</a:t>
            </a:r>
            <a:r>
              <a:rPr lang="et-EE" sz="1000" dirty="0">
                <a:latin typeface="Aino Headline" panose="020B0303040504020204" pitchFamily="34" charset="77"/>
              </a:rPr>
              <a:t> </a:t>
            </a:r>
            <a:r>
              <a:rPr lang="et-EE" sz="1000" dirty="0" err="1">
                <a:latin typeface="Aino Headline" panose="020B0303040504020204" pitchFamily="34" charset="77"/>
              </a:rPr>
              <a:t>increase</a:t>
            </a:r>
            <a:r>
              <a:rPr lang="et-EE" sz="1000" dirty="0">
                <a:latin typeface="Aino Headline" panose="020B0303040504020204" pitchFamily="34" charset="77"/>
              </a:rPr>
              <a:t> </a:t>
            </a:r>
            <a:r>
              <a:rPr lang="et-EE" sz="1000" dirty="0" err="1">
                <a:latin typeface="Aino Headline" panose="020B0303040504020204" pitchFamily="34" charset="77"/>
              </a:rPr>
              <a:t>Estonia's</a:t>
            </a:r>
            <a:r>
              <a:rPr lang="et-EE" sz="1000" dirty="0">
                <a:latin typeface="Aino Headline" panose="020B0303040504020204" pitchFamily="34" charset="77"/>
              </a:rPr>
              <a:t> GDP by 3 </a:t>
            </a:r>
            <a:r>
              <a:rPr lang="et-EE" sz="1000" dirty="0" err="1">
                <a:latin typeface="Aino Headline" panose="020B0303040504020204" pitchFamily="34" charset="77"/>
              </a:rPr>
              <a:t>billion</a:t>
            </a:r>
            <a:r>
              <a:rPr lang="et-EE" sz="1000" dirty="0">
                <a:latin typeface="Aino Headline" panose="020B0303040504020204" pitchFamily="34" charset="77"/>
              </a:rPr>
              <a:t> euros </a:t>
            </a:r>
            <a:r>
              <a:rPr lang="et-EE" sz="1000" dirty="0" err="1">
                <a:latin typeface="Aino Headline" panose="020B0303040504020204" pitchFamily="34" charset="77"/>
              </a:rPr>
              <a:t>or</a:t>
            </a:r>
            <a:r>
              <a:rPr lang="et-EE" sz="1000" dirty="0">
                <a:latin typeface="Aino Headline" panose="020B0303040504020204" pitchFamily="34" charset="77"/>
              </a:rPr>
              <a:t> 8% </a:t>
            </a:r>
            <a:r>
              <a:rPr lang="et-EE" sz="1000" dirty="0" err="1">
                <a:latin typeface="Aino Headline" panose="020B0303040504020204" pitchFamily="34" charset="77"/>
              </a:rPr>
              <a:t>annually</a:t>
            </a:r>
            <a:r>
              <a:rPr lang="et-EE" sz="1000" dirty="0">
                <a:latin typeface="Aino Headline" panose="020B0303040504020204" pitchFamily="34" charset="77"/>
              </a:rPr>
              <a:t> at </a:t>
            </a:r>
            <a:r>
              <a:rPr lang="et-EE" sz="1000" dirty="0" err="1">
                <a:latin typeface="Aino Headline" panose="020B0303040504020204" pitchFamily="34" charset="77"/>
              </a:rPr>
              <a:t>its</a:t>
            </a:r>
            <a:r>
              <a:rPr lang="et-EE" sz="1000" dirty="0">
                <a:latin typeface="Aino Headline" panose="020B0303040504020204" pitchFamily="34" charset="77"/>
              </a:rPr>
              <a:t> </a:t>
            </a:r>
            <a:r>
              <a:rPr lang="et-EE" sz="1000" dirty="0" err="1">
                <a:latin typeface="Aino Headline" panose="020B0303040504020204" pitchFamily="34" charset="77"/>
              </a:rPr>
              <a:t>peak</a:t>
            </a:r>
            <a:r>
              <a:rPr lang="et-EE" sz="1200" dirty="0">
                <a:latin typeface="Aino Headline" panose="020B0303040504020204" pitchFamily="34" charset="77"/>
              </a:rPr>
              <a:t>.</a:t>
            </a: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lvl="0" indent="0" algn="just">
              <a:lnSpc>
                <a:spcPct val="115000"/>
              </a:lnSpc>
              <a:spcAft>
                <a:spcPts val="800"/>
              </a:spcAft>
              <a:buFont typeface="Aino" panose="02000603040504020204" pitchFamily="50" charset="-70"/>
              <a:buNone/>
            </a:pPr>
            <a:r>
              <a:rPr lang="et-EE" sz="1000" dirty="0">
                <a:effectLst/>
                <a:latin typeface="Aino" panose="02000603040504020204" pitchFamily="2" charset="77"/>
                <a:ea typeface="Calibri" panose="020F0502020204030204" pitchFamily="34" charset="0"/>
                <a:cs typeface="Arial" panose="020B0604020202020204" pitchFamily="34" charset="0"/>
              </a:rPr>
              <a:t>https://www.kratid.ee/en/ai-use-cases</a:t>
            </a: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200" dirty="0" err="1"/>
              <a:t>Success</a:t>
            </a:r>
            <a:r>
              <a:rPr lang="et-EE" sz="1200" dirty="0"/>
              <a:t> </a:t>
            </a:r>
            <a:r>
              <a:rPr lang="et-EE" sz="1200" dirty="0" err="1"/>
              <a:t>stories</a:t>
            </a:r>
            <a:r>
              <a:rPr lang="et-EE" sz="1200" dirty="0"/>
              <a:t>:</a:t>
            </a:r>
            <a:br>
              <a:rPr lang="et-EE" sz="1200" dirty="0"/>
            </a:br>
            <a:r>
              <a:rPr kumimoji="0" lang="en-US" sz="10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https://references.e-estoniax.com/</a:t>
            </a:r>
            <a:endParaRPr kumimoji="0" lang="et-EE" sz="10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marR="0" lvl="0" indent="0" algn="l" defTabSz="914400" rtl="0" eaLnBrk="1" fontAlgn="auto" latinLnBrk="0" hangingPunct="1">
              <a:lnSpc>
                <a:spcPct val="115000"/>
              </a:lnSpc>
              <a:spcBef>
                <a:spcPts val="1500"/>
              </a:spcBef>
              <a:spcAft>
                <a:spcPts val="1500"/>
              </a:spcAft>
              <a:buClrTx/>
              <a:buSzTx/>
              <a:buFontTx/>
              <a:buNone/>
              <a:tabLst/>
              <a:defRPr/>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6024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buNone/>
            </a:pPr>
            <a:r>
              <a:rPr lang="en-US" b="0" dirty="0">
                <a:effectLst/>
              </a:rPr>
              <a:t>Accelerate Estonia develops targeted policy recommendations for the Estonian government to solve regulatory barriers encountered by businesses, creating an environment where new innovations can thrive and contribute to economic growth.</a:t>
            </a:r>
            <a:endParaRPr lang="en-US" dirty="0">
              <a:effectLst/>
            </a:endParaRPr>
          </a:p>
          <a:p>
            <a:pPr>
              <a:buNone/>
            </a:pPr>
            <a:endParaRPr lang="et-EE"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a:solidFill>
                  <a:schemeClr val="tx1"/>
                </a:solidFill>
                <a:effectLst/>
                <a:latin typeface="+mn-lt"/>
                <a:ea typeface="+mn-ea"/>
                <a:cs typeface="+mn-cs"/>
              </a:rPr>
              <a:t>The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Accelerate</a:t>
            </a:r>
            <a:r>
              <a:rPr lang="et-EE" sz="1200" b="0" kern="1200" dirty="0">
                <a:solidFill>
                  <a:schemeClr val="tx1"/>
                </a:solidFill>
                <a:effectLst/>
                <a:latin typeface="+mn-lt"/>
                <a:ea typeface="+mn-ea"/>
                <a:cs typeface="+mn-cs"/>
              </a:rPr>
              <a:t> Estonia </a:t>
            </a:r>
            <a:r>
              <a:rPr lang="et-EE" sz="1200" b="0" kern="1200" dirty="0" err="1">
                <a:solidFill>
                  <a:schemeClr val="tx1"/>
                </a:solidFill>
                <a:effectLst/>
                <a:latin typeface="+mn-lt"/>
                <a:ea typeface="+mn-ea"/>
                <a:cs typeface="+mn-cs"/>
              </a:rPr>
              <a:t>came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from</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need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unified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understanding</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accessibility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innovative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solutions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without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getting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bogged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down</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bureaucracy</a:t>
            </a:r>
            <a:r>
              <a:rPr lang="et-EE" sz="1200" b="0" kern="1200" dirty="0">
                <a:solidFill>
                  <a:schemeClr val="tx1"/>
                </a:solidFill>
                <a:effectLst/>
                <a:latin typeface="+mn-lt"/>
                <a:ea typeface="+mn-ea"/>
                <a:cs typeface="+mn-cs"/>
              </a:rPr>
              <a:t>.</a:t>
            </a:r>
          </a:p>
          <a:p>
            <a:pPr>
              <a:buNone/>
            </a:pPr>
            <a:endParaRPr lang="et-EE" sz="1200" b="0" kern="1200" dirty="0">
              <a:solidFill>
                <a:schemeClr val="tx1"/>
              </a:solidFill>
              <a:effectLst/>
              <a:latin typeface="+mn-lt"/>
              <a:ea typeface="+mn-ea"/>
              <a:cs typeface="+mn-cs"/>
            </a:endParaRPr>
          </a:p>
          <a:p>
            <a:pPr>
              <a:buNone/>
            </a:pPr>
            <a:r>
              <a:rPr lang="et-EE" sz="1200" b="0" kern="1200" dirty="0">
                <a:solidFill>
                  <a:schemeClr val="tx1"/>
                </a:solidFill>
                <a:effectLst/>
                <a:latin typeface="+mn-lt"/>
                <a:ea typeface="+mn-ea"/>
                <a:cs typeface="+mn-cs"/>
              </a:rPr>
              <a:t>A </a:t>
            </a:r>
            <a:r>
              <a:rPr lang="et-EE" sz="1200" b="0" kern="1200" dirty="0" err="1">
                <a:solidFill>
                  <a:schemeClr val="tx1"/>
                </a:solidFill>
                <a:effectLst/>
                <a:latin typeface="+mn-lt"/>
                <a:ea typeface="+mn-ea"/>
                <a:cs typeface="+mn-cs"/>
              </a:rPr>
              <a:t>national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regulatory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 </a:t>
            </a:r>
            <a:r>
              <a:rPr lang="et-EE" sz="1200" b="0" kern="1200" dirty="0" err="1">
                <a:solidFill>
                  <a:schemeClr val="tx1"/>
                </a:solidFill>
                <a:effectLst/>
                <a:latin typeface="+mn-lt"/>
                <a:ea typeface="+mn-ea"/>
                <a:cs typeface="+mn-cs"/>
              </a:rPr>
              <a:t>similar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nesting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doll</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framework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sector-specific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regulations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inside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which</a:t>
            </a:r>
            <a:r>
              <a:rPr lang="et-EE" sz="1200" b="0" kern="1200" dirty="0">
                <a:solidFill>
                  <a:schemeClr val="tx1"/>
                </a:solidFill>
                <a:effectLst/>
                <a:latin typeface="+mn-lt"/>
                <a:ea typeface="+mn-ea"/>
                <a:cs typeface="+mn-cs"/>
              </a:rPr>
              <a:t> are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projects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run</a:t>
            </a:r>
            <a:r>
              <a:rPr lang="et-EE" sz="1200" b="0" kern="1200" dirty="0">
                <a:solidFill>
                  <a:schemeClr val="tx1"/>
                </a:solidFill>
                <a:effectLst/>
                <a:latin typeface="+mn-lt"/>
                <a:ea typeface="+mn-ea"/>
                <a:cs typeface="+mn-cs"/>
              </a:rPr>
              <a:t> by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organizations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a:buNone/>
            </a:pPr>
            <a:r>
              <a:rPr lang="et-EE" sz="1200" b="1"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b="0" kern="1200" dirty="0" err="1">
                <a:solidFill>
                  <a:schemeClr val="tx1"/>
                </a:solidFill>
                <a:effectLst/>
                <a:latin typeface="+mn-lt"/>
                <a:ea typeface="+mn-ea"/>
                <a:cs typeface="+mn-cs"/>
              </a:rPr>
              <a:t>First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Economic Activities Code</a:t>
            </a:r>
            <a:r>
              <a:rPr lang="et-EE" sz="1200" b="1" i="0" kern="1200" dirty="0">
                <a:solidFill>
                  <a:schemeClr val="tx1"/>
                </a:solidFill>
                <a:effectLst/>
                <a:latin typeface="+mn-lt"/>
                <a:ea typeface="+mn-ea"/>
                <a:cs typeface="+mn-cs"/>
              </a:rPr>
              <a:t> </a:t>
            </a:r>
            <a:r>
              <a:rPr lang="et-EE" sz="1200" b="0" kern="1200" dirty="0">
                <a:solidFill>
                  <a:schemeClr val="tx1"/>
                </a:solidFill>
                <a:effectLst/>
                <a:latin typeface="+mn-lt"/>
                <a:ea typeface="+mn-ea"/>
                <a:cs typeface="+mn-cs"/>
              </a:rPr>
              <a:t>(EAC)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accommodate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general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norms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Then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EAC,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specific</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Act</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b="1" dirty="0" err="1"/>
              <a:t>Medicinal</a:t>
            </a:r>
            <a:r>
              <a:rPr lang="et-EE" b="1" dirty="0"/>
              <a:t> Products </a:t>
            </a:r>
            <a:r>
              <a:rPr lang="et-EE" b="1" dirty="0" err="1"/>
              <a:t>Act</a:t>
            </a:r>
            <a:r>
              <a:rPr lang="et-EE" sz="1200" b="0" kern="1200" dirty="0">
                <a:solidFill>
                  <a:schemeClr val="tx1"/>
                </a:solidFill>
                <a:effectLst/>
                <a:latin typeface="+mn-lt"/>
                <a:ea typeface="+mn-ea"/>
                <a:cs typeface="+mn-cs"/>
              </a:rPr>
              <a:t> (MPA), </a:t>
            </a:r>
            <a:r>
              <a:rPr lang="et-EE" sz="1200" b="0" kern="1200" dirty="0" err="1">
                <a:solidFill>
                  <a:schemeClr val="tx1"/>
                </a:solidFill>
                <a:effectLst/>
                <a:latin typeface="+mn-lt"/>
                <a:ea typeface="+mn-ea"/>
                <a:cs typeface="+mn-cs"/>
              </a:rPr>
              <a:t>gets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amended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testing</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purposes</a:t>
            </a:r>
            <a:r>
              <a:rPr lang="et-EE" sz="1200" b="0" kern="1200" dirty="0">
                <a:solidFill>
                  <a:schemeClr val="tx1"/>
                </a:solidFill>
                <a:effectLst/>
                <a:latin typeface="+mn-lt"/>
                <a:ea typeface="+mn-ea"/>
                <a:cs typeface="+mn-cs"/>
              </a:rPr>
              <a:t>,</a:t>
            </a:r>
          </a:p>
          <a:p>
            <a:pPr>
              <a:buNone/>
            </a:pPr>
            <a:r>
              <a:rPr lang="et-EE" sz="1200" b="0" kern="1200" dirty="0" err="1">
                <a:solidFill>
                  <a:schemeClr val="tx1"/>
                </a:solidFill>
                <a:effectLst/>
                <a:latin typeface="+mn-lt"/>
                <a:ea typeface="+mn-ea"/>
                <a:cs typeface="+mn-cs"/>
              </a:rPr>
              <a:t>Finally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within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bounds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MPA, The State Agency of </a:t>
            </a:r>
            <a:r>
              <a:rPr lang="et-EE" sz="1200" b="0" kern="1200" dirty="0" err="1">
                <a:solidFill>
                  <a:schemeClr val="tx1"/>
                </a:solidFill>
                <a:effectLst/>
                <a:latin typeface="+mn-lt"/>
                <a:ea typeface="+mn-ea"/>
                <a:cs typeface="+mn-cs"/>
              </a:rPr>
              <a:t>Medicines</a:t>
            </a:r>
            <a:r>
              <a:rPr lang="et-EE" sz="1200" b="0" kern="1200" dirty="0">
                <a:solidFill>
                  <a:schemeClr val="tx1"/>
                </a:solidFill>
                <a:effectLst/>
                <a:latin typeface="+mn-lt"/>
                <a:ea typeface="+mn-ea"/>
                <a:cs typeface="+mn-cs"/>
              </a:rPr>
              <a:t>, in </a:t>
            </a:r>
            <a:r>
              <a:rPr lang="et-EE" sz="1200" b="0" kern="1200" dirty="0" err="1">
                <a:solidFill>
                  <a:schemeClr val="tx1"/>
                </a:solidFill>
                <a:effectLst/>
                <a:latin typeface="+mn-lt"/>
                <a:ea typeface="+mn-ea"/>
                <a:cs typeface="+mn-cs"/>
              </a:rPr>
              <a:t>collaboration</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with</a:t>
            </a:r>
            <a:r>
              <a:rPr lang="et-EE" sz="1200" b="0" kern="1200" dirty="0">
                <a:solidFill>
                  <a:schemeClr val="tx1"/>
                </a:solidFill>
                <a:effectLst/>
                <a:latin typeface="+mn-lt"/>
                <a:ea typeface="+mn-ea"/>
                <a:cs typeface="+mn-cs"/>
              </a:rPr>
              <a:t> a </a:t>
            </a:r>
            <a:r>
              <a:rPr lang="et-EE" sz="1200" b="0" kern="1200" dirty="0" err="1">
                <a:solidFill>
                  <a:schemeClr val="tx1"/>
                </a:solidFill>
                <a:effectLst/>
                <a:latin typeface="+mn-lt"/>
                <a:ea typeface="+mn-ea"/>
                <a:cs typeface="+mn-cs"/>
              </a:rPr>
              <a:t>private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sector</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representative</a:t>
            </a:r>
            <a:r>
              <a:rPr lang="et-EE" sz="1200" b="0" kern="1200" dirty="0">
                <a:solidFill>
                  <a:schemeClr val="tx1"/>
                </a:solidFill>
                <a:effectLst/>
                <a:latin typeface="+mn-lt"/>
                <a:ea typeface="+mn-ea"/>
                <a:cs typeface="+mn-cs"/>
              </a:rPr>
              <a:t> (Grab2Go), </a:t>
            </a:r>
            <a:r>
              <a:rPr lang="et-EE" sz="1200" b="0" kern="1200" dirty="0" err="1">
                <a:solidFill>
                  <a:schemeClr val="tx1"/>
                </a:solidFill>
                <a:effectLst/>
                <a:latin typeface="+mn-lt"/>
                <a:ea typeface="+mn-ea"/>
                <a:cs typeface="+mn-cs"/>
              </a:rPr>
              <a:t>has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opportunity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t-EE" sz="1200" b="0" kern="1200" dirty="0" err="1">
                <a:solidFill>
                  <a:schemeClr val="tx1"/>
                </a:solidFill>
                <a:effectLst/>
                <a:latin typeface="+mn-lt"/>
                <a:ea typeface="+mn-ea"/>
                <a:cs typeface="+mn-cs"/>
              </a:rPr>
              <a:t>their</a:t>
            </a:r>
            <a:r>
              <a:rPr lang="et-EE" sz="1200" b="0" kern="1200" dirty="0">
                <a:solidFill>
                  <a:schemeClr val="tx1"/>
                </a:solidFill>
                <a:effectLst/>
                <a:latin typeface="+mn-lt"/>
                <a:ea typeface="+mn-ea"/>
                <a:cs typeface="+mn-cs"/>
              </a:rPr>
              <a:t> 24/7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completely</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legally</a:t>
            </a:r>
            <a:r>
              <a:rPr lang="et-EE" sz="1200" b="0" kern="1200" dirty="0">
                <a:solidFill>
                  <a:schemeClr val="tx1"/>
                </a:solidFill>
                <a:effectLst/>
                <a:latin typeface="+mn-lt"/>
                <a:ea typeface="+mn-ea"/>
                <a:cs typeface="+mn-cs"/>
              </a:rPr>
              <a:t>, proving </a:t>
            </a:r>
            <a:r>
              <a:rPr lang="et-EE" sz="1200" b="0" kern="1200" dirty="0" err="1">
                <a:solidFill>
                  <a:schemeClr val="tx1"/>
                </a:solidFill>
                <a:effectLst/>
                <a:latin typeface="+mn-lt"/>
                <a:ea typeface="+mn-ea"/>
                <a:cs typeface="+mn-cs"/>
              </a:rPr>
              <a:t>the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use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case</a:t>
            </a:r>
            <a:r>
              <a:rPr lang="et-EE" sz="1200" b="0" kern="1200" dirty="0">
                <a:solidFill>
                  <a:schemeClr val="tx1"/>
                </a:solidFill>
                <a:effectLst/>
                <a:latin typeface="+mn-lt"/>
                <a:ea typeface="+mn-ea"/>
                <a:cs typeface="+mn-cs"/>
              </a:rPr>
              <a:t>. </a:t>
            </a:r>
          </a:p>
          <a:p>
            <a:pPr>
              <a:buNone/>
            </a:pPr>
            <a:endParaRPr lang="et-EE" sz="1200" b="0" kern="1200" dirty="0">
              <a:solidFill>
                <a:schemeClr val="tx1"/>
              </a:solidFill>
              <a:effectLst/>
              <a:latin typeface="+mn-lt"/>
              <a:ea typeface="+mn-ea"/>
              <a:cs typeface="+mn-cs"/>
            </a:endParaRPr>
          </a:p>
          <a:p>
            <a:pPr>
              <a:buNone/>
            </a:pPr>
            <a:endParaRPr lang="et-EE" sz="1200" b="0" kern="1200" dirty="0">
              <a:solidFill>
                <a:schemeClr val="tx1"/>
              </a:solidFill>
              <a:effectLst/>
              <a:latin typeface="+mn-lt"/>
              <a:ea typeface="+mn-ea"/>
              <a:cs typeface="+mn-cs"/>
            </a:endParaRPr>
          </a:p>
          <a:p>
            <a:pPr>
              <a:buNone/>
            </a:pPr>
            <a:r>
              <a:rPr lang="en-US" sz="1200" b="0" kern="1200" dirty="0">
                <a:solidFill>
                  <a:schemeClr val="tx1"/>
                </a:solidFill>
                <a:effectLst/>
                <a:latin typeface="+mn-lt"/>
                <a:ea typeface="+mn-ea"/>
                <a:cs typeface="+mn-cs"/>
              </a:rPr>
              <a:t>Estonia</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is</a:t>
            </a:r>
            <a:r>
              <a:rPr lang="en-US" sz="1200" b="0" kern="1200" dirty="0">
                <a:solidFill>
                  <a:schemeClr val="tx1"/>
                </a:solidFill>
                <a:effectLst/>
                <a:latin typeface="+mn-lt"/>
                <a:ea typeface="+mn-ea"/>
                <a:cs typeface="+mn-cs"/>
              </a:rPr>
              <a:t> building Europe's first holistic regulator</a:t>
            </a:r>
            <a:r>
              <a:rPr lang="et-EE" sz="1200" b="0" kern="1200" dirty="0">
                <a:solidFill>
                  <a:schemeClr val="tx1"/>
                </a:solidFill>
                <a:effectLst/>
                <a:latin typeface="+mn-lt"/>
                <a:ea typeface="+mn-ea"/>
                <a:cs typeface="+mn-cs"/>
              </a:rPr>
              <a:t>y </a:t>
            </a:r>
            <a:r>
              <a:rPr lang="et-EE" sz="1200" b="0" kern="1200" dirty="0" err="1">
                <a:solidFill>
                  <a:schemeClr val="tx1"/>
                </a:solidFill>
                <a:effectLst/>
                <a:latin typeface="+mn-lt"/>
                <a:ea typeface="+mn-ea"/>
                <a:cs typeface="+mn-cs"/>
              </a:rPr>
              <a:t>sandboxing</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system for businesses </a:t>
            </a:r>
            <a:r>
              <a:rPr lang="et-EE" sz="1200" b="0" kern="1200" dirty="0" err="1">
                <a:solidFill>
                  <a:schemeClr val="tx1"/>
                </a:solidFill>
                <a:effectLst/>
                <a:latin typeface="+mn-lt"/>
                <a:ea typeface="+mn-ea"/>
                <a:cs typeface="+mn-cs"/>
              </a:rPr>
              <a:t>to</a:t>
            </a:r>
            <a:r>
              <a:rPr lang="et-EE" sz="1200" b="0" kern="1200" dirty="0">
                <a:solidFill>
                  <a:schemeClr val="tx1"/>
                </a:solidFill>
                <a:effectLst/>
                <a:latin typeface="+mn-lt"/>
                <a:ea typeface="+mn-ea"/>
                <a:cs typeface="+mn-cs"/>
              </a:rPr>
              <a:t> test </a:t>
            </a:r>
            <a:r>
              <a:rPr lang="en-US" sz="1200" b="0" kern="1200" dirty="0">
                <a:solidFill>
                  <a:schemeClr val="tx1"/>
                </a:solidFill>
                <a:effectLst/>
                <a:latin typeface="+mn-lt"/>
                <a:ea typeface="+mn-ea"/>
                <a:cs typeface="+mn-cs"/>
              </a:rPr>
              <a:t>their </a:t>
            </a:r>
            <a:r>
              <a:rPr lang="et-EE" sz="1200" b="0" kern="1200" dirty="0" err="1">
                <a:solidFill>
                  <a:schemeClr val="tx1"/>
                </a:solidFill>
                <a:effectLst/>
                <a:latin typeface="+mn-lt"/>
                <a:ea typeface="+mn-ea"/>
                <a:cs typeface="+mn-cs"/>
              </a:rPr>
              <a:t>unregulated</a:t>
            </a:r>
            <a:r>
              <a:rPr lang="et-EE" sz="1200" b="0" kern="1200" dirty="0">
                <a:solidFill>
                  <a:schemeClr val="tx1"/>
                </a:solidFill>
                <a:effectLst/>
                <a:latin typeface="+mn-lt"/>
                <a:ea typeface="+mn-ea"/>
                <a:cs typeface="+mn-cs"/>
              </a:rPr>
              <a:t> </a:t>
            </a:r>
            <a:r>
              <a:rPr lang="en-US" sz="1200" b="0" kern="1200" dirty="0">
                <a:solidFill>
                  <a:schemeClr val="tx1"/>
                </a:solidFill>
                <a:effectLst/>
                <a:latin typeface="+mn-lt"/>
                <a:ea typeface="+mn-ea"/>
                <a:cs typeface="+mn-cs"/>
              </a:rPr>
              <a:t>or ahead-of-regulation solutions under real-world conditions. Then turn that data into action and collaborate with policymakers to update regulations.</a:t>
            </a:r>
            <a:r>
              <a:rPr lang="et-EE" sz="1200" b="0" kern="1200" dirty="0">
                <a:solidFill>
                  <a:schemeClr val="tx1"/>
                </a:solidFill>
                <a:effectLst/>
                <a:latin typeface="+mn-lt"/>
                <a:ea typeface="+mn-ea"/>
                <a:cs typeface="+mn-cs"/>
              </a:rPr>
              <a:t> </a:t>
            </a:r>
            <a:r>
              <a:rPr lang="en-US" b="0" i="0" dirty="0">
                <a:effectLst/>
                <a:latin typeface="-apple-system"/>
              </a:rPr>
              <a:t>Here’s a real world example. When ride-sharing platforms like </a:t>
            </a:r>
            <a:r>
              <a:rPr lang="en-US" b="1" i="0" dirty="0">
                <a:solidFill>
                  <a:srgbClr val="0A66C2"/>
                </a:solidFill>
                <a:effectLst/>
                <a:latin typeface="-apple-system"/>
                <a:hlinkClick r:id="rId3"/>
              </a:rPr>
              <a:t>Uber</a:t>
            </a:r>
            <a:r>
              <a:rPr lang="en-US" b="0" i="0" dirty="0">
                <a:effectLst/>
                <a:latin typeface="-apple-system"/>
              </a:rPr>
              <a:t> and </a:t>
            </a:r>
            <a:r>
              <a:rPr lang="en-US" b="1" i="0" dirty="0">
                <a:solidFill>
                  <a:srgbClr val="0A66C2"/>
                </a:solidFill>
                <a:effectLst/>
                <a:latin typeface="-apple-system"/>
                <a:hlinkClick r:id="rId4"/>
              </a:rPr>
              <a:t>Bolt</a:t>
            </a:r>
            <a:r>
              <a:rPr lang="en-US" b="0" i="0" dirty="0">
                <a:effectLst/>
                <a:latin typeface="-apple-system"/>
              </a:rPr>
              <a:t> came to market, their business models weren’t exactly compliant with the laws. But countries saw the market demand and over the years incorporated those new business models into legislation. </a:t>
            </a:r>
            <a:endParaRPr lang="et-EE" b="0" i="0" dirty="0">
              <a:effectLst/>
              <a:latin typeface="-apple-system"/>
            </a:endParaRPr>
          </a:p>
          <a:p>
            <a:pPr>
              <a:buNone/>
            </a:pPr>
            <a:endParaRPr lang="et-EE" b="0" i="0" dirty="0">
              <a:effectLst/>
              <a:latin typeface="-apple-system"/>
            </a:endParaRPr>
          </a:p>
          <a:p>
            <a:pPr>
              <a:buNone/>
            </a:pPr>
            <a:r>
              <a:rPr lang="en-US" b="0" i="0" dirty="0">
                <a:effectLst/>
                <a:latin typeface="-apple-system"/>
              </a:rPr>
              <a:t>✔️Test your illegal solution in real-world conditions</a:t>
            </a:r>
            <a:br>
              <a:rPr lang="en-US" b="0" i="0" dirty="0">
                <a:effectLst/>
                <a:latin typeface="-apple-system"/>
              </a:rPr>
            </a:br>
            <a:r>
              <a:rPr lang="en-US" b="0" i="0" dirty="0">
                <a:effectLst/>
                <a:latin typeface="-apple-system"/>
              </a:rPr>
              <a:t>If your innovative solution still breaks a few outdated regulations, that’s alright. Estonia’s experimentation framework will allow to test solutions currently inhibited by sectoral regulations.</a:t>
            </a:r>
            <a:br>
              <a:rPr lang="en-US" b="0" i="0" dirty="0">
                <a:effectLst/>
                <a:latin typeface="-apple-system"/>
              </a:rPr>
            </a:br>
            <a:br>
              <a:rPr lang="en-US" b="0" i="0" dirty="0">
                <a:effectLst/>
                <a:latin typeface="-apple-system"/>
              </a:rPr>
            </a:br>
            <a:r>
              <a:rPr lang="en-US" b="0" i="0" dirty="0">
                <a:effectLst/>
                <a:latin typeface="-apple-system"/>
              </a:rPr>
              <a:t>✔️Data driven legislative change</a:t>
            </a:r>
            <a:br>
              <a:rPr lang="en-US" b="0" i="0" dirty="0">
                <a:effectLst/>
                <a:latin typeface="-apple-system"/>
              </a:rPr>
            </a:br>
            <a:r>
              <a:rPr lang="en-US" b="0" i="0" dirty="0">
                <a:effectLst/>
                <a:latin typeface="-apple-system"/>
              </a:rPr>
              <a:t>We’ll update inhibiting regulations based on data from your pilots and then give you direct access to policymakers to collaboratively enable novel business models indefinitely.</a:t>
            </a:r>
            <a:br>
              <a:rPr lang="en-US" b="0" i="0" dirty="0">
                <a:effectLst/>
                <a:latin typeface="-apple-system"/>
              </a:rPr>
            </a:br>
            <a:br>
              <a:rPr lang="en-US" b="0" i="0" dirty="0">
                <a:effectLst/>
                <a:latin typeface="-apple-system"/>
              </a:rPr>
            </a:br>
            <a:r>
              <a:rPr lang="en-US" b="0" i="0" dirty="0">
                <a:effectLst/>
                <a:latin typeface="-apple-system"/>
              </a:rPr>
              <a:t>Prove locally, scale internationally</a:t>
            </a:r>
            <a:br>
              <a:rPr lang="en-US" b="0" i="0" dirty="0">
                <a:effectLst/>
                <a:latin typeface="-apple-system"/>
              </a:rPr>
            </a:br>
            <a:r>
              <a:rPr lang="en-US" b="0" i="0" dirty="0">
                <a:effectLst/>
                <a:latin typeface="-apple-system"/>
              </a:rPr>
              <a:t>Once proven in Estonia, it's easier to scale both your product and the legislative solution all across the world, with Estonia as the launchpad.</a:t>
            </a:r>
            <a:br>
              <a:rPr lang="en-US" b="0" i="0" dirty="0">
                <a:effectLst/>
                <a:latin typeface="-apple-system"/>
              </a:rPr>
            </a:br>
            <a:br>
              <a:rPr lang="en-US" b="0" i="0" dirty="0">
                <a:effectLst/>
                <a:latin typeface="-apple-system"/>
              </a:rPr>
            </a:br>
            <a:r>
              <a:rPr lang="en-US" b="0" i="0" dirty="0">
                <a:effectLst/>
                <a:latin typeface="-apple-system"/>
              </a:rPr>
              <a:t>Supportive ecosystem</a:t>
            </a:r>
            <a:r>
              <a:rPr lang="et-EE" b="0" i="0" dirty="0">
                <a:effectLst/>
                <a:latin typeface="-apple-system"/>
              </a:rPr>
              <a:t> and </a:t>
            </a:r>
            <a:r>
              <a:rPr lang="et-EE" b="0" i="0" dirty="0" err="1">
                <a:effectLst/>
                <a:latin typeface="-apple-system"/>
              </a:rPr>
              <a:t>digital</a:t>
            </a:r>
            <a:r>
              <a:rPr lang="et-EE" b="0" i="0" dirty="0">
                <a:effectLst/>
                <a:latin typeface="-apple-system"/>
              </a:rPr>
              <a:t> </a:t>
            </a:r>
            <a:r>
              <a:rPr lang="et-EE" b="0" i="0" dirty="0" err="1">
                <a:effectLst/>
                <a:latin typeface="-apple-system"/>
              </a:rPr>
              <a:t>state</a:t>
            </a:r>
            <a:br>
              <a:rPr lang="en-US" b="0" i="0" dirty="0">
                <a:effectLst/>
                <a:latin typeface="-apple-system"/>
              </a:rPr>
            </a:br>
            <a:r>
              <a:rPr lang="en-US" b="0" i="0" dirty="0">
                <a:effectLst/>
                <a:latin typeface="-apple-system"/>
              </a:rPr>
              <a:t>With Estonia's e-Residency and startup ecosystem, you can set up a business in minutes. No physical relocation needed with our fully digital public services.</a:t>
            </a:r>
            <a:br>
              <a:rPr lang="en-US" b="0" i="0" dirty="0">
                <a:effectLst/>
                <a:latin typeface="-apple-system"/>
              </a:rPr>
            </a:br>
            <a:br>
              <a:rPr lang="en-US" sz="1200" b="0" kern="1200" dirty="0">
                <a:solidFill>
                  <a:schemeClr val="tx1"/>
                </a:solidFill>
                <a:effectLst/>
                <a:latin typeface="+mn-lt"/>
                <a:ea typeface="+mn-ea"/>
                <a:cs typeface="+mn-cs"/>
              </a:rPr>
            </a:br>
            <a:br>
              <a:rPr lang="en-US" sz="1200" b="0" kern="1200" dirty="0">
                <a:solidFill>
                  <a:schemeClr val="tx1"/>
                </a:solidFill>
                <a:effectLst/>
                <a:latin typeface="+mn-lt"/>
                <a:ea typeface="+mn-ea"/>
                <a:cs typeface="+mn-cs"/>
              </a:rPr>
            </a:br>
            <a:r>
              <a:rPr lang="et-EE" sz="1200" b="0" kern="1200" dirty="0" err="1">
                <a:solidFill>
                  <a:schemeClr val="tx1"/>
                </a:solidFill>
                <a:effectLst/>
                <a:latin typeface="+mn-lt"/>
                <a:ea typeface="+mn-ea"/>
                <a:cs typeface="+mn-cs"/>
              </a:rPr>
              <a:t>More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examples</a:t>
            </a:r>
            <a:r>
              <a:rPr lang="et-EE" sz="1200" b="0" kern="1200" dirty="0">
                <a:solidFill>
                  <a:schemeClr val="tx1"/>
                </a:solidFill>
                <a:effectLst/>
                <a:latin typeface="+mn-lt"/>
                <a:ea typeface="+mn-ea"/>
                <a:cs typeface="+mn-cs"/>
              </a:rPr>
              <a:t> of </a:t>
            </a:r>
            <a:r>
              <a:rPr lang="et-EE" sz="1200" b="0" kern="1200" dirty="0" err="1">
                <a:solidFill>
                  <a:schemeClr val="tx1"/>
                </a:solidFill>
                <a:effectLst/>
                <a:latin typeface="+mn-lt"/>
                <a:ea typeface="+mn-ea"/>
                <a:cs typeface="+mn-cs"/>
              </a:rPr>
              <a:t>work</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done</a:t>
            </a:r>
            <a:r>
              <a:rPr lang="et-EE" sz="1200" b="0" kern="1200" dirty="0">
                <a:solidFill>
                  <a:schemeClr val="tx1"/>
                </a:solidFill>
                <a:effectLst/>
                <a:latin typeface="+mn-lt"/>
                <a:ea typeface="+mn-ea"/>
                <a:cs typeface="+mn-cs"/>
              </a:rPr>
              <a:t> and </a:t>
            </a:r>
            <a:r>
              <a:rPr lang="et-EE" sz="1200" b="0" kern="1200" dirty="0" err="1">
                <a:solidFill>
                  <a:schemeClr val="tx1"/>
                </a:solidFill>
                <a:effectLst/>
                <a:latin typeface="+mn-lt"/>
                <a:ea typeface="+mn-ea"/>
                <a:cs typeface="+mn-cs"/>
              </a:rPr>
              <a:t>companies</a:t>
            </a:r>
            <a:r>
              <a:rPr lang="et-EE" sz="1200" b="0" kern="1200" dirty="0">
                <a:solidFill>
                  <a:schemeClr val="tx1"/>
                </a:solidFill>
                <a:effectLst/>
                <a:latin typeface="+mn-lt"/>
                <a:ea typeface="+mn-ea"/>
                <a:cs typeface="+mn-cs"/>
              </a:rPr>
              <a:t>: </a:t>
            </a: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Grab2Go </a:t>
            </a:r>
            <a:r>
              <a:rPr lang="et-EE" sz="1200" b="0" kern="1200" dirty="0" err="1">
                <a:solidFill>
                  <a:schemeClr val="tx1"/>
                </a:solidFill>
                <a:effectLst/>
                <a:latin typeface="+mn-lt"/>
                <a:ea typeface="+mn-ea"/>
                <a:cs typeface="+mn-cs"/>
              </a:rPr>
              <a:t>portable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self-service</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pharmacies</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err="1">
                <a:solidFill>
                  <a:schemeClr val="tx1"/>
                </a:solidFill>
                <a:effectLst/>
                <a:latin typeface="+mn-lt"/>
                <a:ea typeface="+mn-ea"/>
                <a:cs typeface="+mn-cs"/>
              </a:rPr>
              <a:t>Gelatex</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ÄIO, </a:t>
            </a:r>
            <a:r>
              <a:rPr lang="et-EE" sz="1200" b="0" kern="1200" dirty="0" err="1">
                <a:solidFill>
                  <a:schemeClr val="tx1"/>
                </a:solidFill>
                <a:effectLst/>
                <a:latin typeface="+mn-lt"/>
                <a:ea typeface="+mn-ea"/>
                <a:cs typeface="+mn-cs"/>
              </a:rPr>
              <a:t>novel</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food</a:t>
            </a:r>
            <a:r>
              <a:rPr lang="et-EE" sz="1200" b="0" kern="1200" dirty="0">
                <a:solidFill>
                  <a:schemeClr val="tx1"/>
                </a:solidFill>
                <a:effectLst/>
                <a:latin typeface="+mn-lt"/>
                <a:ea typeface="+mn-ea"/>
                <a:cs typeface="+mn-cs"/>
              </a:rPr>
              <a:t> </a:t>
            </a:r>
            <a:r>
              <a:rPr lang="et-EE" sz="1200" b="0" kern="1200" dirty="0" err="1">
                <a:solidFill>
                  <a:schemeClr val="tx1"/>
                </a:solidFill>
                <a:effectLst/>
                <a:latin typeface="+mn-lt"/>
                <a:ea typeface="+mn-ea"/>
                <a:cs typeface="+mn-cs"/>
              </a:rPr>
              <a:t>production</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r>
              <a:rPr lang="et-EE" sz="1200" b="0" kern="1200" dirty="0">
                <a:solidFill>
                  <a:schemeClr val="tx1"/>
                </a:solidFill>
                <a:effectLst/>
                <a:latin typeface="+mn-lt"/>
                <a:ea typeface="+mn-ea"/>
                <a:cs typeface="+mn-cs"/>
              </a:rPr>
              <a:t>Elektrilevi, </a:t>
            </a:r>
            <a:r>
              <a:rPr lang="et-EE" sz="1200" b="0" kern="1200" dirty="0" err="1">
                <a:solidFill>
                  <a:schemeClr val="tx1"/>
                </a:solidFill>
                <a:effectLst/>
                <a:latin typeface="+mn-lt"/>
                <a:ea typeface="+mn-ea"/>
                <a:cs typeface="+mn-cs"/>
              </a:rPr>
              <a:t>Pattern</a:t>
            </a:r>
            <a:r>
              <a:rPr lang="et-EE" sz="1200" b="0" kern="1200" dirty="0">
                <a:solidFill>
                  <a:schemeClr val="tx1"/>
                </a:solidFill>
                <a:effectLst/>
                <a:latin typeface="+mn-lt"/>
                <a:ea typeface="+mn-ea"/>
                <a:cs typeface="+mn-cs"/>
              </a:rPr>
              <a:t> Building </a:t>
            </a:r>
            <a:r>
              <a:rPr lang="et-EE" sz="1200" b="0" kern="1200" dirty="0" err="1">
                <a:solidFill>
                  <a:schemeClr val="tx1"/>
                </a:solidFill>
                <a:effectLst/>
                <a:latin typeface="+mn-lt"/>
                <a:ea typeface="+mn-ea"/>
                <a:cs typeface="+mn-cs"/>
              </a:rPr>
              <a:t>project</a:t>
            </a: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171450" indent="-171450">
              <a:buFont typeface="Arial" panose="020B0604020202020204" pitchFamily="34" charset="0"/>
              <a:buChar char="•"/>
            </a:pP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t-EE" sz="1200" b="0" kern="1200" dirty="0" err="1">
                <a:solidFill>
                  <a:schemeClr val="tx1"/>
                </a:solidFill>
                <a:effectLst/>
                <a:latin typeface="+mn-lt"/>
                <a:ea typeface="+mn-ea"/>
                <a:cs typeface="+mn-cs"/>
              </a:rPr>
              <a:t>Sources</a:t>
            </a:r>
            <a:r>
              <a:rPr lang="et-EE" sz="1200" b="0" kern="1200" dirty="0">
                <a:solidFill>
                  <a:schemeClr val="tx1"/>
                </a:solidFill>
                <a:effectLst/>
                <a:latin typeface="+mn-lt"/>
                <a:ea typeface="+mn-ea"/>
                <a:cs typeface="+mn-cs"/>
              </a:rPr>
              <a:t>: </a:t>
            </a:r>
          </a:p>
          <a:p>
            <a:pPr marL="0" indent="0">
              <a:buFont typeface="Arial" panose="020B0604020202020204" pitchFamily="34" charset="0"/>
              <a:buNone/>
            </a:pPr>
            <a:r>
              <a:rPr lang="en-US" dirty="0">
                <a:hlinkClick r:id="rId5"/>
              </a:rPr>
              <a:t>ÄIO and </a:t>
            </a:r>
            <a:r>
              <a:rPr lang="en-US" dirty="0" err="1">
                <a:hlinkClick r:id="rId5"/>
              </a:rPr>
              <a:t>Gelatex</a:t>
            </a:r>
            <a:r>
              <a:rPr lang="en-US" dirty="0">
                <a:hlinkClick r:id="rId5"/>
              </a:rPr>
              <a:t> make an exit: Now is the best time to develop food innovation! - Accelerate Estonia</a:t>
            </a:r>
            <a:endParaRPr lang="et-EE" dirty="0"/>
          </a:p>
          <a:p>
            <a:pPr marL="0" indent="0">
              <a:buFont typeface="Arial" panose="020B0604020202020204" pitchFamily="34" charset="0"/>
              <a:buNone/>
            </a:pPr>
            <a:r>
              <a:rPr lang="en-US" dirty="0" err="1">
                <a:hlinkClick r:id="rId6"/>
              </a:rPr>
              <a:t>Grünfin’s</a:t>
            </a:r>
            <a:r>
              <a:rPr lang="en-US" dirty="0">
                <a:hlinkClick r:id="rId6"/>
              </a:rPr>
              <a:t> employee investment package: Impact analysis results and key takeaways for the future - Accelerate Estonia</a:t>
            </a:r>
            <a:endParaRPr lang="et-EE" dirty="0"/>
          </a:p>
          <a:p>
            <a:pPr marL="0" indent="0">
              <a:buFont typeface="Arial" panose="020B0604020202020204" pitchFamily="34" charset="0"/>
              <a:buNone/>
            </a:pPr>
            <a:r>
              <a:rPr lang="en-US" dirty="0">
                <a:hlinkClick r:id="rId7"/>
              </a:rPr>
              <a:t>Impact analysis: 24/7 automated pharmacies - Accelerate Estonia</a:t>
            </a:r>
            <a:endParaRPr lang="et-EE" sz="1200" b="0" kern="1200" dirty="0">
              <a:solidFill>
                <a:schemeClr val="tx1"/>
              </a:solidFill>
              <a:effectLst/>
              <a:latin typeface="+mn-lt"/>
              <a:ea typeface="+mn-ea"/>
              <a:cs typeface="+mn-cs"/>
            </a:endParaRPr>
          </a:p>
          <a:p>
            <a:pPr marL="0" indent="0">
              <a:buFont typeface="Arial" panose="020B0604020202020204" pitchFamily="34" charset="0"/>
              <a:buNone/>
            </a:pPr>
            <a:r>
              <a:rPr lang="en-US" dirty="0">
                <a:hlinkClick r:id="rId8"/>
              </a:rPr>
              <a:t>A blueprint for change: How Accelerate Estonia helped Estonia pilot the first Pattern Building - Accelerate Estonia</a:t>
            </a:r>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22</a:t>
            </a:fld>
            <a:endParaRPr lang="et-EE"/>
          </a:p>
        </p:txBody>
      </p:sp>
    </p:spTree>
    <p:extLst>
      <p:ext uri="{BB962C8B-B14F-4D97-AF65-F5344CB8AC3E}">
        <p14:creationId xmlns:p14="http://schemas.microsoft.com/office/powerpoint/2010/main" val="35659825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We stand out as a global business hub thanks to a highly educated workforce and cutting-edge digital capabilities. We have eliminated all bureaucratic obstacles to starting a business. The process can be completed online in minutes, along with essential tasks such as tax declaration. Through our e-Residency program, we extend these services to global entrepreneurs, providing a digital identity to launch and manage their EU businesses from any corner of the globe. Our tight-knit ecosystem nurtures new entrepreneurs, connecting them to a business network and unlocking doors to exponential growth opportunities. We welcome individuals worldwide through startup and scale-up visa programs tailored for digital nomads and international talent.</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speed and seamlessness of every interaction define our business environment.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Related</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Estonia's open and stable economy is characterised by adaptability and innovation. With a conservative budget policy, flat-rate income taxation, extensive freedom for foreigners to own land, and 100% profit repatriation, Estonia is one of the most business-friendly countries in the whole world.</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ranks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in economic freedom in Europe in 202</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6</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a:t>
            </a:r>
            <a:r>
              <a:rPr lang="en-GB"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th</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globally.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Estonia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ranks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1st in International Tax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Competitiveness</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Index</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2025, 12th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year</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 in a </a:t>
            </a:r>
            <a:r>
              <a:rPr lang="et-EE" sz="1000" dirty="0" err="1">
                <a:solidFill>
                  <a:srgbClr val="0000F0"/>
                </a:solidFill>
                <a:effectLst/>
                <a:latin typeface="Aino" panose="02000603040504020204" pitchFamily="2" charset="77"/>
                <a:ea typeface="Calibri" panose="020F0502020204030204" pitchFamily="34" charset="0"/>
                <a:cs typeface="Arial" panose="020B0604020202020204" pitchFamily="34" charset="0"/>
              </a:rPr>
              <a:t>row</a:t>
            </a:r>
            <a:r>
              <a:rPr lang="et-EE" sz="1000" dirty="0">
                <a:solidFill>
                  <a:srgbClr val="0000F0"/>
                </a:solidFill>
                <a:effectLst/>
                <a:latin typeface="Aino" panose="02000603040504020204" pitchFamily="2" charset="77"/>
                <a:ea typeface="Calibri" panose="020F050202020403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99% of banking transactions are done online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98% of all companies are established online. Estonia has the 2nd fastest court proceedings in Europe.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gn="just">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There is 0% tax on retained and reinvested profits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All taxes can be declared online.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marL="342900" marR="0" lvl="0" indent="-342900" algn="just" defTabSz="914400" rtl="0" eaLnBrk="1" fontAlgn="auto" latinLnBrk="0" hangingPunct="1">
              <a:lnSpc>
                <a:spcPct val="115000"/>
              </a:lnSpc>
              <a:spcBef>
                <a:spcPts val="0"/>
              </a:spcBef>
              <a:spcAft>
                <a:spcPts val="800"/>
              </a:spcAft>
              <a:buClrTx/>
              <a:buSzTx/>
              <a:buFont typeface="Aino" panose="02000603040504020204" pitchFamily="50" charset="-70"/>
              <a:buChar char="+"/>
              <a:tabLst/>
              <a:defRP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Transparent, stable, and functioning legislation makes doing business in Estonia easy.</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gn="just">
              <a:lnSpc>
                <a:spcPct val="115000"/>
              </a:lnSpc>
              <a:spcAft>
                <a:spcPts val="800"/>
              </a:spcAft>
            </a:pP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4000"/>
              </a:lnSpc>
            </a:pPr>
            <a:r>
              <a:rPr lang="en-GB" sz="1000" kern="1200" dirty="0">
                <a:solidFill>
                  <a:schemeClr val="tx1"/>
                </a:solidFill>
                <a:effectLst/>
                <a:latin typeface="Aino" panose="02000603040504020204" pitchFamily="2" charset="77"/>
              </a:rPr>
              <a:t>Remember one of the first slides that contained all those rankings? In one of them, Estonia ranked #1 worldwide in the area of entrepreneurial activity. And it’s easy to see why. </a:t>
            </a:r>
            <a:r>
              <a:rPr lang="en-GB" sz="1000" u="none" strike="noStrike" dirty="0">
                <a:effectLst/>
                <a:latin typeface="Aino" panose="02000603040504020204" pitchFamily="2" charset="77"/>
              </a:rPr>
              <a:t>From starting a company and declaring taxes to filing annual reports you can do effectively everything without leaving your couch. It’s a simple fact – where business is easy, business will grow. That’s why Estonia is also among the countries hosting the highest concentration of start-ups per capita.</a:t>
            </a:r>
          </a:p>
          <a:p>
            <a:pPr>
              <a:lnSpc>
                <a:spcPct val="114000"/>
              </a:lnSpc>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In Estonia, establishing a company takes around half an hour, though our record lies at</a:t>
            </a:r>
            <a:r>
              <a:rPr lang="et-EE" sz="1000" u="none" strike="noStrike" baseline="0" dirty="0">
                <a:effectLst/>
                <a:latin typeface="Aino" panose="02000603040504020204" pitchFamily="2" charset="77"/>
              </a:rPr>
              <a:t> </a:t>
            </a:r>
            <a:r>
              <a:rPr lang="et-EE" sz="1000" u="none" strike="noStrike" baseline="0" dirty="0" err="1">
                <a:effectLst/>
                <a:latin typeface="Aino" panose="02000603040504020204" pitchFamily="2" charset="77"/>
              </a:rPr>
              <a:t>only</a:t>
            </a:r>
            <a:r>
              <a:rPr lang="et-EE" sz="1000" u="none" strike="noStrike" baseline="0" dirty="0">
                <a:effectLst/>
                <a:latin typeface="Aino" panose="02000603040504020204" pitchFamily="2" charset="77"/>
              </a:rPr>
              <a:t> 18 minutes</a:t>
            </a:r>
            <a:r>
              <a:rPr lang="en-GB" sz="1000" u="none" strike="noStrike" baseline="0" dirty="0">
                <a:effectLst/>
                <a:latin typeface="Aino" panose="02000603040504020204" pitchFamily="2" charset="77"/>
              </a:rPr>
              <a:t>. This had been a world record for quite a long time until Oman snatched the #1 spot from us – although it’s worth point out that Estonian IT companies provided the solution for Oman. Still, this simple environment is most likely why </a:t>
            </a:r>
            <a:r>
              <a:rPr lang="en-GB" sz="1000" u="none" strike="noStrike" dirty="0">
                <a:effectLst/>
                <a:latin typeface="Aino" panose="02000603040504020204" pitchFamily="2" charset="77"/>
              </a:rPr>
              <a:t>9</a:t>
            </a:r>
            <a:r>
              <a:rPr lang="et-EE" sz="1000" u="none" strike="noStrike" dirty="0">
                <a:effectLst/>
                <a:latin typeface="Aino" panose="02000603040504020204" pitchFamily="2" charset="77"/>
              </a:rPr>
              <a:t>8</a:t>
            </a:r>
            <a:r>
              <a:rPr lang="en-GB" sz="1000" u="none" strike="noStrike" dirty="0">
                <a:effectLst/>
                <a:latin typeface="Aino" panose="02000603040504020204" pitchFamily="2" charset="77"/>
              </a:rPr>
              <a:t>% of people prefer establishing their companies online. With 99.8% of all banking transactions made online, running a company in Estonia is easy.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What’s more, declaring your taxes is incredibly simple. In Estonia, 96% of all income tax declarations are filed online. The main reason for this is that it takes around 3 minutes on average to do it – everything is pre-calculated, you just have to log into the tax portal, confirm the data, and if it turns out that you are to get a refund from the government, it usually takes around 5 working days.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a:effectLst/>
                <a:latin typeface="Aino" panose="02000603040504020204" pitchFamily="2" charset="77"/>
              </a:rPr>
              <a:t>By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end of 2020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want</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to implement Reporting 3.0 which is targeted at reducing the burden on entrepreneurs of the obligatory submission of data to state institutions. A new e-Tax and Customs Board portal will be completed in 2020, in which information exchange between companies and the tax authority will be automatic and require only the granting of access to the necessary data. This will save valuable time and money, so companies can focus on growth and people can work more productively.</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a:lnSpc>
                <a:spcPct val="100000"/>
              </a:lnSpc>
            </a:pPr>
            <a:r>
              <a:rPr lang="en-GB" sz="1000" u="none" strike="noStrike" dirty="0">
                <a:effectLst/>
                <a:latin typeface="Aino" panose="02000603040504020204" pitchFamily="2" charset="77"/>
              </a:rPr>
              <a:t>And of course e-Residency is another important business factor. By now there are more than </a:t>
            </a:r>
            <a:r>
              <a:rPr lang="et-EE" sz="1000" u="none" strike="noStrike" dirty="0">
                <a:effectLst/>
                <a:latin typeface="Aino" panose="02000603040504020204" pitchFamily="2" charset="77"/>
              </a:rPr>
              <a:t>44</a:t>
            </a:r>
            <a:r>
              <a:rPr lang="en-GB" sz="1000" u="none" strike="noStrike" dirty="0">
                <a:effectLst/>
                <a:latin typeface="Aino" panose="02000603040504020204" pitchFamily="2" charset="77"/>
              </a:rPr>
              <a:t>,000 companies made by e-residents</a:t>
            </a:r>
            <a:r>
              <a:rPr lang="et-EE" sz="1000" u="none" strike="noStrike" dirty="0">
                <a:effectLst/>
                <a:latin typeface="Aino" panose="02000603040504020204" pitchFamily="2" charset="77"/>
              </a:rPr>
              <a:t>. </a:t>
            </a:r>
            <a:r>
              <a:rPr lang="et-EE" sz="1200" b="0" i="0" kern="1200" dirty="0">
                <a:solidFill>
                  <a:schemeClr val="tx1"/>
                </a:solidFill>
                <a:effectLst/>
                <a:latin typeface="+mn-lt"/>
                <a:ea typeface="+mn-ea"/>
                <a:cs typeface="+mn-cs"/>
              </a:rPr>
              <a:t>In 2025, the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economic</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impact</a:t>
            </a:r>
            <a:r>
              <a:rPr lang="et-EE" sz="1200" b="0" i="0" kern="1200" dirty="0">
                <a:solidFill>
                  <a:schemeClr val="tx1"/>
                </a:solidFill>
                <a:effectLst/>
                <a:latin typeface="+mn-lt"/>
                <a:ea typeface="+mn-ea"/>
                <a:cs typeface="+mn-cs"/>
              </a:rPr>
              <a:t> of the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programme on the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amounted</a:t>
            </a:r>
            <a:r>
              <a:rPr lang="et-EE" sz="1200" b="0" i="0" kern="1200" dirty="0">
                <a:solidFill>
                  <a:schemeClr val="tx1"/>
                </a:solidFill>
                <a:effectLst/>
                <a:latin typeface="+mn-lt"/>
                <a:ea typeface="+mn-ea"/>
                <a:cs typeface="+mn-cs"/>
              </a:rPr>
              <a:t> to </a:t>
            </a:r>
            <a:r>
              <a:rPr lang="et-EE" sz="1200" b="1" i="0" kern="1200" dirty="0">
                <a:solidFill>
                  <a:schemeClr val="tx1"/>
                </a:solidFill>
                <a:effectLst/>
                <a:latin typeface="+mn-lt"/>
                <a:ea typeface="+mn-ea"/>
                <a:cs typeface="+mn-cs"/>
              </a:rPr>
              <a:t>€124.9 </a:t>
            </a:r>
            <a:r>
              <a:rPr lang="et-EE" sz="1200" b="1"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€54.5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came</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labour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€66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income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special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cases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primarily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dividends</a:t>
            </a:r>
            <a:r>
              <a:rPr lang="et-EE" sz="1200" b="0" i="0" kern="1200" dirty="0">
                <a:solidFill>
                  <a:schemeClr val="tx1"/>
                </a:solidFill>
                <a:effectLst/>
                <a:latin typeface="+mn-lt"/>
                <a:ea typeface="+mn-ea"/>
                <a:cs typeface="+mn-cs"/>
              </a:rPr>
              <a:t>), and €4.3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fees </a:t>
            </a:r>
            <a:r>
              <a:rPr lang="et-EE" sz="1200" b="0" i="0" kern="1200" dirty="0" err="1">
                <a:solidFill>
                  <a:schemeClr val="tx1"/>
                </a:solidFill>
                <a:effectLst/>
                <a:latin typeface="+mn-lt"/>
                <a:ea typeface="+mn-ea"/>
                <a:cs typeface="+mn-cs"/>
              </a:rPr>
              <a:t>related</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applying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for</a:t>
            </a:r>
            <a:r>
              <a:rPr lang="et-EE" sz="1200" b="0" i="0" kern="1200" dirty="0">
                <a:solidFill>
                  <a:schemeClr val="tx1"/>
                </a:solidFill>
                <a:effectLst/>
                <a:latin typeface="+mn-lt"/>
                <a:ea typeface="+mn-ea"/>
                <a:cs typeface="+mn-cs"/>
              </a:rPr>
              <a:t>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establishing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Even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though</a:t>
            </a:r>
            <a:r>
              <a:rPr lang="et-EE" sz="1200" b="0" i="0" kern="1200" dirty="0">
                <a:solidFill>
                  <a:schemeClr val="tx1"/>
                </a:solidFill>
                <a:effectLst/>
                <a:latin typeface="+mn-lt"/>
                <a:ea typeface="+mn-ea"/>
                <a:cs typeface="+mn-cs"/>
              </a:rPr>
              <a:t> 17% of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were</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their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first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year</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operation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they</a:t>
            </a:r>
            <a:r>
              <a:rPr lang="et-EE" sz="1200" b="0" i="0" kern="1200" dirty="0">
                <a:solidFill>
                  <a:schemeClr val="tx1"/>
                </a:solidFill>
                <a:effectLst/>
                <a:latin typeface="+mn-lt"/>
                <a:ea typeface="+mn-ea"/>
                <a:cs typeface="+mn-cs"/>
              </a:rPr>
              <a:t> paid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amounting</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nearly</a:t>
            </a:r>
            <a:r>
              <a:rPr lang="et-EE" sz="1200" b="0" i="0" kern="1200" dirty="0">
                <a:solidFill>
                  <a:schemeClr val="tx1"/>
                </a:solidFill>
                <a:effectLst/>
                <a:latin typeface="+mn-lt"/>
                <a:ea typeface="+mn-ea"/>
                <a:cs typeface="+mn-cs"/>
              </a:rPr>
              <a:t> €7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8211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200" b="0" i="0" dirty="0">
                <a:solidFill>
                  <a:srgbClr val="1F1F1F"/>
                </a:solidFill>
                <a:effectLst/>
                <a:highlight>
                  <a:srgbClr val="FFFFFF"/>
                </a:highlight>
                <a:latin typeface="Google Sans"/>
              </a:rPr>
              <a:t>#1 OECD Tax </a:t>
            </a:r>
            <a:r>
              <a:rPr lang="et-EE" sz="1200" b="0" i="0" dirty="0" err="1">
                <a:solidFill>
                  <a:srgbClr val="1F1F1F"/>
                </a:solidFill>
                <a:effectLst/>
                <a:highlight>
                  <a:srgbClr val="FFFFFF"/>
                </a:highlight>
                <a:latin typeface="Google Sans"/>
              </a:rPr>
              <a:t>Competitiveness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 13 </a:t>
            </a:r>
            <a:r>
              <a:rPr lang="et-EE" sz="1200" b="0" i="0" dirty="0" err="1">
                <a:solidFill>
                  <a:srgbClr val="1F1F1F"/>
                </a:solidFill>
                <a:effectLst/>
                <a:highlight>
                  <a:srgbClr val="FFFFFF"/>
                </a:highlight>
                <a:latin typeface="Google Sans"/>
              </a:rPr>
              <a:t>years</a:t>
            </a:r>
            <a:r>
              <a:rPr lang="et-EE" sz="1200" b="0" i="0" dirty="0">
                <a:solidFill>
                  <a:srgbClr val="1F1F1F"/>
                </a:solidFill>
                <a:effectLst/>
                <a:highlight>
                  <a:srgbClr val="FFFFFF"/>
                </a:highlight>
                <a:latin typeface="Google Sans"/>
              </a:rPr>
              <a:t> in a </a:t>
            </a:r>
            <a:r>
              <a:rPr lang="et-EE" sz="1200" b="0" i="0" dirty="0" err="1">
                <a:solidFill>
                  <a:srgbClr val="1F1F1F"/>
                </a:solidFill>
                <a:effectLst/>
                <a:highlight>
                  <a:srgbClr val="FFFFFF"/>
                </a:highlight>
                <a:latin typeface="Google Sans"/>
              </a:rPr>
              <a:t>row</a:t>
            </a:r>
            <a:r>
              <a:rPr lang="et-EE" sz="1200" b="0" i="0" dirty="0">
                <a:solidFill>
                  <a:srgbClr val="1F1F1F"/>
                </a:solidFill>
                <a:effectLst/>
                <a:highlight>
                  <a:srgbClr val="FFFFFF"/>
                </a:highlight>
                <a:latin typeface="Google Sans"/>
              </a:rPr>
              <a:t>.</a:t>
            </a:r>
            <a:br>
              <a:rPr lang="et-EE" sz="1200" b="0" i="0" dirty="0">
                <a:solidFill>
                  <a:srgbClr val="1F1F1F"/>
                </a:solidFill>
                <a:effectLst/>
                <a:highlight>
                  <a:srgbClr val="FFFFFF"/>
                </a:highlight>
                <a:latin typeface="Google Sans"/>
              </a:rPr>
            </a:br>
            <a:r>
              <a:rPr lang="et-EE" sz="1200" b="0" i="0" dirty="0">
                <a:solidFill>
                  <a:srgbClr val="1F1F1F"/>
                </a:solidFill>
                <a:effectLst/>
                <a:latin typeface="Google Sans"/>
              </a:rPr>
              <a:t>https://taxfoundation.org/location/estonia/</a:t>
            </a:r>
            <a:br>
              <a:rPr lang="et-EE" sz="1200" b="0" i="0" dirty="0">
                <a:solidFill>
                  <a:srgbClr val="1F1F1F"/>
                </a:solidFill>
                <a:effectLst/>
                <a:latin typeface="Google Sans"/>
              </a:rPr>
            </a:br>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#6 </a:t>
            </a:r>
            <a:r>
              <a:rPr lang="et-EE" sz="1200" b="0" i="0" dirty="0" err="1">
                <a:solidFill>
                  <a:srgbClr val="1F1F1F"/>
                </a:solidFill>
                <a:effectLst/>
                <a:highlight>
                  <a:srgbClr val="FFFFFF"/>
                </a:highlight>
                <a:latin typeface="Google Sans"/>
              </a:rPr>
              <a:t>economic</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freedom</a:t>
            </a:r>
            <a:r>
              <a:rPr lang="et-EE" sz="1200" b="0" i="0" dirty="0">
                <a:solidFill>
                  <a:srgbClr val="1F1F1F"/>
                </a:solidFill>
                <a:effectLst/>
                <a:highlight>
                  <a:srgbClr val="FFFFFF"/>
                </a:highlight>
                <a:latin typeface="Google Sans"/>
              </a:rPr>
              <a:t> in Europe, in World #9</a:t>
            </a:r>
            <a:br>
              <a:rPr lang="et-EE" sz="1200" b="0" i="0" dirty="0">
                <a:solidFill>
                  <a:srgbClr val="1F1F1F"/>
                </a:solidFill>
                <a:effectLst/>
                <a:highlight>
                  <a:srgbClr val="FFFFFF"/>
                </a:highlight>
                <a:latin typeface="Google Sans"/>
              </a:rPr>
            </a:br>
            <a:r>
              <a:rPr lang="et-EE" sz="1200" b="0" i="0" dirty="0">
                <a:solidFill>
                  <a:srgbClr val="1F1F1F"/>
                </a:solidFill>
                <a:effectLst/>
                <a:latin typeface="Google Sans"/>
              </a:rPr>
              <a:t>https://www.heritage.org/index/ranking </a:t>
            </a:r>
            <a:endParaRPr lang="et-EE" sz="1200" b="0" i="0" dirty="0">
              <a:solidFill>
                <a:srgbClr val="1F1F1F"/>
              </a:solidFill>
              <a:effectLst/>
              <a:highlight>
                <a:srgbClr val="FFFFFF"/>
              </a:highlight>
              <a:latin typeface="Google Sans"/>
            </a:endParaRP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Estonia </a:t>
            </a:r>
            <a:r>
              <a:rPr lang="et-EE" sz="1200" b="0" i="0" dirty="0" err="1">
                <a:solidFill>
                  <a:srgbClr val="1F1F1F"/>
                </a:solidFill>
                <a:effectLst/>
                <a:highlight>
                  <a:srgbClr val="FFFFFF"/>
                </a:highlight>
                <a:latin typeface="Google Sans"/>
              </a:rPr>
              <a:t>is</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low</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red</a:t>
            </a:r>
            <a:r>
              <a:rPr lang="et-EE" sz="1200" b="0" i="0" dirty="0">
                <a:solidFill>
                  <a:srgbClr val="1F1F1F"/>
                </a:solidFill>
                <a:effectLst/>
                <a:highlight>
                  <a:srgbClr val="FFFFFF"/>
                </a:highlight>
                <a:latin typeface="Google Sans"/>
              </a:rPr>
              <a:t> tape </a:t>
            </a:r>
            <a:r>
              <a:rPr lang="et-EE" sz="1200" b="0" i="0" dirty="0" err="1">
                <a:solidFill>
                  <a:srgbClr val="1F1F1F"/>
                </a:solidFill>
                <a:effectLst/>
                <a:highlight>
                  <a:srgbClr val="FFFFFF"/>
                </a:highlight>
                <a:latin typeface="Google Sans"/>
              </a:rPr>
              <a:t>country</a:t>
            </a:r>
            <a:r>
              <a:rPr lang="et-EE" sz="1200" b="0" i="0" dirty="0">
                <a:solidFill>
                  <a:srgbClr val="1F1F1F"/>
                </a:solidFill>
                <a:effectLst/>
                <a:highlight>
                  <a:srgbClr val="FFFFFF"/>
                </a:highlight>
                <a:latin typeface="Google Sans"/>
              </a:rPr>
              <a:t>.</a:t>
            </a:r>
          </a:p>
          <a:p>
            <a:endParaRPr lang="et-EE" sz="1200" b="0" i="0" dirty="0">
              <a:solidFill>
                <a:srgbClr val="1F1F1F"/>
              </a:solidFill>
              <a:effectLst/>
              <a:highlight>
                <a:srgbClr val="FFFFFF"/>
              </a:highlight>
              <a:latin typeface="Google Sans"/>
            </a:endParaRPr>
          </a:p>
          <a:p>
            <a:r>
              <a:rPr lang="et-EE" sz="1200" b="0" i="0" dirty="0">
                <a:solidFill>
                  <a:srgbClr val="1F1F1F"/>
                </a:solidFill>
                <a:effectLst/>
                <a:highlight>
                  <a:srgbClr val="FFFFFF"/>
                </a:highlight>
                <a:latin typeface="Google Sans"/>
              </a:rPr>
              <a:t>#12 in </a:t>
            </a:r>
            <a:r>
              <a:rPr lang="et-EE" sz="1200" b="0" i="0" dirty="0" err="1">
                <a:solidFill>
                  <a:srgbClr val="1F1F1F"/>
                </a:solidFill>
                <a:effectLst/>
                <a:highlight>
                  <a:srgbClr val="FFFFFF"/>
                </a:highlight>
                <a:latin typeface="Google Sans"/>
              </a:rPr>
              <a:t>Corruption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Pereception</a:t>
            </a:r>
            <a:r>
              <a:rPr lang="et-EE" sz="1200" b="0" i="0" dirty="0">
                <a:solidFill>
                  <a:srgbClr val="1F1F1F"/>
                </a:solidFill>
                <a:effectLst/>
                <a:highlight>
                  <a:srgbClr val="FFFFFF"/>
                </a:highlight>
                <a:latin typeface="Google Sans"/>
              </a:rPr>
              <a:t> </a:t>
            </a:r>
            <a:r>
              <a:rPr lang="et-EE" sz="1200" b="0" i="0" dirty="0" err="1">
                <a:solidFill>
                  <a:srgbClr val="1F1F1F"/>
                </a:solidFill>
                <a:effectLst/>
                <a:highlight>
                  <a:srgbClr val="FFFFFF"/>
                </a:highlight>
                <a:latin typeface="Google Sans"/>
              </a:rPr>
              <a:t>Index</a:t>
            </a:r>
            <a:r>
              <a:rPr lang="et-EE" sz="1200" b="0" i="0" dirty="0">
                <a:solidFill>
                  <a:srgbClr val="1F1F1F"/>
                </a:solidFill>
                <a:effectLst/>
                <a:highlight>
                  <a:srgbClr val="FFFFFF"/>
                </a:highlight>
                <a:latin typeface="Google Sans"/>
              </a:rPr>
              <a:t> </a:t>
            </a:r>
            <a:r>
              <a:rPr lang="et-EE" sz="1200" b="0" i="0" dirty="0">
                <a:solidFill>
                  <a:srgbClr val="1F1F1F"/>
                </a:solidFill>
                <a:effectLst/>
                <a:latin typeface="Google Sans"/>
              </a:rPr>
              <a:t>https://www.transparency.org/en/cpi/2025</a:t>
            </a:r>
            <a:br>
              <a:rPr lang="et-EE" sz="1200" b="0" i="0" dirty="0">
                <a:solidFill>
                  <a:srgbClr val="1F1F1F"/>
                </a:solidFill>
                <a:effectLst/>
                <a:highlight>
                  <a:srgbClr val="FFFFFF"/>
                </a:highlight>
                <a:latin typeface="Google Sans"/>
              </a:rPr>
            </a:br>
            <a:endParaRPr lang="en-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24</a:t>
            </a:fld>
            <a:endParaRPr lang="et-EE"/>
          </a:p>
        </p:txBody>
      </p:sp>
    </p:spTree>
    <p:extLst>
      <p:ext uri="{BB962C8B-B14F-4D97-AF65-F5344CB8AC3E}">
        <p14:creationId xmlns:p14="http://schemas.microsoft.com/office/powerpoint/2010/main" val="43846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txBody>
          <a:bodyPr/>
          <a:lstStyle/>
          <a:p>
            <a:endParaRPr lang="et-EE"/>
          </a:p>
        </p:txBody>
      </p:sp>
      <p:sp>
        <p:nvSpPr>
          <p:cNvPr id="3" name="Notes Placeholder 2"/>
          <p:cNvSpPr>
            <a:spLocks noGrp="1"/>
          </p:cNvSpPr>
          <p:nvPr>
            <p:ph type="body" idx="1"/>
            <p:custDataLst>
              <p:tags r:id="rId2"/>
            </p:custDataLst>
          </p:nvPr>
        </p:nvSpPr>
        <p:spPr/>
        <p:txBody>
          <a:bodyPr/>
          <a:lstStyle/>
          <a:p>
            <a:r>
              <a:rPr lang="et-EE" sz="1200" b="0" i="0" u="none" kern="1200" dirty="0" err="1">
                <a:solidFill>
                  <a:schemeClr val="tx1"/>
                </a:solidFill>
                <a:effectLst/>
                <a:latin typeface="Aino" panose="02000603040504020204" pitchFamily="50" charset="-70"/>
                <a:ea typeface="+mn-ea"/>
                <a:cs typeface="+mn-cs"/>
              </a:rPr>
              <a:t>What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In Estonia a </a:t>
            </a:r>
            <a:r>
              <a:rPr lang="et-EE" sz="1200" b="0" i="0" u="none" kern="1200" dirty="0" err="1">
                <a:solidFill>
                  <a:schemeClr val="tx1"/>
                </a:solidFill>
                <a:effectLst/>
                <a:latin typeface="Aino" panose="02000603040504020204" pitchFamily="50" charset="-70"/>
                <a:ea typeface="+mn-ea"/>
                <a:cs typeface="+mn-cs"/>
              </a:rPr>
              <a:t>startup</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defined</a:t>
            </a:r>
            <a:r>
              <a:rPr lang="et-EE" sz="1200" b="0" i="0" u="none" kern="1200" dirty="0">
                <a:solidFill>
                  <a:schemeClr val="tx1"/>
                </a:solidFill>
                <a:effectLst/>
                <a:latin typeface="Aino" panose="02000603040504020204" pitchFamily="50" charset="-70"/>
                <a:ea typeface="+mn-ea"/>
                <a:cs typeface="+mn-cs"/>
              </a:rPr>
              <a:t> by 5 </a:t>
            </a:r>
            <a:r>
              <a:rPr lang="et-EE" sz="1200" b="0" i="0" u="none" kern="1200" dirty="0" err="1">
                <a:solidFill>
                  <a:schemeClr val="tx1"/>
                </a:solidFill>
                <a:effectLst/>
                <a:latin typeface="Aino" panose="02000603040504020204" pitchFamily="50" charset="-70"/>
                <a:ea typeface="+mn-ea"/>
                <a:cs typeface="+mn-cs"/>
              </a:rPr>
              <a:t>traits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an</a:t>
            </a:r>
            <a:r>
              <a:rPr lang="et-EE" sz="1200" b="0" i="0" u="none" kern="1200" dirty="0">
                <a:solidFill>
                  <a:schemeClr val="tx1"/>
                </a:solidFill>
                <a:effectLst/>
                <a:latin typeface="Aino" panose="02000603040504020204" pitchFamily="50" charset="-70"/>
                <a:ea typeface="+mn-ea"/>
                <a:cs typeface="+mn-cs"/>
              </a:rPr>
              <a:t> 1) </a:t>
            </a:r>
            <a:r>
              <a:rPr lang="et-EE" sz="1200" b="0" i="0" u="none" kern="1200" dirty="0" err="1">
                <a:solidFill>
                  <a:schemeClr val="tx1"/>
                </a:solidFill>
                <a:effectLst/>
                <a:latin typeface="Aino" panose="02000603040504020204" pitchFamily="50" charset="-70"/>
                <a:ea typeface="+mn-ea"/>
                <a:cs typeface="+mn-cs"/>
              </a:rPr>
              <a:t>innovative</a:t>
            </a:r>
            <a:r>
              <a:rPr lang="et-EE" sz="1200" b="0" i="0" u="none" kern="1200" dirty="0">
                <a:solidFill>
                  <a:schemeClr val="tx1"/>
                </a:solidFill>
                <a:effectLst/>
                <a:latin typeface="Aino" panose="02000603040504020204" pitchFamily="50" charset="-70"/>
                <a:ea typeface="+mn-ea"/>
                <a:cs typeface="+mn-cs"/>
              </a:rPr>
              <a:t> 2) </a:t>
            </a:r>
            <a:r>
              <a:rPr lang="et-EE" sz="1200" b="0" i="0" u="none" kern="1200" dirty="0" err="1">
                <a:solidFill>
                  <a:schemeClr val="tx1"/>
                </a:solidFill>
                <a:effectLst/>
                <a:latin typeface="Aino" panose="02000603040504020204" pitchFamily="50" charset="-70"/>
                <a:ea typeface="+mn-ea"/>
                <a:cs typeface="+mn-cs"/>
              </a:rPr>
              <a:t>technology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company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that</a:t>
            </a:r>
            <a:r>
              <a:rPr lang="et-EE" sz="1200" b="0" i="0" u="none" kern="1200" dirty="0">
                <a:solidFill>
                  <a:schemeClr val="tx1"/>
                </a:solidFill>
                <a:effectLst/>
                <a:latin typeface="Aino" panose="02000603040504020204" pitchFamily="50" charset="-70"/>
                <a:ea typeface="+mn-ea"/>
                <a:cs typeface="+mn-cs"/>
              </a:rPr>
              <a:t> 3) </a:t>
            </a:r>
            <a:r>
              <a:rPr lang="et-EE" sz="1200" b="0" i="0" u="none" kern="1200" dirty="0" err="1">
                <a:solidFill>
                  <a:schemeClr val="tx1"/>
                </a:solidFill>
                <a:effectLst/>
                <a:latin typeface="Aino" panose="02000603040504020204" pitchFamily="50" charset="-70"/>
                <a:ea typeface="+mn-ea"/>
                <a:cs typeface="+mn-cs"/>
              </a:rPr>
              <a:t>has</a:t>
            </a:r>
            <a:r>
              <a:rPr lang="et-EE" sz="1200" b="0" i="0" u="none" kern="1200" dirty="0">
                <a:solidFill>
                  <a:schemeClr val="tx1"/>
                </a:solidFill>
                <a:effectLst/>
                <a:latin typeface="Aino" panose="02000603040504020204" pitchFamily="50" charset="-70"/>
                <a:ea typeface="+mn-ea"/>
                <a:cs typeface="+mn-cs"/>
              </a:rPr>
              <a:t> a </a:t>
            </a:r>
            <a:r>
              <a:rPr lang="et-EE" sz="1200" b="0" i="0" u="none" kern="1200" dirty="0" err="1">
                <a:solidFill>
                  <a:schemeClr val="tx1"/>
                </a:solidFill>
                <a:effectLst/>
                <a:latin typeface="Aino" panose="02000603040504020204" pitchFamily="50" charset="-70"/>
                <a:ea typeface="+mn-ea"/>
                <a:cs typeface="+mn-cs"/>
              </a:rPr>
              <a:t>scalable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business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model</a:t>
            </a:r>
            <a:r>
              <a:rPr lang="et-EE" sz="1200" b="0" i="0" u="none" kern="1200" dirty="0">
                <a:solidFill>
                  <a:schemeClr val="tx1"/>
                </a:solidFill>
                <a:effectLst/>
                <a:latin typeface="Aino" panose="02000603040504020204" pitchFamily="50" charset="-70"/>
                <a:ea typeface="+mn-ea"/>
                <a:cs typeface="+mn-cs"/>
              </a:rPr>
              <a:t> and 4) </a:t>
            </a:r>
            <a:r>
              <a:rPr lang="et-EE" sz="1200" b="0" i="0" u="none" kern="1200" dirty="0" err="1">
                <a:solidFill>
                  <a:schemeClr val="tx1"/>
                </a:solidFill>
                <a:effectLst/>
                <a:latin typeface="Aino" panose="02000603040504020204" pitchFamily="50" charset="-70"/>
                <a:ea typeface="+mn-ea"/>
                <a:cs typeface="+mn-cs"/>
              </a:rPr>
              <a:t>global</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potential</a:t>
            </a:r>
            <a:r>
              <a:rPr lang="et-EE" sz="1200" b="0" i="0" u="none" kern="1200" dirty="0">
                <a:solidFill>
                  <a:schemeClr val="tx1"/>
                </a:solidFill>
                <a:effectLst/>
                <a:latin typeface="Aino" panose="02000603040504020204" pitchFamily="50" charset="-70"/>
                <a:ea typeface="+mn-ea"/>
                <a:cs typeface="+mn-cs"/>
              </a:rPr>
              <a:t> and 5) </a:t>
            </a:r>
            <a:r>
              <a:rPr lang="et-EE" sz="1200" b="0" i="0" u="none" kern="1200" dirty="0" err="1">
                <a:solidFill>
                  <a:schemeClr val="tx1"/>
                </a:solidFill>
                <a:effectLst/>
                <a:latin typeface="Aino" panose="02000603040504020204" pitchFamily="50" charset="-70"/>
                <a:ea typeface="+mn-ea"/>
                <a:cs typeface="+mn-cs"/>
              </a:rPr>
              <a:t>up</a:t>
            </a:r>
            <a:r>
              <a:rPr lang="et-EE" sz="1200" b="0" i="0" u="none" kern="1200" dirty="0">
                <a:solidFill>
                  <a:schemeClr val="tx1"/>
                </a:solidFill>
                <a:effectLst/>
                <a:latin typeface="Aino" panose="02000603040504020204" pitchFamily="50" charset="-70"/>
                <a:ea typeface="+mn-ea"/>
                <a:cs typeface="+mn-cs"/>
              </a:rPr>
              <a:t> to 10 </a:t>
            </a:r>
            <a:r>
              <a:rPr lang="et-EE" sz="1200" b="0" i="0" u="none" kern="1200" dirty="0" err="1">
                <a:solidFill>
                  <a:schemeClr val="tx1"/>
                </a:solidFill>
                <a:effectLst/>
                <a:latin typeface="Aino" panose="02000603040504020204" pitchFamily="50" charset="-70"/>
                <a:ea typeface="+mn-ea"/>
                <a:cs typeface="+mn-cs"/>
              </a:rPr>
              <a:t>years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old</a:t>
            </a:r>
            <a:r>
              <a:rPr lang="et-EE" sz="1200" b="0" i="0" u="none" kern="1200" dirty="0">
                <a:solidFill>
                  <a:schemeClr val="tx1"/>
                </a:solidFill>
                <a:effectLst/>
                <a:latin typeface="Aino" panose="02000603040504020204" pitchFamily="50" charset="-70"/>
                <a:ea typeface="+mn-ea"/>
                <a:cs typeface="+mn-cs"/>
              </a:rPr>
              <a:t>.</a:t>
            </a: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Official</a:t>
            </a:r>
            <a:r>
              <a:rPr lang="et-EE" sz="1200" b="0" i="0" u="none" kern="1200" dirty="0">
                <a:solidFill>
                  <a:schemeClr val="tx1"/>
                </a:solidFill>
                <a:effectLst/>
                <a:latin typeface="Aino" panose="02000603040504020204" pitchFamily="50" charset="-70"/>
                <a:ea typeface="+mn-ea"/>
                <a:cs typeface="+mn-cs"/>
              </a:rPr>
              <a:t>: </a:t>
            </a:r>
            <a:r>
              <a:rPr lang="en-US" sz="1200" b="0" i="0" u="none" kern="1200" dirty="0">
                <a:solidFill>
                  <a:schemeClr val="tx1"/>
                </a:solidFill>
                <a:effectLst/>
                <a:latin typeface="Aino" panose="02000603040504020204" pitchFamily="50" charset="-70"/>
                <a:ea typeface="+mn-ea"/>
                <a:cs typeface="+mn-cs"/>
              </a:rPr>
              <a:t>A startup (</a:t>
            </a:r>
            <a:r>
              <a:rPr lang="en-US" sz="1200" b="0" i="1" u="none" kern="1200" dirty="0" err="1">
                <a:solidFill>
                  <a:schemeClr val="tx1"/>
                </a:solidFill>
                <a:effectLst/>
                <a:latin typeface="Aino" panose="02000603040504020204" pitchFamily="50" charset="-70"/>
                <a:ea typeface="+mn-ea"/>
                <a:cs typeface="+mn-cs"/>
              </a:rPr>
              <a:t>iduettevõte</a:t>
            </a:r>
            <a:r>
              <a:rPr lang="en-US" sz="1200" b="0" i="0" u="none" kern="1200" dirty="0">
                <a:solidFill>
                  <a:schemeClr val="tx1"/>
                </a:solidFill>
                <a:effectLst/>
                <a:latin typeface="Aino" panose="02000603040504020204" pitchFamily="50" charset="-70"/>
                <a:ea typeface="+mn-ea"/>
                <a:cs typeface="+mn-cs"/>
              </a:rPr>
              <a:t> in Estonian) has been defined by the Estonian legislator in § 62</a:t>
            </a:r>
            <a:r>
              <a:rPr lang="en-US" sz="1200" b="0" i="0" u="none" kern="1200" baseline="30000" dirty="0">
                <a:solidFill>
                  <a:schemeClr val="tx1"/>
                </a:solidFill>
                <a:effectLst/>
                <a:latin typeface="Aino" panose="02000603040504020204" pitchFamily="50" charset="-70"/>
                <a:ea typeface="+mn-ea"/>
                <a:cs typeface="+mn-cs"/>
              </a:rPr>
              <a:t>4</a:t>
            </a:r>
            <a:r>
              <a:rPr lang="en-US" sz="1200" b="0" i="0" u="none" kern="1200" dirty="0">
                <a:solidFill>
                  <a:schemeClr val="tx1"/>
                </a:solidFill>
                <a:effectLst/>
                <a:latin typeface="Aino" panose="02000603040504020204" pitchFamily="50" charset="-70"/>
                <a:ea typeface="+mn-ea"/>
                <a:cs typeface="+mn-cs"/>
              </a:rPr>
              <a:t> (2) of the </a:t>
            </a:r>
            <a:r>
              <a:rPr lang="en-US" sz="1200" b="0" i="0" u="none" kern="1200" dirty="0">
                <a:solidFill>
                  <a:schemeClr val="tx1"/>
                </a:solidFill>
                <a:effectLst/>
                <a:latin typeface="Aino" panose="02000603040504020204" pitchFamily="50" charset="-70"/>
                <a:ea typeface="+mn-ea"/>
                <a:cs typeface="+mn-cs"/>
                <a:hlinkClick r:id="rId6"/>
              </a:rPr>
              <a:t>Alien Act</a:t>
            </a:r>
            <a:r>
              <a:rPr lang="en-US" sz="1200" b="0" i="0" u="none" kern="1200" dirty="0">
                <a:solidFill>
                  <a:schemeClr val="tx1"/>
                </a:solidFill>
                <a:effectLst/>
                <a:latin typeface="Aino" panose="02000603040504020204" pitchFamily="50" charset="-70"/>
                <a:ea typeface="+mn-ea"/>
                <a:cs typeface="+mn-cs"/>
              </a:rPr>
              <a:t>, which states that a start-up is a business entity belonging to a starting Estonian company, the purpose of which is to develop and launch an innovative and replicable business model with high global growth potential, that shall significantly contribute to the development of the Estonian business environment.</a:t>
            </a:r>
            <a:endParaRPr lang="et-EE" sz="1200" b="0" i="0" u="none" kern="1200" dirty="0">
              <a:solidFill>
                <a:schemeClr val="tx1"/>
              </a:solidFill>
              <a:effectLst/>
              <a:latin typeface="Aino" panose="02000603040504020204" pitchFamily="50" charset="-70"/>
              <a:ea typeface="+mn-ea"/>
              <a:cs typeface="+mn-cs"/>
            </a:endParaRPr>
          </a:p>
          <a:p>
            <a:endParaRPr lang="et-EE" sz="1200" b="0" i="0" u="none" kern="1200" dirty="0">
              <a:solidFill>
                <a:schemeClr val="tx1"/>
              </a:solidFill>
              <a:effectLst/>
              <a:latin typeface="Aino" panose="02000603040504020204" pitchFamily="50" charset="-70"/>
              <a:ea typeface="+mn-ea"/>
              <a:cs typeface="+mn-cs"/>
            </a:endParaRPr>
          </a:p>
          <a:p>
            <a:r>
              <a:rPr lang="et-EE" sz="1200" b="0" i="0" u="none" kern="1200" dirty="0" err="1">
                <a:solidFill>
                  <a:schemeClr val="tx1"/>
                </a:solidFill>
                <a:effectLst/>
                <a:latin typeface="Aino" panose="02000603040504020204" pitchFamily="50" charset="-70"/>
                <a:ea typeface="+mn-ea"/>
                <a:cs typeface="+mn-cs"/>
              </a:rPr>
              <a:t>Observations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from</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Estonian </a:t>
            </a: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Society</a:t>
            </a:r>
            <a:r>
              <a:rPr lang="et-EE" sz="1200" b="0" i="0" u="none" kern="1200" dirty="0">
                <a:solidFill>
                  <a:schemeClr val="tx1"/>
                </a:solidFill>
                <a:effectLst/>
                <a:latin typeface="Aino" panose="02000603040504020204" pitchFamily="50" charset="-70"/>
                <a:ea typeface="+mn-ea"/>
                <a:cs typeface="+mn-cs"/>
              </a:rPr>
              <a:t> (asutajad.ee):</a:t>
            </a:r>
          </a:p>
          <a:p>
            <a:pPr marL="171450" indent="-171450">
              <a:buFont typeface="Arial" panose="020B0604020202020204" pitchFamily="34" charset="0"/>
              <a:buChar char="•"/>
            </a:pPr>
            <a:r>
              <a:rPr lang="et-EE" sz="1200" b="0" i="0" u="none" kern="1200" dirty="0">
                <a:solidFill>
                  <a:schemeClr val="tx1"/>
                </a:solidFill>
                <a:effectLst/>
                <a:latin typeface="Aino" panose="02000603040504020204" pitchFamily="50" charset="-70"/>
                <a:ea typeface="+mn-ea"/>
                <a:cs typeface="+mn-cs"/>
              </a:rPr>
              <a:t>The </a:t>
            </a:r>
            <a:r>
              <a:rPr lang="et-EE" sz="1200" b="0" i="0" u="none" kern="1200" dirty="0" err="1">
                <a:solidFill>
                  <a:schemeClr val="tx1"/>
                </a:solidFill>
                <a:effectLst/>
                <a:latin typeface="Aino" panose="02000603040504020204" pitchFamily="50" charset="-70"/>
                <a:ea typeface="+mn-ea"/>
                <a:cs typeface="+mn-cs"/>
              </a:rPr>
              <a:t>workforce</a:t>
            </a:r>
            <a:r>
              <a:rPr lang="et-EE" sz="1200" b="0" i="0" u="none" kern="1200" dirty="0">
                <a:solidFill>
                  <a:schemeClr val="tx1"/>
                </a:solidFill>
                <a:effectLst/>
                <a:latin typeface="Aino" panose="02000603040504020204" pitchFamily="50" charset="-70"/>
                <a:ea typeface="+mn-ea"/>
                <a:cs typeface="+mn-cs"/>
              </a:rPr>
              <a:t> in Estonia </a:t>
            </a:r>
            <a:r>
              <a:rPr lang="et-EE" sz="1200" b="0" i="0" u="none" kern="1200" dirty="0" err="1">
                <a:solidFill>
                  <a:schemeClr val="tx1"/>
                </a:solidFill>
                <a:effectLst/>
                <a:latin typeface="Aino" panose="02000603040504020204" pitchFamily="50" charset="-70"/>
                <a:ea typeface="+mn-ea"/>
                <a:cs typeface="+mn-cs"/>
              </a:rPr>
              <a:t>is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stable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salaries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avg</a:t>
            </a:r>
            <a:r>
              <a:rPr lang="et-EE" sz="1200" b="0" i="0" u="none" kern="1200" dirty="0">
                <a:solidFill>
                  <a:schemeClr val="tx1"/>
                </a:solidFill>
                <a:effectLst/>
                <a:latin typeface="Aino" panose="02000603040504020204" pitchFamily="50" charset="-70"/>
                <a:ea typeface="+mn-ea"/>
                <a:cs typeface="+mn-cs"/>
              </a:rPr>
              <a:t> €4k/</a:t>
            </a:r>
            <a:r>
              <a:rPr lang="et-EE" sz="1200" b="0" i="0" u="none" kern="1200" dirty="0" err="1">
                <a:solidFill>
                  <a:schemeClr val="tx1"/>
                </a:solidFill>
                <a:effectLst/>
                <a:latin typeface="Aino" panose="02000603040504020204" pitchFamily="50" charset="-70"/>
                <a:ea typeface="+mn-ea"/>
                <a:cs typeface="+mn-cs"/>
              </a:rPr>
              <a:t>month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profitability</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becoming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the</a:t>
            </a:r>
            <a:r>
              <a:rPr lang="et-EE" sz="1200" b="0" i="0" u="none" kern="1200" dirty="0">
                <a:solidFill>
                  <a:schemeClr val="tx1"/>
                </a:solidFill>
                <a:effectLst/>
                <a:latin typeface="Aino" panose="02000603040504020204" pitchFamily="50" charset="-70"/>
                <a:ea typeface="+mn-ea"/>
                <a:cs typeface="+mn-cs"/>
              </a:rPr>
              <a:t> norm.</a:t>
            </a: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Runways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lengthening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with</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almost</a:t>
            </a:r>
            <a:r>
              <a:rPr lang="et-EE" sz="1200" b="0" i="0" u="none" kern="1200" dirty="0">
                <a:solidFill>
                  <a:schemeClr val="tx1"/>
                </a:solidFill>
                <a:effectLst/>
                <a:latin typeface="Aino" panose="02000603040504020204" pitchFamily="50" charset="-70"/>
                <a:ea typeface="+mn-ea"/>
                <a:cs typeface="+mn-cs"/>
              </a:rPr>
              <a:t> 50% of </a:t>
            </a:r>
            <a:r>
              <a:rPr lang="et-EE" sz="1200" b="0" i="0" u="none" kern="1200" dirty="0" err="1">
                <a:solidFill>
                  <a:schemeClr val="tx1"/>
                </a:solidFill>
                <a:effectLst/>
                <a:latin typeface="Aino" panose="02000603040504020204" pitchFamily="50" charset="-70"/>
                <a:ea typeface="+mn-ea"/>
                <a:cs typeface="+mn-cs"/>
              </a:rPr>
              <a:t>startups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surviving</a:t>
            </a:r>
            <a:r>
              <a:rPr lang="et-EE" sz="1200" b="0" i="0" u="none" kern="1200" dirty="0">
                <a:solidFill>
                  <a:schemeClr val="tx1"/>
                </a:solidFill>
                <a:effectLst/>
                <a:latin typeface="Aino" panose="02000603040504020204" pitchFamily="50" charset="-70"/>
                <a:ea typeface="+mn-ea"/>
                <a:cs typeface="+mn-cs"/>
              </a:rPr>
              <a:t> for </a:t>
            </a:r>
            <a:r>
              <a:rPr lang="et-EE" sz="1200" b="0" i="0" u="none" kern="1200" dirty="0" err="1">
                <a:solidFill>
                  <a:schemeClr val="tx1"/>
                </a:solidFill>
                <a:effectLst/>
                <a:latin typeface="Aino" panose="02000603040504020204" pitchFamily="50" charset="-70"/>
                <a:ea typeface="+mn-ea"/>
                <a:cs typeface="+mn-cs"/>
              </a:rPr>
              <a:t>more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than</a:t>
            </a:r>
            <a:r>
              <a:rPr lang="et-EE" sz="1200" b="0" i="0" u="none" kern="1200" dirty="0">
                <a:solidFill>
                  <a:schemeClr val="tx1"/>
                </a:solidFill>
                <a:effectLst/>
                <a:latin typeface="Aino" panose="02000603040504020204" pitchFamily="50" charset="-70"/>
                <a:ea typeface="+mn-ea"/>
                <a:cs typeface="+mn-cs"/>
              </a:rPr>
              <a:t> 24 </a:t>
            </a:r>
            <a:r>
              <a:rPr lang="et-EE" sz="1200" b="0" i="0" u="none" kern="1200" dirty="0" err="1">
                <a:solidFill>
                  <a:schemeClr val="tx1"/>
                </a:solidFill>
                <a:effectLst/>
                <a:latin typeface="Aino" panose="02000603040504020204" pitchFamily="50" charset="-70"/>
                <a:ea typeface="+mn-ea"/>
                <a:cs typeface="+mn-cs"/>
              </a:rPr>
              <a:t>months</a:t>
            </a:r>
            <a:endParaRPr lang="et-EE" sz="1200" b="0" i="0" u="none" kern="1200" dirty="0">
              <a:solidFill>
                <a:schemeClr val="tx1"/>
              </a:solidFill>
              <a:effectLst/>
              <a:latin typeface="Aino" panose="02000603040504020204" pitchFamily="50" charset="-70"/>
              <a:ea typeface="+mn-ea"/>
              <a:cs typeface="+mn-cs"/>
            </a:endParaRPr>
          </a:p>
          <a:p>
            <a:pPr marL="171450" indent="-171450">
              <a:buFont typeface="Arial" panose="020B0604020202020204" pitchFamily="34" charset="0"/>
              <a:buChar char="•"/>
            </a:pPr>
            <a:r>
              <a:rPr lang="et-EE" sz="1200" b="0" i="0" u="none" kern="1200" dirty="0" err="1">
                <a:solidFill>
                  <a:schemeClr val="tx1"/>
                </a:solidFill>
                <a:effectLst/>
                <a:latin typeface="Aino" panose="02000603040504020204" pitchFamily="50" charset="-70"/>
                <a:ea typeface="+mn-ea"/>
                <a:cs typeface="+mn-cs"/>
              </a:rPr>
              <a:t>Founders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main</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worries</a:t>
            </a:r>
            <a:r>
              <a:rPr lang="et-EE" sz="1200" b="0" i="0" u="none" kern="1200" dirty="0">
                <a:solidFill>
                  <a:schemeClr val="tx1"/>
                </a:solidFill>
                <a:effectLst/>
                <a:latin typeface="Aino" panose="02000603040504020204" pitchFamily="50" charset="-70"/>
                <a:ea typeface="+mn-ea"/>
                <a:cs typeface="+mn-cs"/>
              </a:rPr>
              <a:t> are </a:t>
            </a:r>
            <a:r>
              <a:rPr lang="et-EE" sz="1200" b="0" i="0" u="none" kern="1200" dirty="0" err="1">
                <a:solidFill>
                  <a:schemeClr val="tx1"/>
                </a:solidFill>
                <a:effectLst/>
                <a:latin typeface="Aino" panose="02000603040504020204" pitchFamily="50" charset="-70"/>
                <a:ea typeface="+mn-ea"/>
                <a:cs typeface="+mn-cs"/>
              </a:rPr>
              <a:t>sales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growth</a:t>
            </a:r>
            <a:r>
              <a:rPr lang="et-EE" sz="1200" b="0" i="0" u="none" kern="1200" dirty="0">
                <a:solidFill>
                  <a:schemeClr val="tx1"/>
                </a:solidFill>
                <a:effectLst/>
                <a:latin typeface="Aino" panose="02000603040504020204" pitchFamily="50" charset="-70"/>
                <a:ea typeface="+mn-ea"/>
                <a:cs typeface="+mn-cs"/>
              </a:rPr>
              <a:t> and </a:t>
            </a:r>
            <a:r>
              <a:rPr lang="et-EE" sz="1200" b="0" i="0" u="none" kern="1200" dirty="0" err="1">
                <a:solidFill>
                  <a:schemeClr val="tx1"/>
                </a:solidFill>
                <a:effectLst/>
                <a:latin typeface="Aino" panose="02000603040504020204" pitchFamily="50" charset="-70"/>
                <a:ea typeface="+mn-ea"/>
                <a:cs typeface="+mn-cs"/>
              </a:rPr>
              <a:t>go</a:t>
            </a:r>
            <a:r>
              <a:rPr lang="et-EE" sz="1200" b="0" i="0" u="none" kern="1200" dirty="0">
                <a:solidFill>
                  <a:schemeClr val="tx1"/>
                </a:solidFill>
                <a:effectLst/>
                <a:latin typeface="Aino" panose="02000603040504020204" pitchFamily="50" charset="-70"/>
                <a:ea typeface="+mn-ea"/>
                <a:cs typeface="+mn-cs"/>
              </a:rPr>
              <a:t> to market </a:t>
            </a:r>
            <a:r>
              <a:rPr lang="et-EE" sz="1200" b="0" i="0" u="none" kern="1200" dirty="0" err="1">
                <a:solidFill>
                  <a:schemeClr val="tx1"/>
                </a:solidFill>
                <a:effectLst/>
                <a:latin typeface="Aino" panose="02000603040504020204" pitchFamily="50" charset="-70"/>
                <a:ea typeface="+mn-ea"/>
                <a:cs typeface="+mn-cs"/>
              </a:rPr>
              <a:t>strategies</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alongside</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finding</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product</a:t>
            </a:r>
            <a:r>
              <a:rPr lang="et-EE" sz="1200" b="0" i="0" u="none" kern="1200" dirty="0">
                <a:solidFill>
                  <a:schemeClr val="tx1"/>
                </a:solidFill>
                <a:effectLst/>
                <a:latin typeface="Aino" panose="02000603040504020204" pitchFamily="50" charset="-70"/>
                <a:ea typeface="+mn-ea"/>
                <a:cs typeface="+mn-cs"/>
              </a:rPr>
              <a:t>-market </a:t>
            </a:r>
            <a:r>
              <a:rPr lang="et-EE" sz="1200" b="0" i="0" u="none" kern="1200" dirty="0" err="1">
                <a:solidFill>
                  <a:schemeClr val="tx1"/>
                </a:solidFill>
                <a:effectLst/>
                <a:latin typeface="Aino" panose="02000603040504020204" pitchFamily="50" charset="-70"/>
                <a:ea typeface="+mn-ea"/>
                <a:cs typeface="+mn-cs"/>
              </a:rPr>
              <a:t>fit</a:t>
            </a:r>
            <a:r>
              <a:rPr lang="et-EE" sz="1200" b="0" i="0" u="none" kern="1200" dirty="0">
                <a:solidFill>
                  <a:schemeClr val="tx1"/>
                </a:solidFill>
                <a:effectLst/>
                <a:latin typeface="Aino" panose="02000603040504020204" pitchFamily="50" charset="-70"/>
                <a:ea typeface="+mn-ea"/>
                <a:cs typeface="+mn-cs"/>
              </a:rPr>
              <a:t>, </a:t>
            </a:r>
            <a:r>
              <a:rPr lang="et-EE" sz="1200" b="0" i="0" u="none" kern="1200" dirty="0" err="1">
                <a:solidFill>
                  <a:schemeClr val="tx1"/>
                </a:solidFill>
                <a:effectLst/>
                <a:latin typeface="Aino" panose="02000603040504020204" pitchFamily="50" charset="-70"/>
                <a:ea typeface="+mn-ea"/>
                <a:cs typeface="+mn-cs"/>
              </a:rPr>
              <a:t>followed</a:t>
            </a:r>
            <a:r>
              <a:rPr lang="et-EE" sz="1200" b="0" i="0" u="none" kern="1200" dirty="0">
                <a:solidFill>
                  <a:schemeClr val="tx1"/>
                </a:solidFill>
                <a:effectLst/>
                <a:latin typeface="Aino" panose="02000603040504020204" pitchFamily="50" charset="-70"/>
                <a:ea typeface="+mn-ea"/>
                <a:cs typeface="+mn-cs"/>
              </a:rPr>
              <a:t> by </a:t>
            </a:r>
            <a:r>
              <a:rPr lang="et-EE" sz="1200" b="0" i="0" u="none" kern="1200" dirty="0" err="1">
                <a:solidFill>
                  <a:schemeClr val="tx1"/>
                </a:solidFill>
                <a:effectLst/>
                <a:latin typeface="Aino" panose="02000603040504020204" pitchFamily="50" charset="-70"/>
                <a:ea typeface="+mn-ea"/>
                <a:cs typeface="+mn-cs"/>
              </a:rPr>
              <a:t>fundraising</a:t>
            </a:r>
            <a:endParaRPr lang="et-EE" sz="1200" b="0" i="0" u="none" kern="1200" dirty="0">
              <a:solidFill>
                <a:schemeClr val="tx1"/>
              </a:solidFill>
              <a:effectLst/>
              <a:latin typeface="Aino" panose="02000603040504020204" pitchFamily="50" charset="-70"/>
              <a:ea typeface="+mn-ea"/>
              <a:cs typeface="+mn-cs"/>
            </a:endParaRPr>
          </a:p>
          <a:p>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171450" indent="-171450">
              <a:buFont typeface="Arial" panose="020B0604020202020204" pitchFamily="34" charset="0"/>
              <a:buChar char="•"/>
            </a:pPr>
            <a:r>
              <a:rPr lang="et-EE" sz="1200" u="none" dirty="0">
                <a:effectLst/>
                <a:latin typeface="Aino" panose="02000603040504020204" pitchFamily="50" charset="-70"/>
                <a:ea typeface="Times New Roman" panose="02020603050405020304" pitchFamily="18" charset="0"/>
                <a:cs typeface="Aptos" panose="020B0004020202020204" pitchFamily="34" charset="0"/>
              </a:rPr>
              <a:t>1600+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startups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sector</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b="1" u="none" dirty="0" err="1">
                <a:effectLst/>
                <a:latin typeface="Aino" panose="02000603040504020204" pitchFamily="50" charset="-70"/>
                <a:ea typeface="Times New Roman" panose="02020603050405020304" pitchFamily="18" charset="0"/>
                <a:cs typeface="Aptos" panose="020B0004020202020204" pitchFamily="34" charset="0"/>
              </a:rPr>
              <a:t>companies</a:t>
            </a:r>
            <a:r>
              <a:rPr lang="et-EE" sz="1200" b="1"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Previously</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focused</a:t>
            </a:r>
            <a:r>
              <a:rPr lang="et-EE" sz="1200" u="none" dirty="0">
                <a:effectLst/>
                <a:latin typeface="Aino" panose="02000603040504020204" pitchFamily="50" charset="-70"/>
                <a:ea typeface="Aptos" panose="020B0004020202020204" pitchFamily="34" charset="0"/>
                <a:cs typeface="Aptos" panose="020B0004020202020204" pitchFamily="34" charset="0"/>
              </a:rPr>
              <a:t> on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now</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embrace</a:t>
            </a:r>
            <a:r>
              <a:rPr lang="et-EE" sz="1200" u="none" dirty="0">
                <a:effectLst/>
                <a:latin typeface="Aino" panose="02000603040504020204" pitchFamily="50" charset="-70"/>
                <a:ea typeface="Aptos" panose="020B0004020202020204" pitchFamily="34" charset="0"/>
                <a:cs typeface="Aptos" panose="020B0004020202020204" pitchFamily="34" charset="0"/>
              </a:rPr>
              <a:t> a </a:t>
            </a:r>
            <a:r>
              <a:rPr lang="et-EE" sz="1200" u="none" dirty="0" err="1">
                <a:effectLst/>
                <a:latin typeface="Aino" panose="02000603040504020204" pitchFamily="50" charset="-70"/>
                <a:ea typeface="Aptos" panose="020B0004020202020204" pitchFamily="34" charset="0"/>
                <a:cs typeface="Aptos" panose="020B0004020202020204" pitchFamily="34" charset="0"/>
              </a:rPr>
              <a:t>wider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spectrum</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including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sector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mature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scale-ups</a:t>
            </a:r>
            <a:r>
              <a:rPr lang="et-EE" sz="1200" u="none" dirty="0">
                <a:effectLst/>
                <a:latin typeface="Aino" panose="02000603040504020204" pitchFamily="50" charset="-70"/>
                <a:ea typeface="Aptos" panose="020B0004020202020204" pitchFamily="34" charset="0"/>
                <a:cs typeface="Aptos" panose="020B0004020202020204" pitchFamily="34" charset="0"/>
              </a:rPr>
              <a:t>, and </a:t>
            </a:r>
            <a:r>
              <a:rPr lang="et-EE" sz="1200" u="none" dirty="0" err="1">
                <a:effectLst/>
                <a:latin typeface="Aino" panose="02000603040504020204" pitchFamily="50" charset="-70"/>
                <a:ea typeface="Aptos" panose="020B0004020202020204" pitchFamily="34" charset="0"/>
                <a:cs typeface="Aptos" panose="020B0004020202020204" pitchFamily="34" charset="0"/>
              </a:rPr>
              <a:t>successful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still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171450" indent="-171450">
              <a:buFont typeface="Arial" panose="020B0604020202020204" pitchFamily="34" charset="0"/>
              <a:buChar char="•"/>
            </a:pPr>
            <a:r>
              <a:rPr lang="et-EE" sz="1200" u="none" dirty="0" err="1">
                <a:effectLst/>
                <a:latin typeface="Aino" panose="02000603040504020204" pitchFamily="50" charset="-70"/>
                <a:ea typeface="Aptos" panose="020B0004020202020204" pitchFamily="34" charset="0"/>
                <a:cs typeface="Aptos" panose="020B0004020202020204" pitchFamily="34" charset="0"/>
              </a:rPr>
              <a:t>Growth</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are:</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Matured</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startups</a:t>
            </a:r>
            <a:r>
              <a:rPr lang="et-EE" sz="1200" u="none" dirty="0">
                <a:effectLst/>
                <a:latin typeface="Aino" panose="02000603040504020204" pitchFamily="50" charset="-70"/>
                <a:ea typeface="Aptos" panose="020B0004020202020204" pitchFamily="34" charset="0"/>
                <a:cs typeface="Aptos" panose="020B0004020202020204" pitchFamily="34" charset="0"/>
              </a:rPr>
              <a:t> – </a:t>
            </a:r>
            <a:r>
              <a:rPr lang="et-EE" sz="1200" u="none" dirty="0" err="1">
                <a:effectLst/>
                <a:latin typeface="Aino" panose="02000603040504020204" pitchFamily="50" charset="-70"/>
                <a:ea typeface="Aptos" panose="020B0004020202020204" pitchFamily="34" charset="0"/>
                <a:cs typeface="Aptos" panose="020B0004020202020204" pitchFamily="34" charset="0"/>
              </a:rPr>
              <a:t>companies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have </a:t>
            </a:r>
            <a:r>
              <a:rPr lang="et-EE" sz="1200" u="none" dirty="0" err="1">
                <a:effectLst/>
                <a:latin typeface="Aino" panose="02000603040504020204" pitchFamily="50" charset="-70"/>
                <a:ea typeface="Aptos" panose="020B0004020202020204" pitchFamily="34" charset="0"/>
                <a:cs typeface="Aptos" panose="020B0004020202020204" pitchFamily="34" charset="0"/>
              </a:rPr>
              <a:t>evolved</a:t>
            </a:r>
            <a:r>
              <a:rPr lang="et-EE" sz="1200" u="none" dirty="0">
                <a:effectLst/>
                <a:latin typeface="Aino" panose="02000603040504020204" pitchFamily="50" charset="-70"/>
                <a:ea typeface="Aptos" panose="020B0004020202020204" pitchFamily="34" charset="0"/>
                <a:cs typeface="Aptos" panose="020B0004020202020204" pitchFamily="34" charset="0"/>
              </a:rPr>
              <a:t> from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startup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phase</a:t>
            </a:r>
            <a:r>
              <a:rPr lang="et-EE" sz="1200" u="none" dirty="0">
                <a:effectLst/>
                <a:latin typeface="Aino" panose="02000603040504020204" pitchFamily="50" charset="-70"/>
                <a:ea typeface="Aptos" panose="020B0004020202020204" pitchFamily="34" charset="0"/>
                <a:cs typeface="Aptos" panose="020B0004020202020204" pitchFamily="34" charset="0"/>
              </a:rPr>
              <a:t> and are </a:t>
            </a:r>
            <a:r>
              <a:rPr lang="et-EE" sz="1200" u="none" dirty="0" err="1">
                <a:effectLst/>
                <a:latin typeface="Aino" panose="02000603040504020204" pitchFamily="50" charset="-70"/>
                <a:ea typeface="Aptos" panose="020B0004020202020204" pitchFamily="34" charset="0"/>
                <a:cs typeface="Aptos" panose="020B0004020202020204" pitchFamily="34" charset="0"/>
              </a:rPr>
              <a:t>older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ten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years</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Exits</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that</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remain</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operational</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within</a:t>
            </a:r>
            <a:r>
              <a:rPr lang="et-EE" sz="1200" u="none" dirty="0">
                <a:effectLst/>
                <a:latin typeface="Aino" panose="02000603040504020204" pitchFamily="50" charset="-70"/>
                <a:ea typeface="Aptos" panose="020B0004020202020204" pitchFamily="34" charset="0"/>
                <a:cs typeface="Aptos" panose="020B0004020202020204" pitchFamily="34" charset="0"/>
              </a:rPr>
              <a:t> Estonia.</a:t>
            </a:r>
          </a:p>
          <a:p>
            <a:pPr marL="457200" lvl="1" indent="0">
              <a:buFont typeface="arial" panose="020B0604020202020204" pitchFamily="34" charset="0"/>
              <a:buNone/>
            </a:pPr>
            <a:r>
              <a:rPr lang="et-EE" sz="1200" u="none" dirty="0" err="1">
                <a:effectLst/>
                <a:latin typeface="Aino" panose="02000603040504020204" pitchFamily="50" charset="-70"/>
                <a:ea typeface="Aptos" panose="020B0004020202020204" pitchFamily="34" charset="0"/>
                <a:cs typeface="Aptos" panose="020B0004020202020204" pitchFamily="34" charset="0"/>
              </a:rPr>
              <a:t>Scale-up</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champions</a:t>
            </a:r>
            <a:r>
              <a:rPr lang="et-EE" sz="1200" u="none" dirty="0">
                <a:effectLst/>
                <a:latin typeface="Aino" panose="02000603040504020204" pitchFamily="50" charset="-70"/>
                <a:ea typeface="Aptos" panose="020B0004020202020204" pitchFamily="34" charset="0"/>
                <a:cs typeface="Aptos" panose="020B0004020202020204" pitchFamily="34" charset="0"/>
              </a:rPr>
              <a:t> as </a:t>
            </a:r>
            <a:r>
              <a:rPr lang="et-EE" sz="1200" u="none" dirty="0" err="1">
                <a:effectLst/>
                <a:latin typeface="Aino" panose="02000603040504020204" pitchFamily="50" charset="-70"/>
                <a:ea typeface="Aptos" panose="020B0004020202020204" pitchFamily="34" charset="0"/>
                <a:cs typeface="Aptos" panose="020B0004020202020204" pitchFamily="34" charset="0"/>
              </a:rPr>
              <a:t>per</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the</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following</a:t>
            </a:r>
            <a:r>
              <a:rPr lang="et-EE" sz="1200" u="none" dirty="0">
                <a:effectLst/>
                <a:latin typeface="Aino" panose="02000603040504020204" pitchFamily="50" charset="-70"/>
                <a:ea typeface="Aptos" panose="020B0004020202020204" pitchFamily="34" charset="0"/>
                <a:cs typeface="Aptos" panose="020B0004020202020204" pitchFamily="34" charset="0"/>
              </a:rPr>
              <a:t> </a:t>
            </a:r>
            <a:r>
              <a:rPr lang="et-EE" sz="1200" u="none" dirty="0" err="1">
                <a:effectLst/>
                <a:latin typeface="Aino" panose="02000603040504020204" pitchFamily="50" charset="-70"/>
                <a:ea typeface="Aptos" panose="020B0004020202020204" pitchFamily="34" charset="0"/>
                <a:cs typeface="Aptos" panose="020B0004020202020204" pitchFamily="34" charset="0"/>
              </a:rPr>
              <a:t>criteria</a:t>
            </a:r>
            <a:r>
              <a:rPr lang="et-EE" sz="1200" u="none" dirty="0">
                <a:effectLst/>
                <a:latin typeface="Aino" panose="02000603040504020204" pitchFamily="50" charset="-70"/>
                <a:ea typeface="Aptos" panose="020B0004020202020204" pitchFamily="34"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workforce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50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employees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Estonia;</a:t>
            </a:r>
          </a:p>
          <a:p>
            <a:pPr marL="914400" lvl="2"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paid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least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€1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million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taxes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marL="914400" lvl="2" indent="0">
              <a:buFont typeface="arial" panose="020B0604020202020204" pitchFamily="34" charset="0"/>
              <a:buNone/>
            </a:pP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past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three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years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showed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minimum</a:t>
            </a:r>
            <a:r>
              <a:rPr lang="et-EE" sz="1200" u="none" dirty="0">
                <a:effectLst/>
                <a:latin typeface="Aino" panose="02000603040504020204" pitchFamily="50" charset="-70"/>
                <a:ea typeface="Times New Roman" panose="02020603050405020304" pitchFamily="18" charset="0"/>
                <a:cs typeface="Aptos" panose="020B0004020202020204" pitchFamily="34" charset="0"/>
              </a:rPr>
              <a:t> 20%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growth</a:t>
            </a:r>
            <a:r>
              <a:rPr lang="et-EE" sz="1200" u="none" dirty="0">
                <a:effectLst/>
                <a:latin typeface="Aino" panose="02000603040504020204" pitchFamily="50" charset="-70"/>
                <a:ea typeface="Times New Roman" panose="02020603050405020304" pitchFamily="18" charset="0"/>
                <a:cs typeface="Aptos" panose="020B0004020202020204" pitchFamily="34" charset="0"/>
              </a:rPr>
              <a:t> in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cumulative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labor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tax</a:t>
            </a:r>
            <a:r>
              <a:rPr lang="et-EE" sz="1200" u="none" dirty="0">
                <a:effectLst/>
                <a:latin typeface="Aino" panose="02000603040504020204" pitchFamily="50" charset="-70"/>
                <a:ea typeface="Times New Roman" panose="02020603050405020304" pitchFamily="18" charset="0"/>
                <a:cs typeface="Aptos" panose="020B0004020202020204" pitchFamily="34" charset="0"/>
              </a:rPr>
              <a:t>.</a:t>
            </a:r>
          </a:p>
          <a:p>
            <a:pPr lvl="0"/>
            <a:r>
              <a:rPr lang="et-EE" sz="1200" u="none" dirty="0">
                <a:effectLst/>
                <a:latin typeface="Aino" panose="02000603040504020204" pitchFamily="50" charset="-70"/>
                <a:ea typeface="Times New Roman" panose="02020603050405020304" pitchFamily="18" charset="0"/>
                <a:cs typeface="Aptos" panose="020B0004020202020204" pitchFamily="34" charset="0"/>
              </a:rPr>
              <a:t>12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unicorns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b="1" dirty="0"/>
              <a:t>Skype</a:t>
            </a:r>
            <a:r>
              <a:rPr lang="et-EE" dirty="0"/>
              <a:t> (asutatud 2003, ükssarvikuks 2005)</a:t>
            </a:r>
          </a:p>
          <a:p>
            <a:pPr lvl="0"/>
            <a:r>
              <a:rPr lang="et-EE" b="1" dirty="0"/>
              <a:t>Playtech</a:t>
            </a:r>
            <a:r>
              <a:rPr lang="et-EE" dirty="0"/>
              <a:t> (asutatud 1999, ükssarvikuks 2007)</a:t>
            </a:r>
          </a:p>
          <a:p>
            <a:pPr lvl="0"/>
            <a:r>
              <a:rPr lang="et-EE" b="1" dirty="0" err="1"/>
              <a:t>Wise</a:t>
            </a:r>
            <a:r>
              <a:rPr lang="et-EE" dirty="0"/>
              <a:t> (endine </a:t>
            </a:r>
            <a:r>
              <a:rPr lang="et-EE" dirty="0" err="1"/>
              <a:t>TransferWise</a:t>
            </a:r>
            <a:r>
              <a:rPr lang="et-EE" dirty="0"/>
              <a:t>; asutatud 2010, ükssarvikuks 2015)</a:t>
            </a:r>
          </a:p>
          <a:p>
            <a:pPr lvl="0"/>
            <a:r>
              <a:rPr lang="et-EE" b="1" dirty="0" err="1"/>
              <a:t>Bolt</a:t>
            </a:r>
            <a:r>
              <a:rPr lang="et-EE" dirty="0"/>
              <a:t> (asutatud 2013, ükssarvikuks 2018)</a:t>
            </a:r>
          </a:p>
          <a:p>
            <a:pPr lvl="0"/>
            <a:r>
              <a:rPr lang="et-EE" b="1" dirty="0"/>
              <a:t>Pipedrive</a:t>
            </a:r>
            <a:r>
              <a:rPr lang="et-EE" dirty="0"/>
              <a:t> (asutatud 2010, ükssarvikuks 2020)</a:t>
            </a:r>
          </a:p>
          <a:p>
            <a:pPr lvl="0"/>
            <a:r>
              <a:rPr lang="et-EE" b="1" dirty="0" err="1"/>
              <a:t>Zego</a:t>
            </a:r>
            <a:r>
              <a:rPr lang="et-EE" dirty="0"/>
              <a:t> (ükssarvikuks 2021)</a:t>
            </a:r>
          </a:p>
          <a:p>
            <a:pPr lvl="0"/>
            <a:r>
              <a:rPr lang="et-EE" b="1" dirty="0" err="1"/>
              <a:t>ID.me</a:t>
            </a:r>
            <a:r>
              <a:rPr lang="et-EE" dirty="0"/>
              <a:t> (ükssarvikuks 2021)</a:t>
            </a:r>
          </a:p>
          <a:p>
            <a:pPr lvl="0"/>
            <a:r>
              <a:rPr lang="et-EE" b="1" dirty="0" err="1"/>
              <a:t>Gelato</a:t>
            </a:r>
            <a:r>
              <a:rPr lang="et-EE" dirty="0"/>
              <a:t> (ükssarvikuks 2021)</a:t>
            </a:r>
          </a:p>
          <a:p>
            <a:pPr lvl="0"/>
            <a:r>
              <a:rPr lang="et-EE" b="1" dirty="0" err="1"/>
              <a:t>Veriff</a:t>
            </a:r>
            <a:r>
              <a:rPr lang="et-EE" dirty="0"/>
              <a:t> (ükssarvikuks 2022)</a:t>
            </a:r>
          </a:p>
          <a:p>
            <a:pPr lvl="0"/>
            <a:r>
              <a:rPr lang="et-EE" b="1" dirty="0" err="1"/>
              <a:t>Glia</a:t>
            </a:r>
            <a:r>
              <a:rPr lang="et-EE" dirty="0"/>
              <a:t> (ükssarvikuks 2022)</a:t>
            </a:r>
          </a:p>
          <a:p>
            <a:pPr lvl="0"/>
            <a:r>
              <a:rPr lang="et-EE" b="1" dirty="0" err="1"/>
              <a:t>Skeleton</a:t>
            </a:r>
            <a:r>
              <a:rPr lang="et-EE" b="1" dirty="0"/>
              <a:t> </a:t>
            </a:r>
            <a:r>
              <a:rPr lang="et-EE" dirty="0"/>
              <a:t>(2026)</a:t>
            </a:r>
          </a:p>
          <a:p>
            <a:pPr lvl="0"/>
            <a:r>
              <a:rPr lang="et-EE" b="1" dirty="0" err="1"/>
              <a:t>Blackwall</a:t>
            </a:r>
            <a:r>
              <a:rPr lang="et-EE" dirty="0"/>
              <a:t> (2026)</a:t>
            </a:r>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endParaRPr lang="et-EE" sz="1200" b="0" i="0" u="none" dirty="0">
              <a:solidFill>
                <a:srgbClr val="0000FF"/>
              </a:solidFill>
              <a:effectLst/>
              <a:latin typeface="Aino" panose="02000603040504020204" pitchFamily="50" charset="-70"/>
            </a:endParaRPr>
          </a:p>
          <a:p>
            <a:r>
              <a:rPr lang="et-EE" sz="1200" b="0" i="0" kern="1200" dirty="0">
                <a:solidFill>
                  <a:schemeClr val="tx1"/>
                </a:solidFill>
                <a:effectLst/>
                <a:latin typeface="+mn-lt"/>
                <a:ea typeface="+mn-ea"/>
                <a:cs typeface="+mn-cs"/>
              </a:rPr>
              <a:t>In 2025, E</a:t>
            </a:r>
            <a:r>
              <a:rPr lang="en-US" sz="1200" b="0" i="0" kern="1200" dirty="0" err="1">
                <a:solidFill>
                  <a:schemeClr val="tx1"/>
                </a:solidFill>
                <a:effectLst/>
                <a:latin typeface="+mn-lt"/>
                <a:ea typeface="+mn-ea"/>
                <a:cs typeface="+mn-cs"/>
              </a:rPr>
              <a:t>stonia’s</a:t>
            </a:r>
            <a:r>
              <a:rPr lang="en-US" sz="1200" b="0" i="0" kern="1200" dirty="0">
                <a:solidFill>
                  <a:schemeClr val="tx1"/>
                </a:solidFill>
                <a:effectLst/>
                <a:latin typeface="+mn-lt"/>
                <a:ea typeface="+mn-ea"/>
                <a:cs typeface="+mn-cs"/>
              </a:rPr>
              <a:t> startup sector generated €1.8 billion in added value, accounting for 4.3% of Estonia’s GDP — three times more than five years ago.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What makes this growth especially remarkable is its efficiency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because</a:t>
            </a:r>
            <a:r>
              <a:rPr lang="et-EE" sz="1200" b="0" i="0" kern="1200" dirty="0">
                <a:solidFill>
                  <a:schemeClr val="tx1"/>
                </a:solidFill>
                <a:effectLst/>
                <a:latin typeface="+mn-lt"/>
                <a:ea typeface="+mn-ea"/>
                <a:cs typeface="+mn-cs"/>
              </a:rPr>
              <a:t> t</a:t>
            </a:r>
            <a:r>
              <a:rPr lang="en-US" sz="1200" b="0" i="0" kern="1200" dirty="0">
                <a:solidFill>
                  <a:schemeClr val="tx1"/>
                </a:solidFill>
                <a:effectLst/>
                <a:latin typeface="+mn-lt"/>
                <a:ea typeface="+mn-ea"/>
                <a:cs typeface="+mn-cs"/>
              </a:rPr>
              <a:t>he number of employees in the sector has not grown over the past four years, yet we now generate 2.5 times more added value per employee. The sector’s turnover is forecast to exceed €5.1 billion, nearly 20% higher than last year, while the overall Estonian economy grew by only about 1%.</a:t>
            </a:r>
            <a:br>
              <a:rPr lang="en-US" dirty="0"/>
            </a:br>
            <a:endParaRPr lang="et-EE" sz="1200" b="0" i="0" u="none" dirty="0">
              <a:solidFill>
                <a:srgbClr val="0000FF"/>
              </a:solidFill>
              <a:effectLst/>
              <a:latin typeface="Aino" panose="02000603040504020204" pitchFamily="50" charset="-70"/>
            </a:endParaRPr>
          </a:p>
          <a:p>
            <a:r>
              <a:rPr lang="en-US" sz="1200" b="0" i="0" u="none" dirty="0">
                <a:solidFill>
                  <a:srgbClr val="FF5638"/>
                </a:solidFill>
                <a:effectLst/>
                <a:latin typeface="Aino" panose="02000603040504020204" pitchFamily="50" charset="-70"/>
              </a:rPr>
              <a:t>Estonia has long been a popular destination for startups and entrepreneurs from around the world, thanks in part to its supportive ecosystem and startup-friendly policies</a:t>
            </a:r>
            <a:r>
              <a:rPr lang="et-EE" sz="1200" b="0" i="0" u="none" dirty="0">
                <a:solidFill>
                  <a:srgbClr val="FF5638"/>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The Startup Visa helps non-EU founders grow their startup in Estonia and it also makes it easy for Estonian startups to hire non-EU talent.</a:t>
            </a:r>
            <a:endParaRPr lang="et-EE" sz="1200" b="0" i="0" u="none" dirty="0">
              <a:latin typeface="Aino" panose="02000603040504020204" pitchFamily="50" charset="-70"/>
              <a:ea typeface="Roboto"/>
              <a:cs typeface="Roboto"/>
              <a:sym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t-EE" sz="1200" b="0" i="0" u="none" dirty="0">
              <a:latin typeface="Aino" panose="02000603040504020204" pitchFamily="50" charset="-70"/>
              <a:ea typeface="Roboto"/>
              <a:cs typeface="Roboto"/>
              <a:sym typeface="Roboto"/>
            </a:endParaRPr>
          </a:p>
          <a:p>
            <a:pPr algn="l"/>
            <a:r>
              <a:rPr lang="en-US" sz="1200" b="0" i="0" u="none" dirty="0">
                <a:solidFill>
                  <a:srgbClr val="4D4D4D"/>
                </a:solidFill>
                <a:effectLst/>
                <a:latin typeface="Aino" panose="02000603040504020204" pitchFamily="50" charset="-70"/>
              </a:rPr>
              <a:t>Launched in 2023, </a:t>
            </a:r>
            <a:r>
              <a:rPr lang="et-EE" sz="1200" b="0" i="0" u="none" dirty="0" err="1">
                <a:solidFill>
                  <a:srgbClr val="4D4D4D"/>
                </a:solidFill>
                <a:effectLst/>
                <a:latin typeface="Aino" panose="02000603040504020204" pitchFamily="50" charset="-70"/>
              </a:rPr>
              <a:t>the</a:t>
            </a:r>
            <a:r>
              <a:rPr lang="et-EE" sz="1200" b="0" i="0" u="none" dirty="0">
                <a:solidFill>
                  <a:srgbClr val="4D4D4D"/>
                </a:solidFill>
                <a:effectLst/>
                <a:latin typeface="Aino" panose="02000603040504020204" pitchFamily="50" charset="-70"/>
              </a:rPr>
              <a:t> </a:t>
            </a:r>
            <a:r>
              <a:rPr lang="et-EE" sz="1200" b="0" i="0" u="none" dirty="0" err="1">
                <a:solidFill>
                  <a:srgbClr val="4D4D4D"/>
                </a:solidFill>
                <a:effectLst/>
                <a:latin typeface="Aino" panose="02000603040504020204" pitchFamily="50" charset="-70"/>
              </a:rPr>
              <a:t>scale-up</a:t>
            </a:r>
            <a:r>
              <a:rPr lang="en-US" sz="1200" b="0" i="0" u="none" dirty="0">
                <a:solidFill>
                  <a:srgbClr val="4D4D4D"/>
                </a:solidFill>
                <a:effectLst/>
                <a:latin typeface="Aino" panose="02000603040504020204" pitchFamily="50" charset="-70"/>
              </a:rPr>
              <a:t> visa program is designed to help startups that have been in operation for over 10 years but are still rapidly growing. With the program, these companies can continue to grow and hire talent from outside the EU on preferential terms.</a:t>
            </a:r>
            <a:r>
              <a:rPr lang="et-EE" sz="1200" b="0" i="0" u="none" dirty="0">
                <a:solidFill>
                  <a:srgbClr val="FF5638"/>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Technology-based and innovative companies with fast global growth potential that meet the following criteria are eligible to apply for the Scale-Up Visa program:</a:t>
            </a:r>
            <a:endParaRPr lang="et-EE" sz="1200" b="0" i="0" u="none" dirty="0">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at least 50 employees in an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paid at least 1 million EUR in employment taxes in the last year in the Estonian business entity</a:t>
            </a:r>
            <a:endParaRPr lang="et-EE" sz="1200" b="0" i="0" u="none" dirty="0">
              <a:solidFill>
                <a:srgbClr val="4D4D4D"/>
              </a:solidFill>
              <a:effectLst/>
              <a:latin typeface="Aino" panose="02000603040504020204" pitchFamily="50" charset="-70"/>
            </a:endParaRPr>
          </a:p>
          <a:p>
            <a:pPr marL="171450" indent="-171450" algn="l">
              <a:buFont typeface="Arial" panose="020B0604020202020204" pitchFamily="34" charset="0"/>
              <a:buChar char="•"/>
            </a:pPr>
            <a:r>
              <a:rPr lang="en-US" sz="1200" b="0" i="0" u="none" dirty="0">
                <a:solidFill>
                  <a:srgbClr val="4D4D4D"/>
                </a:solidFill>
                <a:effectLst/>
                <a:latin typeface="Aino" panose="02000603040504020204" pitchFamily="50" charset="-70"/>
              </a:rPr>
              <a:t>Have shown a growth of at least 20% in employment taxes paid in the last 3 years</a:t>
            </a:r>
          </a:p>
          <a:p>
            <a:endParaRPr lang="et-EE" sz="1200" b="0" i="0" u="none" dirty="0">
              <a:latin typeface="Aino" panose="02000603040504020204" pitchFamily="50" charset="-70"/>
              <a:ea typeface="Roboto"/>
              <a:cs typeface="Roboto"/>
              <a:sym typeface="Roboto"/>
            </a:endParaRPr>
          </a:p>
          <a:p>
            <a:r>
              <a:rPr lang="en-US" sz="1200" b="0" i="0" u="none" dirty="0">
                <a:latin typeface="Aino" panose="02000603040504020204" pitchFamily="50" charset="-70"/>
                <a:ea typeface="Roboto"/>
                <a:cs typeface="Roboto"/>
                <a:sym typeface="Roboto"/>
              </a:rPr>
              <a:t>The ‘’by-product’’ of support </a:t>
            </a:r>
            <a:r>
              <a:rPr lang="en-US" sz="1200" b="0" i="0" u="none" dirty="0" err="1">
                <a:latin typeface="Aino" panose="02000603040504020204" pitchFamily="50" charset="-70"/>
                <a:ea typeface="Roboto"/>
                <a:cs typeface="Roboto"/>
                <a:sym typeface="Roboto"/>
              </a:rPr>
              <a:t>organisations</a:t>
            </a:r>
            <a:r>
              <a:rPr lang="en-US" sz="1200" b="0" i="0" u="none" dirty="0">
                <a:latin typeface="Aino" panose="02000603040504020204" pitchFamily="50" charset="-70"/>
                <a:ea typeface="Roboto"/>
                <a:cs typeface="Roboto"/>
                <a:sym typeface="Roboto"/>
              </a:rPr>
              <a:t> is a strong giving-back mentality within its network of mentors, with entrepreneurs who have been active for more than 10 years in Estonian startups like </a:t>
            </a:r>
            <a:r>
              <a:rPr lang="en-US" sz="1200" b="0" i="0" u="none" dirty="0" err="1">
                <a:latin typeface="Aino" panose="02000603040504020204" pitchFamily="50" charset="-70"/>
                <a:ea typeface="Roboto"/>
                <a:cs typeface="Roboto"/>
                <a:sym typeface="Roboto"/>
              </a:rPr>
              <a:t>Fortumo</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Wise</a:t>
            </a:r>
            <a:r>
              <a:rPr lang="en-US" sz="1200" b="0" i="0" u="none" dirty="0">
                <a:latin typeface="Aino" panose="02000603040504020204" pitchFamily="50" charset="-70"/>
                <a:ea typeface="Roboto"/>
                <a:cs typeface="Roboto"/>
                <a:sym typeface="Roboto"/>
              </a:rPr>
              <a:t>, </a:t>
            </a:r>
            <a:r>
              <a:rPr lang="et-EE" sz="1200" b="0" i="0" u="none" dirty="0" err="1">
                <a:latin typeface="Aino" panose="02000603040504020204" pitchFamily="50" charset="-70"/>
                <a:ea typeface="Roboto"/>
                <a:cs typeface="Roboto"/>
                <a:sym typeface="Roboto"/>
              </a:rPr>
              <a:t>Bolt</a:t>
            </a:r>
            <a:r>
              <a:rPr lang="en-US" sz="1200" b="0" i="0" u="none" dirty="0">
                <a:latin typeface="Aino" panose="02000603040504020204" pitchFamily="50" charset="-70"/>
                <a:ea typeface="Roboto"/>
                <a:cs typeface="Roboto"/>
                <a:sym typeface="Roboto"/>
              </a:rPr>
              <a:t>, Starship Technologies, and Pipedrive. </a:t>
            </a:r>
            <a:r>
              <a:rPr lang="en-US" sz="1200" b="0" i="0" u="none" dirty="0">
                <a:solidFill>
                  <a:srgbClr val="4D4D4D"/>
                </a:solidFill>
                <a:effectLst/>
                <a:latin typeface="Aino" panose="02000603040504020204" pitchFamily="50" charset="-70"/>
              </a:rPr>
              <a:t>For developing our startup ecosystem, we gather bimonthly to share experiences and open discussions</a:t>
            </a:r>
            <a:r>
              <a:rPr lang="et-EE" sz="1200" b="0" i="0" u="none" dirty="0">
                <a:solidFill>
                  <a:srgbClr val="4D4D4D"/>
                </a:solidFill>
                <a:effectLst/>
                <a:latin typeface="Aino" panose="02000603040504020204" pitchFamily="50" charset="-70"/>
              </a:rPr>
              <a:t>, as q</a:t>
            </a:r>
            <a:r>
              <a:rPr lang="en-US" sz="1200" b="0" i="0" u="none" dirty="0" err="1">
                <a:solidFill>
                  <a:srgbClr val="4D4D4D"/>
                </a:solidFill>
                <a:effectLst/>
                <a:latin typeface="Aino" panose="02000603040504020204" pitchFamily="50" charset="-70"/>
              </a:rPr>
              <a:t>uick</a:t>
            </a:r>
            <a:r>
              <a:rPr lang="en-US" sz="1200" b="0" i="0" u="none" dirty="0">
                <a:solidFill>
                  <a:srgbClr val="4D4D4D"/>
                </a:solidFill>
                <a:effectLst/>
                <a:latin typeface="Aino" panose="02000603040504020204" pitchFamily="50" charset="-70"/>
              </a:rPr>
              <a:t> information and knowledge sharing is the key to </a:t>
            </a:r>
            <a:r>
              <a:rPr lang="et-EE" sz="1200" b="0" i="0" u="none" dirty="0" err="1">
                <a:solidFill>
                  <a:srgbClr val="4D4D4D"/>
                </a:solidFill>
                <a:effectLst/>
                <a:latin typeface="Aino" panose="02000603040504020204" pitchFamily="50" charset="-70"/>
              </a:rPr>
              <a:t>getting</a:t>
            </a:r>
            <a:r>
              <a:rPr lang="en-US" sz="1200" b="0" i="0" u="none" dirty="0">
                <a:solidFill>
                  <a:srgbClr val="4D4D4D"/>
                </a:solidFill>
                <a:effectLst/>
                <a:latin typeface="Aino" panose="02000603040504020204" pitchFamily="50" charset="-70"/>
              </a:rPr>
              <a:t> informed about what is happening around the ecosystem.</a:t>
            </a:r>
            <a:r>
              <a:rPr lang="et-EE" sz="1200" b="0" i="0" u="none" dirty="0">
                <a:solidFill>
                  <a:srgbClr val="4D4D4D"/>
                </a:solidFill>
                <a:effectLst/>
                <a:latin typeface="Aino" panose="02000603040504020204" pitchFamily="50" charset="-70"/>
              </a:rPr>
              <a:t> </a:t>
            </a:r>
            <a:r>
              <a:rPr lang="en-US" sz="1200" b="0" i="0" u="none" dirty="0">
                <a:solidFill>
                  <a:srgbClr val="4D4D4D"/>
                </a:solidFill>
                <a:effectLst/>
                <a:latin typeface="Aino" panose="02000603040504020204" pitchFamily="50" charset="-70"/>
              </a:rPr>
              <a:t>Startup Estonia funds </a:t>
            </a:r>
            <a:r>
              <a:rPr lang="en-US" sz="1200" b="0" i="0" u="none" dirty="0" err="1">
                <a:solidFill>
                  <a:srgbClr val="4D4D4D"/>
                </a:solidFill>
                <a:effectLst/>
                <a:latin typeface="Aino" panose="02000603040504020204" pitchFamily="50" charset="-70"/>
              </a:rPr>
              <a:t>organisations</a:t>
            </a:r>
            <a:r>
              <a:rPr lang="en-US" sz="1200" b="0" i="0" u="none" dirty="0">
                <a:solidFill>
                  <a:srgbClr val="4D4D4D"/>
                </a:solidFill>
                <a:effectLst/>
                <a:latin typeface="Aino" panose="02000603040504020204" pitchFamily="50" charset="-70"/>
              </a:rPr>
              <a:t> by giving out grants to develop new services, events, and smaller projects that support startups in their growth.</a:t>
            </a:r>
            <a:r>
              <a:rPr lang="et-EE" sz="1200" b="0" i="0" u="none" dirty="0">
                <a:solidFill>
                  <a:srgbClr val="4D4D4D"/>
                </a:solidFill>
                <a:effectLst/>
                <a:latin typeface="Aino" panose="02000603040504020204" pitchFamily="50" charset="-70"/>
              </a:rPr>
              <a:t> </a:t>
            </a:r>
            <a:r>
              <a:rPr lang="en-US" sz="1200" b="0" i="0" u="none" dirty="0">
                <a:latin typeface="Aino" panose="02000603040504020204" pitchFamily="50" charset="-70"/>
                <a:ea typeface="Roboto"/>
                <a:cs typeface="Roboto"/>
                <a:sym typeface="Roboto"/>
              </a:rPr>
              <a:t>So, the strength of our ecosystem is its people - thought leaders who help to shape the ecosystem with new </a:t>
            </a:r>
            <a:r>
              <a:rPr lang="et-EE" sz="1200" b="0" i="0" u="none" dirty="0" err="1">
                <a:latin typeface="Aino" panose="02000603040504020204" pitchFamily="50" charset="-70"/>
                <a:ea typeface="Roboto"/>
                <a:cs typeface="Roboto"/>
                <a:sym typeface="Roboto"/>
              </a:rPr>
              <a:t>endeavours</a:t>
            </a:r>
            <a:r>
              <a:rPr lang="en-US" sz="1200" b="0" i="0" u="none" dirty="0">
                <a:latin typeface="Aino" panose="02000603040504020204" pitchFamily="50" charset="-70"/>
                <a:ea typeface="Roboto"/>
                <a:cs typeface="Roboto"/>
                <a:sym typeface="Roboto"/>
              </a:rPr>
              <a:t>.</a:t>
            </a:r>
            <a:endParaRPr lang="et-EE" sz="1200" b="0" i="0" u="none" dirty="0">
              <a:solidFill>
                <a:srgbClr val="4D4D4D"/>
              </a:solidFill>
              <a:effectLst/>
              <a:latin typeface="Aino" panose="02000603040504020204" pitchFamily="50" charset="-70"/>
            </a:endParaRPr>
          </a:p>
          <a:p>
            <a:pPr marL="0" lvl="0" indent="0">
              <a:buFont typeface="arial" panose="020B0604020202020204" pitchFamily="34" charset="0"/>
              <a:buNone/>
            </a:pPr>
            <a:endParaRPr lang="et-EE" sz="1200" u="none" dirty="0">
              <a:effectLst/>
              <a:latin typeface="Aino" panose="02000603040504020204" pitchFamily="50" charset="-70"/>
              <a:ea typeface="Times New Roman" panose="02020603050405020304" pitchFamily="18" charset="0"/>
              <a:cs typeface="Aptos" panose="020B0004020202020204" pitchFamily="34" charset="0"/>
            </a:endParaRPr>
          </a:p>
          <a:p>
            <a:pPr marL="0" lvl="0" indent="0">
              <a:buFont typeface="arial" panose="020B0604020202020204" pitchFamily="34" charset="0"/>
              <a:buNone/>
            </a:pPr>
            <a:r>
              <a:rPr lang="et-EE" sz="1200" u="none" dirty="0">
                <a:effectLst/>
                <a:latin typeface="Aino" panose="02000603040504020204" pitchFamily="50" charset="-70"/>
                <a:ea typeface="Times New Roman" panose="02020603050405020304" pitchFamily="18" charset="0"/>
                <a:cs typeface="Aptos" panose="020B0004020202020204" pitchFamily="34" charset="0"/>
              </a:rPr>
              <a:t>The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best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source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of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funding</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and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investment</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news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this</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crowdsourced</a:t>
            </a:r>
            <a:r>
              <a:rPr lang="et-EE" sz="1200" u="none" dirty="0">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effectLst/>
                <a:latin typeface="Aino" panose="02000603040504020204" pitchFamily="50" charset="-70"/>
                <a:ea typeface="Times New Roman" panose="02020603050405020304" pitchFamily="18" charset="0"/>
                <a:cs typeface="Aptos" panose="020B0004020202020204" pitchFamily="34" charset="0"/>
              </a:rPr>
              <a:t>table</a:t>
            </a:r>
            <a:r>
              <a:rPr lang="et-EE" sz="1200" u="none" dirty="0">
                <a:effectLst/>
                <a:latin typeface="Aino" panose="02000603040504020204" pitchFamily="50" charset="-70"/>
                <a:ea typeface="Times New Roman" panose="02020603050405020304" pitchFamily="18" charset="0"/>
                <a:cs typeface="Aptos" panose="020B0004020202020204" pitchFamily="34" charset="0"/>
              </a:rPr>
              <a:t> - </a:t>
            </a:r>
            <a:r>
              <a:rPr lang="et-EE" sz="1200" u="sng" dirty="0">
                <a:solidFill>
                  <a:srgbClr val="0000FF"/>
                </a:solidFill>
                <a:effectLst/>
                <a:latin typeface="HelveticaNeue"/>
                <a:ea typeface="Times New Roman" panose="02020603050405020304" pitchFamily="18" charset="0"/>
                <a:cs typeface="Aptos" panose="020B0004020202020204" pitchFamily="34" charset="0"/>
              </a:rPr>
              <a:t>https://docs.google.com/spreadsheets/d/1csgtaNSl949AumfOBhwhD_S-o7wc1UIhKZdWUS4Vy-Q/edit</a:t>
            </a:r>
          </a:p>
          <a:p>
            <a:endParaRPr lang="et-EE" sz="1200" u="sng" dirty="0">
              <a:solidFill>
                <a:srgbClr val="0000FF"/>
              </a:solidFill>
              <a:effectLst/>
              <a:latin typeface="HelveticaNeue"/>
              <a:ea typeface="Times New Roman" panose="02020603050405020304" pitchFamily="18" charset="0"/>
              <a:cs typeface="Aptos" panose="020B0004020202020204" pitchFamily="34" charset="0"/>
            </a:endParaRPr>
          </a:p>
          <a:p>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comprehensive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database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of all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the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startups</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in Estonia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can</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also</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be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found</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t-EE" sz="1200" u="none" dirty="0" err="1">
                <a:solidFill>
                  <a:srgbClr val="0000FF"/>
                </a:solidFill>
                <a:effectLst/>
                <a:latin typeface="Aino" panose="02000603040504020204" pitchFamily="50" charset="-70"/>
                <a:ea typeface="Times New Roman" panose="02020603050405020304" pitchFamily="18" charset="0"/>
                <a:cs typeface="Aptos" panose="020B0004020202020204" pitchFamily="34" charset="0"/>
              </a:rPr>
              <a:t>here</a:t>
            </a:r>
            <a:r>
              <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rPr>
              <a:t>: </a:t>
            </a:r>
            <a:r>
              <a:rPr lang="en-US" dirty="0">
                <a:hlinkClick r:id="rId7"/>
              </a:rPr>
              <a:t>ecosystem.startupestonia.ee/dashboard</a:t>
            </a:r>
            <a:endParaRPr lang="et-EE" sz="1200" u="none" dirty="0">
              <a:solidFill>
                <a:srgbClr val="0000FF"/>
              </a:solidFill>
              <a:effectLst/>
              <a:latin typeface="Aino" panose="02000603040504020204" pitchFamily="50" charset="-70"/>
              <a:ea typeface="Times New Roman" panose="02020603050405020304" pitchFamily="18" charset="0"/>
              <a:cs typeface="Aptos" panose="020B0004020202020204" pitchFamily="34" charset="0"/>
            </a:endParaRPr>
          </a:p>
        </p:txBody>
      </p:sp>
      <p:sp>
        <p:nvSpPr>
          <p:cNvPr id="4" name="Slide Number Placeholder 3"/>
          <p:cNvSpPr>
            <a:spLocks noGrp="1"/>
          </p:cNvSpPr>
          <p:nvPr>
            <p:ph type="sldNum" sz="quarter" idx="10"/>
            <p:custDataLst>
              <p:tags r:id="rId3"/>
            </p:custDataLst>
          </p:nvPr>
        </p:nvSpPr>
        <p:spPr/>
        <p:txBody>
          <a:bodyPr/>
          <a:lstStyle/>
          <a:p>
            <a:fld id="{905D3CC1-999D-4C69-A5AD-E3FB9D73205D}" type="slidenum">
              <a:rPr lang="et-EE" sz="1000" smtClean="0">
                <a:latin typeface="Aino" panose="02000603040504020204" pitchFamily="50" charset="0"/>
              </a:rPr>
              <a:t>25</a:t>
            </a:fld>
            <a:endParaRPr lang="et-EE" sz="1000">
              <a:latin typeface="Aino" panose="02000603040504020204" pitchFamily="50" charset="0"/>
            </a:endParaRPr>
          </a:p>
        </p:txBody>
      </p:sp>
    </p:spTree>
    <p:extLst>
      <p:ext uri="{BB962C8B-B14F-4D97-AF65-F5344CB8AC3E}">
        <p14:creationId xmlns:p14="http://schemas.microsoft.com/office/powerpoint/2010/main" val="3697151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rtl="0" fontAlgn="base">
              <a:lnSpc>
                <a:spcPts val="1950"/>
              </a:lnSpc>
              <a:buFont typeface="Arial" panose="020B0604020202020204" pitchFamily="34" charset="0"/>
              <a:buNone/>
            </a:pPr>
            <a:r>
              <a:rPr lang="et-EE" sz="1800" b="0" i="0" u="none" strike="noStrike" dirty="0" err="1">
                <a:solidFill>
                  <a:srgbClr val="FFFFFF"/>
                </a:solidFill>
                <a:effectLst/>
                <a:latin typeface="Aino" panose="02000603040504020204" pitchFamily="50" charset="-70"/>
              </a:rPr>
              <a:t>Support</a:t>
            </a:r>
            <a:r>
              <a:rPr lang="et-EE" sz="1800" b="0" i="0" u="none" strike="noStrike" dirty="0">
                <a:solidFill>
                  <a:srgbClr val="FFFFFF"/>
                </a:solidFill>
                <a:effectLst/>
                <a:latin typeface="Aino" panose="02000603040504020204" pitchFamily="50" charset="-70"/>
              </a:rPr>
              <a:t> </a:t>
            </a:r>
            <a:r>
              <a:rPr lang="et-EE" sz="1800" b="0" i="0" u="none" strike="noStrike" dirty="0" err="1">
                <a:solidFill>
                  <a:srgbClr val="FFFFFF"/>
                </a:solidFill>
                <a:effectLst/>
                <a:latin typeface="Aino" panose="02000603040504020204" pitchFamily="50" charset="-70"/>
              </a:rPr>
              <a:t>measures</a:t>
            </a:r>
            <a:r>
              <a:rPr lang="et-EE" sz="1800" b="0" i="0" u="none" strike="noStrike" dirty="0">
                <a:solidFill>
                  <a:srgbClr val="FFFFFF"/>
                </a:solidFill>
                <a:effectLst/>
                <a:latin typeface="Aino" panose="02000603040504020204" pitchFamily="50" charset="-70"/>
              </a:rPr>
              <a:t>:</a:t>
            </a: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business development grant 50 000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healthtech</a:t>
            </a:r>
            <a:r>
              <a:rPr lang="en-GB" sz="1800" b="0" i="0" u="none" strike="noStrike" dirty="0">
                <a:solidFill>
                  <a:srgbClr val="FFFFFF"/>
                </a:solidFill>
                <a:effectLst/>
                <a:latin typeface="Aino" panose="02000603040504020204" pitchFamily="50" charset="-70"/>
              </a:rPr>
              <a:t> accelerator 2025-2027</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Applied Research Program grants up to 2M EUR</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err="1">
                <a:solidFill>
                  <a:srgbClr val="FFFFFF"/>
                </a:solidFill>
                <a:effectLst/>
                <a:latin typeface="Aino" panose="02000603040504020204" pitchFamily="50" charset="-70"/>
              </a:rPr>
              <a:t>SmartCap</a:t>
            </a:r>
            <a:r>
              <a:rPr lang="en-GB" sz="1800" b="0" i="0" u="none" strike="noStrike" dirty="0">
                <a:solidFill>
                  <a:srgbClr val="FFFFFF"/>
                </a:solidFill>
                <a:effectLst/>
                <a:latin typeface="Aino" panose="02000603040504020204" pitchFamily="50" charset="-70"/>
              </a:rPr>
              <a:t> governmental fund of funds, </a:t>
            </a:r>
            <a:r>
              <a:rPr lang="en-GB" sz="1800" b="0" i="0" u="none" strike="noStrike" dirty="0" err="1">
                <a:solidFill>
                  <a:srgbClr val="FFFFFF"/>
                </a:solidFill>
                <a:effectLst/>
                <a:latin typeface="Aino" panose="02000603040504020204" pitchFamily="50" charset="-70"/>
              </a:rPr>
              <a:t>incl</a:t>
            </a:r>
            <a:r>
              <a:rPr lang="en-GB" sz="1800" b="0" i="0" u="none" strike="noStrike" dirty="0">
                <a:solidFill>
                  <a:srgbClr val="FFFFFF"/>
                </a:solidFill>
                <a:effectLst/>
                <a:latin typeface="Aino" panose="02000603040504020204" pitchFamily="50" charset="-70"/>
              </a:rPr>
              <a:t> green funds, new </a:t>
            </a:r>
            <a:r>
              <a:rPr lang="en-GB" sz="1800" b="0" i="0" u="none" strike="noStrike" dirty="0" err="1">
                <a:solidFill>
                  <a:srgbClr val="FFFFFF"/>
                </a:solidFill>
                <a:effectLst/>
                <a:latin typeface="Aino" panose="02000603040504020204" pitchFamily="50" charset="-70"/>
              </a:rPr>
              <a:t>defense</a:t>
            </a:r>
            <a:r>
              <a:rPr lang="en-GB" sz="1800" b="0" i="0" u="none" strike="noStrike" dirty="0">
                <a:solidFill>
                  <a:srgbClr val="FFFFFF"/>
                </a:solidFill>
                <a:effectLst/>
                <a:latin typeface="Aino" panose="02000603040504020204" pitchFamily="50" charset="-70"/>
              </a:rPr>
              <a:t> fund, </a:t>
            </a:r>
            <a:r>
              <a:rPr lang="en-GB" sz="1800" b="0" i="0" u="none" strike="noStrike" dirty="0" err="1">
                <a:solidFill>
                  <a:srgbClr val="FFFFFF"/>
                </a:solidFill>
                <a:effectLst/>
                <a:latin typeface="Aino" panose="02000603040504020204" pitchFamily="50" charset="-70"/>
              </a:rPr>
              <a:t>deeptech</a:t>
            </a:r>
            <a:r>
              <a:rPr lang="en-GB" sz="1800" b="0" i="0" u="none" strike="noStrike" dirty="0">
                <a:solidFill>
                  <a:srgbClr val="FFFFFF"/>
                </a:solidFill>
                <a:effectLst/>
                <a:latin typeface="Aino" panose="02000603040504020204" pitchFamily="50" charset="-70"/>
              </a:rPr>
              <a:t> fund</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pPr algn="l" rtl="0" fontAlgn="base">
              <a:lnSpc>
                <a:spcPts val="1950"/>
              </a:lnSpc>
              <a:buFont typeface="Arial" panose="020B0604020202020204" pitchFamily="34" charset="0"/>
              <a:buChar char="•"/>
            </a:pPr>
            <a:r>
              <a:rPr lang="en-GB" sz="1800" b="0" i="0" u="none" strike="noStrike" dirty="0">
                <a:solidFill>
                  <a:srgbClr val="FFFFFF"/>
                </a:solidFill>
                <a:effectLst/>
                <a:latin typeface="Aino" panose="02000603040504020204" pitchFamily="50" charset="-70"/>
              </a:rPr>
              <a:t>NATO Innovation Fund, in cooperation with ESA BIC, </a:t>
            </a:r>
            <a:r>
              <a:rPr lang="en-GB" sz="1800" b="0" i="0" u="none" strike="noStrike" dirty="0" err="1">
                <a:solidFill>
                  <a:srgbClr val="FFFFFF"/>
                </a:solidFill>
                <a:effectLst/>
                <a:latin typeface="Aino" panose="02000603040504020204" pitchFamily="50" charset="-70"/>
              </a:rPr>
              <a:t>EstVCA</a:t>
            </a:r>
            <a:r>
              <a:rPr lang="en-GB" sz="1800" b="0" i="0" u="none" strike="noStrike" dirty="0">
                <a:solidFill>
                  <a:srgbClr val="FFFFFF"/>
                </a:solidFill>
                <a:effectLst/>
                <a:latin typeface="Aino" panose="02000603040504020204" pitchFamily="50" charset="-70"/>
              </a:rPr>
              <a:t>, </a:t>
            </a:r>
            <a:r>
              <a:rPr lang="en-GB" sz="1800" b="0" i="0" u="none" strike="noStrike" dirty="0" err="1">
                <a:solidFill>
                  <a:srgbClr val="FFFFFF"/>
                </a:solidFill>
                <a:effectLst/>
                <a:latin typeface="Aino" panose="02000603040504020204" pitchFamily="50" charset="-70"/>
              </a:rPr>
              <a:t>EstBAN</a:t>
            </a:r>
            <a:r>
              <a:rPr lang="en-GB" sz="1800" b="0" i="0" u="none" strike="noStrike" dirty="0">
                <a:solidFill>
                  <a:srgbClr val="FFFFFF"/>
                </a:solidFill>
                <a:effectLst/>
                <a:latin typeface="Aino" panose="02000603040504020204" pitchFamily="50" charset="-70"/>
              </a:rPr>
              <a:t>, etc.</a:t>
            </a:r>
            <a:r>
              <a:rPr lang="en-US" sz="1800" b="0" i="0" dirty="0">
                <a:solidFill>
                  <a:srgbClr val="000000"/>
                </a:solidFill>
                <a:effectLst/>
                <a:latin typeface="Aino" panose="02000603040504020204" pitchFamily="50" charset="-70"/>
              </a:rPr>
              <a:t>​</a:t>
            </a:r>
            <a:endParaRPr lang="en-US" b="0" i="0" dirty="0">
              <a:solidFill>
                <a:srgbClr val="000000"/>
              </a:solidFill>
              <a:effectLst/>
              <a:latin typeface="Arial" panose="020B0604020202020204" pitchFamily="34" charset="0"/>
            </a:endParaRPr>
          </a:p>
          <a:p>
            <a:endParaRPr lang="et-EE" b="0" dirty="0"/>
          </a:p>
          <a:p>
            <a:r>
              <a:rPr lang="et-EE" b="0" dirty="0" err="1"/>
              <a:t>Obstacles</a:t>
            </a:r>
            <a:r>
              <a:rPr lang="et-EE" b="0" dirty="0"/>
              <a:t> - t</a:t>
            </a:r>
            <a:r>
              <a:rPr lang="en-US" dirty="0"/>
              <a:t>he obstacles to the emergence of deep tech startups are very complex, where the “production” of globally competitive companies that become success stories lacks supporting infrastructure, business knowledge, mentors, finances and regulations that encourage knowledge-intensive entrepreneurship.</a:t>
            </a:r>
            <a:endParaRPr lang="et-EE" dirty="0"/>
          </a:p>
          <a:p>
            <a:endParaRPr lang="et-EE" b="0" dirty="0"/>
          </a:p>
          <a:p>
            <a:r>
              <a:rPr lang="en-US" dirty="0"/>
              <a:t>+ our goal: 500 </a:t>
            </a:r>
            <a:r>
              <a:rPr lang="en-US" dirty="0" err="1"/>
              <a:t>deeptech</a:t>
            </a:r>
            <a:r>
              <a:rPr lang="en-US" dirty="0"/>
              <a:t> startups by year 2030</a:t>
            </a:r>
          </a:p>
          <a:p>
            <a:r>
              <a:rPr lang="en-US" dirty="0"/>
              <a:t>+ sectors in focus: </a:t>
            </a:r>
            <a:r>
              <a:rPr lang="en-US" dirty="0" err="1"/>
              <a:t>defence</a:t>
            </a:r>
            <a:r>
              <a:rPr lang="en-US" dirty="0"/>
              <a:t>, healthcare, energy, biotech, AI</a:t>
            </a:r>
            <a:endParaRPr lang="et-EE" dirty="0"/>
          </a:p>
          <a:p>
            <a:endParaRPr lang="et-EE" dirty="0"/>
          </a:p>
          <a:p>
            <a:r>
              <a:rPr lang="en-US" sz="1200" b="0" i="0" kern="1200" dirty="0">
                <a:solidFill>
                  <a:schemeClr val="tx1"/>
                </a:solidFill>
                <a:effectLst/>
                <a:latin typeface="+mn-lt"/>
                <a:ea typeface="+mn-ea"/>
                <a:cs typeface="+mn-cs"/>
              </a:rPr>
              <a:t>According to Startup Estonia, there are 216 deep tech start-ups</a:t>
            </a:r>
            <a:r>
              <a:rPr lang="et-EE" sz="1200" b="0" i="0" kern="1200" dirty="0">
                <a:solidFill>
                  <a:schemeClr val="tx1"/>
                </a:solidFill>
                <a:effectLst/>
                <a:latin typeface="+mn-lt"/>
                <a:ea typeface="+mn-ea"/>
                <a:cs typeface="+mn-cs"/>
              </a:rPr>
              <a:t> at </a:t>
            </a:r>
            <a:r>
              <a:rPr lang="et-EE" sz="1200" b="0" i="0" kern="1200" dirty="0" err="1">
                <a:solidFill>
                  <a:schemeClr val="tx1"/>
                </a:solidFill>
                <a:effectLst/>
                <a:latin typeface="+mn-lt"/>
                <a:ea typeface="+mn-ea"/>
                <a:cs typeface="+mn-cs"/>
              </a:rPr>
              <a:t>the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beginning</a:t>
            </a:r>
            <a:r>
              <a:rPr lang="et-EE" sz="1200" b="0" i="0" kern="1200" dirty="0">
                <a:solidFill>
                  <a:schemeClr val="tx1"/>
                </a:solidFill>
                <a:effectLst/>
                <a:latin typeface="+mn-lt"/>
                <a:ea typeface="+mn-ea"/>
                <a:cs typeface="+mn-cs"/>
              </a:rPr>
              <a:t> of 2026</a:t>
            </a:r>
            <a:r>
              <a:rPr lang="en-US" sz="1200" b="0" i="0" kern="1200" dirty="0">
                <a:solidFill>
                  <a:schemeClr val="tx1"/>
                </a:solidFill>
                <a:effectLst/>
                <a:latin typeface="+mn-lt"/>
                <a:ea typeface="+mn-ea"/>
                <a:cs typeface="+mn-cs"/>
              </a:rPr>
              <a:t>. In 2025, deep tech start-ups paid €68 million in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taxes to the state, 27% more than the previous year, demonstrating steady growth. By year-end, the number of employees in science-based companies had grown to 2,544. Deep tech companies attracted nearly €161 million in investment, which accounts for just over 52% of the total €309.9 million invested in the entire start-up sector.</a:t>
            </a:r>
            <a:endParaRPr lang="en-US" dirty="0"/>
          </a:p>
        </p:txBody>
      </p:sp>
      <p:sp>
        <p:nvSpPr>
          <p:cNvPr id="4" name="Slide Number Placeholder 3"/>
          <p:cNvSpPr>
            <a:spLocks noGrp="1"/>
          </p:cNvSpPr>
          <p:nvPr>
            <p:ph type="sldNum" sz="quarter" idx="5"/>
          </p:nvPr>
        </p:nvSpPr>
        <p:spPr/>
        <p:txBody>
          <a:bodyPr/>
          <a:lstStyle/>
          <a:p>
            <a:fld id="{D376F89B-57B6-4643-BF19-A6C4F29BC795}" type="slidenum">
              <a:rPr lang="et-EE" smtClean="0"/>
              <a:t>26</a:t>
            </a:fld>
            <a:endParaRPr lang="et-EE"/>
          </a:p>
        </p:txBody>
      </p:sp>
    </p:spTree>
    <p:extLst>
      <p:ext uri="{BB962C8B-B14F-4D97-AF65-F5344CB8AC3E}">
        <p14:creationId xmlns:p14="http://schemas.microsoft.com/office/powerpoint/2010/main" val="1288558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51% of the ICT sector's revenue is coming from international clients, showcasing sustained growth and global demand. (ITL, 2024)Use the narrative as a blueprint for crafting engaging content and shaping the overall messaging strategy</a:t>
            </a: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100</a:t>
            </a: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 of all public services are accessible online, with the infrastructure developed from scratch and continuously maintained &amp; improved by IT companies in close cooperation with the government (2023).</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mn-cs"/>
              </a:rPr>
              <a:t>#5 in the EU for the proportion of ICT specialists in total employment. </a:t>
            </a: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11</a:t>
            </a: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 ICT sector contributes to Estonia's GDP</a:t>
            </a: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a:t>
            </a: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 The annual growth rate of the Estonian ICT sector has been around 8% in recent years, outpacing the average EU growth rate of 5%.</a:t>
            </a:r>
            <a:endPar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#10: Estonia ranks 10th globally in ICT services export</a:t>
            </a:r>
            <a:r>
              <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rPr>
              <a:t>s</a:t>
            </a: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 as a percentage of total exports. (WTO, 2022) </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30%: ICT services account for 30% of Estonia's total services exports. (Bank of Estonia, 2022)</a:t>
            </a: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kumimoji="0" lang="en-GB" sz="1200" b="0" i="0" u="none" strike="noStrike" kern="1200" cap="none" spc="0" normalizeH="0" baseline="0" noProof="0" dirty="0">
                <a:ln>
                  <a:noFill/>
                </a:ln>
                <a:solidFill>
                  <a:srgbClr val="575A5D"/>
                </a:solidFill>
                <a:effectLst/>
                <a:uLnTx/>
                <a:uFillTx/>
                <a:latin typeface="Calibri" panose="020F0502020204030204"/>
                <a:ea typeface="+mn-ea"/>
                <a:cs typeface="+mn-cs"/>
              </a:rPr>
              <a:t>Estonia’s digital services save around 1407 years of working time annually and has become a hassle-free environment for business and entrepreneurship (e-Estonia)</a:t>
            </a:r>
            <a:endParaRPr kumimoji="0" lang="et-EE" sz="1200" b="0" i="0" u="none" strike="noStrike" kern="1200" cap="none" spc="0" normalizeH="0" baseline="0" noProof="0" dirty="0">
              <a:ln>
                <a:noFill/>
              </a:ln>
              <a:solidFill>
                <a:srgbClr val="575A5D"/>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dirty="0"/>
              <a:t>In the ICT sector, there were 13,906 companies in the second quarter of 2024. Of these, 9,538 companies (approximately 69%) have 0 employees, 3,987 companies (approximately 29%) have 1-9 employees, and 381 companies (2.7%) have 10+ employees.</a:t>
            </a:r>
            <a:endParaRPr lang="et-EE" dirty="0"/>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t-EE" sz="1200" dirty="0">
                <a:solidFill>
                  <a:schemeClr val="bg1"/>
                </a:solidFill>
              </a:rPr>
              <a:t>d</a:t>
            </a:r>
            <a:r>
              <a:rPr lang="en-US" sz="1200" dirty="0">
                <a:solidFill>
                  <a:schemeClr val="bg1"/>
                </a:solidFill>
              </a:rPr>
              <a:t>riving global progress through expertise in Data Analysis, AI, IoT, </a:t>
            </a:r>
            <a:r>
              <a:rPr lang="en-US" sz="1200" dirty="0" err="1">
                <a:solidFill>
                  <a:schemeClr val="bg1"/>
                </a:solidFill>
              </a:rPr>
              <a:t>CyberTech</a:t>
            </a:r>
            <a:r>
              <a:rPr lang="en-US" sz="1200" dirty="0">
                <a:solidFill>
                  <a:schemeClr val="bg1"/>
                </a:solidFill>
              </a:rPr>
              <a:t>, and smart city innovation</a:t>
            </a:r>
            <a:endParaRPr lang="et-EE" sz="1200" dirty="0">
              <a:solidFill>
                <a:schemeClr val="bg1"/>
              </a:solidFill>
            </a:endParaRPr>
          </a:p>
          <a:p>
            <a:pPr marL="285750" marR="0" lvl="0" indent="-285750" algn="l" defTabSz="914400" rtl="0" eaLnBrk="1" fontAlgn="auto" latinLnBrk="0" hangingPunct="1">
              <a:lnSpc>
                <a:spcPct val="100000"/>
              </a:lnSpc>
              <a:spcBef>
                <a:spcPts val="0"/>
              </a:spcBef>
              <a:spcAft>
                <a:spcPts val="0"/>
              </a:spcAft>
              <a:buClrTx/>
              <a:buSzTx/>
              <a:buFont typeface="Aino,Sans-Serif"/>
              <a:buChar char="+"/>
              <a:tabLst/>
              <a:defRPr/>
            </a:pPr>
            <a:r>
              <a:rPr lang="en-US" b="0" i="0" dirty="0">
                <a:solidFill>
                  <a:srgbClr val="515560"/>
                </a:solidFill>
                <a:effectLst/>
                <a:highlight>
                  <a:srgbClr val="FFFFFF"/>
                </a:highlight>
                <a:latin typeface="arial" panose="020B0604020202020204" pitchFamily="34" charset="0"/>
              </a:rPr>
              <a:t>At country level, the highest shares of women among employed ICT specialists were observed in Bulgaria (29.1%), Estonia (26.8%) and Romania (26.0%), while the smallest shares were observed in Czechia (12.4%), Malta (13.8%), Hungary and Italy (both 15.7%). </a:t>
            </a:r>
            <a:r>
              <a:rPr lang="et-EE" sz="1200" b="0" i="0" dirty="0" err="1">
                <a:solidFill>
                  <a:schemeClr val="bg1"/>
                </a:solidFill>
                <a:effectLst/>
                <a:highlight>
                  <a:srgbClr val="FFFFFF"/>
                </a:highlight>
                <a:latin typeface="arial" panose="020B0604020202020204" pitchFamily="34" charset="0"/>
              </a:rPr>
              <a:t>Source</a:t>
            </a:r>
            <a:r>
              <a:rPr lang="et-EE" sz="1200" b="0" i="0" dirty="0">
                <a:solidFill>
                  <a:schemeClr val="bg1"/>
                </a:solidFill>
                <a:effectLst/>
                <a:highlight>
                  <a:srgbClr val="FFFFFF"/>
                </a:highlight>
                <a:latin typeface="arial" panose="020B0604020202020204" pitchFamily="34" charset="0"/>
              </a:rPr>
              <a:t>: </a:t>
            </a:r>
            <a:r>
              <a:rPr lang="et-EE" dirty="0" err="1">
                <a:hlinkClick r:id="rId3"/>
              </a:rPr>
              <a:t>Statistics</a:t>
            </a:r>
            <a:r>
              <a:rPr lang="et-EE" dirty="0">
                <a:hlinkClick r:id="rId3"/>
              </a:rPr>
              <a:t> | </a:t>
            </a:r>
            <a:r>
              <a:rPr lang="et-EE" dirty="0" err="1">
                <a:hlinkClick r:id="rId3"/>
              </a:rPr>
              <a:t>Eurostat</a:t>
            </a:r>
            <a:endParaRPr lang="et-EE" dirty="0"/>
          </a:p>
          <a:p>
            <a:pPr marL="0" marR="0" lvl="0" indent="0" algn="l" defTabSz="914400" rtl="0" eaLnBrk="1" fontAlgn="auto" latinLnBrk="0" hangingPunct="1">
              <a:lnSpc>
                <a:spcPct val="100000"/>
              </a:lnSpc>
              <a:spcBef>
                <a:spcPts val="0"/>
              </a:spcBef>
              <a:spcAft>
                <a:spcPts val="0"/>
              </a:spcAft>
              <a:buClrTx/>
              <a:buSzTx/>
              <a:buFont typeface="Aino,Sans-Serif"/>
              <a:buNone/>
              <a:tabLst/>
              <a:defRPr/>
            </a:pPr>
            <a:endParaRPr kumimoji="0" lang="et-EE"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endParaRPr>
          </a:p>
          <a:p>
            <a:pPr marL="0" marR="0" lvl="0" indent="0" algn="l" defTabSz="914400" rtl="0" eaLnBrk="1" fontAlgn="auto" latinLnBrk="0" hangingPunct="1">
              <a:lnSpc>
                <a:spcPct val="100000"/>
              </a:lnSpc>
              <a:spcBef>
                <a:spcPts val="0"/>
              </a:spcBef>
              <a:spcAft>
                <a:spcPts val="0"/>
              </a:spcAft>
              <a:buClrTx/>
              <a:buSzTx/>
              <a:buFont typeface="Aino,Sans-Serif"/>
              <a:buNone/>
              <a:tabLst/>
              <a:defRPr/>
            </a:pPr>
            <a:r>
              <a:rPr kumimoji="0" lang="en-US" sz="1200" b="1" i="0" u="none" strike="noStrike" kern="1200" cap="none" spc="0" normalizeH="0" baseline="0" noProof="0" dirty="0">
                <a:ln>
                  <a:noFill/>
                </a:ln>
                <a:solidFill>
                  <a:srgbClr val="000000"/>
                </a:solidFill>
                <a:effectLst/>
                <a:uLnTx/>
                <a:uFillTx/>
                <a:latin typeface="Tw Cen MT" panose="020B0602020104020603" pitchFamily="34" charset="0"/>
                <a:ea typeface="+mj-ea"/>
                <a:cs typeface="+mj-cs"/>
              </a:rPr>
              <a:t>Estonian Association of Information Technology and Telecommunications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701" marR="3081" lvl="0" indent="0" algn="l" defTabSz="554492" rtl="0" eaLnBrk="1" fontAlgn="auto" latinLnBrk="0" hangingPunct="1">
              <a:lnSpc>
                <a:spcPct val="100000"/>
              </a:lnSpc>
              <a:spcBef>
                <a:spcPts val="54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Non-governmental and non-profit organization – umbrella for the ICT sector</a:t>
            </a:r>
            <a:r>
              <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rPr>
              <a:t>Gathering the most innovative e-Estonia companies and acting as neutral one-stop-shop for collaboration partners </a:t>
            </a:r>
            <a:endPar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Tw Cen MT Std"/>
            </a:endParaRPr>
          </a:p>
          <a:p>
            <a:pPr marL="7701" marR="3081" lvl="0" indent="0" algn="l" defTabSz="554492" rtl="0" eaLnBrk="1" fontAlgn="auto" latinLnBrk="0" hangingPunct="1">
              <a:lnSpc>
                <a:spcPct val="100000"/>
              </a:lnSpc>
              <a:spcBef>
                <a:spcPts val="540"/>
              </a:spcBef>
              <a:spcAft>
                <a:spcPts val="0"/>
              </a:spcAft>
              <a:buClrTx/>
              <a:buSzTx/>
              <a:buFontTx/>
              <a:buNone/>
              <a:tabLst/>
              <a:defRPr/>
            </a:pPr>
            <a:br>
              <a:rPr kumimoji="0" lang="et-EE" sz="3100" b="0" i="0" u="none" strike="noStrike" kern="0" cap="none" spc="0" normalizeH="0" baseline="0" noProof="0" dirty="0">
                <a:ln>
                  <a:noFill/>
                </a:ln>
                <a:solidFill>
                  <a:prstClr val="white"/>
                </a:solidFill>
                <a:effectLst/>
                <a:uLnTx/>
                <a:uFillTx/>
                <a:latin typeface="Tw Cen MT" panose="020B0602020104020603" pitchFamily="34" charset="77"/>
                <a:ea typeface="+mn-ea"/>
                <a:cs typeface="+mn-cs"/>
              </a:rPr>
            </a:br>
            <a:r>
              <a:rPr kumimoji="0" lang="et-EE"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1</a:t>
            </a:r>
            <a:r>
              <a:rPr kumimoji="0" lang="en-US" sz="1800" b="1"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39</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members</a:t>
            </a:r>
            <a:r>
              <a:rPr kumimoji="0" lang="et-EE" sz="12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24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s</a:t>
            </a:r>
            <a:r>
              <a:rPr lang="en-US" sz="2400" dirty="0" err="1"/>
              <a:t>oftware</a:t>
            </a:r>
            <a:r>
              <a:rPr lang="en-US" sz="2400" dirty="0"/>
              <a:t> developers, consultation providers, telcos, education providers </a:t>
            </a:r>
            <a:r>
              <a:rPr lang="en-US" sz="2400" dirty="0" err="1"/>
              <a:t>etc</a:t>
            </a:r>
            <a:endParaRPr lang="et-EE" sz="2400" dirty="0"/>
          </a:p>
          <a:p>
            <a:pPr marL="7701" marR="3081" lvl="0" indent="0" algn="l" defTabSz="554492" rtl="0" eaLnBrk="1" fontAlgn="auto" latinLnBrk="0" hangingPunct="1">
              <a:lnSpc>
                <a:spcPct val="100000"/>
              </a:lnSpc>
              <a:spcBef>
                <a:spcPts val="540"/>
              </a:spcBef>
              <a:spcAft>
                <a:spcPts val="0"/>
              </a:spcAft>
              <a:buClrTx/>
              <a:buSzTx/>
              <a:buFontTx/>
              <a:buNone/>
              <a:tabLst/>
              <a:defRPr/>
            </a:pPr>
            <a:br>
              <a:rPr lang="et-EE" sz="2400" dirty="0"/>
            </a:br>
            <a:r>
              <a:rPr lang="en-US" sz="1600" u="sng" dirty="0">
                <a:solidFill>
                  <a:srgbClr val="FFFFFF"/>
                </a:solidFill>
                <a:latin typeface="Tw Cen MT" panose="020B0602020104020603" pitchFamily="34" charset="0"/>
              </a:rPr>
              <a:t>Core working areas</a:t>
            </a:r>
            <a:r>
              <a:rPr lang="et-EE" sz="1600" dirty="0">
                <a:solidFill>
                  <a:srgbClr val="FFFFFF"/>
                </a:solidFill>
                <a:latin typeface="Tw Cen MT" panose="020B0602020104020603" pitchFamily="34" charset="0"/>
              </a:rPr>
              <a:t>: </a:t>
            </a:r>
            <a:br>
              <a:rPr lang="et-EE" sz="1600" dirty="0">
                <a:solidFill>
                  <a:srgbClr val="FFFFFF"/>
                </a:solidFill>
                <a:latin typeface="Tw Cen MT" panose="020B0602020104020603" pitchFamily="34" charset="0"/>
              </a:rPr>
            </a:br>
            <a:r>
              <a:rPr lang="et-EE" sz="1600" dirty="0">
                <a:solidFill>
                  <a:srgbClr val="FFFFFF"/>
                </a:solidFill>
                <a:latin typeface="Tw Cen MT" panose="020B0602020104020603" pitchFamily="34" charset="0"/>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Politics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business</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environment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Workforce</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education</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a:t>
            </a:r>
          </a:p>
          <a:p>
            <a:pPr marR="0" lvl="0" algn="l" defTabSz="914400" rtl="0" eaLnBrk="1" fontAlgn="auto" latinLnBrk="0" hangingPunct="1">
              <a:lnSpc>
                <a:spcPct val="100000"/>
              </a:lnSpc>
              <a:spcBef>
                <a:spcPts val="0"/>
              </a:spcBef>
              <a:spcAft>
                <a:spcPts val="0"/>
              </a:spcAft>
              <a:buClrTx/>
              <a:buSzTx/>
              <a:tabLst/>
              <a:defRPr/>
            </a:pP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Business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development</a:t>
            </a:r>
            <a: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 and </a:t>
            </a:r>
            <a:r>
              <a:rPr kumimoji="0" lang="et-EE" sz="1600" b="0" i="0" u="none" strike="noStrike" kern="1200" cap="none" spc="0" normalizeH="0" baseline="0" noProof="0" dirty="0" err="1">
                <a:ln>
                  <a:noFill/>
                </a:ln>
                <a:solidFill>
                  <a:srgbClr val="FFFFFF"/>
                </a:solidFill>
                <a:effectLst/>
                <a:uLnTx/>
                <a:uFillTx/>
                <a:latin typeface="Tw Cen MT" panose="020B0602020104020603" pitchFamily="34" charset="0"/>
                <a:ea typeface="+mn-ea"/>
                <a:cs typeface="+mn-cs"/>
              </a:rPr>
              <a:t>expor</a:t>
            </a:r>
            <a:r>
              <a:rPr kumimoji="0" lang="en-US"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t>t</a:t>
            </a:r>
            <a:br>
              <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24 years of technology sector development as an umbrella</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Combining the joint opinion of the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Voicing and representing the opinion of the sector</a:t>
            </a:r>
          </a:p>
          <a:p>
            <a:pPr marL="800100" lvl="1" indent="-342900">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Organizer of the collaboration between the public and the private sector</a:t>
            </a:r>
          </a:p>
          <a:p>
            <a:pPr marL="800100" lvl="1" indent="-342900">
              <a:buFont typeface="Arial" panose="020B0604020202020204" pitchFamily="34" charset="0"/>
              <a:buChar char="•"/>
              <a:defRPr/>
            </a:pPr>
            <a:r>
              <a:rPr lang="en-US" sz="2000" dirty="0">
                <a:solidFill>
                  <a:srgbClr val="000000"/>
                </a:solidFill>
                <a:latin typeface="Tw Cen MT" panose="020B0602020104020603" pitchFamily="34" charset="0"/>
              </a:rPr>
              <a:t>Partnership builder in international collaboration through </a:t>
            </a:r>
            <a:r>
              <a:rPr lang="en-US" sz="2000" dirty="0" err="1">
                <a:solidFill>
                  <a:srgbClr val="000000"/>
                </a:solidFill>
                <a:latin typeface="Tw Cen MT" panose="020B0602020104020603" pitchFamily="34" charset="0"/>
              </a:rPr>
              <a:t>MoUs</a:t>
            </a:r>
            <a:r>
              <a:rPr lang="en-US" sz="2000" dirty="0">
                <a:solidFill>
                  <a:srgbClr val="000000"/>
                </a:solidFill>
                <a:latin typeface="Tw Cen MT" panose="020B0602020104020603" pitchFamily="34" charset="0"/>
              </a:rPr>
              <a:t>, workshops, trainings and joint projects</a:t>
            </a:r>
          </a:p>
          <a:p>
            <a:pPr marL="800100" lvl="1" indent="-342900">
              <a:buFont typeface="Arial" panose="020B0604020202020204" pitchFamily="34" charset="0"/>
              <a:buChar char="•"/>
              <a:defRPr/>
            </a:pPr>
            <a:r>
              <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rPr>
              <a:t>One-stop-shop for most innovative e-Estonia companies and core competences of </a:t>
            </a:r>
            <a:r>
              <a:rPr kumimoji="0" lang="en-US" sz="2000" i="0" u="none" strike="noStrike" kern="1200" cap="none" spc="0" normalizeH="0" baseline="0" noProof="0" dirty="0" err="1">
                <a:ln>
                  <a:noFill/>
                </a:ln>
                <a:solidFill>
                  <a:srgbClr val="000000"/>
                </a:solidFill>
                <a:effectLst/>
                <a:uLnTx/>
                <a:uFillTx/>
                <a:latin typeface="Tw Cen MT" panose="020B0602020104020603" pitchFamily="34" charset="0"/>
                <a:ea typeface="+mn-ea"/>
                <a:cs typeface="+mn-cs"/>
              </a:rPr>
              <a:t>GovTech</a:t>
            </a:r>
            <a:endParaRPr kumimoji="0" lang="en-US" sz="2000" i="0" u="none" strike="noStrike" kern="1200" cap="none" spc="0" normalizeH="0" baseline="0" noProof="0" dirty="0">
              <a:ln>
                <a:noFill/>
              </a:ln>
              <a:solidFill>
                <a:srgbClr val="000000"/>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600" b="0" i="0" u="none" strike="noStrike" kern="1200" cap="none" spc="0" normalizeH="0" baseline="0" noProof="0" dirty="0">
              <a:ln>
                <a:noFill/>
              </a:ln>
              <a:solidFill>
                <a:srgbClr val="FFFFFF"/>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Core competences of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GovTech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(members who have built e-Estonia and keep contributing to it): e.g.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Nortal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Helmes,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Cybernetica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Datel</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SK ID Solutions etc. + unicorns such as Bolt, Playtech, Skype + consultation organizations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eGA</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Digital Nation, Proud Engineers + education providers such as </a:t>
            </a:r>
            <a:r>
              <a:rPr kumimoji="0" lang="en-US" sz="1200" b="0" i="0" u="none" strike="noStrike" kern="1200" cap="none" spc="0" normalizeH="0" baseline="0" noProof="0" dirty="0" err="1">
                <a:ln>
                  <a:noFill/>
                </a:ln>
                <a:solidFill>
                  <a:prstClr val="black"/>
                </a:solidFill>
                <a:effectLst/>
                <a:uLnTx/>
                <a:uFillTx/>
                <a:latin typeface="Tw Cen MT" panose="020B0602020104020603" pitchFamily="34" charset="0"/>
                <a:ea typeface="+mn-ea"/>
                <a:cs typeface="+mn-cs"/>
              </a:rPr>
              <a:t>TalTech</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 BCS Skills Academy etc.</a:t>
            </a: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r>
              <a:rPr lang="et-EE" dirty="0" err="1"/>
              <a:t>Success</a:t>
            </a:r>
            <a:r>
              <a:rPr lang="et-EE" dirty="0"/>
              <a:t> </a:t>
            </a:r>
            <a:r>
              <a:rPr lang="et-EE" dirty="0" err="1"/>
              <a:t>stories</a:t>
            </a:r>
            <a:r>
              <a:rPr lang="et-EE" dirty="0"/>
              <a:t>: </a:t>
            </a:r>
            <a:r>
              <a:rPr kumimoji="0" lang="en-US"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rPr>
              <a:t>https://references.e-estoniax.com/</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a:defRPr/>
            </a:pPr>
            <a:r>
              <a:rPr lang="en-US" b="1" dirty="0"/>
              <a:t>Talking points: </a:t>
            </a:r>
            <a:endParaRPr lang="en-US" dirty="0"/>
          </a:p>
          <a:p>
            <a:pPr marL="285750" indent="-285750">
              <a:buFont typeface="Aino,Sans-Serif"/>
              <a:buChar char="+"/>
              <a:defRPr/>
            </a:pPr>
            <a:endParaRPr lang="en-GB" dirty="0"/>
          </a:p>
          <a:p>
            <a:pPr marL="285750" indent="-285750">
              <a:buFont typeface="Aino,Sans-Serif"/>
              <a:buChar char="+"/>
              <a:defRPr/>
            </a:pPr>
            <a:r>
              <a:rPr lang="en-GB" dirty="0"/>
              <a:t>Estonia’s ICT sector attracts a diverse and high-</a:t>
            </a:r>
            <a:r>
              <a:rPr lang="en-GB" dirty="0" err="1"/>
              <a:t>caliber</a:t>
            </a:r>
            <a:r>
              <a:rPr lang="en-GB" dirty="0"/>
              <a:t> international talent pool, which fuels innovation through research and development (Starship Technologies, </a:t>
            </a:r>
            <a:r>
              <a:rPr lang="en-GB" dirty="0" err="1"/>
              <a:t>Moderam</a:t>
            </a:r>
            <a:r>
              <a:rPr lang="en-GB" dirty="0"/>
              <a:t>). </a:t>
            </a:r>
            <a:endParaRPr lang="en-US" dirty="0"/>
          </a:p>
          <a:p>
            <a:pPr marL="285750" indent="-285750">
              <a:buFont typeface="Aino,Sans-Serif"/>
              <a:buChar char="+"/>
              <a:defRPr/>
            </a:pPr>
            <a:r>
              <a:rPr lang="en-GB" dirty="0"/>
              <a:t>Our borderless approach ensures that Estonian ICT solutions remain at the forefront of technological advancements (</a:t>
            </a:r>
            <a:r>
              <a:rPr lang="en-GB" dirty="0" err="1"/>
              <a:t>Cleveron</a:t>
            </a:r>
            <a:r>
              <a:rPr lang="en-GB" dirty="0"/>
              <a:t>, </a:t>
            </a:r>
            <a:r>
              <a:rPr lang="en-GB" dirty="0" err="1"/>
              <a:t>Veriff</a:t>
            </a:r>
            <a:r>
              <a:rPr lang="en-GB" dirty="0"/>
              <a:t>).  </a:t>
            </a:r>
            <a:endParaRPr lang="en-US" dirty="0"/>
          </a:p>
          <a:p>
            <a:pPr marL="285750" indent="-285750">
              <a:buFont typeface="Aino,Sans-Serif"/>
              <a:buChar char="+"/>
              <a:defRPr/>
            </a:pPr>
            <a:r>
              <a:rPr lang="en-GB" dirty="0"/>
              <a:t>By attracting specialists from abroad (</a:t>
            </a:r>
            <a:r>
              <a:rPr lang="en-GB" dirty="0" err="1"/>
              <a:t>Jobbatical</a:t>
            </a:r>
            <a:r>
              <a:rPr lang="en-GB" dirty="0"/>
              <a:t>), Estonia addresses local skill shortages particularly in IT and cybersecurity. Comprehensive support helps digital nomads and international talent feel at home, leading to more stable and long-term contributions. </a:t>
            </a:r>
            <a:endParaRPr lang="en-US" dirty="0"/>
          </a:p>
          <a:p>
            <a:pPr marL="285750" indent="-285750">
              <a:buFont typeface="Aino,Sans-Serif"/>
              <a:buChar char="+"/>
              <a:defRPr/>
            </a:pPr>
            <a:r>
              <a:rPr lang="en-GB" dirty="0"/>
              <a:t>Through supportive initiatives, like the Digital Nomad Visa, Work in Estonia initiative, the country expands its talent pool, reinforcing its reputation as a leading hub for tech and cybersecurity innovation. This, in turn, creates an environment conducive to both personal and professional growth, ensuring long-term socio-economic benefits. </a:t>
            </a: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t-EE" sz="1200" b="0" i="0" u="none" strike="noStrike" kern="1200" cap="none" spc="0" normalizeH="0" baseline="0" noProof="0" dirty="0">
              <a:ln>
                <a:noFill/>
              </a:ln>
              <a:solidFill>
                <a:prstClr val="black"/>
              </a:solidFill>
              <a:effectLst/>
              <a:uLnTx/>
              <a:uFillTx/>
              <a:latin typeface="Tw Cen MT" panose="020B0602020104020603" pitchFamily="34" charset="0"/>
              <a:ea typeface="+mn-ea"/>
              <a:cs typeface="+mn-cs"/>
            </a:endParaRPr>
          </a:p>
          <a:p>
            <a:pPr marL="0" indent="0">
              <a:buNone/>
            </a:pPr>
            <a:r>
              <a:rPr lang="et-EE" sz="1200" dirty="0"/>
              <a:t>“</a:t>
            </a:r>
            <a:r>
              <a:rPr lang="et-EE" sz="1200" dirty="0" err="1"/>
              <a:t>Estonia's</a:t>
            </a:r>
            <a:r>
              <a:rPr lang="et-EE" sz="1200" dirty="0"/>
              <a:t> ICT </a:t>
            </a:r>
            <a:r>
              <a:rPr lang="et-EE" sz="1200" dirty="0" err="1"/>
              <a:t>sector</a:t>
            </a:r>
            <a:r>
              <a:rPr lang="et-EE" sz="1200" dirty="0"/>
              <a:t> </a:t>
            </a:r>
            <a:r>
              <a:rPr lang="et-EE" sz="1200" dirty="0" err="1"/>
              <a:t>has</a:t>
            </a:r>
            <a:r>
              <a:rPr lang="et-EE" sz="1200" dirty="0"/>
              <a:t> </a:t>
            </a:r>
            <a:r>
              <a:rPr lang="et-EE" sz="1200" dirty="0" err="1"/>
              <a:t>emerged</a:t>
            </a:r>
            <a:r>
              <a:rPr lang="et-EE" sz="1200" dirty="0"/>
              <a:t> as a </a:t>
            </a:r>
            <a:r>
              <a:rPr lang="et-EE" sz="1200" dirty="0" err="1"/>
              <a:t>hub</a:t>
            </a:r>
            <a:r>
              <a:rPr lang="et-EE" sz="1200" dirty="0"/>
              <a:t> of </a:t>
            </a:r>
            <a:r>
              <a:rPr lang="et-EE" sz="1200" dirty="0" err="1"/>
              <a:t>excellence</a:t>
            </a:r>
            <a:r>
              <a:rPr lang="et-EE" sz="1200" dirty="0"/>
              <a:t>, </a:t>
            </a:r>
            <a:r>
              <a:rPr lang="et-EE" sz="1200" dirty="0" err="1"/>
              <a:t>attracting</a:t>
            </a:r>
            <a:r>
              <a:rPr lang="et-EE" sz="1200" dirty="0"/>
              <a:t> </a:t>
            </a:r>
            <a:r>
              <a:rPr lang="et-EE" sz="1200" dirty="0" err="1"/>
              <a:t>foreign</a:t>
            </a:r>
            <a:r>
              <a:rPr lang="et-EE" sz="1200" dirty="0"/>
              <a:t> </a:t>
            </a:r>
            <a:r>
              <a:rPr lang="et-EE" sz="1200" dirty="0" err="1"/>
              <a:t>professionals</a:t>
            </a:r>
            <a:r>
              <a:rPr lang="et-EE" sz="1200" dirty="0"/>
              <a:t> </a:t>
            </a:r>
            <a:r>
              <a:rPr lang="et-EE" sz="1200" dirty="0" err="1"/>
              <a:t>with</a:t>
            </a:r>
            <a:r>
              <a:rPr lang="et-EE" sz="1200" dirty="0"/>
              <a:t> </a:t>
            </a:r>
            <a:r>
              <a:rPr lang="et-EE" sz="1200" dirty="0" err="1"/>
              <a:t>its</a:t>
            </a:r>
            <a:r>
              <a:rPr lang="et-EE" sz="1200" dirty="0"/>
              <a:t> </a:t>
            </a:r>
            <a:r>
              <a:rPr lang="et-EE" sz="1200" dirty="0" err="1"/>
              <a:t>efficient</a:t>
            </a:r>
            <a:r>
              <a:rPr lang="et-EE" sz="1200" dirty="0"/>
              <a:t> </a:t>
            </a:r>
            <a:r>
              <a:rPr lang="et-EE" sz="1200" dirty="0" err="1"/>
              <a:t>business</a:t>
            </a:r>
            <a:r>
              <a:rPr lang="et-EE" sz="1200" dirty="0"/>
              <a:t> </a:t>
            </a:r>
            <a:r>
              <a:rPr lang="et-EE" sz="1200" dirty="0" err="1"/>
              <a:t>setup</a:t>
            </a:r>
            <a:r>
              <a:rPr lang="et-EE" sz="1200" dirty="0"/>
              <a:t> </a:t>
            </a:r>
            <a:r>
              <a:rPr lang="et-EE" sz="1200" dirty="0" err="1"/>
              <a:t>processes</a:t>
            </a:r>
            <a:r>
              <a:rPr lang="et-EE" sz="1200" dirty="0"/>
              <a:t>, </a:t>
            </a:r>
            <a:r>
              <a:rPr lang="et-EE" sz="1200" dirty="0" err="1"/>
              <a:t>commitment</a:t>
            </a:r>
            <a:r>
              <a:rPr lang="et-EE" sz="1200" dirty="0"/>
              <a:t> to </a:t>
            </a:r>
            <a:r>
              <a:rPr lang="et-EE" sz="1200" dirty="0" err="1"/>
              <a:t>digital</a:t>
            </a:r>
            <a:r>
              <a:rPr lang="et-EE" sz="1200" dirty="0"/>
              <a:t> innovation, and </a:t>
            </a:r>
            <a:r>
              <a:rPr lang="et-EE" sz="1200" dirty="0" err="1"/>
              <a:t>support</a:t>
            </a:r>
            <a:r>
              <a:rPr lang="et-EE" sz="1200" dirty="0"/>
              <a:t> </a:t>
            </a:r>
            <a:r>
              <a:rPr lang="et-EE" sz="1200" dirty="0" err="1"/>
              <a:t>for</a:t>
            </a:r>
            <a:r>
              <a:rPr lang="et-EE" sz="1200" dirty="0"/>
              <a:t> </a:t>
            </a:r>
            <a:r>
              <a:rPr lang="et-EE" sz="1200" dirty="0" err="1"/>
              <a:t>international</a:t>
            </a:r>
            <a:r>
              <a:rPr lang="et-EE" sz="1200" dirty="0"/>
              <a:t> talent. The </a:t>
            </a:r>
            <a:r>
              <a:rPr lang="et-EE" sz="1200" dirty="0" err="1"/>
              <a:t>collaboration</a:t>
            </a:r>
            <a:r>
              <a:rPr lang="et-EE" sz="1200" dirty="0"/>
              <a:t> </a:t>
            </a:r>
            <a:r>
              <a:rPr lang="et-EE" sz="1200" dirty="0" err="1"/>
              <a:t>between</a:t>
            </a:r>
            <a:r>
              <a:rPr lang="et-EE" sz="1200" dirty="0"/>
              <a:t> </a:t>
            </a:r>
            <a:r>
              <a:rPr lang="et-EE" sz="1200" dirty="0" err="1"/>
              <a:t>Estonia's</a:t>
            </a:r>
            <a:r>
              <a:rPr lang="et-EE" sz="1200" dirty="0"/>
              <a:t> ICT </a:t>
            </a:r>
            <a:r>
              <a:rPr lang="et-EE" sz="1200" dirty="0" err="1"/>
              <a:t>sector</a:t>
            </a:r>
            <a:r>
              <a:rPr lang="et-EE" sz="1200" dirty="0"/>
              <a:t> and </a:t>
            </a:r>
            <a:r>
              <a:rPr lang="et-EE" sz="1200" dirty="0" err="1"/>
              <a:t>its</a:t>
            </a:r>
            <a:r>
              <a:rPr lang="et-EE" sz="1200" dirty="0"/>
              <a:t> </a:t>
            </a:r>
            <a:r>
              <a:rPr lang="et-EE" sz="1200" dirty="0" err="1"/>
              <a:t>educational</a:t>
            </a:r>
            <a:r>
              <a:rPr lang="et-EE" sz="1200" dirty="0"/>
              <a:t> </a:t>
            </a:r>
            <a:r>
              <a:rPr lang="et-EE" sz="1200" dirty="0" err="1"/>
              <a:t>institutions</a:t>
            </a:r>
            <a:r>
              <a:rPr lang="et-EE" sz="1200" dirty="0"/>
              <a:t> </a:t>
            </a:r>
            <a:r>
              <a:rPr lang="et-EE" sz="1200" dirty="0" err="1"/>
              <a:t>creates</a:t>
            </a:r>
            <a:r>
              <a:rPr lang="et-EE" sz="1200" dirty="0"/>
              <a:t> a </a:t>
            </a:r>
            <a:r>
              <a:rPr lang="et-EE" sz="1200" dirty="0" err="1"/>
              <a:t>strong</a:t>
            </a:r>
            <a:r>
              <a:rPr lang="et-EE" sz="1200" dirty="0"/>
              <a:t> </a:t>
            </a:r>
            <a:r>
              <a:rPr lang="et-EE" sz="1200" dirty="0" err="1"/>
              <a:t>ecosystem</a:t>
            </a:r>
            <a:r>
              <a:rPr lang="et-EE" sz="1200" dirty="0"/>
              <a:t> </a:t>
            </a:r>
            <a:r>
              <a:rPr lang="et-EE" sz="1200" dirty="0" err="1"/>
              <a:t>that</a:t>
            </a:r>
            <a:r>
              <a:rPr lang="et-EE" sz="1200" dirty="0"/>
              <a:t> </a:t>
            </a:r>
            <a:r>
              <a:rPr lang="et-EE" sz="1200" dirty="0" err="1"/>
              <a:t>nurtures</a:t>
            </a:r>
            <a:r>
              <a:rPr lang="et-EE" sz="1200" dirty="0"/>
              <a:t> innovation and </a:t>
            </a:r>
            <a:r>
              <a:rPr lang="et-EE" sz="1200" dirty="0" err="1"/>
              <a:t>entrepreneurship</a:t>
            </a:r>
            <a:r>
              <a:rPr lang="et-EE" sz="1200" dirty="0"/>
              <a:t>.”</a:t>
            </a:r>
          </a:p>
          <a:p>
            <a:pPr marL="0" indent="0">
              <a:buNone/>
            </a:pPr>
            <a:endParaRPr lang="et-EE" sz="1200" b="1" dirty="0"/>
          </a:p>
          <a:p>
            <a:pPr marL="0" indent="0">
              <a:buNone/>
            </a:pPr>
            <a:r>
              <a:rPr lang="et-EE" sz="800" b="1" dirty="0">
                <a:latin typeface="Aino"/>
              </a:rPr>
              <a:t>Carlos </a:t>
            </a:r>
            <a:r>
              <a:rPr lang="et-EE" sz="800" b="1" dirty="0" err="1">
                <a:latin typeface="Aino"/>
              </a:rPr>
              <a:t>Paniagua</a:t>
            </a:r>
            <a:br>
              <a:rPr lang="et-EE" sz="800" b="1" dirty="0">
                <a:latin typeface="Aino"/>
              </a:rPr>
            </a:br>
            <a:r>
              <a:rPr lang="et-EE" sz="800" b="1" dirty="0">
                <a:latin typeface="Aino"/>
              </a:rPr>
              <a:t>CTO and Co-</a:t>
            </a:r>
            <a:r>
              <a:rPr lang="et-EE" sz="800" b="1" dirty="0" err="1">
                <a:latin typeface="Aino"/>
              </a:rPr>
              <a:t>Founder</a:t>
            </a:r>
            <a:r>
              <a:rPr lang="et-EE" sz="800" b="1" dirty="0">
                <a:latin typeface="Aino"/>
              </a:rPr>
              <a:t> at </a:t>
            </a:r>
            <a:r>
              <a:rPr lang="et-EE" sz="800" b="1" dirty="0" err="1">
                <a:latin typeface="Aino"/>
              </a:rPr>
              <a:t>Glia</a:t>
            </a:r>
            <a:endParaRPr lang="en-GB" sz="800" b="1" dirty="0">
              <a:latin typeface="+Body"/>
            </a:endParaRPr>
          </a:p>
          <a:p>
            <a:pPr marL="457200" marR="0" lvl="1" indent="0" algn="l" defTabSz="914400" rtl="0" eaLnBrk="1" fontAlgn="auto" latinLnBrk="0" hangingPunct="1">
              <a:lnSpc>
                <a:spcPct val="100000"/>
              </a:lnSpc>
              <a:spcBef>
                <a:spcPts val="0"/>
              </a:spcBef>
              <a:spcAft>
                <a:spcPts val="0"/>
              </a:spcAft>
              <a:buClr>
                <a:srgbClr val="0000ED"/>
              </a:buClr>
              <a:buSzTx/>
              <a:buFont typeface="Arial" panose="020B0604020202020204" pitchFamily="34" charset="0"/>
              <a:buNone/>
              <a:tabLst/>
              <a:defRPr/>
            </a:pPr>
            <a:endParaRPr kumimoji="0" lang="en-US" sz="1200" b="0" i="0" u="none" strike="noStrike" kern="1200" cap="none" spc="0" normalizeH="0" baseline="0" noProof="0" dirty="0">
              <a:ln>
                <a:noFill/>
              </a:ln>
              <a:solidFill>
                <a:srgbClr val="575A5D"/>
              </a:solidFill>
              <a:effectLst/>
              <a:uLnTx/>
              <a:uFillTx/>
              <a:latin typeface="Calibri" panose="020F0502020204030204"/>
              <a:ea typeface="+mn-ea"/>
              <a:cs typeface="Calibri"/>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27</a:t>
            </a:fld>
            <a:endParaRPr lang="et-EE"/>
          </a:p>
        </p:txBody>
      </p:sp>
    </p:spTree>
    <p:extLst>
      <p:ext uri="{BB962C8B-B14F-4D97-AF65-F5344CB8AC3E}">
        <p14:creationId xmlns:p14="http://schemas.microsoft.com/office/powerpoint/2010/main" val="23754510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rtl="0">
              <a:spcBef>
                <a:spcPts val="1200"/>
              </a:spcBef>
              <a:spcAft>
                <a:spcPts val="1200"/>
              </a:spcAft>
            </a:pPr>
            <a:r>
              <a:rPr lang="en-GB" sz="1800" b="0" i="0" u="none" strike="noStrike" dirty="0">
                <a:solidFill>
                  <a:srgbClr val="000000"/>
                </a:solidFill>
                <a:effectLst/>
                <a:latin typeface="Arial" panose="020B0604020202020204" pitchFamily="34" charset="0"/>
              </a:rPr>
              <a:t>Estonia’s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is a government-issued digital identity that opens doors for entrepreneurs, freelancers, and business owners worldwide. Launched in 2014, it was the first programme of its kind, offering a unique way for people from any country to start and manage a business entirely online.</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a:t>
            </a:r>
            <a:r>
              <a:rPr lang="en-GB" sz="1800" b="1" i="0" u="none" strike="noStrike" dirty="0">
                <a:solidFill>
                  <a:srgbClr val="000000"/>
                </a:solidFill>
                <a:effectLst/>
                <a:latin typeface="Arial" panose="020B0604020202020204" pitchFamily="34" charset="0"/>
              </a:rPr>
              <a:t>e-Residency</a:t>
            </a:r>
            <a:r>
              <a:rPr lang="en-GB" sz="1800" b="0" i="0" u="none" strike="noStrike" dirty="0">
                <a:solidFill>
                  <a:srgbClr val="000000"/>
                </a:solidFill>
                <a:effectLst/>
                <a:latin typeface="Arial" panose="020B0604020202020204" pitchFamily="34" charset="0"/>
              </a:rPr>
              <a:t>, you gain access to Estonia’s world-leading digital infrastructure, allowing you to securely authenticate your identity online, sign documents digitally, and run a company remotely. Whether you’re a freelancer looking to establish a simple business structure or a founder aiming to scale globally, e-Residency provides the tools you need to succeed.</a:t>
            </a: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As a digital nation, Estonia has created an open and transparent business environment, supported by cutting-edge e-services. e-Residency makes it possible to tap into these services, giving you the freedom to operate your business 100% online, from anywhere in the world.</a:t>
            </a:r>
          </a:p>
          <a:p>
            <a:pPr rtl="0">
              <a:spcBef>
                <a:spcPts val="1200"/>
              </a:spcBef>
              <a:spcAft>
                <a:spcPts val="1200"/>
              </a:spcAft>
            </a:pPr>
            <a:endParaRPr lang="en-GB" sz="1200" b="0" dirty="0">
              <a:effectLst/>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With over 1</a:t>
            </a:r>
            <a:r>
              <a:rPr lang="et-EE" sz="1800" b="0" i="0" u="none" strike="noStrike" dirty="0">
                <a:solidFill>
                  <a:srgbClr val="000000"/>
                </a:solidFill>
                <a:effectLst/>
                <a:latin typeface="Arial" panose="020B0604020202020204" pitchFamily="34" charset="0"/>
              </a:rPr>
              <a:t>44</a:t>
            </a:r>
            <a:r>
              <a:rPr lang="en-GB" sz="1800" b="0" i="0" u="none" strike="noStrike" dirty="0">
                <a:solidFill>
                  <a:srgbClr val="000000"/>
                </a:solidFill>
                <a:effectLst/>
                <a:latin typeface="Arial" panose="020B0604020202020204" pitchFamily="34" charset="0"/>
              </a:rPr>
              <a:t>,000 e-residents in more than 18</a:t>
            </a:r>
            <a:r>
              <a:rPr lang="et-EE" sz="1800" b="0" i="0" u="none" strike="noStrike" dirty="0">
                <a:solidFill>
                  <a:srgbClr val="000000"/>
                </a:solidFill>
                <a:effectLst/>
                <a:latin typeface="Arial" panose="020B0604020202020204" pitchFamily="34" charset="0"/>
              </a:rPr>
              <a:t>5</a:t>
            </a:r>
            <a:r>
              <a:rPr lang="en-GB" sz="1800" b="0" i="0" u="none" strike="noStrike" dirty="0">
                <a:solidFill>
                  <a:srgbClr val="000000"/>
                </a:solidFill>
                <a:effectLst/>
                <a:latin typeface="Arial" panose="020B0604020202020204" pitchFamily="34" charset="0"/>
              </a:rPr>
              <a:t> countries, e-Residency empowers a diverse global community of entrepreneurs who benefit from a secure, trusted, and efficient digital ecosystem. It’s not just about starting a business—it’s about being part of a forward-thinking, digitally connected world where opportunities are endless.</a:t>
            </a:r>
            <a:br>
              <a:rPr lang="et-EE" sz="1800" b="0" i="0" u="none" strike="noStrike" dirty="0">
                <a:solidFill>
                  <a:srgbClr val="000000"/>
                </a:solidFill>
                <a:effectLst/>
                <a:latin typeface="Arial" panose="020B0604020202020204" pitchFamily="34" charset="0"/>
              </a:rPr>
            </a:br>
            <a:br>
              <a:rPr lang="et-EE" sz="1800" b="0" i="0" u="none" strike="noStrike" dirty="0">
                <a:solidFill>
                  <a:srgbClr val="000000"/>
                </a:solidFill>
                <a:effectLst/>
                <a:latin typeface="Arial" panose="020B0604020202020204" pitchFamily="34" charset="0"/>
              </a:rPr>
            </a:br>
            <a:r>
              <a:rPr lang="et-EE" sz="1200" b="0" i="0" kern="1200" dirty="0">
                <a:solidFill>
                  <a:schemeClr val="tx1"/>
                </a:solidFill>
                <a:effectLst/>
                <a:latin typeface="+mn-lt"/>
                <a:ea typeface="+mn-ea"/>
                <a:cs typeface="+mn-cs"/>
              </a:rPr>
              <a:t>In 2025, the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economic</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impact</a:t>
            </a:r>
            <a:r>
              <a:rPr lang="et-EE" sz="1200" b="0" i="0" kern="1200" dirty="0">
                <a:solidFill>
                  <a:schemeClr val="tx1"/>
                </a:solidFill>
                <a:effectLst/>
                <a:latin typeface="+mn-lt"/>
                <a:ea typeface="+mn-ea"/>
                <a:cs typeface="+mn-cs"/>
              </a:rPr>
              <a:t> of the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programme on the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amounted</a:t>
            </a:r>
            <a:r>
              <a:rPr lang="et-EE" sz="1200" b="0" i="0" kern="1200" dirty="0">
                <a:solidFill>
                  <a:schemeClr val="tx1"/>
                </a:solidFill>
                <a:effectLst/>
                <a:latin typeface="+mn-lt"/>
                <a:ea typeface="+mn-ea"/>
                <a:cs typeface="+mn-cs"/>
              </a:rPr>
              <a:t> to </a:t>
            </a:r>
            <a:r>
              <a:rPr lang="et-EE" sz="1200" b="1" i="0" kern="1200" dirty="0">
                <a:solidFill>
                  <a:schemeClr val="tx1"/>
                </a:solidFill>
                <a:effectLst/>
                <a:latin typeface="+mn-lt"/>
                <a:ea typeface="+mn-ea"/>
                <a:cs typeface="+mn-cs"/>
              </a:rPr>
              <a:t>€124.9 </a:t>
            </a:r>
            <a:r>
              <a:rPr lang="et-EE" sz="1200" b="1"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€54.5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came</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labour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€66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income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tax</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special</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cases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primarily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dividends</a:t>
            </a:r>
            <a:r>
              <a:rPr lang="et-EE" sz="1200" b="0" i="0" kern="1200" dirty="0">
                <a:solidFill>
                  <a:schemeClr val="tx1"/>
                </a:solidFill>
                <a:effectLst/>
                <a:latin typeface="+mn-lt"/>
                <a:ea typeface="+mn-ea"/>
                <a:cs typeface="+mn-cs"/>
              </a:rPr>
              <a:t>), and €4.3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from </a:t>
            </a:r>
            <a:r>
              <a:rPr lang="et-EE" sz="1200" b="0" i="0" kern="1200" dirty="0" err="1">
                <a:solidFill>
                  <a:schemeClr val="tx1"/>
                </a:solidFill>
                <a:effectLst/>
                <a:latin typeface="+mn-lt"/>
                <a:ea typeface="+mn-ea"/>
                <a:cs typeface="+mn-cs"/>
              </a:rPr>
              <a:t>state</a:t>
            </a:r>
            <a:r>
              <a:rPr lang="et-EE" sz="1200" b="0" i="0" kern="1200" dirty="0">
                <a:solidFill>
                  <a:schemeClr val="tx1"/>
                </a:solidFill>
                <a:effectLst/>
                <a:latin typeface="+mn-lt"/>
                <a:ea typeface="+mn-ea"/>
                <a:cs typeface="+mn-cs"/>
              </a:rPr>
              <a:t> fees </a:t>
            </a:r>
            <a:r>
              <a:rPr lang="et-EE" sz="1200" b="0" i="0" kern="1200" dirty="0" err="1">
                <a:solidFill>
                  <a:schemeClr val="tx1"/>
                </a:solidFill>
                <a:effectLst/>
                <a:latin typeface="+mn-lt"/>
                <a:ea typeface="+mn-ea"/>
                <a:cs typeface="+mn-cs"/>
              </a:rPr>
              <a:t>related</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applying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for</a:t>
            </a:r>
            <a:r>
              <a:rPr lang="et-EE" sz="1200" b="0" i="0" kern="1200" dirty="0">
                <a:solidFill>
                  <a:schemeClr val="tx1"/>
                </a:solidFill>
                <a:effectLst/>
                <a:latin typeface="+mn-lt"/>
                <a:ea typeface="+mn-ea"/>
                <a:cs typeface="+mn-cs"/>
              </a:rPr>
              <a:t> e-⁠</a:t>
            </a:r>
            <a:r>
              <a:rPr lang="et-EE" sz="1200" b="0" i="0" kern="1200" dirty="0" err="1">
                <a:solidFill>
                  <a:schemeClr val="tx1"/>
                </a:solidFill>
                <a:effectLst/>
                <a:latin typeface="+mn-lt"/>
                <a:ea typeface="+mn-ea"/>
                <a:cs typeface="+mn-cs"/>
              </a:rPr>
              <a:t>Residency</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establishing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Even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though</a:t>
            </a:r>
            <a:r>
              <a:rPr lang="et-EE" sz="1200" b="0" i="0" kern="1200" dirty="0">
                <a:solidFill>
                  <a:schemeClr val="tx1"/>
                </a:solidFill>
                <a:effectLst/>
                <a:latin typeface="+mn-lt"/>
                <a:ea typeface="+mn-ea"/>
                <a:cs typeface="+mn-cs"/>
              </a:rPr>
              <a:t> 17% of </a:t>
            </a:r>
            <a:r>
              <a:rPr lang="et-EE" sz="1200" b="0" i="0" kern="1200" dirty="0" err="1">
                <a:solidFill>
                  <a:schemeClr val="tx1"/>
                </a:solidFill>
                <a:effectLst/>
                <a:latin typeface="+mn-lt"/>
                <a:ea typeface="+mn-ea"/>
                <a:cs typeface="+mn-cs"/>
              </a:rPr>
              <a:t>companies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were</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their</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first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year</a:t>
            </a:r>
            <a:r>
              <a:rPr lang="et-EE" sz="1200" b="0" i="0" kern="1200" dirty="0">
                <a:solidFill>
                  <a:schemeClr val="tx1"/>
                </a:solidFill>
                <a:effectLst/>
                <a:latin typeface="+mn-lt"/>
                <a:ea typeface="+mn-ea"/>
                <a:cs typeface="+mn-cs"/>
              </a:rPr>
              <a:t> of </a:t>
            </a:r>
            <a:r>
              <a:rPr lang="et-EE" sz="1200" b="0" i="0" kern="1200" dirty="0" err="1">
                <a:solidFill>
                  <a:schemeClr val="tx1"/>
                </a:solidFill>
                <a:effectLst/>
                <a:latin typeface="+mn-lt"/>
                <a:ea typeface="+mn-ea"/>
                <a:cs typeface="+mn-cs"/>
              </a:rPr>
              <a:t>operation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they</a:t>
            </a:r>
            <a:r>
              <a:rPr lang="et-EE" sz="1200" b="0" i="0" kern="1200" dirty="0">
                <a:solidFill>
                  <a:schemeClr val="tx1"/>
                </a:solidFill>
                <a:effectLst/>
                <a:latin typeface="+mn-lt"/>
                <a:ea typeface="+mn-ea"/>
                <a:cs typeface="+mn-cs"/>
              </a:rPr>
              <a:t> paid </a:t>
            </a:r>
            <a:r>
              <a:rPr lang="et-EE" sz="1200" b="0" i="0" kern="1200" dirty="0" err="1">
                <a:solidFill>
                  <a:schemeClr val="tx1"/>
                </a:solidFill>
                <a:effectLst/>
                <a:latin typeface="+mn-lt"/>
                <a:ea typeface="+mn-ea"/>
                <a:cs typeface="+mn-cs"/>
              </a:rPr>
              <a:t>taxes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amounting</a:t>
            </a:r>
            <a:r>
              <a:rPr lang="et-EE" sz="1200" b="0" i="0" kern="1200" dirty="0">
                <a:solidFill>
                  <a:schemeClr val="tx1"/>
                </a:solidFill>
                <a:effectLst/>
                <a:latin typeface="+mn-lt"/>
                <a:ea typeface="+mn-ea"/>
                <a:cs typeface="+mn-cs"/>
              </a:rPr>
              <a:t> to </a:t>
            </a:r>
            <a:r>
              <a:rPr lang="et-EE" sz="1200" b="0" i="0" kern="1200" dirty="0" err="1">
                <a:solidFill>
                  <a:schemeClr val="tx1"/>
                </a:solidFill>
                <a:effectLst/>
                <a:latin typeface="+mn-lt"/>
                <a:ea typeface="+mn-ea"/>
                <a:cs typeface="+mn-cs"/>
              </a:rPr>
              <a:t>nearly</a:t>
            </a:r>
            <a:r>
              <a:rPr lang="et-EE" sz="1200" b="0" i="0" kern="1200" dirty="0">
                <a:solidFill>
                  <a:schemeClr val="tx1"/>
                </a:solidFill>
                <a:effectLst/>
                <a:latin typeface="+mn-lt"/>
                <a:ea typeface="+mn-ea"/>
                <a:cs typeface="+mn-cs"/>
              </a:rPr>
              <a:t> €7 </a:t>
            </a:r>
            <a:r>
              <a:rPr lang="et-EE" sz="1200" b="0" i="0" kern="1200" dirty="0" err="1">
                <a:solidFill>
                  <a:schemeClr val="tx1"/>
                </a:solidFill>
                <a:effectLst/>
                <a:latin typeface="+mn-lt"/>
                <a:ea typeface="+mn-ea"/>
                <a:cs typeface="+mn-cs"/>
              </a:rPr>
              <a:t>million</a:t>
            </a:r>
            <a:r>
              <a:rPr lang="et-EE" sz="1200" b="0" i="0" kern="1200" dirty="0">
                <a:solidFill>
                  <a:schemeClr val="tx1"/>
                </a:solidFill>
                <a:effectLst/>
                <a:latin typeface="+mn-lt"/>
                <a:ea typeface="+mn-ea"/>
                <a:cs typeface="+mn-cs"/>
              </a:rPr>
              <a:t> in </a:t>
            </a:r>
            <a:r>
              <a:rPr lang="et-EE" sz="1200" b="0" i="0" kern="1200" dirty="0" err="1">
                <a:solidFill>
                  <a:schemeClr val="tx1"/>
                </a:solidFill>
                <a:effectLst/>
                <a:latin typeface="+mn-lt"/>
                <a:ea typeface="+mn-ea"/>
                <a:cs typeface="+mn-cs"/>
              </a:rPr>
              <a:t>total</a:t>
            </a:r>
            <a:r>
              <a:rPr lang="et-EE" sz="1200" b="0" i="0" kern="1200" dirty="0">
                <a:solidFill>
                  <a:schemeClr val="tx1"/>
                </a:solidFill>
                <a:effectLst/>
                <a:latin typeface="+mn-lt"/>
                <a:ea typeface="+mn-ea"/>
                <a:cs typeface="+mn-cs"/>
              </a:rPr>
              <a:t>.</a:t>
            </a:r>
            <a:endParaRPr lang="en-GB" sz="1200" b="0" dirty="0">
              <a:effectLst/>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endParaRPr lang="en-GB" sz="1800" b="0" i="0" u="none" strike="noStrike" dirty="0">
              <a:solidFill>
                <a:srgbClr val="000000"/>
              </a:solidFill>
              <a:effectLst/>
              <a:latin typeface="Arial" panose="020B0604020202020204" pitchFamily="34" charset="0"/>
            </a:endParaRPr>
          </a:p>
          <a:p>
            <a:pPr rtl="0">
              <a:spcBef>
                <a:spcPts val="1200"/>
              </a:spcBef>
              <a:spcAft>
                <a:spcPts val="1200"/>
              </a:spcAft>
            </a:pPr>
            <a:r>
              <a:rPr lang="en-GB" sz="1800" b="0" i="0" u="none" strike="noStrike" dirty="0">
                <a:solidFill>
                  <a:srgbClr val="000000"/>
                </a:solidFill>
                <a:effectLst/>
                <a:latin typeface="Arial" panose="020B0604020202020204" pitchFamily="34" charset="0"/>
              </a:rPr>
              <a:t>Info if asked:</a:t>
            </a:r>
          </a:p>
          <a:p>
            <a:pPr rtl="0">
              <a:spcBef>
                <a:spcPts val="1200"/>
              </a:spcBef>
              <a:spcAft>
                <a:spcPts val="1200"/>
              </a:spcAft>
            </a:pPr>
            <a:endParaRPr lang="en-GB" sz="1200" b="0" dirty="0">
              <a:effectLst/>
            </a:endParaRPr>
          </a:p>
          <a:p>
            <a:pPr rtl="0" fontAlgn="base">
              <a:spcBef>
                <a:spcPts val="0"/>
              </a:spcBef>
              <a:spcAft>
                <a:spcPts val="0"/>
              </a:spcAft>
              <a:buFont typeface="Arial" panose="020B0604020202020204" pitchFamily="34" charset="0"/>
              <a:buChar char="•"/>
            </a:pPr>
            <a:r>
              <a:rPr lang="en-GB" sz="1800" b="1" i="0" u="none" strike="noStrike" dirty="0">
                <a:solidFill>
                  <a:srgbClr val="323334"/>
                </a:solidFill>
                <a:effectLst/>
                <a:latin typeface="Arial" panose="020B0604020202020204" pitchFamily="34" charset="0"/>
              </a:rPr>
              <a:t> Where will I pay my company taxes?</a:t>
            </a:r>
            <a:r>
              <a:rPr lang="en-GB" sz="1800" b="0" i="0" u="none" strike="noStrike" dirty="0">
                <a:solidFill>
                  <a:srgbClr val="323334"/>
                </a:solidFill>
                <a:effectLst/>
                <a:latin typeface="Arial" panose="020B0604020202020204" pitchFamily="34" charset="0"/>
              </a:rPr>
              <a:t> Your Estonian company will automatically be considered a tax resident of Estonia when it is registered. However, your company can also be considered a tax resident or create a Permanent Establishment in another country, thus </a:t>
            </a:r>
            <a:r>
              <a:rPr lang="en-GB" sz="1800" b="0" i="0" u="none" strike="noStrike" dirty="0" err="1">
                <a:solidFill>
                  <a:srgbClr val="323334"/>
                </a:solidFill>
                <a:effectLst/>
                <a:latin typeface="Arial" panose="020B0604020202020204" pitchFamily="34" charset="0"/>
              </a:rPr>
              <a:t>hav</a:t>
            </a:r>
            <a:r>
              <a:rPr lang="et-EE" sz="1800" b="0" i="0" u="none" strike="noStrike" dirty="0" err="1">
                <a:solidFill>
                  <a:srgbClr val="323334"/>
                </a:solidFill>
                <a:effectLst/>
                <a:latin typeface="Arial" panose="020B0604020202020204" pitchFamily="34" charset="0"/>
              </a:rPr>
              <a:t>ing</a:t>
            </a:r>
            <a:r>
              <a:rPr lang="en-GB" sz="1800" b="0" i="0" u="none" strike="noStrike" dirty="0">
                <a:solidFill>
                  <a:srgbClr val="323334"/>
                </a:solidFill>
                <a:effectLst/>
                <a:latin typeface="Arial" panose="020B0604020202020204" pitchFamily="34" charset="0"/>
              </a:rPr>
              <a:t> tax liabilities there. E-Residency does not exempt companies from dual tax residency or foreign tax liabilities. To avoid double taxation</a:t>
            </a:r>
            <a:r>
              <a:rPr lang="et-EE" sz="1800" b="0" i="0" u="none" strike="noStrike" dirty="0">
                <a:solidFill>
                  <a:srgbClr val="323334"/>
                </a:solidFill>
                <a:effectLst/>
                <a:latin typeface="Arial" panose="020B0604020202020204" pitchFamily="34" charset="0"/>
              </a:rPr>
              <a:t>,</a:t>
            </a:r>
            <a:r>
              <a:rPr lang="en-GB" sz="1800" b="0" i="0" u="none" strike="noStrike" dirty="0">
                <a:solidFill>
                  <a:srgbClr val="323334"/>
                </a:solidFill>
                <a:effectLst/>
                <a:latin typeface="Arial" panose="020B0604020202020204" pitchFamily="34" charset="0"/>
              </a:rPr>
              <a:t> Estonia has signed treaties with 60+ countries.</a:t>
            </a:r>
            <a:endParaRPr lang="en-GB" sz="1800" b="1" i="0" u="none" strike="noStrike" dirty="0">
              <a:solidFill>
                <a:srgbClr val="434343"/>
              </a:solidFill>
              <a:effectLst/>
              <a:latin typeface="Arial" panose="020B0604020202020204" pitchFamily="34" charset="0"/>
            </a:endParaRPr>
          </a:p>
          <a:p>
            <a:pPr rtl="0" fontAlgn="base">
              <a:spcBef>
                <a:spcPts val="0"/>
              </a:spcBef>
              <a:spcAft>
                <a:spcPts val="1200"/>
              </a:spcAft>
              <a:buFont typeface="Arial" panose="020B0604020202020204" pitchFamily="34" charset="0"/>
              <a:buChar char="•"/>
            </a:pPr>
            <a:r>
              <a:rPr lang="en-GB" sz="1800" b="0" i="0" u="none" strike="noStrike" dirty="0">
                <a:solidFill>
                  <a:srgbClr val="000000"/>
                </a:solidFill>
                <a:effectLst/>
                <a:latin typeface="Arial" panose="020B0604020202020204" pitchFamily="34" charset="0"/>
              </a:rPr>
              <a:t> Additional FAQs (check bottom of the page: </a:t>
            </a:r>
            <a:r>
              <a:rPr lang="en-GB" sz="1800" b="0" i="0" u="sng" strike="noStrike" dirty="0">
                <a:solidFill>
                  <a:srgbClr val="1155CC"/>
                </a:solidFill>
                <a:effectLst/>
                <a:latin typeface="Arial" panose="020B0604020202020204" pitchFamily="34" charset="0"/>
                <a:hlinkClick r:id="rId3"/>
              </a:rPr>
              <a:t>https://www.e-resident.gov.ee/start-a-company/</a:t>
            </a:r>
            <a:r>
              <a:rPr lang="en-GB" sz="1800" b="0" i="0" u="none" strike="noStrike" dirty="0">
                <a:solidFill>
                  <a:srgbClr val="000000"/>
                </a:solidFill>
                <a:effectLst/>
                <a:latin typeface="Arial" panose="020B0604020202020204" pitchFamily="34" charset="0"/>
              </a:rPr>
              <a:t>) </a:t>
            </a:r>
          </a:p>
          <a:p>
            <a:pPr rtl="0">
              <a:spcBef>
                <a:spcPts val="0"/>
              </a:spcBef>
              <a:spcAft>
                <a:spcPts val="0"/>
              </a:spcAft>
            </a:pPr>
            <a:endParaRPr lang="en-GB" sz="1800" b="0" i="0" u="none" strike="noStrike" dirty="0">
              <a:solidFill>
                <a:srgbClr val="000000"/>
              </a:solidFill>
              <a:effectLst/>
              <a:latin typeface="Arial" panose="020B0604020202020204" pitchFamily="34" charset="0"/>
            </a:endParaRPr>
          </a:p>
          <a:p>
            <a:pPr rtl="0">
              <a:spcBef>
                <a:spcPts val="0"/>
              </a:spcBef>
              <a:spcAft>
                <a:spcPts val="0"/>
              </a:spcAft>
            </a:pPr>
            <a:r>
              <a:rPr lang="en-GB" sz="1800" b="0" i="0" u="none" strike="noStrike" dirty="0">
                <a:solidFill>
                  <a:srgbClr val="000000"/>
                </a:solidFill>
                <a:effectLst/>
                <a:latin typeface="Arial" panose="020B0604020202020204" pitchFamily="34" charset="0"/>
              </a:rPr>
              <a:t>Website: </a:t>
            </a:r>
            <a:r>
              <a:rPr lang="en-GB" sz="1800" b="0" i="0" u="sng" strike="noStrike" dirty="0">
                <a:solidFill>
                  <a:srgbClr val="1155CC"/>
                </a:solidFill>
                <a:effectLst/>
                <a:latin typeface="Arial" panose="020B0604020202020204" pitchFamily="34" charset="0"/>
                <a:hlinkClick r:id="rId4"/>
              </a:rPr>
              <a:t>https://www.e-resident.gov.ee</a:t>
            </a:r>
            <a:r>
              <a:rPr lang="en-GB" sz="1800" b="0" i="0" u="none" strike="noStrike" dirty="0">
                <a:solidFill>
                  <a:srgbClr val="000000"/>
                </a:solidFill>
                <a:effectLst/>
                <a:latin typeface="Arial" panose="020B0604020202020204" pitchFamily="34" charset="0"/>
              </a:rPr>
              <a:t> </a:t>
            </a:r>
            <a:endParaRPr lang="en-GB" sz="1200" b="0" dirty="0">
              <a:effectLst/>
            </a:endParaRPr>
          </a:p>
          <a:p>
            <a:r>
              <a:rPr lang="en-GB" sz="1800" b="0" i="0" u="none" strike="noStrike" dirty="0">
                <a:solidFill>
                  <a:srgbClr val="000000"/>
                </a:solidFill>
                <a:effectLst/>
                <a:latin typeface="Arial" panose="020B0604020202020204" pitchFamily="34" charset="0"/>
              </a:rPr>
              <a:t>Dashboard: </a:t>
            </a:r>
            <a:r>
              <a:rPr lang="en-GB" sz="1800" b="0" i="0" u="sng" strike="noStrike" dirty="0">
                <a:solidFill>
                  <a:srgbClr val="1155CC"/>
                </a:solidFill>
                <a:effectLst/>
                <a:latin typeface="Arial" panose="020B0604020202020204" pitchFamily="34" charset="0"/>
                <a:hlinkClick r:id="rId5"/>
              </a:rPr>
              <a:t>https://www.e-resident.gov.ee/dashboard</a:t>
            </a:r>
            <a:r>
              <a:rPr lang="en-GB" sz="1800" b="0" i="0" u="none" strike="noStrike" dirty="0">
                <a:solidFill>
                  <a:srgbClr val="000000"/>
                </a:solidFill>
                <a:effectLst/>
                <a:latin typeface="Arial" panose="020B0604020202020204" pitchFamily="34" charset="0"/>
              </a:rPr>
              <a:t> </a:t>
            </a: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28</a:t>
            </a:fld>
            <a:endParaRPr lang="et-EE" sz="1000">
              <a:latin typeface="Aino" panose="02000603040504020204" pitchFamily="50" charset="0"/>
            </a:endParaRPr>
          </a:p>
        </p:txBody>
      </p:sp>
    </p:spTree>
    <p:extLst>
      <p:ext uri="{BB962C8B-B14F-4D97-AF65-F5344CB8AC3E}">
        <p14:creationId xmlns:p14="http://schemas.microsoft.com/office/powerpoint/2010/main" val="18170948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EXAMPLE: Rakvere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adopted</a:t>
            </a:r>
            <a:r>
              <a:rPr lang="et-EE" sz="1200" dirty="0">
                <a:effectLst/>
                <a:latin typeface="Aino" panose="02000603040504020204" pitchFamily="2" charset="77"/>
                <a:ea typeface="Calibri" panose="020F0502020204030204" pitchFamily="34" charset="0"/>
                <a:cs typeface="Times New Roman" panose="02020603050405020304" pitchFamily="18" charset="0"/>
              </a:rPr>
              <a:t> real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personell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r>
              <a:rPr lang="et-EE" sz="1200" dirty="0" err="1">
                <a:effectLst/>
                <a:latin typeface="Aino" panose="02000603040504020204" pitchFamily="2" charset="77"/>
                <a:ea typeface="Calibri" panose="020F0502020204030204" pitchFamily="34" charset="0"/>
                <a:cs typeface="Times New Roman" panose="02020603050405020304" pitchFamily="18" charset="0"/>
              </a:rPr>
              <a:t>mainly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paying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salaries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sharing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The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analysis</a:t>
            </a:r>
            <a:r>
              <a:rPr lang="et-EE" sz="1200" dirty="0">
                <a:effectLst/>
                <a:latin typeface="Aino" panose="02000603040504020204" pitchFamily="2" charset="77"/>
                <a:ea typeface="Calibri" panose="020F0502020204030204" pitchFamily="34" charset="0"/>
                <a:cs typeface="Times New Roman" panose="02020603050405020304" pitchFamily="18" charset="0"/>
              </a:rPr>
              <a:t> shows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a:t>
            </a:r>
            <a:r>
              <a:rPr lang="et-EE" sz="1200" dirty="0">
                <a:effectLst/>
                <a:latin typeface="Aino" panose="02000603040504020204" pitchFamily="2" charset="77"/>
                <a:ea typeface="Calibri" panose="020F0502020204030204" pitchFamily="34" charset="0"/>
                <a:cs typeface="Times New Roman" panose="02020603050405020304" pitchFamily="18" charset="0"/>
              </a:rPr>
              <a:t> 88%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was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any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type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took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50h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before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adopting</a:t>
            </a:r>
            <a:r>
              <a:rPr lang="et-EE" sz="120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cost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became</a:t>
            </a:r>
            <a:r>
              <a:rPr lang="et-EE" sz="1200" dirty="0">
                <a:effectLst/>
                <a:latin typeface="Aino" panose="02000603040504020204" pitchFamily="2" charset="77"/>
                <a:ea typeface="Calibri" panose="020F0502020204030204" pitchFamily="34" charset="0"/>
                <a:cs typeface="Times New Roman" panose="02020603050405020304" pitchFamily="18" charset="0"/>
              </a:rPr>
              <a:t> 7h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removes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repeatedly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stays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200" dirty="0">
                <a:effectLst/>
                <a:latin typeface="Aino" panose="02000603040504020204" pitchFamily="2" charset="77"/>
                <a:ea typeface="Calibri" panose="020F0502020204030204" pitchFamily="34" charset="0"/>
                <a:cs typeface="Times New Roman" panose="02020603050405020304" pitchFamily="18" charset="0"/>
              </a:rPr>
              <a:t>. For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hospital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20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process</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customs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estonia</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institute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health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200" dirty="0">
                <a:effectLst/>
                <a:latin typeface="Aino" panose="02000603040504020204" pitchFamily="2" charset="77"/>
                <a:ea typeface="Calibri" panose="020F0502020204030204" pitchFamily="34" charset="0"/>
                <a:cs typeface="Times New Roman" panose="02020603050405020304" pitchFamily="18" charset="0"/>
              </a:rPr>
              <a:t>.</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As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trying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develop</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economic</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ecosystem</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more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goes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in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hand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digitalisation</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future</a:t>
            </a:r>
            <a:r>
              <a:rPr lang="et-EE" sz="1200" dirty="0">
                <a:effectLst/>
                <a:latin typeface="Aino" panose="02000603040504020204" pitchFamily="2" charset="77"/>
                <a:ea typeface="Calibri" panose="020F0502020204030204" pitchFamily="34" charset="0"/>
                <a:cs typeface="Times New Roman" panose="02020603050405020304" pitchFamily="18" charset="0"/>
              </a:rPr>
              <a:t> of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dirty="0">
                <a:effectLst/>
                <a:latin typeface="Aino" panose="02000603040504020204" pitchFamily="2" charset="77"/>
                <a:ea typeface="Calibri" panose="020F0502020204030204" pitchFamily="34" charset="0"/>
                <a:cs typeface="Times New Roman" panose="02020603050405020304" pitchFamily="18" charset="0"/>
              </a:rPr>
              <a:t> 420 </a:t>
            </a:r>
            <a:r>
              <a:rPr lang="et-EE" sz="12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1" dirty="0">
                <a:effectLst/>
                <a:latin typeface="Aino" panose="02000603040504020204" pitchFamily="2" charset="77"/>
                <a:ea typeface="Calibri" panose="020F0502020204030204" pitchFamily="34" charset="0"/>
                <a:cs typeface="Times New Roman" panose="02020603050405020304" pitchFamily="18" charset="0"/>
              </a:rPr>
              <a:t>ERP- </a:t>
            </a:r>
            <a:r>
              <a:rPr lang="et-EE" b="1" i="0" dirty="0" err="1">
                <a:solidFill>
                  <a:srgbClr val="E8E8E8"/>
                </a:solidFill>
                <a:effectLst/>
                <a:latin typeface="Google Sans"/>
              </a:rPr>
              <a:t>Enterprise</a:t>
            </a:r>
            <a:r>
              <a:rPr lang="et-EE" b="1" i="0" dirty="0">
                <a:solidFill>
                  <a:srgbClr val="E8E8E8"/>
                </a:solidFill>
                <a:effectLst/>
                <a:latin typeface="Google Sans"/>
              </a:rPr>
              <a:t> </a:t>
            </a:r>
            <a:r>
              <a:rPr lang="et-EE" b="1" i="0" dirty="0" err="1">
                <a:solidFill>
                  <a:srgbClr val="E8E8E8"/>
                </a:solidFill>
                <a:effectLst/>
                <a:latin typeface="Google Sans"/>
              </a:rPr>
              <a:t>resource</a:t>
            </a:r>
            <a:r>
              <a:rPr lang="et-EE" b="1" i="0" dirty="0">
                <a:solidFill>
                  <a:srgbClr val="E8E8E8"/>
                </a:solidFill>
                <a:effectLst/>
                <a:latin typeface="Google Sans"/>
              </a:rPr>
              <a:t> </a:t>
            </a:r>
            <a:r>
              <a:rPr lang="et-EE" b="1" i="0" dirty="0" err="1">
                <a:solidFill>
                  <a:srgbClr val="E8E8E8"/>
                </a:solidFill>
                <a:effectLst/>
                <a:latin typeface="Google Sans"/>
              </a:rPr>
              <a:t>planning</a:t>
            </a:r>
            <a:r>
              <a:rPr lang="et-EE" b="1" i="0" dirty="0">
                <a:solidFill>
                  <a:srgbClr val="E8E8E8"/>
                </a:solidFill>
                <a:effectLst/>
                <a:latin typeface="Google Sans"/>
              </a:rPr>
              <a:t>, </a:t>
            </a:r>
            <a:r>
              <a:rPr lang="et-EE" b="1" i="0" dirty="0" err="1">
                <a:solidFill>
                  <a:srgbClr val="E8E8E8"/>
                </a:solidFill>
                <a:effectLst/>
                <a:latin typeface="Google Sans"/>
              </a:rPr>
              <a:t>aka</a:t>
            </a:r>
            <a:r>
              <a:rPr lang="et-EE" b="1" i="0" dirty="0">
                <a:solidFill>
                  <a:srgbClr val="E8E8E8"/>
                </a:solidFill>
                <a:effectLst/>
                <a:latin typeface="Google Sans"/>
              </a:rPr>
              <a:t> the </a:t>
            </a:r>
            <a:r>
              <a:rPr lang="et-EE" b="1" i="0" dirty="0" err="1">
                <a:solidFill>
                  <a:srgbClr val="E8E8E8"/>
                </a:solidFill>
                <a:effectLst/>
                <a:latin typeface="Google Sans"/>
              </a:rPr>
              <a:t>mangement</a:t>
            </a:r>
            <a:r>
              <a:rPr lang="et-EE" b="1" i="0" dirty="0">
                <a:solidFill>
                  <a:srgbClr val="E8E8E8"/>
                </a:solidFill>
                <a:effectLst/>
                <a:latin typeface="Google Sans"/>
              </a:rPr>
              <a:t> of </a:t>
            </a:r>
            <a:r>
              <a:rPr lang="et-EE" b="1" i="0" dirty="0" err="1">
                <a:solidFill>
                  <a:srgbClr val="E8E8E8"/>
                </a:solidFill>
                <a:effectLst/>
                <a:latin typeface="Google Sans"/>
              </a:rPr>
              <a:t>main</a:t>
            </a:r>
            <a:r>
              <a:rPr lang="et-EE" b="1" i="0" dirty="0">
                <a:solidFill>
                  <a:srgbClr val="E8E8E8"/>
                </a:solidFill>
                <a:effectLst/>
                <a:latin typeface="Google Sans"/>
              </a:rPr>
              <a:t> </a:t>
            </a:r>
            <a:r>
              <a:rPr lang="et-EE" b="1" i="0" dirty="0" err="1">
                <a:solidFill>
                  <a:srgbClr val="E8E8E8"/>
                </a:solidFill>
                <a:effectLst/>
                <a:latin typeface="Google Sans"/>
              </a:rPr>
              <a:t>business</a:t>
            </a:r>
            <a:r>
              <a:rPr lang="et-EE" b="1" i="0" dirty="0">
                <a:solidFill>
                  <a:srgbClr val="E8E8E8"/>
                </a:solidFill>
                <a:effectLst/>
                <a:latin typeface="Google Sans"/>
              </a:rPr>
              <a:t> </a:t>
            </a:r>
            <a:r>
              <a:rPr lang="et-EE" b="1" i="0" dirty="0" err="1">
                <a:solidFill>
                  <a:srgbClr val="E8E8E8"/>
                </a:solidFill>
                <a:effectLst/>
                <a:latin typeface="Google Sans"/>
              </a:rPr>
              <a:t>processes</a:t>
            </a:r>
            <a:r>
              <a:rPr lang="et-EE" b="1" i="0" dirty="0">
                <a:solidFill>
                  <a:srgbClr val="E8E8E8"/>
                </a:solidFill>
                <a:effectLst/>
                <a:latin typeface="Google Sans"/>
              </a:rPr>
              <a:t> </a:t>
            </a:r>
            <a:r>
              <a:rPr lang="et-EE" b="1" i="0" dirty="0" err="1">
                <a:solidFill>
                  <a:srgbClr val="E8E8E8"/>
                </a:solidFill>
                <a:effectLst/>
                <a:latin typeface="Google Sans"/>
              </a:rPr>
              <a:t>like</a:t>
            </a:r>
            <a:r>
              <a:rPr lang="et-EE" b="1" i="0" dirty="0">
                <a:solidFill>
                  <a:srgbClr val="E8E8E8"/>
                </a:solidFill>
                <a:effectLst/>
                <a:latin typeface="Google Sans"/>
              </a:rPr>
              <a:t> </a:t>
            </a:r>
            <a:r>
              <a:rPr lang="et-EE" b="1" i="0" dirty="0" err="1">
                <a:solidFill>
                  <a:srgbClr val="E8E8E8"/>
                </a:solidFill>
                <a:effectLst/>
                <a:latin typeface="Google Sans"/>
              </a:rPr>
              <a:t>invoicing</a:t>
            </a:r>
            <a:r>
              <a:rPr lang="et-EE" b="1" i="0" dirty="0">
                <a:solidFill>
                  <a:srgbClr val="E8E8E8"/>
                </a:solidFill>
                <a:effectLst/>
                <a:latin typeface="Google Sans"/>
              </a:rPr>
              <a:t>, </a:t>
            </a:r>
            <a:r>
              <a:rPr lang="et-EE" b="1" i="0" dirty="0" err="1">
                <a:solidFill>
                  <a:srgbClr val="E8E8E8"/>
                </a:solidFill>
                <a:effectLst/>
                <a:latin typeface="Google Sans"/>
              </a:rPr>
              <a:t>permits</a:t>
            </a:r>
            <a:r>
              <a:rPr lang="et-EE" b="1" i="0" dirty="0">
                <a:solidFill>
                  <a:srgbClr val="E8E8E8"/>
                </a:solidFill>
                <a:effectLst/>
                <a:latin typeface="Google Sans"/>
              </a:rPr>
              <a:t>, </a:t>
            </a:r>
            <a:r>
              <a:rPr lang="et-EE" b="1" i="0" dirty="0" err="1">
                <a:solidFill>
                  <a:srgbClr val="E8E8E8"/>
                </a:solidFill>
                <a:effectLst/>
                <a:latin typeface="Google Sans"/>
              </a:rPr>
              <a:t>composing</a:t>
            </a:r>
            <a:r>
              <a:rPr lang="et-EE" b="1" i="0" dirty="0">
                <a:solidFill>
                  <a:srgbClr val="E8E8E8"/>
                </a:solidFill>
                <a:effectLst/>
                <a:latin typeface="Google Sans"/>
              </a:rPr>
              <a:t> </a:t>
            </a:r>
            <a:r>
              <a:rPr lang="et-EE" b="1" i="0" dirty="0" err="1">
                <a:solidFill>
                  <a:srgbClr val="E8E8E8"/>
                </a:solidFill>
                <a:effectLst/>
                <a:latin typeface="Google Sans"/>
              </a:rPr>
              <a:t>declarations</a:t>
            </a:r>
            <a:r>
              <a:rPr lang="et-EE" b="1" i="0" dirty="0">
                <a:solidFill>
                  <a:srgbClr val="E8E8E8"/>
                </a:solidFill>
                <a:effectLst/>
                <a:latin typeface="Google Sans"/>
              </a:rPr>
              <a:t>, </a:t>
            </a:r>
            <a:r>
              <a:rPr lang="et-EE" b="1" i="0" dirty="0" err="1">
                <a:solidFill>
                  <a:srgbClr val="E8E8E8"/>
                </a:solidFill>
                <a:effectLst/>
                <a:latin typeface="Google Sans"/>
              </a:rPr>
              <a:t>reports</a:t>
            </a:r>
            <a:r>
              <a:rPr lang="et-EE" b="1" i="0" dirty="0">
                <a:solidFill>
                  <a:srgbClr val="E8E8E8"/>
                </a:solidFill>
                <a:effectLst/>
                <a:latin typeface="Google Sans"/>
              </a:rPr>
              <a:t> and </a:t>
            </a:r>
            <a:r>
              <a:rPr lang="et-EE" b="1" i="0" dirty="0" err="1">
                <a:solidFill>
                  <a:srgbClr val="E8E8E8"/>
                </a:solidFill>
                <a:effectLst/>
                <a:latin typeface="Google Sans"/>
              </a:rPr>
              <a:t>contracts</a:t>
            </a:r>
            <a:r>
              <a:rPr lang="et-EE" b="1" i="0" dirty="0">
                <a:solidFill>
                  <a:srgbClr val="E8E8E8"/>
                </a:solidFill>
                <a:effectLst/>
                <a:latin typeface="Google Sans"/>
              </a:rPr>
              <a:t> and </a:t>
            </a:r>
            <a:r>
              <a:rPr lang="et-EE" b="1" i="0" dirty="0" err="1">
                <a:solidFill>
                  <a:srgbClr val="E8E8E8"/>
                </a:solidFill>
                <a:effectLst/>
                <a:latin typeface="Google Sans"/>
              </a:rPr>
              <a:t>other</a:t>
            </a:r>
            <a:r>
              <a:rPr lang="et-EE" b="1" i="0" dirty="0">
                <a:solidFill>
                  <a:srgbClr val="E8E8E8"/>
                </a:solidFill>
                <a:effectLst/>
                <a:latin typeface="Google Sans"/>
              </a:rPr>
              <a:t> </a:t>
            </a:r>
            <a:r>
              <a:rPr lang="et-EE" b="1" i="0" dirty="0" err="1">
                <a:solidFill>
                  <a:srgbClr val="E8E8E8"/>
                </a:solidFill>
                <a:effectLst/>
                <a:latin typeface="Google Sans"/>
              </a:rPr>
              <a:t>similar</a:t>
            </a:r>
            <a:r>
              <a:rPr lang="et-EE" b="1" i="0" dirty="0">
                <a:solidFill>
                  <a:srgbClr val="E8E8E8"/>
                </a:solidFill>
                <a:effectLst/>
                <a:latin typeface="Google Sans"/>
              </a:rPr>
              <a:t> </a:t>
            </a:r>
            <a:r>
              <a:rPr lang="et-EE" b="1" i="0" dirty="0" err="1">
                <a:solidFill>
                  <a:srgbClr val="E8E8E8"/>
                </a:solidFill>
                <a:effectLst/>
                <a:latin typeface="Google Sans"/>
              </a:rPr>
              <a:t>administrative</a:t>
            </a:r>
            <a:r>
              <a:rPr lang="et-EE" b="1" i="0" dirty="0">
                <a:solidFill>
                  <a:srgbClr val="E8E8E8"/>
                </a:solidFill>
                <a:effectLst/>
                <a:latin typeface="Google Sans"/>
              </a:rPr>
              <a:t> </a:t>
            </a:r>
            <a:r>
              <a:rPr lang="et-EE" b="1" i="0" dirty="0" err="1">
                <a:solidFill>
                  <a:srgbClr val="E8E8E8"/>
                </a:solidFill>
                <a:effectLst/>
                <a:latin typeface="Google Sans"/>
              </a:rPr>
              <a:t>tasks</a:t>
            </a:r>
            <a:r>
              <a:rPr lang="et-EE" b="1" i="0" dirty="0">
                <a:solidFill>
                  <a:srgbClr val="E8E8E8"/>
                </a:solidFill>
                <a:effectLst/>
                <a:latin typeface="Google Sans"/>
              </a:rPr>
              <a:t>. </a:t>
            </a: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surprising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amount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admin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paper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digital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state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consuming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trying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create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information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would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moving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seamlessly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backround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So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invoices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in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software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everything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together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and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calculates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for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send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annual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report.Imagine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bringing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general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once-only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principle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your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If</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already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system</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there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shoud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necessity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insert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again</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p>
          <a:p>
            <a:pPr marL="0" lvl="0" indent="0">
              <a:lnSpc>
                <a:spcPct val="107000"/>
              </a:lnSpc>
              <a:spcAft>
                <a:spcPts val="800"/>
              </a:spcAft>
              <a:buFont typeface="Symbol" panose="05050102010706020507" pitchFamily="18" charset="2"/>
              <a:buNone/>
            </a:pPr>
            <a:endParaRPr lang="et-EE" sz="1200" b="0" i="0" dirty="0">
              <a:solidFill>
                <a:srgbClr val="E8E8E8"/>
              </a:solidFill>
              <a:effectLst/>
              <a:latin typeface="Google Sans"/>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This</a:t>
            </a:r>
            <a:r>
              <a:rPr lang="et-EE" sz="1200" b="0" i="0" dirty="0">
                <a:solidFill>
                  <a:srgbClr val="E8E8E8"/>
                </a:solidFill>
                <a:effectLst/>
                <a:latin typeface="Google Sans"/>
                <a:ea typeface="Calibri" panose="020F0502020204030204" pitchFamily="34" charset="0"/>
                <a:cs typeface="Times New Roman" panose="02020603050405020304" pitchFamily="18" charset="0"/>
              </a:rPr>
              <a:t> real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time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economy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isn’t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only</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related</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financial</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all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kind</a:t>
            </a:r>
            <a:r>
              <a:rPr lang="et-EE" sz="1200" b="0" i="0" dirty="0">
                <a:solidFill>
                  <a:srgbClr val="E8E8E8"/>
                </a:solidFill>
                <a:effectLst/>
                <a:latin typeface="Google Sans"/>
                <a:ea typeface="Calibri" panose="020F0502020204030204" pitchFamily="34" charset="0"/>
                <a:cs typeface="Times New Roman" panose="02020603050405020304" pitchFamily="18" charset="0"/>
              </a:rPr>
              <a:t> of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data</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that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the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business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might</a:t>
            </a:r>
            <a:r>
              <a:rPr lang="et-EE" sz="1200" b="0" i="0" dirty="0">
                <a:solidFill>
                  <a:srgbClr val="E8E8E8"/>
                </a:solidFill>
                <a:effectLst/>
                <a:latin typeface="Google Sans"/>
                <a:ea typeface="Calibri" panose="020F0502020204030204" pitchFamily="34" charset="0"/>
                <a:cs typeface="Times New Roman" panose="02020603050405020304" pitchFamily="18" charset="0"/>
              </a:rPr>
              <a:t> need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to</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report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Nowdays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are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talking</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about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environmentalreports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aswell</a:t>
            </a:r>
            <a:r>
              <a:rPr lang="et-EE" sz="1200" b="0" i="0" dirty="0">
                <a:solidFill>
                  <a:srgbClr val="E8E8E8"/>
                </a:solidFill>
                <a:effectLst/>
                <a:latin typeface="Google Sans"/>
                <a:ea typeface="Calibri" panose="020F0502020204030204" pitchFamily="34" charset="0"/>
                <a:cs typeface="Times New Roman" panose="02020603050405020304" pitchFamily="18" charset="0"/>
              </a:rPr>
              <a:t>(</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waste</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water</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emissions</a:t>
            </a:r>
            <a:r>
              <a:rPr lang="et-EE" sz="1200" b="0" i="0" dirty="0">
                <a:solidFill>
                  <a:srgbClr val="E8E8E8"/>
                </a:solidFill>
                <a:effectLst/>
                <a:latin typeface="Google Sans"/>
                <a:ea typeface="Calibri" panose="020F0502020204030204" pitchFamily="34" charset="0"/>
                <a:cs typeface="Times New Roman" panose="02020603050405020304" pitchFamily="18" charset="0"/>
              </a:rPr>
              <a:t> </a:t>
            </a:r>
            <a:r>
              <a:rPr lang="et-EE" sz="1200" b="0" i="0" dirty="0" err="1">
                <a:solidFill>
                  <a:srgbClr val="E8E8E8"/>
                </a:solidFill>
                <a:effectLst/>
                <a:latin typeface="Google Sans"/>
                <a:ea typeface="Calibri" panose="020F0502020204030204" pitchFamily="34" charset="0"/>
                <a:cs typeface="Times New Roman" panose="02020603050405020304" pitchFamily="18" charset="0"/>
              </a:rPr>
              <a:t>management</a:t>
            </a:r>
            <a:r>
              <a:rPr lang="et-EE" sz="1200" b="0" i="0" dirty="0">
                <a:solidFill>
                  <a:srgbClr val="E8E8E8"/>
                </a:solidFill>
                <a:effectLst/>
                <a:latin typeface="Google Sans"/>
                <a:ea typeface="Calibri" panose="020F0502020204030204" pitchFamily="34" charset="0"/>
                <a:cs typeface="Times New Roman" panose="02020603050405020304" pitchFamily="18" charset="0"/>
              </a:rPr>
              <a:t> etc.).</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endParaRPr lang="et-EE" sz="1200" dirty="0">
              <a:effectLst/>
              <a:latin typeface="Aino" panose="02000603040504020204" pitchFamily="2" charset="77"/>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t-EE" sz="1200" dirty="0">
                <a:effectLst/>
                <a:latin typeface="Aino" panose="02000603040504020204" pitchFamily="2" charset="77"/>
                <a:ea typeface="Calibri" panose="020F0502020204030204" pitchFamily="34" charset="0"/>
                <a:cs typeface="Times New Roman" panose="02020603050405020304" pitchFamily="18" charset="0"/>
              </a:rPr>
              <a:t>Real-</a:t>
            </a:r>
            <a:r>
              <a:rPr lang="et-EE" sz="12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stands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mindset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governments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businesses</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r>
              <a:rPr lang="et-EE" sz="1200" dirty="0">
                <a:effectLst/>
                <a:latin typeface="Aino" panose="02000603040504020204" pitchFamily="2" charset="77"/>
                <a:ea typeface="Calibri" panose="020F0502020204030204" pitchFamily="34" charset="0"/>
                <a:cs typeface="Times New Roman" panose="02020603050405020304" pitchFamily="18" charset="0"/>
              </a:rPr>
              <a:t>Starting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dirty="0">
                <a:effectLst/>
                <a:latin typeface="Aino" panose="02000603040504020204" pitchFamily="2" charset="77"/>
                <a:ea typeface="Calibri" panose="020F0502020204030204" pitchFamily="34" charset="0"/>
                <a:cs typeface="Times New Roman" panose="02020603050405020304" pitchFamily="18" charset="0"/>
              </a:rPr>
              <a:t> in Estonia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easy</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struggle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comes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200" dirty="0">
                <a:effectLst/>
                <a:latin typeface="Aino" panose="02000603040504020204" pitchFamily="2" charset="77"/>
                <a:ea typeface="Calibri" panose="020F0502020204030204" pitchFamily="34" charset="0"/>
                <a:cs typeface="Times New Roman" panose="02020603050405020304" pitchFamily="18" charset="0"/>
              </a:rPr>
              <a:t> a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dirty="0">
                <a:effectLst/>
                <a:latin typeface="Aino" panose="02000603040504020204" pitchFamily="2" charset="77"/>
                <a:ea typeface="Calibri" panose="020F0502020204030204" pitchFamily="34" charset="0"/>
                <a:cs typeface="Times New Roman" panose="02020603050405020304" pitchFamily="18" charset="0"/>
              </a:rPr>
              <a:t> have </a:t>
            </a:r>
            <a:r>
              <a:rPr lang="et-EE" sz="1200" dirty="0" err="1">
                <a:effectLst/>
                <a:latin typeface="Aino" panose="02000603040504020204" pitchFamily="2" charset="77"/>
                <a:ea typeface="Calibri" panose="020F0502020204030204" pitchFamily="34" charset="0"/>
                <a:cs typeface="Times New Roman" panose="02020603050405020304" pitchFamily="18" charset="0"/>
              </a:rPr>
              <a:t>recognised</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weakness</a:t>
            </a:r>
            <a:r>
              <a:rPr lang="et-EE" sz="120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200" dirty="0">
                <a:effectLst/>
                <a:latin typeface="Aino" panose="02000603040504020204" pitchFamily="2" charset="77"/>
                <a:ea typeface="Calibri" panose="020F0502020204030204" pitchFamily="34" charset="0"/>
                <a:cs typeface="Times New Roman" panose="02020603050405020304" pitchFamily="18" charset="0"/>
              </a:rPr>
              <a:t> on </a:t>
            </a:r>
            <a:r>
              <a:rPr lang="et-EE" sz="120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our</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dirty="0" err="1">
                <a:effectLst/>
                <a:latin typeface="Aino" panose="02000603040504020204" pitchFamily="2" charset="77"/>
                <a:ea typeface="Calibri" panose="020F0502020204030204" pitchFamily="34" charset="0"/>
                <a:cs typeface="Times New Roman" panose="02020603050405020304" pitchFamily="18" charset="0"/>
              </a:rPr>
              <a:t>strength</a:t>
            </a:r>
            <a:r>
              <a:rPr lang="et-EE" sz="120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are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aiming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provide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world</a:t>
            </a:r>
            <a:endParaRPr lang="et-EE" sz="1200" b="0" dirty="0">
              <a:effectLst/>
              <a:latin typeface="Aino" panose="02000603040504020204" pitchFamily="2" charset="77"/>
              <a:ea typeface="Calibri" panose="020F0502020204030204" pitchFamily="34" charset="0"/>
              <a:cs typeface="Times New Roman" panose="02020603050405020304" pitchFamily="18" charset="0"/>
            </a:endParaRPr>
          </a:p>
          <a:p>
            <a:endPar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Times New Roman" panose="02020603050405020304" pitchFamily="18" charset="0"/>
            </a:endParaRP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Business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every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second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just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Because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therefore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machines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understand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automated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which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means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full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back</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focuses</a:t>
            </a:r>
            <a:r>
              <a:rPr lang="et-EE" sz="1200" b="0" dirty="0">
                <a:effectLst/>
                <a:latin typeface="Aino" panose="02000603040504020204" pitchFamily="2" charset="77"/>
                <a:ea typeface="Calibri" panose="020F0502020204030204" pitchFamily="34" charset="0"/>
                <a:cs typeface="Times New Roman" panose="02020603050405020304" pitchFamily="18" charset="0"/>
              </a:rPr>
              <a:t> on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improving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partners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through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standardisation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administrative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burden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increase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productivity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profitability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200" b="0" dirty="0">
                <a:effectLst/>
                <a:latin typeface="Aino" panose="02000603040504020204" pitchFamily="2" charset="77"/>
                <a:ea typeface="Calibri" panose="020F0502020204030204" pitchFamily="34" charset="0"/>
                <a:cs typeface="Times New Roman" panose="02020603050405020304" pitchFamily="18" charset="0"/>
              </a:rPr>
              <a:t>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enables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making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helps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life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goals</a:t>
            </a:r>
            <a:r>
              <a:rPr lang="et-EE" sz="1200" b="0" dirty="0">
                <a:effectLst/>
                <a:latin typeface="Aino" panose="02000603040504020204" pitchFamily="2" charset="77"/>
                <a:ea typeface="Calibri" panose="020F0502020204030204" pitchFamily="34" charset="0"/>
                <a:cs typeface="Times New Roman" panose="02020603050405020304" pitchFamily="18" charset="0"/>
              </a:rPr>
              <a:t>. RTE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standardising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can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easily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order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create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added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from</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fast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data-based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financial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business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decisions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Symbol" panose="05050102010706020507" pitchFamily="18" charset="2"/>
              <a:buChar char=""/>
            </a:pPr>
            <a:r>
              <a:rPr lang="et-EE" sz="1200" b="0" dirty="0" err="1">
                <a:effectLst/>
                <a:latin typeface="Aino" panose="02000603040504020204" pitchFamily="2" charset="77"/>
                <a:ea typeface="Calibri" panose="020F0502020204030204" pitchFamily="34" charset="0"/>
                <a:cs typeface="Times New Roman" panose="02020603050405020304" pitchFamily="18" charset="0"/>
              </a:rPr>
              <a:t>Why</a:t>
            </a:r>
            <a:r>
              <a:rPr lang="et-EE" sz="1200" b="0" dirty="0">
                <a:effectLst/>
                <a:latin typeface="Aino" panose="02000603040504020204" pitchFamily="2" charset="77"/>
                <a:ea typeface="Calibri" panose="020F0502020204030204" pitchFamily="34" charset="0"/>
                <a:cs typeface="Times New Roman" panose="02020603050405020304" pitchFamily="18" charset="0"/>
              </a:rPr>
              <a:t> real-</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Today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when</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we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finally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get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needed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data</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long</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requests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high-quality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format</a:t>
            </a:r>
            <a:r>
              <a:rPr lang="et-EE" sz="1200" b="0" dirty="0">
                <a:effectLst/>
                <a:latin typeface="Aino" panose="02000603040504020204" pitchFamily="2" charset="77"/>
                <a:ea typeface="Calibri" panose="020F0502020204030204" pitchFamily="34" charset="0"/>
                <a:cs typeface="Times New Roman" panose="02020603050405020304" pitchFamily="18" charset="0"/>
              </a:rPr>
              <a:t> and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already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outdated</a:t>
            </a:r>
            <a:r>
              <a:rPr lang="et-EE" sz="1200" b="0" dirty="0">
                <a:effectLst/>
                <a:latin typeface="Aino" panose="02000603040504020204" pitchFamily="2" charset="77"/>
                <a:ea typeface="Calibri" panose="020F0502020204030204" pitchFamily="34" charset="0"/>
                <a:cs typeface="Times New Roman" panose="02020603050405020304" pitchFamily="18" charset="0"/>
              </a:rPr>
              <a:t> -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has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decreased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disappeared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completely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the</a:t>
            </a:r>
            <a:r>
              <a:rPr lang="et-EE" sz="1200" b="0" dirty="0">
                <a:effectLst/>
                <a:latin typeface="Aino" panose="02000603040504020204" pitchFamily="2" charset="77"/>
                <a:ea typeface="Calibri" panose="020F0502020204030204" pitchFamily="34" charset="0"/>
                <a:cs typeface="Times New Roman" panose="02020603050405020304" pitchFamily="18" charset="0"/>
              </a:rPr>
              <a:t> last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not</a:t>
            </a:r>
            <a:r>
              <a:rPr lang="et-EE" sz="1200" b="0" dirty="0">
                <a:effectLst/>
                <a:latin typeface="Aino" panose="02000603040504020204" pitchFamily="2" charset="77"/>
                <a:ea typeface="Calibri" panose="020F0502020204030204" pitchFamily="34" charset="0"/>
                <a:cs typeface="Times New Roman" panose="02020603050405020304" pitchFamily="18" charset="0"/>
              </a:rPr>
              <a:t> so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good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numbers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200" b="0" dirty="0">
                <a:effectLst/>
                <a:latin typeface="Aino" panose="02000603040504020204" pitchFamily="2" charset="77"/>
                <a:ea typeface="Calibri" panose="020F0502020204030204" pitchFamily="34" charset="0"/>
                <a:cs typeface="Times New Roman" panose="02020603050405020304" pitchFamily="18" charset="0"/>
              </a:rPr>
              <a:t> no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if</a:t>
            </a:r>
            <a:r>
              <a:rPr lang="et-EE" sz="1200" b="0" dirty="0">
                <a:effectLst/>
                <a:latin typeface="Aino" panose="02000603040504020204" pitchFamily="2" charset="77"/>
                <a:ea typeface="Calibri" panose="020F0502020204030204" pitchFamily="34" charset="0"/>
                <a:cs typeface="Times New Roman" panose="02020603050405020304" pitchFamily="18" charset="0"/>
              </a:rPr>
              <a:t> in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new</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year</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January</a:t>
            </a:r>
            <a:r>
              <a:rPr lang="et-EE" sz="1200" b="0" dirty="0">
                <a:effectLst/>
                <a:latin typeface="Aino" panose="02000603040504020204" pitchFamily="2" charset="77"/>
                <a:ea typeface="Calibri" panose="020F0502020204030204" pitchFamily="34" charset="0"/>
                <a:cs typeface="Times New Roman" panose="02020603050405020304" pitchFamily="18" charset="0"/>
              </a:rPr>
              <a:t> start-</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up</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company</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included</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investments</a:t>
            </a:r>
            <a:r>
              <a:rPr lang="et-EE" sz="1200" b="0" dirty="0">
                <a:effectLst/>
                <a:latin typeface="Aino" panose="02000603040504020204" pitchFamily="2" charset="77"/>
                <a:ea typeface="Calibri" panose="020F0502020204030204" pitchFamily="34" charset="0"/>
                <a:cs typeface="Times New Roman" panose="02020603050405020304" pitchFamily="18" charset="0"/>
              </a:rPr>
              <a:t>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for</a:t>
            </a:r>
            <a:r>
              <a:rPr lang="et-EE" sz="1200" b="0" dirty="0">
                <a:effectLst/>
                <a:latin typeface="Aino" panose="02000603040504020204" pitchFamily="2" charset="77"/>
                <a:ea typeface="Calibri" panose="020F0502020204030204" pitchFamily="34" charset="0"/>
                <a:cs typeface="Times New Roman" panose="02020603050405020304" pitchFamily="18" charset="0"/>
              </a:rPr>
              <a:t> 100M </a:t>
            </a:r>
            <a:r>
              <a:rPr lang="et-EE" sz="1200" b="0" dirty="0" err="1">
                <a:effectLst/>
                <a:latin typeface="Aino" panose="02000603040504020204" pitchFamily="2" charset="77"/>
                <a:ea typeface="Calibri" panose="020F0502020204030204" pitchFamily="34" charset="0"/>
                <a:cs typeface="Times New Roman" panose="02020603050405020304" pitchFamily="18" charset="0"/>
              </a:rPr>
              <a:t>eur</a:t>
            </a:r>
            <a:r>
              <a:rPr lang="et-EE" sz="1200" b="0" dirty="0">
                <a:effectLst/>
                <a:latin typeface="Aino" panose="02000603040504020204" pitchFamily="2" charset="77"/>
                <a:ea typeface="Calibri" panose="020F0502020204030204" pitchFamily="34" charset="0"/>
                <a:cs typeface="Times New Roman" panose="02020603050405020304" pitchFamily="18" charset="0"/>
              </a:rPr>
              <a:t>.</a:t>
            </a:r>
          </a:p>
          <a:p>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1200" b="1" i="0" u="none" strike="noStrike" kern="1200" cap="none" spc="0" normalizeH="0" baseline="0" noProof="0" dirty="0">
                <a:ln>
                  <a:noFill/>
                </a:ln>
                <a:solidFill>
                  <a:srgbClr val="FFFFFF"/>
                </a:solidFill>
                <a:effectLst/>
                <a:uLnTx/>
                <a:uFillTx/>
                <a:latin typeface="Aino" panose="02000603040504020204" pitchFamily="2" charset="77"/>
                <a:cs typeface="Arial"/>
              </a:rPr>
              <a:t>OBJECTIVE:</a:t>
            </a: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Businesses can focus on urgent business matters, on things that ​really </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make value for the company and increase productivity</a:t>
            </a:r>
            <a:r>
              <a:rPr kumimoji="0" lang="en-US" sz="1200" b="1" i="0" u="none" strike="noStrike" kern="1200" cap="none" spc="0" normalizeH="0" baseline="0" noProof="0" dirty="0">
                <a:ln>
                  <a:noFill/>
                </a:ln>
                <a:solidFill>
                  <a:srgbClr val="4DBDC6"/>
                </a:solidFill>
                <a:effectLst/>
                <a:uLnTx/>
                <a:uFillTx/>
                <a:latin typeface="Aino" panose="02000603040504020204" pitchFamily="2" charset="77"/>
                <a:cs typeface="Arial"/>
              </a:rPr>
              <a:t>,</a:t>
            </a:r>
            <a:r>
              <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rPr>
              <a:t> </a:t>
            </a:r>
            <a:r>
              <a:rPr kumimoji="0" lang="en-US" sz="1200" b="0" i="0" u="none" strike="noStrike" kern="1200" cap="none" spc="0" normalizeH="0" baseline="0" noProof="0" dirty="0">
                <a:ln>
                  <a:noFill/>
                </a:ln>
                <a:solidFill>
                  <a:prstClr val="white"/>
                </a:solidFill>
                <a:effectLst/>
                <a:uLnTx/>
                <a:uFillTx/>
                <a:latin typeface="Aino" panose="02000603040504020204" pitchFamily="2" charset="77"/>
                <a:cs typeface="Arial"/>
              </a:rPr>
              <a:t>​instead of dealing with various time-consuming administrative activities</a:t>
            </a:r>
            <a:endParaRPr kumimoji="0" lang="en-US" sz="1200" b="0" i="0" u="none" strike="noStrike" kern="1200" cap="none" spc="0" normalizeH="0" baseline="0" noProof="0" dirty="0">
              <a:ln>
                <a:noFill/>
              </a:ln>
              <a:solidFill>
                <a:srgbClr val="4DBDC6"/>
              </a:solidFill>
              <a:effectLst/>
              <a:uLnTx/>
              <a:uFillTx/>
              <a:latin typeface="Aino" panose="02000603040504020204" pitchFamily="2" charset="77"/>
              <a:cs typeface="Arial"/>
            </a:endParaRPr>
          </a:p>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GB" sz="1200" b="0" i="0" u="none" strike="noStrike" kern="1200" cap="none" spc="0" normalizeH="0" baseline="0" noProof="0" dirty="0">
              <a:ln>
                <a:noFill/>
              </a:ln>
              <a:solidFill>
                <a:srgbClr val="FFFFFF"/>
              </a:solidFill>
              <a:effectLst/>
              <a:uLnTx/>
              <a:uFillTx/>
              <a:latin typeface="Aino" panose="02000603040504020204" pitchFamily="2" charset="77"/>
              <a:cs typeface="Arial"/>
            </a:endParaRPr>
          </a:p>
          <a:p>
            <a:pPr marL="0" indent="0">
              <a:buClr>
                <a:srgbClr val="FFFFFF"/>
              </a:buClr>
              <a:buNone/>
            </a:pPr>
            <a:r>
              <a:rPr lang="et-EE" sz="1200" b="1" dirty="0">
                <a:solidFill>
                  <a:srgbClr val="4DBDC6"/>
                </a:solidFill>
                <a:latin typeface="Aino" panose="02000603040504020204" pitchFamily="2" charset="77"/>
                <a:ea typeface="Helveticish" panose="020B0604020202020204" charset="0"/>
                <a:cs typeface="Helveticish" panose="020B0604020202020204" charset="0"/>
              </a:rPr>
              <a:t>TIMELINE:</a:t>
            </a:r>
            <a:r>
              <a:rPr lang="et-EE" sz="1200" b="1"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a:solidFill>
                  <a:srgbClr val="FFFFFF"/>
                </a:solidFill>
                <a:latin typeface="Aino" panose="02000603040504020204" pitchFamily="2" charset="77"/>
                <a:ea typeface="Helveticish" panose="020B0604020202020204" charset="0"/>
                <a:cs typeface="Helveticish" panose="020B0604020202020204" charset="0"/>
              </a:rPr>
              <a:t>2020-2027,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will</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be</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updated</a:t>
            </a:r>
            <a:r>
              <a:rPr lang="et-EE" sz="1200" dirty="0">
                <a:solidFill>
                  <a:srgbClr val="FFFFFF"/>
                </a:solidFill>
                <a:latin typeface="Aino" panose="02000603040504020204" pitchFamily="2" charset="77"/>
                <a:ea typeface="Helveticish" panose="020B0604020202020204" charset="0"/>
                <a:cs typeface="Helveticish" panose="020B0604020202020204" charset="0"/>
              </a:rPr>
              <a:t> and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prolonged</a:t>
            </a:r>
            <a:r>
              <a:rPr lang="et-EE" sz="1200" dirty="0">
                <a:solidFill>
                  <a:srgbClr val="FFFFFF"/>
                </a:solidFill>
                <a:latin typeface="Aino" panose="02000603040504020204" pitchFamily="2" charset="77"/>
                <a:ea typeface="Helveticish" panose="020B0604020202020204" charset="0"/>
                <a:cs typeface="Helveticish" panose="020B0604020202020204" charset="0"/>
              </a:rPr>
              <a:t> </a:t>
            </a:r>
            <a:r>
              <a:rPr lang="et-EE" sz="1200" dirty="0" err="1">
                <a:solidFill>
                  <a:srgbClr val="FFFFFF"/>
                </a:solidFill>
                <a:latin typeface="Aino" panose="02000603040504020204" pitchFamily="2" charset="77"/>
                <a:ea typeface="Helveticish" panose="020B0604020202020204" charset="0"/>
                <a:cs typeface="Helveticish" panose="020B0604020202020204" charset="0"/>
              </a:rPr>
              <a:t>until</a:t>
            </a:r>
            <a:r>
              <a:rPr lang="et-EE" sz="1200" dirty="0">
                <a:solidFill>
                  <a:srgbClr val="FFFFFF"/>
                </a:solidFill>
                <a:latin typeface="Aino" panose="02000603040504020204" pitchFamily="2" charset="77"/>
                <a:ea typeface="Helveticish" panose="020B0604020202020204" charset="0"/>
                <a:cs typeface="Helveticish" panose="020B0604020202020204" charset="0"/>
              </a:rPr>
              <a:t> 2030</a:t>
            </a:r>
          </a:p>
          <a:p>
            <a:pPr marL="0" marR="0" lvl="0" indent="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RELEVANCE</a:t>
            </a:r>
            <a:r>
              <a:rPr lang="et-EE" sz="1200" dirty="0">
                <a:solidFill>
                  <a:srgbClr val="4DBDC6"/>
                </a:solidFill>
                <a:latin typeface="Aino" panose="02000603040504020204" pitchFamily="2" charset="77"/>
              </a:rPr>
              <a:t>:</a:t>
            </a: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Political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will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initiative</a:t>
            </a:r>
            <a:r>
              <a:rPr lang="et-EE" sz="1200" dirty="0">
                <a:solidFill>
                  <a:srgbClr val="FFFFFF"/>
                </a:solidFill>
                <a:latin typeface="Aino" panose="02000603040504020204" pitchFamily="2" charset="77"/>
              </a:rPr>
              <a:t> and </a:t>
            </a:r>
            <a:r>
              <a:rPr lang="et-EE" sz="1200" dirty="0" err="1">
                <a:solidFill>
                  <a:srgbClr val="FFFFFF"/>
                </a:solidFill>
                <a:latin typeface="Aino" panose="02000603040504020204" pitchFamily="2" charset="77"/>
              </a:rPr>
              <a:t>priority</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related</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approximately</a:t>
            </a:r>
            <a:r>
              <a:rPr lang="et-EE" sz="1200" dirty="0">
                <a:solidFill>
                  <a:srgbClr val="FFFFFF"/>
                </a:solidFill>
                <a:latin typeface="Aino" panose="02000603040504020204" pitchFamily="2" charset="77"/>
              </a:rPr>
              <a:t> 10 </a:t>
            </a:r>
            <a:r>
              <a:rPr lang="et-EE" sz="1200" dirty="0" err="1">
                <a:solidFill>
                  <a:srgbClr val="FFFFFF"/>
                </a:solidFill>
                <a:latin typeface="Aino" panose="02000603040504020204" pitchFamily="2" charset="77"/>
              </a:rPr>
              <a:t>governmental</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action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plan</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activities</a:t>
            </a:r>
            <a:endParaRPr lang="et-EE" sz="1200"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srgbClr val="FFFFFF"/>
                </a:solidFill>
                <a:latin typeface="Aino" panose="02000603040504020204" pitchFamily="2" charset="77"/>
              </a:rPr>
              <a:t>+</a:t>
            </a:r>
            <a:r>
              <a:rPr lang="et-EE" sz="1200" b="1"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Supported</a:t>
            </a:r>
            <a:r>
              <a:rPr lang="et-EE" sz="1200" dirty="0">
                <a:solidFill>
                  <a:srgbClr val="FFFFFF"/>
                </a:solidFill>
                <a:latin typeface="Aino" panose="02000603040504020204" pitchFamily="2" charset="77"/>
              </a:rPr>
              <a:t> by </a:t>
            </a:r>
            <a:r>
              <a:rPr lang="et-EE" sz="1200" dirty="0" err="1">
                <a:solidFill>
                  <a:srgbClr val="FFFFFF"/>
                </a:solidFill>
                <a:latin typeface="Aino" panose="02000603040504020204" pitchFamily="2" charset="77"/>
              </a:rPr>
              <a:t>different</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sector-specific</a:t>
            </a:r>
            <a:r>
              <a:rPr lang="et-EE" sz="1200" dirty="0">
                <a:solidFill>
                  <a:srgbClr val="FFFFFF"/>
                </a:solidFill>
                <a:latin typeface="Aino" panose="02000603040504020204" pitchFamily="2" charset="77"/>
              </a:rPr>
              <a:t> </a:t>
            </a:r>
            <a:r>
              <a:rPr lang="et-EE" sz="1200" dirty="0" err="1">
                <a:solidFill>
                  <a:srgbClr val="FFFFFF"/>
                </a:solidFill>
                <a:latin typeface="Aino" panose="02000603040504020204" pitchFamily="2" charset="77"/>
              </a:rPr>
              <a:t>strategies</a:t>
            </a:r>
            <a:endParaRPr lang="et-EE" sz="1200" dirty="0">
              <a:solidFill>
                <a:srgbClr val="FFFFFF"/>
              </a:solidFill>
              <a:latin typeface="Aino" panose="02000603040504020204" pitchFamily="2" charset="77"/>
            </a:endParaRPr>
          </a:p>
          <a:p>
            <a:pPr defTabSz="609630">
              <a:lnSpc>
                <a:spcPts val="2333"/>
              </a:lnSpc>
              <a:spcBef>
                <a:spcPct val="0"/>
              </a:spcBef>
              <a:spcAft>
                <a:spcPts val="400"/>
              </a:spcAft>
            </a:pPr>
            <a:endParaRPr lang="et-EE" sz="1200" b="1" dirty="0">
              <a:solidFill>
                <a:srgbClr val="4DBDC6"/>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FUNDING</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National </a:t>
            </a:r>
            <a:r>
              <a:rPr lang="et-EE" sz="1200" dirty="0" err="1">
                <a:solidFill>
                  <a:prstClr val="white"/>
                </a:solidFill>
                <a:latin typeface="Aino" panose="02000603040504020204" pitchFamily="2" charset="77"/>
              </a:rPr>
              <a:t>budget</a:t>
            </a:r>
            <a:r>
              <a:rPr lang="et-EE" sz="1200" dirty="0">
                <a:solidFill>
                  <a:prstClr val="white"/>
                </a:solidFill>
                <a:latin typeface="Aino" panose="02000603040504020204" pitchFamily="2" charset="77"/>
              </a:rPr>
              <a:t> + </a:t>
            </a:r>
            <a:r>
              <a:rPr lang="et-EE" sz="1200" dirty="0" err="1">
                <a:solidFill>
                  <a:prstClr val="white"/>
                </a:solidFill>
                <a:latin typeface="Aino" panose="02000603040504020204" pitchFamily="2" charset="77"/>
              </a:rPr>
              <a:t>different</a:t>
            </a:r>
            <a:r>
              <a:rPr lang="et-EE" sz="1200" dirty="0">
                <a:solidFill>
                  <a:prstClr val="white"/>
                </a:solidFill>
                <a:latin typeface="Aino" panose="02000603040504020204" pitchFamily="2" charset="77"/>
              </a:rPr>
              <a:t> EU </a:t>
            </a:r>
            <a:r>
              <a:rPr lang="et-EE" sz="1200" dirty="0" err="1">
                <a:solidFill>
                  <a:prstClr val="white"/>
                </a:solidFill>
                <a:latin typeface="Aino" panose="02000603040504020204" pitchFamily="2" charset="77"/>
              </a:rPr>
              <a:t>fundings</a:t>
            </a:r>
            <a:r>
              <a:rPr lang="et-EE" sz="1200" dirty="0">
                <a:solidFill>
                  <a:prstClr val="white"/>
                </a:solidFill>
                <a:latin typeface="Aino" panose="02000603040504020204" pitchFamily="2" charset="77"/>
              </a:rPr>
              <a:t> ca 30M € (50% </a:t>
            </a:r>
            <a:r>
              <a:rPr lang="et-EE" sz="1200" dirty="0" err="1">
                <a:solidFill>
                  <a:prstClr val="white"/>
                </a:solidFill>
                <a:latin typeface="Aino" panose="02000603040504020204" pitchFamily="2" charset="77"/>
              </a:rPr>
              <a:t>for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private</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sector</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support</a:t>
            </a:r>
            <a:r>
              <a:rPr lang="et-EE" sz="1200" dirty="0">
                <a:solidFill>
                  <a:prstClr val="white"/>
                </a:solidFill>
                <a:latin typeface="Aino" panose="02000603040504020204" pitchFamily="2" charset="77"/>
              </a:rPr>
              <a:t>)</a:t>
            </a:r>
          </a:p>
          <a:p>
            <a:pPr defTabSz="609630">
              <a:lnSpc>
                <a:spcPts val="2333"/>
              </a:lnSpc>
              <a:spcBef>
                <a:spcPct val="0"/>
              </a:spcBef>
              <a:spcAft>
                <a:spcPts val="400"/>
              </a:spcAft>
            </a:pPr>
            <a:endParaRPr lang="et-EE" sz="1200" b="1" dirty="0">
              <a:solidFill>
                <a:srgbClr val="FFFFFF"/>
              </a:solidFill>
              <a:latin typeface="Aino" panose="02000603040504020204" pitchFamily="2" charset="77"/>
            </a:endParaRPr>
          </a:p>
          <a:p>
            <a:pPr marL="0" indent="0" defTabSz="609630">
              <a:lnSpc>
                <a:spcPts val="2333"/>
              </a:lnSpc>
              <a:spcBef>
                <a:spcPct val="0"/>
              </a:spcBef>
              <a:spcAft>
                <a:spcPts val="400"/>
              </a:spcAft>
              <a:buNone/>
            </a:pPr>
            <a:r>
              <a:rPr lang="et-EE" sz="1200" b="1" dirty="0">
                <a:solidFill>
                  <a:srgbClr val="4DBDC6"/>
                </a:solidFill>
                <a:latin typeface="Aino" panose="02000603040504020204" pitchFamily="2" charset="77"/>
              </a:rPr>
              <a:t>APPROACH</a:t>
            </a:r>
            <a:r>
              <a:rPr lang="et-EE" sz="1200" dirty="0">
                <a:solidFill>
                  <a:srgbClr val="4DBDC6"/>
                </a:solidFill>
                <a:latin typeface="Aino" panose="02000603040504020204" pitchFamily="2" charset="77"/>
              </a:rPr>
              <a:t>: </a:t>
            </a: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Regulative</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r>
              <a:rPr lang="et-EE" sz="1200" dirty="0">
                <a:solidFill>
                  <a:prstClr val="white"/>
                </a:solidFill>
                <a:latin typeface="Aino" panose="02000603040504020204" pitchFamily="2" charset="77"/>
              </a:rPr>
              <a:t>+ Quality </a:t>
            </a:r>
            <a:r>
              <a:rPr lang="et-EE" sz="1200" dirty="0" err="1">
                <a:solidFill>
                  <a:prstClr val="white"/>
                </a:solidFill>
                <a:latin typeface="Aino" panose="02000603040504020204" pitchFamily="2" charset="77"/>
              </a:rPr>
              <a:t>data</a:t>
            </a:r>
            <a:r>
              <a:rPr lang="et-EE" sz="1200" dirty="0">
                <a:solidFill>
                  <a:prstClr val="white"/>
                </a:solidFill>
                <a:latin typeface="Aino" panose="02000603040504020204" pitchFamily="2" charset="77"/>
              </a:rPr>
              <a:t> and </a:t>
            </a:r>
            <a:r>
              <a:rPr lang="et-EE" sz="1200" dirty="0" err="1">
                <a:solidFill>
                  <a:prstClr val="white"/>
                </a:solidFill>
                <a:latin typeface="Aino" panose="02000603040504020204" pitchFamily="2" charset="77"/>
              </a:rPr>
              <a:t>business</a:t>
            </a:r>
            <a:r>
              <a:rPr lang="et-EE" sz="1200" dirty="0">
                <a:solidFill>
                  <a:prstClr val="white"/>
                </a:solidFill>
                <a:latin typeface="Aino" panose="02000603040504020204" pitchFamily="2" charset="77"/>
              </a:rPr>
              <a:t> </a:t>
            </a:r>
            <a:r>
              <a:rPr lang="et-EE" sz="1200" dirty="0" err="1">
                <a:solidFill>
                  <a:prstClr val="white"/>
                </a:solidFill>
                <a:latin typeface="Aino" panose="02000603040504020204" pitchFamily="2" charset="77"/>
              </a:rPr>
              <a:t>process</a:t>
            </a:r>
            <a:endParaRPr lang="et-EE" sz="1200" dirty="0">
              <a:solidFill>
                <a:prstClr val="white"/>
              </a:solidFill>
              <a:latin typeface="Aino" panose="02000603040504020204" pitchFamily="2" charset="77"/>
            </a:endParaRPr>
          </a:p>
          <a:p>
            <a:pPr marL="0" indent="0" defTabSz="609630">
              <a:lnSpc>
                <a:spcPts val="2333"/>
              </a:lnSpc>
              <a:spcBef>
                <a:spcPct val="0"/>
              </a:spcBef>
              <a:spcAft>
                <a:spcPts val="400"/>
              </a:spcAft>
              <a:buNone/>
            </a:pPr>
            <a:endParaRPr lang="et-EE" sz="1200" dirty="0">
              <a:solidFill>
                <a:prstClr val="white"/>
              </a:solidFill>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75% of companies</a:t>
            </a:r>
            <a:r>
              <a:rPr kumimoji="0" lang="et-EE" sz="1200" b="0" i="0" u="none" strike="noStrike" kern="1200" cap="none" spc="0" normalizeH="0" baseline="0" noProof="0" dirty="0">
                <a:ln>
                  <a:noFill/>
                </a:ln>
                <a:solidFill>
                  <a:srgbClr val="FFFFFF"/>
                </a:solidFill>
                <a:effectLst/>
                <a:uLnTx/>
                <a:uFillTx/>
                <a:latin typeface="Aino" panose="02000603040504020204" pitchFamily="2" charset="77"/>
              </a:rPr>
              <a:t> </a:t>
            </a:r>
            <a:r>
              <a:rPr kumimoji="0" lang="en-US" sz="1200" b="0" i="0" u="none" strike="noStrike" kern="1200" cap="none" spc="0" normalizeH="0" baseline="0" noProof="0" dirty="0">
                <a:ln>
                  <a:noFill/>
                </a:ln>
                <a:solidFill>
                  <a:srgbClr val="FFFFFF"/>
                </a:solidFill>
                <a:effectLst/>
                <a:uLnTx/>
                <a:uFillTx/>
                <a:latin typeface="Aino" panose="02000603040504020204" pitchFamily="2" charset="77"/>
              </a:rPr>
              <a:t>prefer that all e-services provided by the state would be accessible on a single central portal</a:t>
            </a: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pPr marL="72004" marR="0" lvl="0" indent="0" algn="l" defTabSz="609630" rtl="0" eaLnBrk="1" fontAlgn="auto" latinLnBrk="0" hangingPunct="1">
              <a:lnSpc>
                <a:spcPct val="100000"/>
              </a:lnSpc>
              <a:spcBef>
                <a:spcPts val="400"/>
              </a:spcBef>
              <a:spcAft>
                <a:spcPts val="400"/>
              </a:spcAft>
              <a:buClrTx/>
              <a:buSzTx/>
              <a:buFontTx/>
              <a:buNone/>
              <a:tabLst/>
              <a:defRPr/>
            </a:pPr>
            <a:endParaRPr kumimoji="0" lang="et-EE" sz="1200" b="0" i="0" u="none" strike="noStrike" kern="1200" cap="none" spc="0" normalizeH="0" baseline="0" noProof="0" dirty="0">
              <a:ln>
                <a:noFill/>
              </a:ln>
              <a:solidFill>
                <a:srgbClr val="FFFFFF"/>
              </a:solidFill>
              <a:effectLst/>
              <a:uLnTx/>
              <a:uFillTx/>
              <a:latin typeface="Aino" panose="02000603040504020204" pitchFamily="2" charset="77"/>
            </a:endParaRPr>
          </a:p>
          <a:p>
            <a:r>
              <a:rPr lang="et-EE" u="sng" dirty="0"/>
              <a:t>E</a:t>
            </a:r>
            <a:r>
              <a:rPr lang="en-US" u="sng" dirty="0" err="1"/>
              <a:t>ntrepreneur's</a:t>
            </a:r>
            <a:r>
              <a:rPr lang="en-US" u="sng" dirty="0"/>
              <a:t> digital gateway and event services</a:t>
            </a:r>
            <a:r>
              <a:rPr lang="et-EE" dirty="0"/>
              <a:t>  </a:t>
            </a:r>
            <a:br>
              <a:rPr lang="et-EE" dirty="0"/>
            </a:br>
            <a:r>
              <a:rPr lang="en-US" dirty="0"/>
              <a:t>Public services must be convenient and efficient for users. If the provision of the service is expected by the user and the necessary data for delivering the service is available, the initiation of the service should, in every possible case, be carried out by the institution.</a:t>
            </a:r>
          </a:p>
          <a:p>
            <a:r>
              <a:rPr lang="en-US" dirty="0"/>
              <a:t>The Entrepreneur's Digital Gateway brings together reliable information and public services from the eesti.ee portal, making it easy and convenient for entrepreneurs to interact with the state. The platform ensures unified access to public sector information and services and supports proactive and event-driven future solutions for entrepreneurs, utilizing new technologies and the possibilities of artificial intelligence.</a:t>
            </a:r>
          </a:p>
          <a:p>
            <a:pPr marL="72004" marR="0" lvl="0" indent="0" algn="l" defTabSz="609630" rtl="0" eaLnBrk="1" fontAlgn="auto" latinLnBrk="0" hangingPunct="1">
              <a:lnSpc>
                <a:spcPct val="100000"/>
              </a:lnSpc>
              <a:spcBef>
                <a:spcPts val="400"/>
              </a:spcBef>
              <a:spcAft>
                <a:spcPts val="400"/>
              </a:spcAft>
              <a:buClrTx/>
              <a:buSzTx/>
              <a:buFontTx/>
              <a:buNone/>
              <a:tabLst/>
              <a:defRPr/>
            </a:pPr>
            <a:br>
              <a:rPr lang="et-EE" dirty="0"/>
            </a:br>
            <a:r>
              <a:rPr lang="et-EE" sz="1800" dirty="0"/>
              <a:t>https://www.mkm.ee/en/node/9421</a:t>
            </a:r>
            <a:br>
              <a:rPr lang="et-EE" sz="1800" dirty="0"/>
            </a:br>
            <a:r>
              <a:rPr lang="et-EE" sz="1800" dirty="0"/>
              <a:t>https://www.youtube.com/watch?v=rUi2zQbCwGc&amp;list=TLGGe2vogSXiyc4xNDA5MjAyNA&amp;t=25s</a:t>
            </a:r>
          </a:p>
          <a:p>
            <a:pPr marL="72004" marR="0" lvl="0" indent="0" algn="l" defTabSz="609630" rtl="0" eaLnBrk="1" fontAlgn="auto" latinLnBrk="0" hangingPunct="1">
              <a:lnSpc>
                <a:spcPct val="100000"/>
              </a:lnSpc>
              <a:spcBef>
                <a:spcPts val="400"/>
              </a:spcBef>
              <a:spcAft>
                <a:spcPts val="400"/>
              </a:spcAft>
              <a:buClrTx/>
              <a:buSzTx/>
              <a:buFontTx/>
              <a:buNone/>
              <a:tabLst/>
              <a:defRPr/>
            </a:pPr>
            <a:endParaRPr lang="et-EE" sz="1800" dirty="0"/>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0654595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000" dirty="0">
                <a:effectLst/>
                <a:latin typeface="Aino" panose="02000603040504020204" pitchFamily="2" charset="77"/>
                <a:ea typeface="Calibri" panose="020F0502020204030204" pitchFamily="34" charset="0"/>
                <a:cs typeface="Times New Roman" panose="02020603050405020304" pitchFamily="18" charset="0"/>
              </a:rPr>
              <a:t>The use of real-time economy solutions, </a:t>
            </a:r>
            <a:r>
              <a:rPr lang="en-US" sz="1000" dirty="0" err="1">
                <a:effectLst/>
                <a:latin typeface="Aino" panose="02000603040504020204" pitchFamily="2" charset="77"/>
                <a:ea typeface="Calibri" panose="020F0502020204030204" pitchFamily="34" charset="0"/>
                <a:cs typeface="Times New Roman" panose="02020603050405020304" pitchFamily="18" charset="0"/>
              </a:rPr>
              <a:t>e.g</a:t>
            </a:r>
            <a:r>
              <a:rPr lang="en-US" sz="1000" dirty="0">
                <a:effectLst/>
                <a:latin typeface="Aino" panose="02000603040504020204" pitchFamily="2" charset="77"/>
                <a:ea typeface="Calibri" panose="020F0502020204030204" pitchFamily="34" charset="0"/>
                <a:cs typeface="Times New Roman" panose="02020603050405020304" pitchFamily="18" charset="0"/>
              </a:rPr>
              <a:t> e-invoicing, e-receipts, data-driven reporting, e-waybills, could help </a:t>
            </a:r>
            <a:r>
              <a:rPr lang="en-US" sz="1000" b="1" dirty="0">
                <a:effectLst/>
                <a:latin typeface="Aino" panose="02000603040504020204" pitchFamily="2" charset="77"/>
                <a:ea typeface="Calibri" panose="020F0502020204030204" pitchFamily="34" charset="0"/>
                <a:cs typeface="Times New Roman" panose="02020603050405020304" pitchFamily="18" charset="0"/>
              </a:rPr>
              <a:t>save more than</a:t>
            </a:r>
            <a:r>
              <a:rPr lang="en-US"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b="1" dirty="0">
                <a:effectLst/>
                <a:latin typeface="Aino" panose="02000603040504020204" pitchFamily="2" charset="77"/>
                <a:ea typeface="Calibri" panose="020F0502020204030204" pitchFamily="34" charset="0"/>
                <a:cs typeface="Times New Roman" panose="02020603050405020304" pitchFamily="18" charset="0"/>
              </a:rPr>
              <a:t>14 million working hours </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approx</a:t>
            </a:r>
            <a:r>
              <a:rPr lang="et-EE" sz="1000" b="1" dirty="0">
                <a:effectLst/>
                <a:latin typeface="Aino" panose="02000603040504020204" pitchFamily="2" charset="77"/>
                <a:ea typeface="Calibri" panose="020F0502020204030204" pitchFamily="34" charset="0"/>
                <a:cs typeface="Times New Roman" panose="02020603050405020304" pitchFamily="18" charset="0"/>
              </a:rPr>
              <a:t> 7000 FTE) </a:t>
            </a:r>
            <a:r>
              <a:rPr lang="en-US" sz="1000" b="1" dirty="0">
                <a:effectLst/>
                <a:latin typeface="Aino" panose="02000603040504020204" pitchFamily="2" charset="77"/>
                <a:ea typeface="Calibri" panose="020F0502020204030204" pitchFamily="34" charset="0"/>
                <a:cs typeface="Times New Roman" panose="02020603050405020304" pitchFamily="18" charset="0"/>
              </a:rPr>
              <a:t>and 200 million euros per year in Estonia</a:t>
            </a:r>
            <a:r>
              <a:rPr lang="en-US" sz="1000"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Estonia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has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400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mandatory</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reports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with</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over</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60 000 data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fields</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Pilot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standardisation</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shows </a:t>
            </a:r>
            <a:r>
              <a:rPr kumimoji="0" lang="et-EE" sz="10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almost</a:t>
            </a:r>
            <a:r>
              <a:rPr kumimoji="0" lang="et-EE" sz="10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90% of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them</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t-EE" sz="1000" b="1"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multiples</a:t>
            </a:r>
            <a:r>
              <a:rPr kumimoji="0" lang="et-EE" sz="1000" b="1"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real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talking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about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supply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chains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use-case</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dirty="0">
                <a:effectLst/>
                <a:latin typeface="Aino" panose="02000603040504020204" pitchFamily="2" charset="77"/>
                <a:ea typeface="Calibri" panose="020F0502020204030204" pitchFamily="34" charset="0"/>
                <a:cs typeface="Times New Roman" panose="02020603050405020304" pitchFamily="18" charset="0"/>
              </a:rPr>
              <a:t> all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three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things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common</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generated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somewhere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form</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dirty="0">
                <a:effectLst/>
                <a:latin typeface="Aino" panose="02000603040504020204" pitchFamily="2" charset="77"/>
                <a:ea typeface="Calibri" panose="020F0502020204030204" pitchFamily="34" charset="0"/>
                <a:cs typeface="Times New Roman" panose="02020603050405020304" pitchFamily="18" charset="0"/>
              </a:rPr>
              <a:t>, e-</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digital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product</a:t>
            </a:r>
            <a:r>
              <a:rPr lang="et-EE" sz="1000" dirty="0">
                <a:effectLst/>
                <a:latin typeface="Aino" panose="02000603040504020204" pitchFamily="2" charset="77"/>
                <a:ea typeface="Calibri" panose="020F0502020204030204" pitchFamily="34" charset="0"/>
                <a:cs typeface="Times New Roman" panose="02020603050405020304" pitchFamily="18" charset="0"/>
              </a:rPr>
              <a:t> passports,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transportation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documents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they</a:t>
            </a:r>
            <a:r>
              <a:rPr lang="et-EE" sz="1000" b="1" dirty="0">
                <a:effectLst/>
                <a:latin typeface="Aino" panose="02000603040504020204" pitchFamily="2" charset="77"/>
                <a:ea typeface="Calibri" panose="020F0502020204030204" pitchFamily="34" charset="0"/>
                <a:cs typeface="Times New Roman" panose="02020603050405020304" pitchFamily="18" charset="0"/>
              </a:rPr>
              <a:t> are all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someone</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secure</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trustworthy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using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interoperable</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exchange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infrastructures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incl</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p>
          <a:p>
            <a:pPr marL="742950" lvl="1" indent="-285750">
              <a:lnSpc>
                <a:spcPct val="107000"/>
              </a:lnSpc>
              <a:buFont typeface="Courier New" panose="02070309020205020404" pitchFamily="49" charset="0"/>
              <a:buChar char="o"/>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shared</a:t>
            </a:r>
            <a:r>
              <a:rPr lang="et-EE" sz="1000" b="1" dirty="0">
                <a:effectLst/>
                <a:latin typeface="Aino" panose="02000603040504020204" pitchFamily="2" charset="77"/>
                <a:ea typeface="Calibri" panose="020F0502020204030204" pitchFamily="34" charset="0"/>
                <a:cs typeface="Times New Roman" panose="02020603050405020304" pitchFamily="18" charset="0"/>
              </a:rPr>
              <a:t> data must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always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bring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extra</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value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new</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services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entrepreneur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thorugh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reusing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consent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offered</a:t>
            </a:r>
            <a:r>
              <a:rPr lang="et-EE" sz="1000" dirty="0">
                <a:effectLst/>
                <a:latin typeface="Aino" panose="02000603040504020204" pitchFamily="2" charset="77"/>
                <a:ea typeface="Calibri" panose="020F0502020204030204" pitchFamily="34" charset="0"/>
                <a:cs typeface="Times New Roman" panose="02020603050405020304" pitchFamily="18" charset="0"/>
              </a:rPr>
              <a:t> by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parties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Current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situation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in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blocks</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t-EE" sz="1000" dirty="0">
                <a:effectLst/>
                <a:latin typeface="Aino" panose="02000603040504020204" pitchFamily="2" charset="77"/>
                <a:ea typeface="Calibri" panose="020F0502020204030204" pitchFamily="34" charset="0"/>
                <a:cs typeface="Times New Roman" panose="02020603050405020304" pitchFamily="18" charset="0"/>
              </a:rPr>
              <a:t>Estonia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lagging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behind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wider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use</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a:effectLst/>
                <a:latin typeface="Aino" panose="02000603040504020204" pitchFamily="2" charset="77"/>
                <a:ea typeface="Calibri" panose="020F0502020204030204" pitchFamily="34" charset="0"/>
                <a:cs typeface="Times New Roman" panose="02020603050405020304" pitchFamily="18" charset="0"/>
              </a:rPr>
              <a:t>e-</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invoices</a:t>
            </a:r>
            <a:r>
              <a:rPr lang="et-EE" sz="1000" b="1" dirty="0">
                <a:effectLst/>
                <a:latin typeface="Aino" panose="02000603040504020204" pitchFamily="2" charset="77"/>
                <a:ea typeface="Calibri" panose="020F0502020204030204" pitchFamily="34" charset="0"/>
                <a:cs typeface="Times New Roman" panose="02020603050405020304" pitchFamily="18" charset="0"/>
              </a:rPr>
              <a:t> – 23% of B2B</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compared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Finland 70%+)</a:t>
            </a: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About 99 % of cross-border transport operations</a:t>
            </a:r>
            <a:r>
              <a:rPr lang="en-US" sz="1000" dirty="0">
                <a:effectLst/>
                <a:latin typeface="Aino" panose="02000603040504020204" pitchFamily="2" charset="77"/>
                <a:ea typeface="Calibri" panose="020F0502020204030204" pitchFamily="34" charset="0"/>
                <a:cs typeface="Times New Roman" panose="02020603050405020304" pitchFamily="18" charset="0"/>
              </a:rPr>
              <a:t> in the EU still involve paper-based documents, which leads to very time and resource consuming business processes.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In order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achieve</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work</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together</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working</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streams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are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building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technical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capabilities</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public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well</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providing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support</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measures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a:effectLst/>
                <a:latin typeface="Aino" panose="02000603040504020204" pitchFamily="2" charset="77"/>
                <a:ea typeface="Calibri" panose="020F0502020204030204" pitchFamily="34" charset="0"/>
                <a:cs typeface="Times New Roman" panose="02020603050405020304" pitchFamily="18" charset="0"/>
              </a:rPr>
              <a:t>in paralleel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over</a:t>
            </a:r>
            <a:r>
              <a:rPr lang="et-EE" sz="1000" dirty="0">
                <a:effectLst/>
                <a:latin typeface="Aino" panose="02000603040504020204" pitchFamily="2" charset="77"/>
                <a:ea typeface="Calibri" panose="020F0502020204030204" pitchFamily="34" charset="0"/>
                <a:cs typeface="Times New Roman" panose="02020603050405020304" pitchFamily="18" charset="0"/>
              </a:rPr>
              <a:t> 15mln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eur</a:t>
            </a:r>
            <a:r>
              <a:rPr lang="et-EE" sz="1000" dirty="0">
                <a:effectLst/>
                <a:latin typeface="Aino" panose="02000603040504020204" pitchFamily="2" charset="77"/>
                <a:ea typeface="Calibri" panose="020F0502020204030204" pitchFamily="34" charset="0"/>
                <a:cs typeface="Times New Roman" panose="02020603050405020304" pitchFamily="18" charset="0"/>
              </a:rPr>
              <a:t>). Real-</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economy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needs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innovative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like-minded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focused</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goal</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Data-</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driven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reporting</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Unified</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taxonomy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Annual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VAT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other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tax</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declarations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sustainiability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packageing</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fuel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waste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management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pollution</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agencies</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meaning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field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described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way</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both</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Environmental</a:t>
            </a:r>
            <a:r>
              <a:rPr lang="et-EE" sz="1000" dirty="0">
                <a:effectLst/>
                <a:latin typeface="Aino" panose="02000603040504020204" pitchFamily="2" charset="77"/>
                <a:ea typeface="Calibri" panose="020F0502020204030204" pitchFamily="34" charset="0"/>
                <a:cs typeface="Times New Roman" panose="02020603050405020304" pitchFamily="18" charset="0"/>
              </a:rPr>
              <a:t> Agency – </a:t>
            </a:r>
            <a:r>
              <a:rPr lang="et-EE" sz="1000" b="1" dirty="0">
                <a:effectLst/>
                <a:latin typeface="Aino" panose="02000603040504020204" pitchFamily="2" charset="77"/>
                <a:ea typeface="Calibri" panose="020F0502020204030204" pitchFamily="34" charset="0"/>
                <a:cs typeface="Times New Roman" panose="02020603050405020304" pitchFamily="18" charset="0"/>
              </a:rPr>
              <a:t>real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solution</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achieveing</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once-only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b="1" dirty="0">
                <a:effectLst/>
                <a:latin typeface="Aino" panose="02000603040504020204" pitchFamily="2" charset="77"/>
                <a:ea typeface="Calibri" panose="020F0502020204030204" pitchFamily="34" charset="0"/>
                <a:cs typeface="Times New Roman" panose="02020603050405020304" pitchFamily="18" charset="0"/>
              </a:rPr>
              <a:t>The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principle</a:t>
            </a:r>
            <a:r>
              <a:rPr lang="et-EE" sz="1000" b="1" dirty="0">
                <a:effectLst/>
                <a:latin typeface="Aino" panose="02000603040504020204" pitchFamily="2" charset="77"/>
                <a:ea typeface="Calibri" panose="020F0502020204030204" pitchFamily="34" charset="0"/>
                <a:cs typeface="Times New Roman" panose="02020603050405020304" pitchFamily="18" charset="0"/>
              </a:rPr>
              <a:t> of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minimality</a:t>
            </a:r>
            <a:r>
              <a:rPr lang="et-EE" sz="1000" dirty="0">
                <a:effectLst/>
                <a:latin typeface="Aino" panose="02000603040504020204" pitchFamily="2" charset="77"/>
                <a:ea typeface="Calibri" panose="020F0502020204030204" pitchFamily="34" charset="0"/>
                <a:cs typeface="Times New Roman" panose="02020603050405020304" pitchFamily="18" charset="0"/>
              </a:rPr>
              <a:t>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obligatory</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little</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possible</a:t>
            </a:r>
            <a:r>
              <a:rPr lang="et-EE" sz="1000" dirty="0">
                <a:effectLst/>
                <a:latin typeface="Aino" panose="02000603040504020204" pitchFamily="2" charset="77"/>
                <a:ea typeface="Calibri" panose="020F0502020204030204" pitchFamily="34" charset="0"/>
                <a:cs typeface="Times New Roman" panose="02020603050405020304" pitchFamily="18" charset="0"/>
              </a:rPr>
              <a:t> and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much</a:t>
            </a:r>
            <a:r>
              <a:rPr lang="et-EE" sz="1000" dirty="0">
                <a:effectLst/>
                <a:latin typeface="Aino" panose="02000603040504020204" pitchFamily="2" charset="77"/>
                <a:ea typeface="Calibri" panose="020F0502020204030204" pitchFamily="34" charset="0"/>
                <a:cs typeface="Times New Roman" panose="02020603050405020304" pitchFamily="18" charset="0"/>
              </a:rPr>
              <a:t> as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really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necessary</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b="1" dirty="0" err="1">
                <a:effectLst/>
                <a:latin typeface="Aino" panose="02000603040504020204" pitchFamily="2" charset="77"/>
                <a:ea typeface="Calibri" panose="020F0502020204030204" pitchFamily="34" charset="0"/>
                <a:cs typeface="Times New Roman" panose="02020603050405020304" pitchFamily="18" charset="0"/>
              </a:rPr>
              <a:t>Example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Entrepreneurs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dealing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goods</a:t>
            </a:r>
            <a:r>
              <a:rPr lang="et-EE" sz="1000" dirty="0">
                <a:effectLst/>
                <a:latin typeface="Aino" panose="02000603040504020204" pitchFamily="2" charset="77"/>
                <a:ea typeface="Calibri" panose="020F0502020204030204" pitchFamily="34" charset="0"/>
                <a:cs typeface="Times New Roman" panose="02020603050405020304" pitchFamily="18" charset="0"/>
              </a:rPr>
              <a:t> need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submit</a:t>
            </a:r>
            <a:r>
              <a:rPr lang="et-EE" sz="1000" dirty="0">
                <a:effectLst/>
                <a:latin typeface="Aino" panose="02000603040504020204" pitchFamily="2" charset="77"/>
                <a:ea typeface="Calibri" panose="020F0502020204030204" pitchFamily="34" charset="0"/>
                <a:cs typeface="Times New Roman" panose="02020603050405020304" pitchFamily="18" charset="0"/>
              </a:rPr>
              <a:t>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least</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with</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3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different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authorities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Ministry</a:t>
            </a:r>
            <a:r>
              <a:rPr lang="et-EE" sz="1000" dirty="0">
                <a:effectLst/>
                <a:latin typeface="Aino" panose="02000603040504020204" pitchFamily="2" charset="77"/>
                <a:ea typeface="Calibri" panose="020F0502020204030204" pitchFamily="34" charset="0"/>
                <a:cs typeface="Times New Roman" panose="02020603050405020304" pitchFamily="18" charset="0"/>
              </a:rPr>
              <a:t> of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Environment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exise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duty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Tax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packaging</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Estonian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Statistics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After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we</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standardised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reporting</a:t>
            </a:r>
            <a:r>
              <a:rPr lang="et-EE" sz="1000" dirty="0">
                <a:effectLst/>
                <a:latin typeface="Aino" panose="02000603040504020204" pitchFamily="2" charset="77"/>
                <a:ea typeface="Calibri" panose="020F0502020204030204" pitchFamily="34" charset="0"/>
                <a:cs typeface="Times New Roman" panose="02020603050405020304" pitchFamily="18" charset="0"/>
              </a:rPr>
              <a:t> data – </a:t>
            </a:r>
            <a:r>
              <a:rPr lang="et-EE" sz="1000"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only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fill</a:t>
            </a:r>
            <a:r>
              <a:rPr lang="et-EE" sz="1000" dirty="0">
                <a:effectLst/>
                <a:latin typeface="Aino" panose="02000603040504020204" pitchFamily="2" charset="77"/>
                <a:ea typeface="Calibri" panose="020F0502020204030204" pitchFamily="34" charset="0"/>
                <a:cs typeface="Times New Roman" panose="02020603050405020304" pitchFamily="18" charset="0"/>
              </a:rPr>
              <a:t>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data in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their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own</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systems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will</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automatically</a:t>
            </a:r>
            <a:r>
              <a:rPr lang="et-EE" sz="1000" dirty="0">
                <a:effectLst/>
                <a:latin typeface="Aino" panose="02000603040504020204" pitchFamily="2" charset="77"/>
                <a:ea typeface="Calibri" panose="020F0502020204030204" pitchFamily="34" charset="0"/>
                <a:cs typeface="Times New Roman" panose="02020603050405020304" pitchFamily="18" charset="0"/>
              </a:rPr>
              <a:t> filter </a:t>
            </a:r>
            <a:r>
              <a:rPr lang="et-EE" sz="1000" dirty="0" err="1">
                <a:effectLst/>
                <a:latin typeface="Aino" panose="02000603040504020204" pitchFamily="2" charset="77"/>
                <a:ea typeface="Calibri" panose="020F0502020204030204" pitchFamily="34" charset="0"/>
                <a:cs typeface="Times New Roman" panose="02020603050405020304" pitchFamily="18" charset="0"/>
              </a:rPr>
              <a:t>out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data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authority</a:t>
            </a:r>
            <a:r>
              <a:rPr lang="et-EE" sz="1000" dirty="0">
                <a:effectLst/>
                <a:latin typeface="Aino" panose="02000603040504020204" pitchFamily="2" charset="77"/>
                <a:ea typeface="Calibri" panose="020F0502020204030204" pitchFamily="34" charset="0"/>
                <a:cs typeface="Times New Roman" panose="02020603050405020304" pitchFamily="18" charset="0"/>
              </a:rPr>
              <a:t> and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send</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it</a:t>
            </a:r>
            <a:r>
              <a:rPr lang="et-EE" sz="1000" dirty="0">
                <a:effectLst/>
                <a:latin typeface="Aino" panose="02000603040504020204" pitchFamily="2" charset="77"/>
                <a:ea typeface="Calibri" panose="020F0502020204030204" pitchFamily="34" charset="0"/>
                <a:cs typeface="Times New Roman" panose="02020603050405020304" pitchFamily="18" charset="0"/>
              </a:rPr>
              <a:t> on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right</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time</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742950" lvl="1" indent="-285750">
              <a:lnSpc>
                <a:spcPct val="107000"/>
              </a:lnSpc>
              <a:buFont typeface="Courier New" panose="02070309020205020404" pitchFamily="49" charset="0"/>
              <a:buChar char="o"/>
            </a:pPr>
            <a:r>
              <a:rPr lang="et-EE" sz="1000" b="1" dirty="0">
                <a:effectLst/>
                <a:latin typeface="Aino" panose="02000603040504020204" pitchFamily="2" charset="77"/>
                <a:ea typeface="Calibri" panose="020F0502020204030204" pitchFamily="34" charset="0"/>
                <a:cs typeface="Times New Roman" panose="02020603050405020304" pitchFamily="18" charset="0"/>
              </a:rPr>
              <a:t>Business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Viability</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Index</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businesses</a:t>
            </a:r>
            <a:r>
              <a:rPr lang="et-EE" sz="1000" b="1" dirty="0">
                <a:effectLst/>
                <a:latin typeface="Aino" panose="02000603040504020204" pitchFamily="2" charset="77"/>
                <a:ea typeface="Calibri" panose="020F0502020204030204" pitchFamily="34" charset="0"/>
                <a:cs typeface="Times New Roman" panose="02020603050405020304" pitchFamily="18" charset="0"/>
              </a:rPr>
              <a:t>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based</a:t>
            </a:r>
            <a:r>
              <a:rPr lang="et-EE" sz="1000" b="1" dirty="0">
                <a:effectLst/>
                <a:latin typeface="Aino" panose="02000603040504020204" pitchFamily="2" charset="77"/>
                <a:ea typeface="Calibri" panose="020F0502020204030204" pitchFamily="34" charset="0"/>
                <a:cs typeface="Times New Roman" panose="02020603050405020304" pitchFamily="18" charset="0"/>
              </a:rPr>
              <a:t> on AI</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Service displayed free of charge on Eesti.ee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B</a:t>
            </a:r>
            <a:r>
              <a:rPr lang="en-US" sz="1000" dirty="0" err="1">
                <a:effectLst/>
                <a:latin typeface="Aino" panose="02000603040504020204" pitchFamily="2" charset="77"/>
                <a:ea typeface="Calibri" panose="020F0502020204030204" pitchFamily="34" charset="0"/>
                <a:cs typeface="Times New Roman" panose="02020603050405020304" pitchFamily="18" charset="0"/>
              </a:rPr>
              <a:t>ased</a:t>
            </a:r>
            <a:r>
              <a:rPr lang="en-US" sz="1000" dirty="0">
                <a:effectLst/>
                <a:latin typeface="Aino" panose="02000603040504020204" pitchFamily="2" charset="77"/>
                <a:ea typeface="Calibri" panose="020F0502020204030204" pitchFamily="34" charset="0"/>
                <a:cs typeface="Times New Roman" panose="02020603050405020304" pitchFamily="18" charset="0"/>
              </a:rPr>
              <a:t> on both financial and non-financial information (employees, location, weather data, etc.</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1143000" lvl="2" indent="-228600">
              <a:lnSpc>
                <a:spcPct val="107000"/>
              </a:lnSpc>
              <a:buFont typeface="Wingdings" panose="05000000000000000000" pitchFamily="2" charset="2"/>
              <a:buChar char=""/>
            </a:pPr>
            <a:r>
              <a:rPr lang="et-EE" sz="1000" dirty="0">
                <a:effectLst/>
                <a:latin typeface="Aino" panose="02000603040504020204" pitchFamily="2" charset="77"/>
                <a:ea typeface="Calibri" panose="020F0502020204030204" pitchFamily="34" charset="0"/>
                <a:cs typeface="Times New Roman" panose="02020603050405020304" pitchFamily="18" charset="0"/>
              </a:rPr>
              <a:t>A</a:t>
            </a:r>
            <a:r>
              <a:rPr lang="en-US" sz="1000" dirty="0" err="1">
                <a:effectLst/>
                <a:latin typeface="Aino" panose="02000603040504020204" pitchFamily="2" charset="77"/>
                <a:ea typeface="Calibri" panose="020F0502020204030204" pitchFamily="34" charset="0"/>
                <a:cs typeface="Times New Roman" panose="02020603050405020304" pitchFamily="18" charset="0"/>
              </a:rPr>
              <a:t>utomated</a:t>
            </a:r>
            <a:r>
              <a:rPr lang="en-US" sz="1000" dirty="0">
                <a:effectLst/>
                <a:latin typeface="Aino" panose="02000603040504020204" pitchFamily="2" charset="77"/>
                <a:ea typeface="Calibri" panose="020F0502020204030204" pitchFamily="34" charset="0"/>
                <a:cs typeface="Times New Roman" panose="02020603050405020304" pitchFamily="18" charset="0"/>
              </a:rPr>
              <a:t> forecasts, automated suggestions and recommendations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Counseling (at the entrepreneur's request and when sharing his data)</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b="1" dirty="0">
                <a:effectLst/>
                <a:latin typeface="Aino" panose="02000603040504020204" pitchFamily="2" charset="77"/>
                <a:ea typeface="Calibri" panose="020F0502020204030204" pitchFamily="34" charset="0"/>
                <a:cs typeface="Times New Roman" panose="02020603050405020304" pitchFamily="18" charset="0"/>
              </a:rPr>
              <a:t>Company data is visible only to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US" sz="1000" b="1" dirty="0">
                <a:effectLst/>
                <a:latin typeface="Aino" panose="02000603040504020204" pitchFamily="2" charset="77"/>
                <a:ea typeface="Calibri" panose="020F0502020204030204" pitchFamily="34" charset="0"/>
                <a:cs typeface="Times New Roman" panose="02020603050405020304" pitchFamily="18" charset="0"/>
              </a:rPr>
              <a:t>KYC microservice piloting </a:t>
            </a:r>
            <a:r>
              <a:rPr lang="et-EE" sz="1000" b="1" dirty="0">
                <a:effectLst/>
                <a:latin typeface="Aino" panose="02000603040504020204" pitchFamily="2" charset="77"/>
                <a:ea typeface="Calibri" panose="020F0502020204030204" pitchFamily="34" charset="0"/>
                <a:cs typeface="Times New Roman" panose="02020603050405020304" pitchFamily="18" charset="0"/>
              </a:rPr>
              <a:t>and </a:t>
            </a:r>
            <a:r>
              <a:rPr lang="et-EE" sz="1000" b="1" dirty="0" err="1">
                <a:effectLst/>
                <a:latin typeface="Aino" panose="02000603040504020204" pitchFamily="2" charset="77"/>
                <a:ea typeface="Calibri" panose="020F0502020204030204" pitchFamily="34" charset="0"/>
                <a:cs typeface="Times New Roman" panose="02020603050405020304" pitchFamily="18" charset="0"/>
              </a:rPr>
              <a:t>development</a:t>
            </a:r>
            <a:r>
              <a:rPr lang="et-EE" sz="1000" b="1" dirty="0">
                <a:effectLst/>
                <a:latin typeface="Aino" panose="02000603040504020204" pitchFamily="2" charset="77"/>
                <a:ea typeface="Calibri" panose="020F0502020204030204" pitchFamily="34" charset="0"/>
                <a:cs typeface="Times New Roman" panose="02020603050405020304" pitchFamily="18" charset="0"/>
              </a:rPr>
              <a:t>:</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Making data available to the private sector (open data and based on the consent of the entrepreneur)</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t-EE" sz="1000" dirty="0" err="1">
                <a:effectLst/>
                <a:latin typeface="Aino" panose="02000603040504020204" pitchFamily="2" charset="77"/>
                <a:ea typeface="Calibri" panose="020F0502020204030204" pitchFamily="34" charset="0"/>
                <a:cs typeface="Times New Roman" panose="02020603050405020304" pitchFamily="18" charset="0"/>
              </a:rPr>
              <a:t>Possibility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for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private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sector</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n-US" sz="1000" dirty="0" err="1">
                <a:effectLst/>
                <a:latin typeface="Aino" panose="02000603040504020204" pitchFamily="2" charset="77"/>
                <a:ea typeface="Calibri" panose="020F0502020204030204" pitchFamily="34" charset="0"/>
                <a:cs typeface="Times New Roman" panose="02020603050405020304" pitchFamily="18" charset="0"/>
              </a:rPr>
              <a:t>creat</a:t>
            </a:r>
            <a:r>
              <a:rPr lang="et-EE" sz="1000" dirty="0">
                <a:effectLst/>
                <a:latin typeface="Aino" panose="02000603040504020204" pitchFamily="2" charset="77"/>
                <a:ea typeface="Calibri" panose="020F0502020204030204" pitchFamily="34" charset="0"/>
                <a:cs typeface="Times New Roman" panose="02020603050405020304" pitchFamily="18" charset="0"/>
              </a:rPr>
              <a:t>e</a:t>
            </a:r>
            <a:r>
              <a:rPr lang="en-US" sz="1000" dirty="0">
                <a:effectLst/>
                <a:latin typeface="Aino" panose="02000603040504020204" pitchFamily="2" charset="77"/>
                <a:ea typeface="Calibri" panose="020F0502020204030204" pitchFamily="34" charset="0"/>
                <a:cs typeface="Times New Roman" panose="02020603050405020304" pitchFamily="18" charset="0"/>
              </a:rPr>
              <a:t> new services with added value</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1143000" lvl="2" indent="-228600">
              <a:lnSpc>
                <a:spcPct val="107000"/>
              </a:lnSpc>
              <a:buFont typeface="Wingdings" panose="05000000000000000000" pitchFamily="2"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​Providing partners with a quick and trustworthy overview of company's economic indicators</a:t>
            </a: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dirty="0">
                <a:effectLst/>
                <a:latin typeface="Aino" panose="02000603040504020204" pitchFamily="2" charset="77"/>
                <a:ea typeface="Calibri" panose="020F0502020204030204" pitchFamily="34" charset="0"/>
                <a:cs typeface="Times New Roman" panose="02020603050405020304" pitchFamily="18" charset="0"/>
              </a:rPr>
              <a:t>Everything we do in Estonia is meant to be taken as </a:t>
            </a:r>
            <a:r>
              <a:rPr lang="en-US" sz="1000" b="1" dirty="0">
                <a:effectLst/>
                <a:latin typeface="Aino" panose="02000603040504020204" pitchFamily="2" charset="77"/>
                <a:ea typeface="Calibri" panose="020F0502020204030204" pitchFamily="34" charset="0"/>
                <a:cs typeface="Times New Roman" panose="02020603050405020304" pitchFamily="18" charset="0"/>
              </a:rPr>
              <a:t>cross-border business (or regional) development</a:t>
            </a:r>
            <a:r>
              <a:rPr lang="en-US" sz="1000" dirty="0">
                <a:effectLst/>
                <a:latin typeface="Aino" panose="02000603040504020204" pitchFamily="2" charset="77"/>
                <a:ea typeface="Calibri" panose="020F0502020204030204" pitchFamily="34" charset="0"/>
                <a:cs typeface="Times New Roman" panose="02020603050405020304" pitchFamily="18" charset="0"/>
              </a:rPr>
              <a:t>. From Estonia, we are only giving the examples of how RTE can be implemented in one country and across borders</a:t>
            </a:r>
            <a:r>
              <a:rPr lang="et-EE" sz="1000" dirty="0">
                <a:effectLst/>
                <a:latin typeface="Aino" panose="02000603040504020204" pitchFamily="2" charset="77"/>
                <a:ea typeface="Calibri" panose="020F0502020204030204" pitchFamily="34" charset="0"/>
                <a:cs typeface="Times New Roman" panose="02020603050405020304" pitchFamily="18" charset="0"/>
              </a:rPr>
              <a:t>. The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key</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is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to</a:t>
            </a:r>
            <a:r>
              <a:rPr lang="et-EE" sz="1000" dirty="0">
                <a:effectLst/>
                <a:latin typeface="Aino" panose="02000603040504020204" pitchFamily="2" charset="77"/>
                <a:ea typeface="Calibri" panose="020F0502020204030204" pitchFamily="34" charset="0"/>
                <a:cs typeface="Times New Roman" panose="02020603050405020304" pitchFamily="18" charset="0"/>
              </a:rPr>
              <a:t> have </a:t>
            </a:r>
            <a:r>
              <a:rPr lang="et-EE" sz="1000" dirty="0" err="1">
                <a:effectLst/>
                <a:latin typeface="Aino" panose="02000603040504020204" pitchFamily="2" charset="77"/>
                <a:ea typeface="Calibri" panose="020F0502020204030204" pitchFamily="34" charset="0"/>
                <a:cs typeface="Times New Roman" panose="02020603050405020304" pitchFamily="18" charset="0"/>
              </a:rPr>
              <a:t>the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same</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principals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across</a:t>
            </a:r>
            <a:r>
              <a:rPr lang="et-EE" sz="1000" dirty="0">
                <a:effectLst/>
                <a:latin typeface="Aino" panose="02000603040504020204" pitchFamily="2" charset="77"/>
                <a:ea typeface="Calibri" panose="020F0502020204030204" pitchFamily="34" charset="0"/>
                <a:cs typeface="Times New Roman" panose="02020603050405020304" pitchFamily="18" charset="0"/>
              </a:rPr>
              <a:t> </a:t>
            </a:r>
            <a:r>
              <a:rPr lang="et-EE" sz="1000" dirty="0" err="1">
                <a:effectLst/>
                <a:latin typeface="Aino" panose="02000603040504020204" pitchFamily="2" charset="77"/>
                <a:ea typeface="Calibri" panose="020F0502020204030204" pitchFamily="34" charset="0"/>
                <a:cs typeface="Times New Roman" panose="02020603050405020304" pitchFamily="18" charset="0"/>
              </a:rPr>
              <a:t>countries</a:t>
            </a:r>
            <a:r>
              <a:rPr lang="et-EE" sz="1000" dirty="0">
                <a:effectLst/>
                <a:latin typeface="Aino" panose="02000603040504020204" pitchFamily="2" charset="77"/>
                <a:ea typeface="Calibri" panose="020F0502020204030204" pitchFamily="34" charset="0"/>
                <a:cs typeface="Times New Roman" panose="02020603050405020304" pitchFamily="18" charset="0"/>
              </a:rPr>
              <a:t>.</a:t>
            </a:r>
          </a:p>
          <a:p>
            <a:pPr marL="457200" lvl="1" indent="0">
              <a:lnSpc>
                <a:spcPct val="107000"/>
              </a:lnSpc>
              <a:buFont typeface="Courier New" panose="02070309020205020404" pitchFamily="49" charset="0"/>
              <a:buNone/>
            </a:pPr>
            <a:endParaRPr lang="et-EE" sz="1000" dirty="0">
              <a:effectLst/>
              <a:latin typeface="Aino" panose="02000603040504020204" pitchFamily="2" charset="77"/>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30</a:t>
            </a:fld>
            <a:endParaRPr lang="et-EE"/>
          </a:p>
        </p:txBody>
      </p:sp>
    </p:spTree>
    <p:extLst>
      <p:ext uri="{BB962C8B-B14F-4D97-AF65-F5344CB8AC3E}">
        <p14:creationId xmlns:p14="http://schemas.microsoft.com/office/powerpoint/2010/main" val="598466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Our commitment to digital democracy is made through transparency, inclusion, and accountability. We empower our citizens by creating a digital environment of openness and trust. Technologies such as i-voting and the citizens' initiative platform have democratised decision-making, giving individuals a direct voice. Digital solutions enable participation, regardless of physical constraints or geographical location. Our commitment to data transparency ensures that individuals retain control over their personal information, safeguarding it from misuse. </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As we progress, designing and utilising appropriate digital tools is paramount to protecting democracy.</a:t>
            </a:r>
            <a:endPar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n-US" sz="1000" dirty="0">
                <a:effectLst/>
                <a:latin typeface="Aino" panose="02000603040504020204" pitchFamily="2" charset="77"/>
                <a:ea typeface="Calibri" panose="020F0502020204030204" pitchFamily="34" charset="0"/>
                <a:cs typeface="Arial" panose="020B0604020202020204" pitchFamily="34" charset="0"/>
              </a:rPr>
              <a:t>Established in 2016,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has demonstrated the remarkable engagement of Estonians in actively voicing their opinions alongside decision-makers.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allows to make initiatives both on a national and local level. A proposal to the Parliament has to gather at least 1000 signatures, and for local government, a proposal has to gather signatures from at least 1% of its residents with voting rights.</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r>
              <a:rPr lang="et-EE" sz="1000" dirty="0" err="1">
                <a:effectLst/>
                <a:latin typeface="Aino" panose="02000603040504020204" pitchFamily="2" charset="77"/>
                <a:ea typeface="Calibri" panose="020F0502020204030204" pitchFamily="34" charset="0"/>
                <a:cs typeface="Arial" panose="020B0604020202020204" pitchFamily="34" charset="0"/>
              </a:rPr>
              <a:t>Ra</a:t>
            </a:r>
            <a:r>
              <a:rPr lang="en-US" sz="1000" dirty="0" err="1">
                <a:effectLst/>
                <a:latin typeface="Aino" panose="02000603040504020204" pitchFamily="2" charset="77"/>
                <a:ea typeface="Calibri" panose="020F0502020204030204" pitchFamily="34" charset="0"/>
                <a:cs typeface="Arial" panose="020B0604020202020204" pitchFamily="34" charset="0"/>
              </a:rPr>
              <a:t>hvaalgatus</a:t>
            </a:r>
            <a:r>
              <a:rPr lang="en-US" sz="1000" dirty="0">
                <a:effectLst/>
                <a:latin typeface="Aino" panose="02000603040504020204" pitchFamily="2" charset="77"/>
                <a:ea typeface="Calibri" panose="020F0502020204030204" pitchFamily="34" charset="0"/>
                <a:cs typeface="Arial" panose="020B0604020202020204" pitchFamily="34" charset="0"/>
              </a:rPr>
              <a:t> serves as a potent weapon against populism. Social media tends to amplify extreme posts to garner more attention, often exacerbated by fake accounts. Thanks to Estonia’s secure </a:t>
            </a:r>
            <a:r>
              <a:rPr lang="en-US" sz="1000" dirty="0" err="1">
                <a:effectLst/>
                <a:latin typeface="Aino" panose="02000603040504020204" pitchFamily="2" charset="77"/>
                <a:ea typeface="Calibri" panose="020F0502020204030204" pitchFamily="34" charset="0"/>
                <a:cs typeface="Arial" panose="020B0604020202020204" pitchFamily="34" charset="0"/>
              </a:rPr>
              <a:t>eID</a:t>
            </a:r>
            <a:r>
              <a:rPr lang="en-US" sz="1000" dirty="0">
                <a:effectLst/>
                <a:latin typeface="Aino" panose="02000603040504020204" pitchFamily="2" charset="77"/>
                <a:ea typeface="Calibri" panose="020F0502020204030204" pitchFamily="34" charset="0"/>
                <a:cs typeface="Arial" panose="020B0604020202020204" pitchFamily="34" charset="0"/>
              </a:rPr>
              <a:t> system, </a:t>
            </a:r>
            <a:r>
              <a:rPr lang="en-US" sz="1000" dirty="0" err="1">
                <a:effectLst/>
                <a:latin typeface="Aino" panose="02000603040504020204" pitchFamily="2" charset="77"/>
                <a:ea typeface="Calibri" panose="020F0502020204030204" pitchFamily="34" charset="0"/>
                <a:cs typeface="Arial" panose="020B0604020202020204" pitchFamily="34" charset="0"/>
              </a:rPr>
              <a:t>Rahvaalgatus</a:t>
            </a:r>
            <a:r>
              <a:rPr lang="en-US" sz="1000" dirty="0">
                <a:effectLst/>
                <a:latin typeface="Aino" panose="02000603040504020204" pitchFamily="2" charset="77"/>
                <a:ea typeface="Calibri" panose="020F0502020204030204" pitchFamily="34" charset="0"/>
                <a:cs typeface="Arial" panose="020B0604020202020204" pitchFamily="34" charset="0"/>
              </a:rPr>
              <a:t> ensures a distortion-free representation of public views. This system effectively counters situations where a single individual could artificially inflate petition signatures, maintaining transparency. Notably, signatures are deleted once the petition completes its journey through all stages.</a:t>
            </a:r>
            <a:br>
              <a:rPr lang="et-EE" sz="1000" dirty="0">
                <a:effectLst/>
                <a:latin typeface="Aino" panose="02000603040504020204" pitchFamily="2" charset="77"/>
                <a:ea typeface="Calibri" panose="020F0502020204030204" pitchFamily="34" charset="0"/>
                <a:cs typeface="Arial" panose="020B0604020202020204" pitchFamily="34" charset="0"/>
              </a:rPr>
            </a:b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err="1">
                <a:effectLst/>
                <a:latin typeface="Aino" panose="02000603040504020204" pitchFamily="2" charset="77"/>
                <a:ea typeface="Calibri" panose="020F0502020204030204" pitchFamily="34" charset="0"/>
                <a:cs typeface="Arial" panose="020B0604020202020204" pitchFamily="34" charset="0"/>
              </a:rPr>
              <a:t>AvaLinn</a:t>
            </a:r>
            <a:br>
              <a:rPr lang="et-EE" sz="1000" dirty="0">
                <a:effectLst/>
                <a:latin typeface="Aino" panose="02000603040504020204" pitchFamily="2" charset="77"/>
                <a:ea typeface="Calibri" panose="020F0502020204030204" pitchFamily="34" charset="0"/>
                <a:cs typeface="Arial" panose="020B0604020202020204" pitchFamily="34" charset="0"/>
              </a:rPr>
            </a:br>
            <a:r>
              <a:rPr lang="en-US" sz="1200" dirty="0"/>
              <a:t>The AvaLinn engagement app gives you the opportunity to submit your ideas and proposals regarding public spaces. Your feedback is important to urban planners in creating a more people-friendly urban environment.</a:t>
            </a:r>
            <a:br>
              <a:rPr lang="et-EE" sz="1200" dirty="0"/>
            </a:br>
            <a:r>
              <a:rPr lang="et-EE" sz="1200" dirty="0"/>
              <a:t>Tallinn </a:t>
            </a:r>
            <a:r>
              <a:rPr lang="et-EE" sz="1200" dirty="0" err="1"/>
              <a:t>has</a:t>
            </a:r>
            <a:r>
              <a:rPr lang="et-EE" sz="1200" dirty="0"/>
              <a:t> a </a:t>
            </a:r>
            <a:r>
              <a:rPr lang="et-EE" sz="1200" b="0" i="0" dirty="0" err="1">
                <a:solidFill>
                  <a:srgbClr val="1D1C1D"/>
                </a:solidFill>
                <a:effectLst/>
                <a:highlight>
                  <a:srgbClr val="F8F8F8"/>
                </a:highlight>
                <a:latin typeface="Slack-Lato"/>
              </a:rPr>
              <a:t>participatory</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budgeting</a:t>
            </a:r>
            <a:r>
              <a:rPr lang="et-EE" sz="1200" b="0" i="0" dirty="0">
                <a:solidFill>
                  <a:srgbClr val="1D1C1D"/>
                </a:solidFill>
                <a:effectLst/>
                <a:highlight>
                  <a:srgbClr val="F8F8F8"/>
                </a:highlight>
                <a:latin typeface="Slack-Lato"/>
              </a:rPr>
              <a:t> </a:t>
            </a:r>
            <a:r>
              <a:rPr lang="et-EE" sz="1200" b="0" i="0" dirty="0" err="1">
                <a:solidFill>
                  <a:srgbClr val="1D1C1D"/>
                </a:solidFill>
                <a:effectLst/>
                <a:highlight>
                  <a:srgbClr val="F8F8F8"/>
                </a:highlight>
                <a:latin typeface="Slack-Lato"/>
              </a:rPr>
              <a:t>for</a:t>
            </a:r>
            <a:r>
              <a:rPr lang="et-EE" sz="1200" b="0" i="0" dirty="0">
                <a:solidFill>
                  <a:srgbClr val="1D1C1D"/>
                </a:solidFill>
                <a:effectLst/>
                <a:highlight>
                  <a:srgbClr val="F8F8F8"/>
                </a:highlight>
                <a:latin typeface="Slack-Lato"/>
              </a:rPr>
              <a:t> </a:t>
            </a:r>
            <a:r>
              <a:rPr lang="en-US" sz="1200" b="0" i="0" dirty="0">
                <a:solidFill>
                  <a:srgbClr val="1D1C1D"/>
                </a:solidFill>
                <a:effectLst/>
                <a:highlight>
                  <a:srgbClr val="F8F8F8"/>
                </a:highlight>
                <a:latin typeface="Slack-Lato"/>
              </a:rPr>
              <a:t>to implement the proposals of the townspeople</a:t>
            </a:r>
            <a:r>
              <a:rPr lang="et-EE" sz="1200" b="0" i="0" dirty="0">
                <a:solidFill>
                  <a:srgbClr val="1D1C1D"/>
                </a:solidFill>
                <a:effectLst/>
                <a:highlight>
                  <a:srgbClr val="F8F8F8"/>
                </a:highlight>
                <a:latin typeface="Slack-Lato"/>
              </a:rPr>
              <a: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000" dirty="0">
                <a:effectLst/>
                <a:latin typeface="Aino" panose="02000603040504020204" pitchFamily="2" charset="77"/>
                <a:ea typeface="Calibri" panose="020F0502020204030204" pitchFamily="34" charset="0"/>
                <a:cs typeface="Arial" panose="020B0604020202020204" pitchFamily="34" charset="0"/>
              </a:rPr>
              <a:t>https://www.tallinn.ee/et/avalinn/lae-alla-tasuta-app-avalinn</a:t>
            </a:r>
            <a:br>
              <a:rPr lang="et-EE" sz="1000" dirty="0">
                <a:effectLst/>
                <a:latin typeface="Aino" panose="02000603040504020204" pitchFamily="2" charset="77"/>
                <a:ea typeface="Calibri" panose="020F0502020204030204" pitchFamily="34" charset="0"/>
                <a:cs typeface="Arial" panose="020B0604020202020204" pitchFamily="34" charset="0"/>
              </a:rPr>
            </a:b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1500"/>
              </a:spcBef>
              <a:spcAft>
                <a:spcPts val="1500"/>
              </a:spcAft>
              <a:buClrTx/>
              <a:buSzTx/>
              <a:buFontTx/>
              <a:buNone/>
              <a:tabLst/>
              <a:defRPr/>
            </a:pPr>
            <a:r>
              <a:rPr lang="et-EE" sz="1000" dirty="0">
                <a:effectLst/>
                <a:latin typeface="Aino" panose="02000603040504020204" pitchFamily="2" charset="77"/>
                <a:ea typeface="Calibri" panose="020F0502020204030204" pitchFamily="34" charset="0"/>
                <a:cs typeface="Arial" panose="020B0604020202020204" pitchFamily="34" charset="0"/>
              </a:rPr>
              <a:t>Trust</a:t>
            </a:r>
            <a:br>
              <a:rPr lang="et-EE" sz="1000" dirty="0">
                <a:effectLst/>
                <a:latin typeface="Aino" panose="02000603040504020204" pitchFamily="2" charset="77"/>
                <a:ea typeface="Calibri" panose="020F0502020204030204" pitchFamily="34" charset="0"/>
                <a:cs typeface="Arial" panose="020B0604020202020204" pitchFamily="34" charset="0"/>
              </a:rPr>
            </a:br>
            <a:r>
              <a:rPr lang="et-EE" sz="1800" dirty="0">
                <a:effectLst/>
                <a:latin typeface="Aptos" panose="020B0004020202020204" pitchFamily="34" charset="0"/>
                <a:ea typeface="Calibri" panose="020F0502020204030204" pitchFamily="34" charset="0"/>
                <a:cs typeface="Arial" panose="020B0604020202020204" pitchFamily="34" charset="0"/>
              </a:rPr>
              <a:t>Estonia </a:t>
            </a:r>
            <a:r>
              <a:rPr lang="et-EE" sz="1800" dirty="0" err="1">
                <a:effectLst/>
                <a:latin typeface="Aptos" panose="020B0004020202020204" pitchFamily="34" charset="0"/>
                <a:ea typeface="Calibri" panose="020F0502020204030204" pitchFamily="34" charset="0"/>
                <a:cs typeface="Arial" panose="020B0604020202020204" pitchFamily="34" charset="0"/>
              </a:rPr>
              <a:t>has</a:t>
            </a:r>
            <a:r>
              <a:rPr lang="et-EE" sz="1800" dirty="0">
                <a:effectLst/>
                <a:latin typeface="Aptos" panose="020B0004020202020204" pitchFamily="34" charset="0"/>
                <a:ea typeface="Calibri" panose="020F0502020204030204" pitchFamily="34" charset="0"/>
                <a:cs typeface="Arial" panose="020B0604020202020204" pitchFamily="34" charset="0"/>
              </a:rPr>
              <a:t> </a:t>
            </a:r>
            <a:r>
              <a:rPr lang="et-EE" sz="1800" dirty="0" err="1">
                <a:effectLst/>
                <a:latin typeface="Aptos" panose="020B0004020202020204" pitchFamily="34" charset="0"/>
                <a:ea typeface="Calibri" panose="020F0502020204030204" pitchFamily="34" charset="0"/>
                <a:cs typeface="Arial" panose="020B0604020202020204" pitchFamily="34" charset="0"/>
              </a:rPr>
              <a:t>a</a:t>
            </a:r>
            <a:r>
              <a:rPr lang="et-EE" sz="1800" dirty="0" err="1">
                <a:effectLst/>
                <a:latin typeface="Aptos" panose="020B0004020202020204" pitchFamily="34" charset="0"/>
                <a:ea typeface="Aptos" panose="020B0004020202020204" pitchFamily="34" charset="0"/>
                <a:cs typeface="Aptos" panose="020B0004020202020204" pitchFamily="34" charset="0"/>
              </a:rPr>
              <a:t>n</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actually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functioning</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state</a:t>
            </a:r>
            <a:r>
              <a:rPr lang="et-EE" sz="1800" dirty="0">
                <a:effectLst/>
                <a:latin typeface="Aptos" panose="020B0004020202020204" pitchFamily="34" charset="0"/>
                <a:ea typeface="Aptos" panose="020B0004020202020204" pitchFamily="34" charset="0"/>
                <a:cs typeface="Aptos" panose="020B0004020202020204" pitchFamily="34" charset="0"/>
              </a:rPr>
              <a:t> (so </a:t>
            </a:r>
            <a:r>
              <a:rPr lang="et-EE" sz="1800" dirty="0" err="1">
                <a:effectLst/>
                <a:latin typeface="Aptos" panose="020B0004020202020204" pitchFamily="34" charset="0"/>
                <a:ea typeface="Aptos" panose="020B0004020202020204" pitchFamily="34" charset="0"/>
                <a:cs typeface="Aptos" panose="020B0004020202020204" pitchFamily="34" charset="0"/>
              </a:rPr>
              <a:t>far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only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one</a:t>
            </a:r>
            <a:r>
              <a:rPr lang="et-EE" sz="1800" dirty="0">
                <a:effectLst/>
                <a:latin typeface="Aptos" panose="020B0004020202020204" pitchFamily="34" charset="0"/>
                <a:ea typeface="Aptos" panose="020B0004020202020204" pitchFamily="34" charset="0"/>
                <a:cs typeface="Aptos" panose="020B0004020202020204" pitchFamily="34" charset="0"/>
              </a:rPr>
              <a:t> in </a:t>
            </a:r>
            <a:r>
              <a:rPr lang="et-EE" sz="1800" dirty="0" err="1">
                <a:effectLst/>
                <a:latin typeface="Aptos" panose="020B0004020202020204" pitchFamily="34" charset="0"/>
                <a:ea typeface="Aptos" panose="020B0004020202020204" pitchFamily="34" charset="0"/>
                <a:cs typeface="Aptos" panose="020B0004020202020204" pitchFamily="34" charset="0"/>
              </a:rPr>
              <a:t>the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world</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We</a:t>
            </a:r>
            <a:r>
              <a:rPr lang="et-EE" sz="1800" dirty="0">
                <a:effectLst/>
                <a:latin typeface="Aptos" panose="020B0004020202020204" pitchFamily="34" charset="0"/>
                <a:ea typeface="Aptos" panose="020B0004020202020204" pitchFamily="34" charset="0"/>
                <a:cs typeface="Aptos" panose="020B0004020202020204" pitchFamily="34" charset="0"/>
              </a:rPr>
              <a:t> trust </a:t>
            </a:r>
            <a:r>
              <a:rPr lang="et-EE" sz="1800" dirty="0" err="1">
                <a:effectLst/>
                <a:latin typeface="Aptos" panose="020B0004020202020204" pitchFamily="34" charset="0"/>
                <a:ea typeface="Aptos" panose="020B0004020202020204" pitchFamily="34" charset="0"/>
                <a:cs typeface="Aptos" panose="020B0004020202020204" pitchFamily="34" charset="0"/>
              </a:rPr>
              <a:t>our</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digital</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services</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because</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they</a:t>
            </a:r>
            <a:r>
              <a:rPr lang="et-EE" sz="1800" dirty="0">
                <a:effectLst/>
                <a:latin typeface="Aptos" panose="020B0004020202020204" pitchFamily="34" charset="0"/>
                <a:ea typeface="Aptos" panose="020B0004020202020204" pitchFamily="34" charset="0"/>
                <a:cs typeface="Aptos" panose="020B0004020202020204" pitchFamily="34" charset="0"/>
              </a:rPr>
              <a:t> </a:t>
            </a:r>
            <a:r>
              <a:rPr lang="et-EE" sz="1800" dirty="0" err="1">
                <a:effectLst/>
                <a:latin typeface="Aptos" panose="020B0004020202020204" pitchFamily="34" charset="0"/>
                <a:ea typeface="Aptos" panose="020B0004020202020204" pitchFamily="34" charset="0"/>
                <a:cs typeface="Aptos" panose="020B0004020202020204" pitchFamily="34" charset="0"/>
              </a:rPr>
              <a:t>function</a:t>
            </a:r>
            <a:r>
              <a:rPr lang="et-EE" sz="1800" dirty="0">
                <a:effectLst/>
                <a:latin typeface="Aptos" panose="020B0004020202020204" pitchFamily="34" charset="0"/>
                <a:ea typeface="Aptos" panose="020B0004020202020204" pitchFamily="34" charset="0"/>
                <a:cs typeface="Aptos" panose="020B0004020202020204" pitchFamily="34" charset="0"/>
              </a:rPr>
              <a:t> and are </a:t>
            </a:r>
            <a:r>
              <a:rPr lang="et-EE" sz="1800" dirty="0" err="1">
                <a:effectLst/>
                <a:latin typeface="Aptos" panose="020B0004020202020204" pitchFamily="34" charset="0"/>
                <a:ea typeface="Aptos" panose="020B0004020202020204" pitchFamily="34" charset="0"/>
                <a:cs typeface="Aptos" panose="020B0004020202020204" pitchFamily="34" charset="0"/>
              </a:rPr>
              <a:t>reliable</a:t>
            </a:r>
            <a:r>
              <a:rPr lang="et-EE" sz="1800" dirty="0">
                <a:effectLst/>
                <a:latin typeface="Aptos" panose="020B0004020202020204" pitchFamily="34" charset="0"/>
                <a:ea typeface="Aptos" panose="020B0004020202020204" pitchFamily="34" charset="0"/>
                <a:cs typeface="Aptos" panose="020B0004020202020204" pitchFamily="34" charset="0"/>
              </a:rPr>
              <a:t>.</a:t>
            </a:r>
          </a:p>
          <a:p>
            <a:pPr>
              <a:lnSpc>
                <a:spcPct val="115000"/>
              </a:lnSpc>
              <a:spcBef>
                <a:spcPts val="1500"/>
              </a:spcBef>
              <a:spcAft>
                <a:spcPts val="15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Supporting</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b="1" dirty="0" err="1">
                <a:solidFill>
                  <a:srgbClr val="0000F0"/>
                </a:solidFill>
                <a:effectLst/>
                <a:latin typeface="Aino" panose="02000603040504020204" pitchFamily="2" charset="77"/>
                <a:ea typeface="Arial" panose="020B0604020202020204" pitchFamily="34" charset="0"/>
                <a:cs typeface="Arial" panose="020B0604020202020204" pitchFamily="34" charset="0"/>
              </a:rPr>
              <a:t>facts</a:t>
            </a:r>
            <a:r>
              <a:rPr lang="et-EE" sz="1000" b="1"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a:lnSpc>
                <a:spcPct val="115000"/>
              </a:lnSpc>
              <a:spcAft>
                <a:spcPts val="800"/>
              </a:spcAft>
            </a:pP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Democracy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supported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by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digital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identity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secure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data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exchange</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and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high-quality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databases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which</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allows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government-backed</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institutions</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to</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work</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a:t>
            </a:r>
            <a:r>
              <a:rPr lang="et-EE" sz="1000" dirty="0" err="1">
                <a:solidFill>
                  <a:srgbClr val="0000F0"/>
                </a:solidFill>
                <a:effectLst/>
                <a:latin typeface="Aino" panose="02000603040504020204" pitchFamily="2" charset="77"/>
                <a:ea typeface="Arial" panose="020B0604020202020204" pitchFamily="34" charset="0"/>
                <a:cs typeface="Arial" panose="020B0604020202020204" pitchFamily="34" charset="0"/>
              </a:rPr>
              <a:t>efficiently</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p>
          <a:p>
            <a:pPr>
              <a:lnSpc>
                <a:spcPct val="115000"/>
              </a:lnSpc>
              <a:spcAft>
                <a:spcPts val="800"/>
              </a:spcAft>
            </a:pP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Information System Authority (RIA) has made an ally available to citizens to manage their data. Today, four major government agencies participate in the project, making the automatic tracking of personal data usage by subject possible. These are:</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Population Register</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Health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Estonian Unemployment Insurance Fund;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742950" lvl="1" indent="-285750">
              <a:lnSpc>
                <a:spcPct val="115000"/>
              </a:lnSpc>
              <a:buFont typeface="Courier New" panose="02070309020205020404" pitchFamily="49" charset="0"/>
              <a:buChar char="o"/>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The Social Insurance Board.</a:t>
            </a:r>
            <a:endParaRPr lang="et-EE" sz="1000" dirty="0">
              <a:effectLst/>
              <a:latin typeface="Aino" panose="02000603040504020204" pitchFamily="2" charset="77"/>
              <a:ea typeface="Calibri" panose="020F0502020204030204" pitchFamily="34" charset="0"/>
              <a:cs typeface="Arial" panose="020B0604020202020204" pitchFamily="34" charset="0"/>
            </a:endParaRPr>
          </a:p>
          <a:p>
            <a:pPr marL="342900" lvl="0" indent="-342900">
              <a:lnSpc>
                <a:spcPct val="115000"/>
              </a:lnSpc>
              <a:spcAft>
                <a:spcPts val="800"/>
              </a:spcAft>
              <a:buFont typeface="Aino" panose="02000603040504020204" pitchFamily="50" charset="-70"/>
              <a:buChar char="+"/>
            </a:pP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Estonia is among the </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8</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least corrupt nations out of 180 countries, according to the 202</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5</a:t>
            </a:r>
            <a:r>
              <a:rPr lang="en-GB"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 Corruption Perceptions Index reported by Transparency International</a:t>
            </a:r>
            <a:r>
              <a:rPr lang="et-EE" sz="1000" dirty="0">
                <a:solidFill>
                  <a:srgbClr val="0000F0"/>
                </a:solidFill>
                <a:effectLst/>
                <a:latin typeface="Aino" panose="02000603040504020204" pitchFamily="2" charset="77"/>
                <a:ea typeface="Arial" panose="020B0604020202020204" pitchFamily="34" charset="0"/>
                <a:cs typeface="Arial" panose="020B0604020202020204" pitchFamily="34" charset="0"/>
              </a:rPr>
              <a:t>.</a:t>
            </a:r>
            <a:endParaRPr lang="et-EE" sz="1000" dirty="0">
              <a:effectLst/>
              <a:latin typeface="Aino" panose="02000603040504020204" pitchFamily="2" charset="77"/>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8862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dirty="0">
                <a:latin typeface="Aino" panose="02000603040504020204" pitchFamily="2" charset="77"/>
              </a:rPr>
              <a:t>Another cornerstone of digitalisation in Estonia has been i-Voting. </a:t>
            </a:r>
            <a:r>
              <a:rPr lang="et-EE" sz="1000" b="0" i="0" dirty="0">
                <a:latin typeface="Aino" panose="02000603040504020204" pitchFamily="2" charset="77"/>
              </a:rPr>
              <a:t>i-</a:t>
            </a:r>
            <a:r>
              <a:rPr lang="et-EE" sz="1000" b="0" i="0" dirty="0" err="1">
                <a:latin typeface="Aino" panose="02000603040504020204" pitchFamily="2" charset="77"/>
              </a:rPr>
              <a:t>Voting</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possible</a:t>
            </a:r>
            <a:r>
              <a:rPr lang="et-EE" sz="1000" b="0" i="0" baseline="0" dirty="0">
                <a:latin typeface="Aino" panose="02000603040504020204" pitchFamily="2" charset="77"/>
              </a:rPr>
              <a:t> in </a:t>
            </a:r>
            <a:r>
              <a:rPr lang="et-EE" sz="1000" b="0" i="0" baseline="0" dirty="0" err="1">
                <a:latin typeface="Aino" panose="02000603040504020204" pitchFamily="2" charset="77"/>
              </a:rPr>
              <a:t>local</a:t>
            </a:r>
            <a:r>
              <a:rPr lang="et-EE" sz="1000" b="0" i="0" baseline="0" dirty="0">
                <a:latin typeface="Aino" panose="02000603040504020204" pitchFamily="2" charset="77"/>
              </a:rPr>
              <a:t>, </a:t>
            </a:r>
            <a:r>
              <a:rPr lang="et-EE" sz="1000" b="0" i="0" baseline="0" dirty="0" err="1">
                <a:latin typeface="Aino" panose="02000603040504020204" pitchFamily="2" charset="77"/>
              </a:rPr>
              <a:t>national</a:t>
            </a:r>
            <a:r>
              <a:rPr lang="et-EE" sz="1000" b="0" i="0" baseline="0" dirty="0">
                <a:latin typeface="Aino" panose="02000603040504020204" pitchFamily="2" charset="77"/>
              </a:rPr>
              <a:t> and </a:t>
            </a:r>
            <a:r>
              <a:rPr lang="et-EE" sz="1000" b="0" i="0" baseline="0" dirty="0" err="1">
                <a:latin typeface="Aino" panose="02000603040504020204" pitchFamily="2" charset="77"/>
              </a:rPr>
              <a:t>European</a:t>
            </a:r>
            <a:r>
              <a:rPr lang="et-EE" sz="1000" b="0" i="0" baseline="0" dirty="0">
                <a:latin typeface="Aino" panose="02000603040504020204" pitchFamily="2" charset="77"/>
              </a:rPr>
              <a:t> </a:t>
            </a:r>
            <a:r>
              <a:rPr lang="et-EE" sz="1000" b="0" i="0" baseline="0" dirty="0" err="1">
                <a:latin typeface="Aino" panose="02000603040504020204" pitchFamily="2" charset="77"/>
              </a:rPr>
              <a:t>Parliament</a:t>
            </a:r>
            <a:r>
              <a:rPr lang="et-EE" sz="1000" b="0" i="0" baseline="0" dirty="0">
                <a:latin typeface="Aino" panose="02000603040504020204" pitchFamily="2" charset="77"/>
              </a:rPr>
              <a:t> </a:t>
            </a:r>
            <a:r>
              <a:rPr lang="et-EE" sz="1000" b="0" i="0" baseline="0" dirty="0" err="1">
                <a:latin typeface="Aino" panose="02000603040504020204" pitchFamily="2" charset="77"/>
              </a:rPr>
              <a:t>elections</a:t>
            </a:r>
            <a:r>
              <a:rPr lang="et-EE" sz="1000" b="0" i="0" baseline="0" dirty="0">
                <a:latin typeface="Aino" panose="02000603040504020204" pitchFamily="2" charset="77"/>
              </a:rPr>
              <a:t> </a:t>
            </a:r>
            <a:r>
              <a:rPr lang="et-EE" sz="1000" b="0" i="0" baseline="0" dirty="0" err="1">
                <a:latin typeface="Aino" panose="02000603040504020204" pitchFamily="2" charset="77"/>
              </a:rPr>
              <a:t>since</a:t>
            </a:r>
            <a:r>
              <a:rPr lang="et-EE" sz="1000" b="0" i="0" baseline="0" dirty="0">
                <a:latin typeface="Aino" panose="02000603040504020204" pitchFamily="2" charset="77"/>
              </a:rPr>
              <a:t> 2005. </a:t>
            </a:r>
            <a:r>
              <a:rPr lang="et-EE" sz="1000" b="0" i="0" baseline="0" dirty="0" err="1">
                <a:latin typeface="Aino" panose="02000603040504020204" pitchFamily="2" charset="77"/>
              </a:rPr>
              <a:t>It</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an</a:t>
            </a:r>
            <a:r>
              <a:rPr lang="et-EE" sz="1000" b="0" i="0" baseline="0" dirty="0">
                <a:latin typeface="Aino" panose="02000603040504020204" pitchFamily="2" charset="77"/>
              </a:rPr>
              <a:t> </a:t>
            </a:r>
            <a:r>
              <a:rPr lang="et-EE" sz="1000" b="0" i="0" baseline="0" dirty="0" err="1">
                <a:latin typeface="Aino" panose="02000603040504020204" pitchFamily="2" charset="77"/>
              </a:rPr>
              <a:t>optional</a:t>
            </a:r>
            <a:r>
              <a:rPr lang="et-EE" sz="1000" b="0" i="0" baseline="0" dirty="0">
                <a:latin typeface="Aino" panose="02000603040504020204" pitchFamily="2" charset="77"/>
              </a:rPr>
              <a:t> </a:t>
            </a:r>
            <a:r>
              <a:rPr lang="et-EE" sz="1000" b="0" i="0" baseline="0" dirty="0" err="1">
                <a:latin typeface="Aino" panose="02000603040504020204" pitchFamily="2" charset="77"/>
              </a:rPr>
              <a:t>way</a:t>
            </a:r>
            <a:r>
              <a:rPr lang="et-EE" sz="1000" b="0" i="0" baseline="0" dirty="0">
                <a:latin typeface="Aino" panose="02000603040504020204" pitchFamily="2" charset="77"/>
              </a:rPr>
              <a:t> of </a:t>
            </a:r>
            <a:r>
              <a:rPr lang="et-EE" sz="1000" b="0" i="0" baseline="0" dirty="0" err="1">
                <a:latin typeface="Aino" panose="02000603040504020204" pitchFamily="2" charset="77"/>
              </a:rPr>
              <a:t>voting</a:t>
            </a:r>
            <a:r>
              <a:rPr lang="et-EE" sz="1000" b="0" i="0" baseline="0" dirty="0">
                <a:latin typeface="Aino" panose="02000603040504020204" pitchFamily="2" charset="77"/>
              </a:rPr>
              <a:t>, </a:t>
            </a:r>
            <a:r>
              <a:rPr lang="en-GB" sz="1000" b="0" i="0" baseline="0" dirty="0">
                <a:latin typeface="Aino" panose="02000603040504020204" pitchFamily="2" charset="77"/>
              </a:rPr>
              <a:t>so you can always vote on paper if you prefer that for one reason or another.</a:t>
            </a:r>
            <a:r>
              <a:rPr lang="et-EE" sz="1000" b="0" i="0" baseline="0" dirty="0">
                <a:latin typeface="Aino" panose="02000603040504020204" pitchFamily="2" charset="77"/>
              </a:rPr>
              <a:t> </a:t>
            </a:r>
            <a:r>
              <a:rPr lang="en-US" sz="1000" b="0" i="0" dirty="0">
                <a:solidFill>
                  <a:srgbClr val="292B2C"/>
                </a:solidFill>
                <a:effectLst/>
                <a:latin typeface="Aino" panose="02000603040504020204" pitchFamily="2" charset="77"/>
              </a:rPr>
              <a:t>To vote electronically, a voter will need a secure computer with an internet connection and an ID-card with a reader, or a mobile-ID</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download</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an</a:t>
            </a:r>
            <a:r>
              <a:rPr lang="et-EE" sz="1000" b="0" i="0" dirty="0">
                <a:solidFill>
                  <a:srgbClr val="292B2C"/>
                </a:solidFill>
                <a:effectLst/>
                <a:latin typeface="Aino" panose="02000603040504020204" pitchFamily="2" charset="77"/>
              </a:rPr>
              <a:t> i-</a:t>
            </a:r>
            <a:r>
              <a:rPr lang="et-EE" sz="1000" b="0" i="0" dirty="0" err="1">
                <a:solidFill>
                  <a:srgbClr val="292B2C"/>
                </a:solidFill>
                <a:effectLst/>
                <a:latin typeface="Aino" panose="02000603040504020204" pitchFamily="2" charset="77"/>
              </a:rPr>
              <a:t>voting</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application</a:t>
            </a:r>
            <a:r>
              <a:rPr lang="et-EE" sz="1000" b="0" i="0" dirty="0">
                <a:solidFill>
                  <a:srgbClr val="292B2C"/>
                </a:solidFill>
                <a:effectLst/>
                <a:latin typeface="Aino" panose="02000603040504020204" pitchFamily="2" charset="77"/>
              </a:rPr>
              <a:t> and </a:t>
            </a:r>
            <a:r>
              <a:rPr lang="et-EE" sz="1000" b="0" i="0" dirty="0" err="1">
                <a:solidFill>
                  <a:srgbClr val="292B2C"/>
                </a:solidFill>
                <a:effectLst/>
                <a:latin typeface="Aino" panose="02000603040504020204" pitchFamily="2" charset="77"/>
              </a:rPr>
              <a:t>verify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their</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identity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using</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Estonia’s</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electronic</a:t>
            </a:r>
            <a:r>
              <a:rPr lang="et-EE" sz="1000" b="0" i="0" dirty="0">
                <a:solidFill>
                  <a:srgbClr val="292B2C"/>
                </a:solidFill>
                <a:effectLst/>
                <a:latin typeface="Aino" panose="02000603040504020204" pitchFamily="2" charset="77"/>
              </a:rPr>
              <a:t> ID.</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baseline="0" dirty="0" err="1">
                <a:latin typeface="Aino" panose="02000603040504020204" pitchFamily="2" charset="77"/>
              </a:rPr>
              <a:t>Crucially</a:t>
            </a:r>
            <a:r>
              <a:rPr lang="et-EE" sz="1000" b="0" i="0" baseline="0" dirty="0">
                <a:latin typeface="Aino" panose="02000603040504020204" pitchFamily="2" charset="77"/>
              </a:rPr>
              <a:t>, </a:t>
            </a:r>
            <a:r>
              <a:rPr lang="et-EE" sz="1000" b="0" i="0" baseline="0" dirty="0" err="1">
                <a:latin typeface="Aino" panose="02000603040504020204" pitchFamily="2" charset="77"/>
              </a:rPr>
              <a:t>you</a:t>
            </a:r>
            <a:r>
              <a:rPr lang="et-EE" sz="1000" b="0" i="0" baseline="0" dirty="0">
                <a:latin typeface="Aino" panose="02000603040504020204" pitchFamily="2" charset="77"/>
              </a:rPr>
              <a:t> </a:t>
            </a:r>
            <a:r>
              <a:rPr lang="et-EE" sz="1000" b="0" i="0" baseline="0" dirty="0" err="1">
                <a:latin typeface="Aino" panose="02000603040504020204" pitchFamily="2" charset="77"/>
              </a:rPr>
              <a:t>can</a:t>
            </a:r>
            <a:r>
              <a:rPr lang="et-EE" sz="1000" b="0" i="0" baseline="0" dirty="0">
                <a:latin typeface="Aino" panose="02000603040504020204" pitchFamily="2" charset="77"/>
              </a:rPr>
              <a:t> </a:t>
            </a:r>
            <a:r>
              <a:rPr lang="et-EE" sz="1000" b="0" i="0" baseline="0" dirty="0" err="1">
                <a:latin typeface="Aino" panose="02000603040504020204" pitchFamily="2" charset="77"/>
              </a:rPr>
              <a:t>change</a:t>
            </a:r>
            <a:r>
              <a:rPr lang="et-EE" sz="1000" b="0" i="0" baseline="0" dirty="0">
                <a:latin typeface="Aino" panose="02000603040504020204" pitchFamily="2" charset="77"/>
              </a:rPr>
              <a:t> </a:t>
            </a:r>
            <a:r>
              <a:rPr lang="et-EE" sz="1000" b="0" i="0" baseline="0" dirty="0" err="1">
                <a:latin typeface="Aino" panose="02000603040504020204" pitchFamily="2" charset="77"/>
              </a:rPr>
              <a:t>your</a:t>
            </a:r>
            <a:r>
              <a:rPr lang="et-EE" sz="1000" b="0" i="0" baseline="0" dirty="0">
                <a:latin typeface="Aino" panose="02000603040504020204" pitchFamily="2" charset="77"/>
              </a:rPr>
              <a:t> </a:t>
            </a:r>
            <a:r>
              <a:rPr lang="et-EE" sz="1000" b="0" i="0" baseline="0" dirty="0" err="1">
                <a:latin typeface="Aino" panose="02000603040504020204" pitchFamily="2" charset="77"/>
              </a:rPr>
              <a:t>vote</a:t>
            </a:r>
            <a:r>
              <a:rPr lang="et-EE" sz="1000" b="0" i="0" baseline="0" dirty="0">
                <a:latin typeface="Aino" panose="02000603040504020204" pitchFamily="2" charset="77"/>
              </a:rPr>
              <a:t> </a:t>
            </a:r>
            <a:r>
              <a:rPr lang="et-EE" sz="1000" b="0" i="0" baseline="0" dirty="0" err="1">
                <a:latin typeface="Aino" panose="02000603040504020204" pitchFamily="2" charset="77"/>
              </a:rPr>
              <a:t>during</a:t>
            </a:r>
            <a:r>
              <a:rPr lang="et-EE" sz="1000" b="0" i="0" baseline="0" dirty="0">
                <a:latin typeface="Aino" panose="02000603040504020204" pitchFamily="2" charset="77"/>
              </a:rPr>
              <a:t> the 6-day </a:t>
            </a:r>
            <a:r>
              <a:rPr lang="et-EE" sz="1000" b="0" i="0" baseline="0" dirty="0" err="1">
                <a:latin typeface="Aino" panose="02000603040504020204" pitchFamily="2" charset="77"/>
              </a:rPr>
              <a:t>digital</a:t>
            </a:r>
            <a:r>
              <a:rPr lang="et-EE" sz="1000" b="0" i="0" baseline="0" dirty="0">
                <a:latin typeface="Aino" panose="02000603040504020204" pitchFamily="2" charset="77"/>
              </a:rPr>
              <a:t> </a:t>
            </a:r>
            <a:r>
              <a:rPr lang="et-EE" sz="1000" b="0" i="0" baseline="0" dirty="0" err="1">
                <a:latin typeface="Aino" panose="02000603040504020204" pitchFamily="2" charset="77"/>
              </a:rPr>
              <a:t>voting</a:t>
            </a:r>
            <a:r>
              <a:rPr lang="et-EE" sz="1000" b="0" i="0" baseline="0" dirty="0">
                <a:latin typeface="Aino" panose="02000603040504020204" pitchFamily="2" charset="77"/>
              </a:rPr>
              <a:t> </a:t>
            </a:r>
            <a:r>
              <a:rPr lang="et-EE" sz="1000" b="0" i="0" baseline="0" dirty="0" err="1">
                <a:latin typeface="Aino" panose="02000603040504020204" pitchFamily="2" charset="77"/>
              </a:rPr>
              <a:t>period</a:t>
            </a:r>
            <a:r>
              <a:rPr lang="et-EE" sz="1000" b="0" i="0" baseline="0" dirty="0">
                <a:latin typeface="Aino" panose="02000603040504020204" pitchFamily="2" charset="77"/>
              </a:rPr>
              <a:t> so no </a:t>
            </a:r>
            <a:r>
              <a:rPr lang="et-EE" sz="1000" b="0" i="0" baseline="0" dirty="0" err="1">
                <a:latin typeface="Aino" panose="02000603040504020204" pitchFamily="2" charset="77"/>
              </a:rPr>
              <a:t>one</a:t>
            </a:r>
            <a:r>
              <a:rPr lang="et-EE" sz="1000" b="0" i="0" baseline="0" dirty="0">
                <a:latin typeface="Aino" panose="02000603040504020204" pitchFamily="2" charset="77"/>
              </a:rPr>
              <a:t> </a:t>
            </a:r>
            <a:r>
              <a:rPr lang="et-EE" sz="1000" b="0" i="0" baseline="0" dirty="0" err="1">
                <a:latin typeface="Aino" panose="02000603040504020204" pitchFamily="2" charset="77"/>
              </a:rPr>
              <a:t>can</a:t>
            </a:r>
            <a:r>
              <a:rPr lang="et-EE" sz="1000" b="0" i="0" baseline="0" dirty="0">
                <a:latin typeface="Aino" panose="02000603040504020204" pitchFamily="2" charset="77"/>
              </a:rPr>
              <a:t> </a:t>
            </a:r>
            <a:r>
              <a:rPr lang="et-EE" sz="1000" b="0" i="0" baseline="0" dirty="0" err="1">
                <a:latin typeface="Aino" panose="02000603040504020204" pitchFamily="2" charset="77"/>
              </a:rPr>
              <a:t>force</a:t>
            </a:r>
            <a:r>
              <a:rPr lang="et-EE" sz="1000" b="0" i="0" baseline="0" dirty="0">
                <a:latin typeface="Aino" panose="02000603040504020204" pitchFamily="2" charset="77"/>
              </a:rPr>
              <a:t> </a:t>
            </a:r>
            <a:r>
              <a:rPr lang="et-EE" sz="1000" b="0" i="0" baseline="0" dirty="0" err="1">
                <a:latin typeface="Aino" panose="02000603040504020204" pitchFamily="2" charset="77"/>
              </a:rPr>
              <a:t>or</a:t>
            </a:r>
            <a:r>
              <a:rPr lang="et-EE" sz="1000" b="0" i="0" baseline="0" dirty="0">
                <a:latin typeface="Aino" panose="02000603040504020204" pitchFamily="2" charset="77"/>
              </a:rPr>
              <a:t> </a:t>
            </a:r>
            <a:r>
              <a:rPr lang="et-EE" sz="1000" b="0" i="0" baseline="0" dirty="0" err="1">
                <a:latin typeface="Aino" panose="02000603040504020204" pitchFamily="2" charset="77"/>
              </a:rPr>
              <a:t>bribe</a:t>
            </a:r>
            <a:r>
              <a:rPr lang="et-EE" sz="1000" b="0" i="0" baseline="0" dirty="0">
                <a:latin typeface="Aino" panose="02000603040504020204" pitchFamily="2" charset="77"/>
              </a:rPr>
              <a:t> </a:t>
            </a:r>
            <a:r>
              <a:rPr lang="et-EE" sz="1000" b="0" i="0" baseline="0" dirty="0" err="1">
                <a:latin typeface="Aino" panose="02000603040504020204" pitchFamily="2" charset="77"/>
              </a:rPr>
              <a:t>anyone</a:t>
            </a:r>
            <a:r>
              <a:rPr lang="et-EE" sz="1000" b="0" i="0" baseline="0" dirty="0">
                <a:latin typeface="Aino" panose="02000603040504020204" pitchFamily="2" charset="77"/>
              </a:rPr>
              <a:t> to </a:t>
            </a:r>
            <a:r>
              <a:rPr lang="et-EE" sz="1000" b="0" i="0" baseline="0" dirty="0" err="1">
                <a:latin typeface="Aino" panose="02000603040504020204" pitchFamily="2" charset="77"/>
              </a:rPr>
              <a:t>vote</a:t>
            </a:r>
            <a:r>
              <a:rPr lang="et-EE" sz="1000" b="0" i="0" baseline="0" dirty="0">
                <a:latin typeface="Aino" panose="02000603040504020204" pitchFamily="2" charset="77"/>
              </a:rPr>
              <a:t> </a:t>
            </a:r>
            <a:r>
              <a:rPr lang="et-EE" sz="1000" b="0" i="0" baseline="0" dirty="0" err="1">
                <a:latin typeface="Aino" panose="02000603040504020204" pitchFamily="2" charset="77"/>
              </a:rPr>
              <a:t>for</a:t>
            </a:r>
            <a:r>
              <a:rPr lang="et-EE" sz="1000" b="0" i="0" baseline="0" dirty="0">
                <a:latin typeface="Aino" panose="02000603040504020204" pitchFamily="2" charset="77"/>
              </a:rPr>
              <a:t> a </a:t>
            </a:r>
            <a:r>
              <a:rPr lang="et-EE" sz="1000" b="0" i="0" baseline="0" dirty="0" err="1">
                <a:latin typeface="Aino" panose="02000603040504020204" pitchFamily="2" charset="77"/>
              </a:rPr>
              <a:t>certain</a:t>
            </a:r>
            <a:r>
              <a:rPr lang="et-EE" sz="1000" b="0" i="0" baseline="0" dirty="0">
                <a:latin typeface="Aino" panose="02000603040504020204" pitchFamily="2" charset="77"/>
              </a:rPr>
              <a:t> </a:t>
            </a:r>
            <a:r>
              <a:rPr lang="et-EE" sz="1000" b="0" i="0" baseline="0" dirty="0" err="1">
                <a:latin typeface="Aino" panose="02000603040504020204" pitchFamily="2" charset="77"/>
              </a:rPr>
              <a:t>candidate</a:t>
            </a:r>
            <a:r>
              <a:rPr lang="et-EE" sz="1000" b="0" i="0" baseline="0" dirty="0">
                <a:latin typeface="Aino" panose="02000603040504020204" pitchFamily="2" charset="77"/>
              </a:rPr>
              <a:t>. </a:t>
            </a:r>
            <a:r>
              <a:rPr lang="et-EE" sz="1000" b="0" i="0" baseline="0" dirty="0" err="1">
                <a:latin typeface="Aino" panose="02000603040504020204" pitchFamily="2" charset="77"/>
              </a:rPr>
              <a:t>Interestingly</a:t>
            </a:r>
            <a:r>
              <a:rPr lang="et-EE" sz="1000" b="0" i="0" baseline="0" dirty="0">
                <a:latin typeface="Aino" panose="02000603040504020204" pitchFamily="2" charset="77"/>
              </a:rPr>
              <a:t>, </a:t>
            </a:r>
            <a:r>
              <a:rPr lang="et-EE" sz="1000" b="0" i="0" baseline="0" dirty="0" err="1">
                <a:latin typeface="Aino" panose="02000603040504020204" pitchFamily="2" charset="77"/>
              </a:rPr>
              <a:t>this</a:t>
            </a:r>
            <a:r>
              <a:rPr lang="et-EE" sz="1000" b="0" i="0" baseline="0" dirty="0">
                <a:latin typeface="Aino" panose="02000603040504020204" pitchFamily="2" charset="77"/>
              </a:rPr>
              <a:t> </a:t>
            </a:r>
            <a:r>
              <a:rPr lang="et-EE" sz="1000" b="0" i="0" baseline="0" dirty="0" err="1">
                <a:latin typeface="Aino" panose="02000603040504020204" pitchFamily="2" charset="77"/>
              </a:rPr>
              <a:t>solution</a:t>
            </a:r>
            <a:r>
              <a:rPr lang="et-EE" sz="1000" b="0" i="0" baseline="0" dirty="0">
                <a:latin typeface="Aino" panose="02000603040504020204" pitchFamily="2" charset="77"/>
              </a:rPr>
              <a:t> </a:t>
            </a:r>
            <a:r>
              <a:rPr lang="et-EE" sz="1000" b="0" i="0" baseline="0" dirty="0" err="1">
                <a:latin typeface="Aino" panose="02000603040504020204" pitchFamily="2" charset="77"/>
              </a:rPr>
              <a:t>has</a:t>
            </a:r>
            <a:r>
              <a:rPr lang="et-EE" sz="1000" b="0" i="0" baseline="0" dirty="0">
                <a:latin typeface="Aino" panose="02000603040504020204" pitchFamily="2" charset="77"/>
              </a:rPr>
              <a:t> </a:t>
            </a:r>
            <a:r>
              <a:rPr lang="et-EE" sz="1000" b="0" i="0" baseline="0" dirty="0" err="1">
                <a:latin typeface="Aino" panose="02000603040504020204" pitchFamily="2" charset="77"/>
              </a:rPr>
              <a:t>also</a:t>
            </a:r>
            <a:r>
              <a:rPr lang="et-EE" sz="1000" b="0" i="0" baseline="0" dirty="0">
                <a:latin typeface="Aino" panose="02000603040504020204" pitchFamily="2" charset="77"/>
              </a:rPr>
              <a:t> </a:t>
            </a:r>
            <a:r>
              <a:rPr lang="et-EE" sz="1000" b="0" i="0" baseline="0" dirty="0" err="1">
                <a:latin typeface="Aino" panose="02000603040504020204" pitchFamily="2" charset="77"/>
              </a:rPr>
              <a:t>been</a:t>
            </a:r>
            <a:r>
              <a:rPr lang="et-EE" sz="1000" b="0" i="0" baseline="0" dirty="0">
                <a:latin typeface="Aino" panose="02000603040504020204" pitchFamily="2" charset="77"/>
              </a:rPr>
              <a:t> </a:t>
            </a:r>
            <a:r>
              <a:rPr lang="et-EE" sz="1000" b="0" i="0" baseline="0" dirty="0" err="1">
                <a:latin typeface="Aino" panose="02000603040504020204" pitchFamily="2" charset="77"/>
              </a:rPr>
              <a:t>very</a:t>
            </a:r>
            <a:r>
              <a:rPr lang="et-EE" sz="1000" b="0" i="0" baseline="0" dirty="0">
                <a:latin typeface="Aino" panose="02000603040504020204" pitchFamily="2" charset="77"/>
              </a:rPr>
              <a:t> </a:t>
            </a:r>
            <a:r>
              <a:rPr lang="et-EE" sz="1000" b="0" i="0" baseline="0" dirty="0" err="1">
                <a:latin typeface="Aino" panose="02000603040504020204" pitchFamily="2" charset="77"/>
              </a:rPr>
              <a:t>appealing</a:t>
            </a:r>
            <a:r>
              <a:rPr lang="et-EE" sz="1000" b="0" i="0" baseline="0" dirty="0">
                <a:latin typeface="Aino" panose="02000603040504020204" pitchFamily="2" charset="77"/>
              </a:rPr>
              <a:t> </a:t>
            </a:r>
            <a:r>
              <a:rPr lang="et-EE" sz="1000" b="0" i="0" baseline="0" dirty="0" err="1">
                <a:latin typeface="Aino" panose="02000603040504020204" pitchFamily="2" charset="77"/>
              </a:rPr>
              <a:t>for</a:t>
            </a:r>
            <a:r>
              <a:rPr lang="et-EE" sz="1000" b="0" i="0" baseline="0" dirty="0">
                <a:latin typeface="Aino" panose="02000603040504020204" pitchFamily="2" charset="77"/>
              </a:rPr>
              <a:t> the </a:t>
            </a:r>
            <a:r>
              <a:rPr lang="et-EE" sz="1000" b="0" i="0" baseline="0" dirty="0" err="1">
                <a:latin typeface="Aino" panose="02000603040504020204" pitchFamily="2" charset="77"/>
              </a:rPr>
              <a:t>elderly</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might</a:t>
            </a:r>
            <a:r>
              <a:rPr lang="et-EE" sz="1000" b="0" i="0" baseline="0" dirty="0">
                <a:latin typeface="Aino" panose="02000603040504020204" pitchFamily="2" charset="77"/>
              </a:rPr>
              <a:t> </a:t>
            </a:r>
            <a:r>
              <a:rPr lang="et-EE" sz="1000" b="0" i="0" baseline="0" dirty="0" err="1">
                <a:latin typeface="Aino" panose="02000603040504020204" pitchFamily="2" charset="77"/>
              </a:rPr>
              <a:t>not</a:t>
            </a:r>
            <a:r>
              <a:rPr lang="et-EE" sz="1000" b="0" i="0" baseline="0" dirty="0">
                <a:latin typeface="Aino" panose="02000603040504020204" pitchFamily="2" charset="77"/>
              </a:rPr>
              <a:t> </a:t>
            </a:r>
            <a:r>
              <a:rPr lang="et-EE" sz="1000" b="0" i="0" baseline="0" dirty="0" err="1">
                <a:latin typeface="Aino" panose="02000603040504020204" pitchFamily="2" charset="77"/>
              </a:rPr>
              <a:t>be</a:t>
            </a:r>
            <a:r>
              <a:rPr lang="et-EE" sz="1000" b="0" i="0" baseline="0" dirty="0">
                <a:latin typeface="Aino" panose="02000603040504020204" pitchFamily="2" charset="77"/>
              </a:rPr>
              <a:t> </a:t>
            </a:r>
            <a:r>
              <a:rPr lang="et-EE" sz="1000" b="0" i="0" baseline="0" dirty="0" err="1">
                <a:latin typeface="Aino" panose="02000603040504020204" pitchFamily="2" charset="77"/>
              </a:rPr>
              <a:t>mobile</a:t>
            </a:r>
            <a:r>
              <a:rPr lang="et-EE" sz="1000" b="0" i="0" baseline="0" dirty="0">
                <a:latin typeface="Aino" panose="02000603040504020204" pitchFamily="2" charset="77"/>
              </a:rPr>
              <a:t> </a:t>
            </a:r>
            <a:r>
              <a:rPr lang="et-EE" sz="1000" b="0" i="0" baseline="0" dirty="0" err="1">
                <a:latin typeface="Aino" panose="02000603040504020204" pitchFamily="2" charset="77"/>
              </a:rPr>
              <a:t>enough</a:t>
            </a:r>
            <a:r>
              <a:rPr lang="et-EE" sz="1000" b="0" i="0" baseline="0" dirty="0">
                <a:latin typeface="Aino" panose="02000603040504020204" pitchFamily="2" charset="77"/>
              </a:rPr>
              <a:t> </a:t>
            </a:r>
            <a:r>
              <a:rPr lang="et-EE" sz="1000" b="0" i="0" baseline="0" dirty="0" err="1">
                <a:latin typeface="Aino" panose="02000603040504020204" pitchFamily="2" charset="77"/>
              </a:rPr>
              <a:t>anymore</a:t>
            </a:r>
            <a:r>
              <a:rPr lang="et-EE" sz="1000" b="0" i="0" baseline="0" dirty="0">
                <a:latin typeface="Aino" panose="02000603040504020204" pitchFamily="2" charset="77"/>
              </a:rPr>
              <a:t> to </a:t>
            </a:r>
            <a:r>
              <a:rPr lang="et-EE" sz="1000" b="0" i="0" baseline="0" dirty="0" err="1">
                <a:latin typeface="Aino" panose="02000603040504020204" pitchFamily="2" charset="77"/>
              </a:rPr>
              <a:t>cast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votes</a:t>
            </a:r>
            <a:r>
              <a:rPr lang="et-EE" sz="1000" b="0" i="0" baseline="0" dirty="0">
                <a:latin typeface="Aino" panose="02000603040504020204" pitchFamily="2" charset="77"/>
              </a:rPr>
              <a:t> on </a:t>
            </a:r>
            <a:r>
              <a:rPr lang="et-EE" sz="1000" b="0" i="0" baseline="0" dirty="0" err="1">
                <a:latin typeface="Aino" panose="02000603040504020204" pitchFamily="2" charset="77"/>
              </a:rPr>
              <a:t>paper</a:t>
            </a:r>
            <a:r>
              <a:rPr lang="et-EE" sz="1000" b="0" i="0" baseline="0" dirty="0">
                <a:latin typeface="Aino" panose="02000603040504020204" pitchFamily="2" charset="77"/>
              </a:rPr>
              <a:t>.</a:t>
            </a:r>
            <a:r>
              <a:rPr lang="en-GB" sz="1000" b="0" i="0" baseline="0" dirty="0">
                <a:latin typeface="Aino" panose="02000603040504020204" pitchFamily="2" charset="77"/>
              </a:rPr>
              <a:t> In the </a:t>
            </a:r>
            <a:r>
              <a:rPr lang="et-EE" sz="1000" b="0" i="0" baseline="0" dirty="0" err="1">
                <a:latin typeface="Aino" panose="02000603040504020204" pitchFamily="2" charset="77"/>
              </a:rPr>
              <a:t>recent</a:t>
            </a:r>
            <a:r>
              <a:rPr lang="en-GB" sz="1000" b="0" i="0" baseline="0" dirty="0">
                <a:latin typeface="Aino" panose="02000603040504020204" pitchFamily="2" charset="77"/>
              </a:rPr>
              <a:t> elections, </a:t>
            </a:r>
            <a:r>
              <a:rPr lang="et-EE" sz="1000" b="0" i="0" baseline="0" dirty="0">
                <a:latin typeface="Aino" panose="02000603040504020204" pitchFamily="2" charset="77"/>
              </a:rPr>
              <a:t> </a:t>
            </a:r>
            <a:r>
              <a:rPr lang="et-EE" sz="1000" b="0" i="0" baseline="0" dirty="0" err="1">
                <a:latin typeface="Aino" panose="02000603040504020204" pitchFamily="2" charset="77"/>
              </a:rPr>
              <a:t>over</a:t>
            </a:r>
            <a:r>
              <a:rPr lang="et-EE" sz="1000" b="0" i="0" baseline="0" dirty="0">
                <a:latin typeface="Aino" panose="02000603040504020204" pitchFamily="2" charset="77"/>
              </a:rPr>
              <a:t> a </a:t>
            </a:r>
            <a:r>
              <a:rPr lang="en-GB" sz="1000" b="0" i="0" baseline="0" dirty="0">
                <a:latin typeface="Aino" panose="02000603040504020204" pitchFamily="2" charset="77"/>
              </a:rPr>
              <a:t> half of all votes were cast online, probably because it is location-independent, time-independent and a lot easier and faster.</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n-GB"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t-EE" sz="1000" b="0" i="0" baseline="0" dirty="0" err="1">
                <a:latin typeface="Aino" panose="02000603040504020204" pitchFamily="2" charset="77"/>
              </a:rPr>
              <a:t>considered</a:t>
            </a:r>
            <a:r>
              <a:rPr lang="et-EE" sz="1000" b="0" i="0" baseline="0" dirty="0">
                <a:latin typeface="Aino" panose="02000603040504020204" pitchFamily="2" charset="77"/>
              </a:rPr>
              <a:t> the </a:t>
            </a:r>
            <a:r>
              <a:rPr lang="et-EE" sz="1000" b="0" i="0" baseline="0" dirty="0" err="1">
                <a:latin typeface="Aino" panose="02000603040504020204" pitchFamily="2" charset="77"/>
              </a:rPr>
              <a:t>world’s</a:t>
            </a:r>
            <a:r>
              <a:rPr lang="et-EE" sz="1000" b="0" i="0" baseline="0" dirty="0">
                <a:latin typeface="Aino" panose="02000603040504020204" pitchFamily="2" charset="77"/>
              </a:rPr>
              <a:t> </a:t>
            </a:r>
            <a:r>
              <a:rPr lang="et-EE" sz="1000" b="0" i="0" baseline="0" dirty="0" err="1">
                <a:latin typeface="Aino" panose="02000603040504020204" pitchFamily="2" charset="77"/>
              </a:rPr>
              <a:t>first</a:t>
            </a:r>
            <a:r>
              <a:rPr lang="et-EE" sz="1000" b="0" i="0" baseline="0" dirty="0">
                <a:latin typeface="Aino" panose="02000603040504020204" pitchFamily="2" charset="77"/>
              </a:rPr>
              <a:t> </a:t>
            </a:r>
            <a:r>
              <a:rPr lang="et-EE" sz="1000" b="0" i="0" baseline="0" dirty="0" err="1">
                <a:latin typeface="Aino" panose="02000603040504020204" pitchFamily="2" charset="77"/>
              </a:rPr>
              <a:t>mostly</a:t>
            </a:r>
            <a:r>
              <a:rPr lang="et-EE" sz="1000" b="0" i="0" baseline="0" dirty="0">
                <a:latin typeface="Aino" panose="02000603040504020204" pitchFamily="2" charset="77"/>
              </a:rPr>
              <a:t> </a:t>
            </a:r>
            <a:r>
              <a:rPr lang="et-EE" sz="1000" b="0" i="0" baseline="0" dirty="0" err="1">
                <a:latin typeface="Aino" panose="02000603040504020204" pitchFamily="2" charset="77"/>
              </a:rPr>
              <a:t>digital</a:t>
            </a:r>
            <a:r>
              <a:rPr lang="et-EE" sz="1000" b="0" i="0" baseline="0" dirty="0">
                <a:latin typeface="Aino" panose="02000603040504020204" pitchFamily="2" charset="77"/>
              </a:rPr>
              <a:t> </a:t>
            </a:r>
            <a:r>
              <a:rPr lang="et-EE" sz="1000" b="0" i="0" baseline="0" dirty="0" err="1">
                <a:latin typeface="Aino" panose="02000603040504020204" pitchFamily="2" charset="77"/>
              </a:rPr>
              <a:t>elections</a:t>
            </a:r>
            <a:r>
              <a:rPr lang="et-EE" sz="1000" b="0" i="0" baseline="0" dirty="0">
                <a:latin typeface="Aino" panose="02000603040504020204" pitchFamily="2" charset="77"/>
              </a:rPr>
              <a:t>. </a:t>
            </a:r>
            <a:r>
              <a:rPr lang="en-US" sz="1000" b="0" i="0" dirty="0">
                <a:solidFill>
                  <a:srgbClr val="292B2C"/>
                </a:solidFill>
                <a:effectLst/>
                <a:latin typeface="Aino" panose="02000603040504020204" pitchFamily="2" charset="77"/>
              </a:rPr>
              <a:t> If a voter has voted both electronically and by using a paper ballot, only the vote cast at the polling station will count. From 2021, voters can change their i-vote by voting with a ballot paper at a polling place on Sunday, the election day.</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dirty="0">
                <a:solidFill>
                  <a:srgbClr val="292B2C"/>
                </a:solidFill>
                <a:effectLst/>
                <a:latin typeface="Aino" panose="02000603040504020204" pitchFamily="2" charset="77"/>
              </a:rPr>
              <a:t>E</a:t>
            </a:r>
            <a:r>
              <a:rPr lang="en-US" sz="1000" b="0" i="0" dirty="0" err="1">
                <a:solidFill>
                  <a:srgbClr val="292B2C"/>
                </a:solidFill>
                <a:effectLst/>
                <a:latin typeface="Aino" panose="02000603040504020204" pitchFamily="2" charset="77"/>
              </a:rPr>
              <a:t>ssentially</a:t>
            </a:r>
            <a:r>
              <a:rPr lang="en-US" sz="1000" b="0" i="0" dirty="0">
                <a:solidFill>
                  <a:srgbClr val="292B2C"/>
                </a:solidFill>
                <a:effectLst/>
                <a:latin typeface="Aino" panose="02000603040504020204" pitchFamily="2" charset="77"/>
              </a:rPr>
              <a:t>, the i-vote is a digitally signed file that is sent from the voter’s computer to the i-ballot box. No-one can change that vote and, on the</a:t>
            </a:r>
            <a:r>
              <a:rPr lang="et-EE" sz="1000" b="0" i="0" dirty="0">
                <a:solidFill>
                  <a:srgbClr val="292B2C"/>
                </a:solidFill>
                <a:effectLst/>
                <a:latin typeface="Aino" panose="02000603040504020204" pitchFamily="2" charset="77"/>
              </a:rPr>
              <a:t> </a:t>
            </a:r>
            <a:r>
              <a:rPr lang="en-US" sz="1000" b="0" i="0" dirty="0">
                <a:solidFill>
                  <a:srgbClr val="292B2C"/>
                </a:solidFill>
                <a:effectLst/>
                <a:latin typeface="Aino" panose="02000603040504020204" pitchFamily="2" charset="77"/>
              </a:rPr>
              <a:t> election day</a:t>
            </a:r>
            <a:r>
              <a:rPr lang="et-EE" sz="1000" b="0" i="0" dirty="0">
                <a:solidFill>
                  <a:srgbClr val="292B2C"/>
                </a:solidFill>
                <a:effectLst/>
                <a:latin typeface="Aino" panose="02000603040504020204" pitchFamily="2" charset="77"/>
              </a:rPr>
              <a:t> </a:t>
            </a:r>
            <a:r>
              <a:rPr lang="et-EE" sz="1000" b="0" i="0" dirty="0" err="1">
                <a:solidFill>
                  <a:srgbClr val="292B2C"/>
                </a:solidFill>
                <a:effectLst/>
                <a:latin typeface="Aino" panose="02000603040504020204" pitchFamily="2" charset="77"/>
              </a:rPr>
              <a:t>evening</a:t>
            </a:r>
            <a:r>
              <a:rPr lang="en-US" sz="1000" b="0" i="0" dirty="0">
                <a:solidFill>
                  <a:srgbClr val="292B2C"/>
                </a:solidFill>
                <a:effectLst/>
                <a:latin typeface="Aino" panose="02000603040504020204" pitchFamily="2" charset="77"/>
              </a:rPr>
              <a:t> it will be counted in the same form. Within 30 minutes after casting the vote, every i-voter can verify with the help of a smart device if their i-vote reached the i-ballot box safely.</a:t>
            </a:r>
            <a:br>
              <a:rPr lang="et-EE" sz="1000" b="0" i="0" dirty="0">
                <a:solidFill>
                  <a:srgbClr val="292B2C"/>
                </a:solidFill>
                <a:effectLst/>
                <a:latin typeface="Aino" panose="02000603040504020204" pitchFamily="2" charset="77"/>
              </a:rPr>
            </a:br>
            <a:br>
              <a:rPr lang="et-EE" sz="1000" b="0" i="0" dirty="0">
                <a:solidFill>
                  <a:srgbClr val="292B2C"/>
                </a:solidFill>
                <a:effectLst/>
                <a:latin typeface="Aino" panose="02000603040504020204" pitchFamily="2" charset="77"/>
              </a:rPr>
            </a:br>
            <a:r>
              <a:rPr lang="en-US" sz="1200" dirty="0"/>
              <a:t>i-Voting is possible because 20 years ago Estonians chose the world's most secure method of identification – our e-ID.</a:t>
            </a:r>
            <a:br>
              <a:rPr lang="et-EE" sz="1200" dirty="0"/>
            </a:br>
            <a:r>
              <a:rPr lang="en-US" sz="1200" dirty="0"/>
              <a:t>The political opposition, with the help of top specialists, has tested i-voting in every possible way, but no one has managed to break it.</a:t>
            </a:r>
            <a:endParaRPr lang="et-EE" sz="1000" b="0" i="0" dirty="0">
              <a:solidFill>
                <a:srgbClr val="292B2C"/>
              </a:solidFill>
              <a:effectLst/>
              <a:latin typeface="Aino" panose="02000603040504020204" pitchFamily="2" charset="77"/>
            </a:endParaRPr>
          </a:p>
          <a:p>
            <a:endParaRPr lang="et-EE" sz="1000" b="0" i="0" dirty="0">
              <a:solidFill>
                <a:srgbClr val="292B2C"/>
              </a:solidFill>
              <a:effectLst/>
              <a:latin typeface="Aino" panose="02000603040504020204" pitchFamily="2" charset="77"/>
            </a:endParaRPr>
          </a:p>
          <a:p>
            <a:r>
              <a:rPr lang="en-US" sz="1000" b="0" i="0" dirty="0">
                <a:solidFill>
                  <a:srgbClr val="292B2C"/>
                </a:solidFill>
                <a:effectLst/>
                <a:latin typeface="Aino" panose="02000603040504020204" pitchFamily="2" charset="77"/>
              </a:rPr>
              <a:t>The researchers of the University of Tartu have found that if it takes voters more than half an hour to go to the polling place, they prefer to i-</a:t>
            </a:r>
            <a:r>
              <a:rPr lang="en-US" sz="1000" b="0" i="0" dirty="0" err="1">
                <a:solidFill>
                  <a:srgbClr val="292B2C"/>
                </a:solidFill>
                <a:effectLst/>
                <a:latin typeface="Aino" panose="02000603040504020204" pitchFamily="2" charset="77"/>
              </a:rPr>
              <a:t>vot</a:t>
            </a:r>
            <a:r>
              <a:rPr lang="et-EE" sz="1000" b="0" i="0" dirty="0" err="1">
                <a:solidFill>
                  <a:srgbClr val="292B2C"/>
                </a:solidFill>
                <a:effectLst/>
                <a:latin typeface="Aino" panose="02000603040504020204" pitchFamily="2" charset="77"/>
              </a:rPr>
              <a:t>e.</a:t>
            </a:r>
            <a:r>
              <a:rPr lang="et-EE" sz="1000" b="0" i="0" dirty="0">
                <a:solidFill>
                  <a:srgbClr val="292B2C"/>
                </a:solidFill>
                <a:effectLst/>
                <a:latin typeface="Aino" panose="02000603040504020204" pitchFamily="2" charset="77"/>
              </a:rPr>
              <a:t> </a:t>
            </a:r>
            <a:r>
              <a:rPr lang="en-US" sz="1000" b="0" i="0" dirty="0">
                <a:solidFill>
                  <a:srgbClr val="292B2C"/>
                </a:solidFill>
                <a:effectLst/>
                <a:latin typeface="Aino" panose="02000603040504020204" pitchFamily="2" charset="77"/>
              </a:rPr>
              <a:t>It is difficult to assess whether i-voting directly increases turnout. The greatest impact on voter turnout has been in regard to voting in foreign states – people who are travelling or living abroad can vote conveniently</a:t>
            </a:r>
            <a:r>
              <a:rPr lang="et-EE" sz="1000" b="0" i="0" dirty="0">
                <a:solidFill>
                  <a:srgbClr val="292B2C"/>
                </a:solidFill>
                <a:effectLst/>
                <a:latin typeface="Aino" panose="02000603040504020204" pitchFamily="2" charset="77"/>
              </a:rPr>
              <a:t>.</a:t>
            </a:r>
          </a:p>
          <a:p>
            <a:endParaRPr lang="et-EE" sz="1000" b="0" i="0" baseline="0" dirty="0">
              <a:latin typeface="Aino" panose="02000603040504020204" pitchFamily="2" charset="77"/>
            </a:endParaRPr>
          </a:p>
          <a:p>
            <a:r>
              <a:rPr lang="en-GB" sz="1000" b="0" i="0" baseline="0" dirty="0">
                <a:latin typeface="Aino" panose="02000603040504020204" pitchFamily="2" charset="77"/>
              </a:rPr>
              <a:t>As a nice side effect for the government, an i-Vote is a</a:t>
            </a:r>
            <a:r>
              <a:rPr lang="et-EE" sz="1000" b="0" i="0" baseline="0" dirty="0" err="1">
                <a:latin typeface="Aino" panose="02000603040504020204" pitchFamily="2" charset="77"/>
              </a:rPr>
              <a:t>bout</a:t>
            </a:r>
            <a:r>
              <a:rPr lang="et-EE" sz="1000" b="0" i="0" baseline="0" dirty="0">
                <a:latin typeface="Aino" panose="02000603040504020204" pitchFamily="2" charset="77"/>
              </a:rPr>
              <a:t> </a:t>
            </a:r>
            <a:r>
              <a:rPr lang="et-EE" sz="1000" b="0" i="0" baseline="0" dirty="0" err="1">
                <a:latin typeface="Aino" panose="02000603040504020204" pitchFamily="2" charset="77"/>
              </a:rPr>
              <a:t>three</a:t>
            </a:r>
            <a:r>
              <a:rPr lang="et-EE" sz="1000" b="0" i="0" baseline="0" dirty="0">
                <a:latin typeface="Aino" panose="02000603040504020204" pitchFamily="2" charset="77"/>
              </a:rPr>
              <a:t> </a:t>
            </a:r>
            <a:r>
              <a:rPr lang="et-EE" sz="1000" b="0" i="0" baseline="0" dirty="0" err="1">
                <a:latin typeface="Aino" panose="02000603040504020204" pitchFamily="2" charset="77"/>
              </a:rPr>
              <a:t>times</a:t>
            </a:r>
            <a:r>
              <a:rPr lang="en-GB" sz="1000" b="0" i="0" baseline="0" dirty="0">
                <a:latin typeface="Aino" panose="02000603040504020204" pitchFamily="2" charset="77"/>
              </a:rPr>
              <a:t> cheaper than the average vote on paper. And it is arguably more secure, too. If you want to know how your vote is counted and what the source code behind all of this magic is, you can check out the link below. </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baseline="0" dirty="0">
                <a:latin typeface="Aino" panose="02000603040504020204" pitchFamily="2" charset="77"/>
              </a:rPr>
              <a:t>For </a:t>
            </a:r>
            <a:r>
              <a:rPr lang="et-EE" sz="1000" b="0" i="0" baseline="0" dirty="0" err="1">
                <a:latin typeface="Aino" panose="02000603040504020204" pitchFamily="2" charset="77"/>
              </a:rPr>
              <a:t>transparency</a:t>
            </a:r>
            <a:r>
              <a:rPr lang="et-EE" sz="1000" b="0" i="0" baseline="0" dirty="0">
                <a:latin typeface="Aino" panose="02000603040504020204" pitchFamily="2" charset="77"/>
              </a:rPr>
              <a:t>, </a:t>
            </a:r>
            <a:r>
              <a:rPr lang="et-EE" sz="1000" b="0" i="0" baseline="0" dirty="0" err="1">
                <a:latin typeface="Aino" panose="02000603040504020204" pitchFamily="2" charset="77"/>
              </a:rPr>
              <a:t>here</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the </a:t>
            </a:r>
            <a:r>
              <a:rPr lang="et-EE" sz="1000" b="0" i="0" baseline="0" dirty="0" err="1">
                <a:latin typeface="Aino" panose="02000603040504020204" pitchFamily="2" charset="77"/>
              </a:rPr>
              <a:t>source</a:t>
            </a:r>
            <a:r>
              <a:rPr lang="et-EE" sz="1000" b="0" i="0" baseline="0" dirty="0">
                <a:latin typeface="Aino" panose="02000603040504020204" pitchFamily="2" charset="77"/>
              </a:rPr>
              <a:t> </a:t>
            </a:r>
            <a:r>
              <a:rPr lang="et-EE" sz="1000" b="0" i="0" baseline="0" dirty="0" err="1">
                <a:latin typeface="Aino" panose="02000603040504020204" pitchFamily="2" charset="77"/>
              </a:rPr>
              <a:t>code</a:t>
            </a:r>
            <a:r>
              <a:rPr lang="et-EE" sz="1000" b="0" i="0" baseline="0" dirty="0">
                <a:latin typeface="Aino" panose="02000603040504020204" pitchFamily="2" charset="77"/>
              </a:rPr>
              <a:t>: </a:t>
            </a:r>
            <a:r>
              <a:rPr lang="et-EE" sz="1000" dirty="0">
                <a:latin typeface="Aino" panose="02000603040504020204" pitchFamily="2" charset="77"/>
                <a:hlinkClick r:id="rId3"/>
              </a:rPr>
              <a:t>https://github.com/vvk-ehk/ivxv</a:t>
            </a:r>
            <a:endParaRPr lang="et-EE" sz="1000" dirty="0">
              <a:latin typeface="Aino" panose="02000603040504020204" pitchFamily="2" charset="77"/>
            </a:endParaRPr>
          </a:p>
          <a:p>
            <a:endParaRPr lang="et-EE" sz="1000" b="0" i="0" dirty="0">
              <a:latin typeface="Aino" panose="02000603040504020204" pitchFamily="2" charset="77"/>
            </a:endParaRPr>
          </a:p>
          <a:p>
            <a:r>
              <a:rPr lang="et-EE" sz="1000" b="0" i="0" dirty="0" err="1">
                <a:latin typeface="Aino" panose="02000603040504020204" pitchFamily="2" charset="77"/>
              </a:rPr>
              <a:t>Statistics</a:t>
            </a:r>
            <a:r>
              <a:rPr lang="et-EE" sz="1000" b="0" i="0" dirty="0">
                <a:latin typeface="Aino" panose="02000603040504020204" pitchFamily="2" charset="77"/>
              </a:rPr>
              <a:t>: </a:t>
            </a:r>
            <a:r>
              <a:rPr lang="et-EE" sz="1000" dirty="0">
                <a:latin typeface="Aino" panose="02000603040504020204" pitchFamily="2" charset="77"/>
                <a:hlinkClick r:id="rId4"/>
              </a:rPr>
              <a:t>https://www.valimised.ee/en/archive/statistics-about-internet-voting-estonia</a:t>
            </a:r>
            <a:endParaRPr lang="et-EE" sz="1000" b="0" i="0" dirty="0">
              <a:latin typeface="Aino" panose="02000603040504020204" pitchFamily="2" charset="77"/>
            </a:endParaRPr>
          </a:p>
          <a:p>
            <a:endParaRPr lang="et-EE" sz="1000" b="0" i="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32</a:t>
            </a:fld>
            <a:endParaRPr lang="et-EE"/>
          </a:p>
        </p:txBody>
      </p:sp>
    </p:spTree>
    <p:extLst>
      <p:ext uri="{BB962C8B-B14F-4D97-AF65-F5344CB8AC3E}">
        <p14:creationId xmlns:p14="http://schemas.microsoft.com/office/powerpoint/2010/main" val="3190129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000" b="0" i="0" dirty="0">
                <a:latin typeface="Aino" panose="02000603040504020204" pitchFamily="2" charset="77"/>
              </a:rPr>
              <a:t>As we’ve talked about before, the X-Road allows different authorities to exchange information. This lends itself particularly to services or situations, where lots of information from </a:t>
            </a:r>
            <a:r>
              <a:rPr lang="et-EE" sz="1000" b="0" i="0" dirty="0" err="1">
                <a:latin typeface="Aino" panose="02000603040504020204" pitchFamily="2" charset="77"/>
              </a:rPr>
              <a:t>many</a:t>
            </a:r>
            <a:r>
              <a:rPr lang="en-GB" sz="1000" b="0" i="0" dirty="0">
                <a:latin typeface="Aino" panose="02000603040504020204" pitchFamily="2" charset="77"/>
              </a:rPr>
              <a:t> different government authorities is required. One perfect example for this is the tax form. Thanks to the aforementioned data exchange, </a:t>
            </a:r>
            <a:r>
              <a:rPr lang="et-EE" sz="1000" b="0" i="0" baseline="0" dirty="0" err="1">
                <a:latin typeface="Aino" panose="02000603040504020204" pitchFamily="2" charset="77"/>
              </a:rPr>
              <a:t>most</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forms</a:t>
            </a:r>
            <a:r>
              <a:rPr lang="et-EE" sz="1000" b="0" i="0" baseline="0" dirty="0">
                <a:latin typeface="Aino" panose="02000603040504020204" pitchFamily="2" charset="77"/>
              </a:rPr>
              <a:t> are „</a:t>
            </a:r>
            <a:r>
              <a:rPr lang="et-EE" sz="1000" b="0" i="0" baseline="0" dirty="0" err="1">
                <a:latin typeface="Aino" panose="02000603040504020204" pitchFamily="2" charset="77"/>
              </a:rPr>
              <a:t>pre-populated</a:t>
            </a:r>
            <a:r>
              <a:rPr lang="et-EE" sz="1000" b="0" i="0" baseline="0" dirty="0">
                <a:latin typeface="Aino" panose="02000603040504020204" pitchFamily="2" charset="77"/>
              </a:rPr>
              <a:t>“ </a:t>
            </a:r>
            <a:r>
              <a:rPr lang="et-EE" sz="1000" b="0" i="0" baseline="0" dirty="0" err="1">
                <a:latin typeface="Aino" panose="02000603040504020204" pitchFamily="2" charset="77"/>
              </a:rPr>
              <a:t>or</a:t>
            </a:r>
            <a:r>
              <a:rPr lang="et-EE" sz="1000" b="0" i="0" baseline="0" dirty="0">
                <a:latin typeface="Aino" panose="02000603040504020204" pitchFamily="2" charset="77"/>
              </a:rPr>
              <a:t> </a:t>
            </a:r>
            <a:r>
              <a:rPr lang="et-EE" sz="1000" b="0" i="0" baseline="0" dirty="0" err="1">
                <a:latin typeface="Aino" panose="02000603040504020204" pitchFamily="2" charset="77"/>
              </a:rPr>
              <a:t>filled</a:t>
            </a:r>
            <a:r>
              <a:rPr lang="et-EE" sz="1000" b="0" i="0" baseline="0" dirty="0">
                <a:latin typeface="Aino" panose="02000603040504020204" pitchFamily="2" charset="77"/>
              </a:rPr>
              <a:t> </a:t>
            </a:r>
            <a:r>
              <a:rPr lang="et-EE" sz="1000" b="0" i="0" baseline="0" dirty="0" err="1">
                <a:latin typeface="Aino" panose="02000603040504020204" pitchFamily="2" charset="77"/>
              </a:rPr>
              <a:t>out</a:t>
            </a:r>
            <a:r>
              <a:rPr lang="et-EE" sz="1000" b="0" i="0" baseline="0" dirty="0">
                <a:latin typeface="Aino" panose="02000603040504020204" pitchFamily="2" charset="77"/>
              </a:rPr>
              <a:t> </a:t>
            </a:r>
            <a:r>
              <a:rPr lang="et-EE" sz="1000" b="0" i="0" baseline="0" dirty="0" err="1">
                <a:latin typeface="Aino" panose="02000603040504020204" pitchFamily="2" charset="77"/>
              </a:rPr>
              <a:t>already</a:t>
            </a:r>
            <a:r>
              <a:rPr lang="et-EE" sz="1000" b="0" i="0" baseline="0" dirty="0">
                <a:latin typeface="Aino" panose="02000603040504020204" pitchFamily="2" charset="77"/>
              </a:rPr>
              <a:t> by </a:t>
            </a:r>
            <a:r>
              <a:rPr lang="et-EE" sz="1000" b="0" i="0" baseline="0" dirty="0" err="1">
                <a:latin typeface="Aino" panose="02000603040504020204" pitchFamily="2" charset="77"/>
              </a:rPr>
              <a:t>the</a:t>
            </a:r>
            <a:r>
              <a:rPr lang="et-EE" sz="1000" b="0" i="0" baseline="0" dirty="0">
                <a:latin typeface="Aino" panose="02000603040504020204" pitchFamily="2" charset="77"/>
              </a:rPr>
              <a:t> Tax </a:t>
            </a:r>
            <a:r>
              <a:rPr lang="et-EE" sz="1000" b="0" i="0" baseline="0" dirty="0" err="1">
                <a:latin typeface="Aino" panose="02000603040504020204" pitchFamily="2" charset="77"/>
              </a:rPr>
              <a:t>Board</a:t>
            </a:r>
            <a:r>
              <a:rPr lang="et-EE" sz="1000" b="0" i="0" baseline="0" dirty="0">
                <a:latin typeface="Aino" panose="02000603040504020204" pitchFamily="2" charset="77"/>
              </a:rPr>
              <a:t>, </a:t>
            </a:r>
            <a:r>
              <a:rPr lang="et-EE" sz="1000" b="0" i="0" baseline="0" dirty="0" err="1">
                <a:latin typeface="Aino" panose="02000603040504020204" pitchFamily="2" charset="77"/>
              </a:rPr>
              <a:t>meaning</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end-</a:t>
            </a:r>
            <a:r>
              <a:rPr lang="et-EE" sz="1000" b="0" i="0" baseline="0" dirty="0" err="1">
                <a:latin typeface="Aino" panose="02000603040504020204" pitchFamily="2" charset="77"/>
              </a:rPr>
              <a:t>user</a:t>
            </a:r>
            <a:r>
              <a:rPr lang="et-EE" sz="1000" b="0" i="0" baseline="0" dirty="0">
                <a:latin typeface="Aino" panose="02000603040504020204" pitchFamily="2" charset="77"/>
              </a:rPr>
              <a:t> </a:t>
            </a:r>
            <a:r>
              <a:rPr lang="et-EE" sz="1000" b="0" i="0" baseline="0" dirty="0" err="1">
                <a:latin typeface="Aino" panose="02000603040504020204" pitchFamily="2" charset="77"/>
              </a:rPr>
              <a:t>only</a:t>
            </a:r>
            <a:r>
              <a:rPr lang="et-EE" sz="1000" b="0" i="0" baseline="0" dirty="0">
                <a:latin typeface="Aino" panose="02000603040504020204" pitchFamily="2" charset="77"/>
              </a:rPr>
              <a:t> </a:t>
            </a:r>
            <a:r>
              <a:rPr lang="et-EE" sz="1000" b="0" i="0" baseline="0" dirty="0" err="1">
                <a:latin typeface="Aino" panose="02000603040504020204" pitchFamily="2" charset="77"/>
              </a:rPr>
              <a:t>has</a:t>
            </a:r>
            <a:r>
              <a:rPr lang="et-EE" sz="1000" b="0" i="0" baseline="0" dirty="0">
                <a:latin typeface="Aino" panose="02000603040504020204" pitchFamily="2" charset="77"/>
              </a:rPr>
              <a:t> </a:t>
            </a:r>
            <a:r>
              <a:rPr lang="et-EE" sz="1000" b="0" i="0" baseline="0" dirty="0" err="1">
                <a:latin typeface="Aino" panose="02000603040504020204" pitchFamily="2" charset="77"/>
              </a:rPr>
              <a:t>to</a:t>
            </a:r>
            <a:r>
              <a:rPr lang="et-EE" sz="1000" b="0" i="0" baseline="0" dirty="0">
                <a:latin typeface="Aino" panose="02000603040504020204" pitchFamily="2" charset="77"/>
              </a:rPr>
              <a:t> look </a:t>
            </a:r>
            <a:r>
              <a:rPr lang="et-EE" sz="1000" b="0" i="0" baseline="0" dirty="0" err="1">
                <a:latin typeface="Aino" panose="02000603040504020204" pitchFamily="2" charset="77"/>
              </a:rPr>
              <a:t>through</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data and </a:t>
            </a:r>
            <a:r>
              <a:rPr lang="et-EE" sz="1000" b="0" i="0" baseline="0" dirty="0" err="1">
                <a:latin typeface="Aino" panose="02000603040504020204" pitchFamily="2" charset="77"/>
              </a:rPr>
              <a:t>confirm</a:t>
            </a:r>
            <a:r>
              <a:rPr lang="et-EE" sz="1000" b="0" i="0" baseline="0" dirty="0">
                <a:latin typeface="Aino" panose="02000603040504020204" pitchFamily="2" charset="77"/>
              </a:rPr>
              <a:t> </a:t>
            </a:r>
            <a:r>
              <a:rPr lang="et-EE" sz="1000" b="0" i="0" baseline="0" dirty="0" err="1">
                <a:latin typeface="Aino" panose="02000603040504020204" pitchFamily="2" charset="77"/>
              </a:rPr>
              <a:t>with</a:t>
            </a:r>
            <a:r>
              <a:rPr lang="et-EE" sz="1000" b="0" i="0" baseline="0" dirty="0">
                <a:latin typeface="Aino" panose="02000603040504020204" pitchFamily="2" charset="77"/>
              </a:rPr>
              <a:t> a </a:t>
            </a:r>
            <a:r>
              <a:rPr lang="et-EE" sz="1000" b="0" i="0" baseline="0" dirty="0" err="1">
                <a:latin typeface="Aino" panose="02000603040504020204" pitchFamily="2" charset="77"/>
              </a:rPr>
              <a:t>simple</a:t>
            </a:r>
            <a:r>
              <a:rPr lang="et-EE" sz="1000" b="0" i="0" baseline="0" dirty="0">
                <a:latin typeface="Aino" panose="02000603040504020204" pitchFamily="2" charset="77"/>
              </a:rPr>
              <a:t> </a:t>
            </a:r>
            <a:r>
              <a:rPr lang="et-EE" sz="1000" b="0" i="0" baseline="0" dirty="0" err="1">
                <a:latin typeface="Aino" panose="02000603040504020204" pitchFamily="2" charset="77"/>
              </a:rPr>
              <a:t>mouse-click</a:t>
            </a:r>
            <a:r>
              <a:rPr lang="et-EE" sz="1000" b="0" i="0" baseline="0" dirty="0">
                <a:latin typeface="Aino" panose="02000603040504020204" pitchFamily="2" charset="77"/>
              </a:rPr>
              <a:t>. </a:t>
            </a:r>
          </a:p>
          <a:p>
            <a:endParaRPr lang="et-EE" sz="1000" b="0" i="0" baseline="0" dirty="0">
              <a:latin typeface="Aino" panose="02000603040504020204" pitchFamily="2" charset="77"/>
            </a:endParaRPr>
          </a:p>
          <a:p>
            <a:r>
              <a:rPr lang="et-EE" sz="1000" b="0" i="0" baseline="0" dirty="0">
                <a:latin typeface="Aino" panose="02000603040504020204" pitchFamily="2" charset="77"/>
              </a:rPr>
              <a:t>Fun </a:t>
            </a:r>
            <a:r>
              <a:rPr lang="et-EE" sz="1000" b="0" i="0" baseline="0" dirty="0" err="1">
                <a:latin typeface="Aino" panose="02000603040504020204" pitchFamily="2" charset="77"/>
              </a:rPr>
              <a:t>fact</a:t>
            </a:r>
            <a:r>
              <a:rPr lang="et-EE" sz="1000" b="0" i="0" baseline="0" dirty="0">
                <a:latin typeface="Aino" panose="02000603040504020204" pitchFamily="2" charset="77"/>
              </a:rPr>
              <a:t>: The </a:t>
            </a:r>
            <a:r>
              <a:rPr lang="et-EE" sz="1000" b="0" i="0" baseline="0" dirty="0" err="1">
                <a:latin typeface="Aino" panose="02000603040504020204" pitchFamily="2" charset="77"/>
              </a:rPr>
              <a:t>income</a:t>
            </a:r>
            <a:r>
              <a:rPr lang="et-EE" sz="1000" b="0" i="0" baseline="0" dirty="0">
                <a:latin typeface="Aino" panose="02000603040504020204" pitchFamily="2" charset="77"/>
              </a:rPr>
              <a:t> </a:t>
            </a:r>
            <a:r>
              <a:rPr lang="et-EE" sz="1000" b="0" i="0" baseline="0" dirty="0" err="1">
                <a:latin typeface="Aino" panose="02000603040504020204" pitchFamily="2" charset="77"/>
              </a:rPr>
              <a:t>tax</a:t>
            </a:r>
            <a:r>
              <a:rPr lang="et-EE" sz="1000" b="0" i="0" baseline="0" dirty="0">
                <a:latin typeface="Aino" panose="02000603040504020204" pitchFamily="2" charset="77"/>
              </a:rPr>
              <a:t> </a:t>
            </a:r>
            <a:r>
              <a:rPr lang="et-EE" sz="1000" b="0" i="0" baseline="0" dirty="0" err="1">
                <a:latin typeface="Aino" panose="02000603040504020204" pitchFamily="2" charset="77"/>
              </a:rPr>
              <a:t>declaration</a:t>
            </a:r>
            <a:r>
              <a:rPr lang="et-EE" sz="1000" b="0" i="0" baseline="0" dirty="0">
                <a:latin typeface="Aino" panose="02000603040504020204" pitchFamily="2" charset="77"/>
              </a:rPr>
              <a:t> </a:t>
            </a:r>
            <a:r>
              <a:rPr lang="et-EE" sz="1000" b="0" i="0" baseline="0" dirty="0" err="1">
                <a:latin typeface="Aino" panose="02000603040504020204" pitchFamily="2" charset="77"/>
              </a:rPr>
              <a:t>was</a:t>
            </a:r>
            <a:r>
              <a:rPr lang="et-EE" sz="1000" b="0" i="0" baseline="0" dirty="0">
                <a:latin typeface="Aino" panose="02000603040504020204" pitchFamily="2" charset="77"/>
              </a:rPr>
              <a:t>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first</a:t>
            </a:r>
            <a:r>
              <a:rPr lang="et-EE" sz="1000" b="0" i="0" baseline="0" dirty="0">
                <a:latin typeface="Aino" panose="02000603040504020204" pitchFamily="2" charset="77"/>
              </a:rPr>
              <a:t> online </a:t>
            </a:r>
            <a:r>
              <a:rPr lang="et-EE" sz="1000" b="0" i="0" baseline="0" dirty="0" err="1">
                <a:latin typeface="Aino" panose="02000603040504020204" pitchFamily="2" charset="77"/>
              </a:rPr>
              <a:t>service</a:t>
            </a:r>
            <a:r>
              <a:rPr lang="et-EE" sz="1000" b="0" i="0" baseline="0" dirty="0">
                <a:latin typeface="Aino" panose="02000603040504020204" pitchFamily="2" charset="77"/>
              </a:rPr>
              <a:t> in Estonia (1999) and </a:t>
            </a:r>
            <a:r>
              <a:rPr lang="et-EE" sz="1000" b="0" i="0" baseline="0" dirty="0" err="1">
                <a:latin typeface="Aino" panose="02000603040504020204" pitchFamily="2" charset="77"/>
              </a:rPr>
              <a:t>many</a:t>
            </a:r>
            <a:r>
              <a:rPr lang="et-EE" sz="1000" b="0" i="0" baseline="0" dirty="0">
                <a:latin typeface="Aino" panose="02000603040504020204" pitchFamily="2" charset="77"/>
              </a:rPr>
              <a:t> </a:t>
            </a:r>
            <a:r>
              <a:rPr lang="et-EE" sz="1000" b="0" i="0" baseline="0" dirty="0" err="1">
                <a:latin typeface="Aino" panose="02000603040504020204" pitchFamily="2" charset="77"/>
              </a:rPr>
              <a:t>people</a:t>
            </a:r>
            <a:r>
              <a:rPr lang="et-EE" sz="1000" b="0" i="0" baseline="0" dirty="0">
                <a:latin typeface="Aino" panose="02000603040504020204" pitchFamily="2" charset="77"/>
              </a:rPr>
              <a:t> </a:t>
            </a:r>
            <a:r>
              <a:rPr lang="et-EE" sz="1000" b="0" i="0" baseline="0" dirty="0" err="1">
                <a:latin typeface="Aino" panose="02000603040504020204" pitchFamily="2" charset="77"/>
              </a:rPr>
              <a:t>used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a:t>
            </a:r>
            <a:r>
              <a:rPr lang="et-EE" sz="1000" b="0" i="0" baseline="0" dirty="0" err="1">
                <a:latin typeface="Aino" panose="02000603040504020204" pitchFamily="2" charset="77"/>
              </a:rPr>
              <a:t>because</a:t>
            </a:r>
            <a:r>
              <a:rPr lang="et-EE" sz="1000" b="0" i="0" baseline="0" dirty="0">
                <a:latin typeface="Aino" panose="02000603040504020204" pitchFamily="2" charset="77"/>
              </a:rPr>
              <a:t> of </a:t>
            </a:r>
            <a:r>
              <a:rPr lang="et-EE" sz="1000" b="0" i="0" baseline="0" dirty="0" err="1">
                <a:latin typeface="Aino" panose="02000603040504020204" pitchFamily="2" charset="77"/>
              </a:rPr>
              <a:t>the</a:t>
            </a:r>
            <a:r>
              <a:rPr lang="et-EE" sz="1000" b="0" i="0" baseline="0" dirty="0">
                <a:latin typeface="Aino" panose="02000603040504020204" pitchFamily="2" charset="77"/>
              </a:rPr>
              <a:t> </a:t>
            </a:r>
            <a:r>
              <a:rPr lang="et-EE" sz="1000" b="0" i="0" baseline="0" dirty="0" err="1">
                <a:latin typeface="Aino" panose="02000603040504020204" pitchFamily="2" charset="77"/>
              </a:rPr>
              <a:t>promise</a:t>
            </a:r>
            <a:r>
              <a:rPr lang="et-EE" sz="1000" b="0" i="0" baseline="0" dirty="0">
                <a:latin typeface="Aino" panose="02000603040504020204" pitchFamily="2" charset="77"/>
              </a:rPr>
              <a:t> </a:t>
            </a:r>
            <a:r>
              <a:rPr lang="et-EE" sz="1000" b="0" i="0" baseline="0" dirty="0" err="1">
                <a:latin typeface="Aino" panose="02000603040504020204" pitchFamily="2" charset="77"/>
              </a:rPr>
              <a:t>that</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submit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taxes</a:t>
            </a:r>
            <a:r>
              <a:rPr lang="et-EE" sz="1000" b="0" i="0" baseline="0" dirty="0">
                <a:latin typeface="Aino" panose="02000603040504020204" pitchFamily="2" charset="77"/>
              </a:rPr>
              <a:t> online </a:t>
            </a:r>
            <a:r>
              <a:rPr lang="et-EE" sz="1000" b="0" i="0" baseline="0" dirty="0" err="1">
                <a:latin typeface="Aino" panose="02000603040504020204" pitchFamily="2" charset="77"/>
              </a:rPr>
              <a:t>would</a:t>
            </a:r>
            <a:r>
              <a:rPr lang="et-EE" sz="1000" b="0" i="0" baseline="0" dirty="0">
                <a:latin typeface="Aino" panose="02000603040504020204" pitchFamily="2" charset="77"/>
              </a:rPr>
              <a:t> </a:t>
            </a:r>
            <a:r>
              <a:rPr lang="et-EE" sz="1000" b="0" i="0" baseline="0" dirty="0" err="1">
                <a:latin typeface="Aino" panose="02000603040504020204" pitchFamily="2" charset="77"/>
              </a:rPr>
              <a:t>get</a:t>
            </a:r>
            <a:r>
              <a:rPr lang="et-EE" sz="1000" b="0" i="0" baseline="0" dirty="0">
                <a:latin typeface="Aino" panose="02000603040504020204" pitchFamily="2" charset="77"/>
              </a:rPr>
              <a:t> </a:t>
            </a:r>
            <a:r>
              <a:rPr lang="et-EE" sz="1000" b="0" i="0" baseline="0" dirty="0" err="1">
                <a:latin typeface="Aino" panose="02000603040504020204" pitchFamily="2" charset="77"/>
              </a:rPr>
              <a:t>their</a:t>
            </a:r>
            <a:r>
              <a:rPr lang="et-EE" sz="1000" b="0" i="0" baseline="0" dirty="0">
                <a:latin typeface="Aino" panose="02000603040504020204" pitchFamily="2" charset="77"/>
              </a:rPr>
              <a:t> </a:t>
            </a:r>
            <a:r>
              <a:rPr lang="et-EE" sz="1000" b="0" i="0" baseline="0" dirty="0" err="1">
                <a:latin typeface="Aino" panose="02000603040504020204" pitchFamily="2" charset="77"/>
              </a:rPr>
              <a:t>refunds</a:t>
            </a:r>
            <a:r>
              <a:rPr lang="et-EE" sz="1000" b="0" i="0" baseline="0" dirty="0">
                <a:latin typeface="Aino" panose="02000603040504020204" pitchFamily="2" charset="77"/>
              </a:rPr>
              <a:t> </a:t>
            </a:r>
            <a:r>
              <a:rPr lang="et-EE" sz="1000" b="0" i="0" baseline="0" dirty="0" err="1">
                <a:latin typeface="Aino" panose="02000603040504020204" pitchFamily="2" charset="77"/>
              </a:rPr>
              <a:t>more</a:t>
            </a:r>
            <a:r>
              <a:rPr lang="et-EE" sz="1000" b="0" i="0" baseline="0" dirty="0">
                <a:latin typeface="Aino" panose="02000603040504020204" pitchFamily="2" charset="77"/>
              </a:rPr>
              <a:t> </a:t>
            </a:r>
            <a:r>
              <a:rPr lang="et-EE" sz="1000" b="0" i="0" baseline="0" dirty="0" err="1">
                <a:latin typeface="Aino" panose="02000603040504020204" pitchFamily="2" charset="77"/>
              </a:rPr>
              <a:t>quickly</a:t>
            </a:r>
            <a:r>
              <a:rPr lang="et-EE" sz="1000" b="0" i="0" baseline="0" dirty="0">
                <a:latin typeface="Aino" panose="02000603040504020204" pitchFamily="2" charset="77"/>
              </a:rPr>
              <a:t> </a:t>
            </a:r>
            <a:r>
              <a:rPr lang="et-EE" sz="1000" b="0" i="0" baseline="0" dirty="0" err="1">
                <a:latin typeface="Aino" panose="02000603040504020204" pitchFamily="2" charset="77"/>
              </a:rPr>
              <a:t>than</a:t>
            </a:r>
            <a:r>
              <a:rPr lang="et-EE" sz="1000" b="0" i="0" baseline="0" dirty="0">
                <a:latin typeface="Aino" panose="02000603040504020204" pitchFamily="2" charset="77"/>
              </a:rPr>
              <a:t> </a:t>
            </a:r>
            <a:r>
              <a:rPr lang="et-EE" sz="1000" b="0" i="0" baseline="0" dirty="0" err="1">
                <a:latin typeface="Aino" panose="02000603040504020204" pitchFamily="2" charset="77"/>
              </a:rPr>
              <a:t>those</a:t>
            </a:r>
            <a:r>
              <a:rPr lang="et-EE" sz="1000" b="0" i="0" baseline="0" dirty="0">
                <a:latin typeface="Aino" panose="02000603040504020204" pitchFamily="2" charset="77"/>
              </a:rPr>
              <a:t> </a:t>
            </a:r>
            <a:r>
              <a:rPr lang="et-EE" sz="1000" b="0" i="0" baseline="0" dirty="0" err="1">
                <a:latin typeface="Aino" panose="02000603040504020204" pitchFamily="2" charset="77"/>
              </a:rPr>
              <a:t>who</a:t>
            </a:r>
            <a:r>
              <a:rPr lang="et-EE" sz="1000" b="0" i="0" baseline="0" dirty="0">
                <a:latin typeface="Aino" panose="02000603040504020204" pitchFamily="2" charset="77"/>
              </a:rPr>
              <a:t> </a:t>
            </a:r>
            <a:r>
              <a:rPr lang="et-EE" sz="1000" b="0" i="0" baseline="0" dirty="0" err="1">
                <a:latin typeface="Aino" panose="02000603040504020204" pitchFamily="2" charset="77"/>
              </a:rPr>
              <a:t>did</a:t>
            </a:r>
            <a:r>
              <a:rPr lang="et-EE" sz="1000" b="0" i="0" baseline="0" dirty="0">
                <a:latin typeface="Aino" panose="02000603040504020204" pitchFamily="2" charset="77"/>
              </a:rPr>
              <a:t> </a:t>
            </a:r>
            <a:r>
              <a:rPr lang="et-EE" sz="1000" b="0" i="0" baseline="0" dirty="0" err="1">
                <a:latin typeface="Aino" panose="02000603040504020204" pitchFamily="2" charset="77"/>
              </a:rPr>
              <a:t>it</a:t>
            </a:r>
            <a:r>
              <a:rPr lang="et-EE" sz="1000" b="0" i="0" baseline="0" dirty="0">
                <a:latin typeface="Aino" panose="02000603040504020204" pitchFamily="2" charset="77"/>
              </a:rPr>
              <a:t> on </a:t>
            </a:r>
            <a:r>
              <a:rPr lang="et-EE" sz="1000" b="0" i="0" baseline="0" dirty="0" err="1">
                <a:latin typeface="Aino" panose="02000603040504020204" pitchFamily="2" charset="77"/>
              </a:rPr>
              <a:t>paper</a:t>
            </a:r>
            <a:r>
              <a:rPr lang="et-EE" sz="1000" b="0" i="0" baseline="0" dirty="0">
                <a:latin typeface="Aino" panose="02000603040504020204" pitchFamily="2" charset="77"/>
              </a:rPr>
              <a:t>. </a:t>
            </a:r>
            <a:r>
              <a:rPr lang="en-GB" sz="1000" b="0" i="0" baseline="0" dirty="0">
                <a:latin typeface="Aino" panose="02000603040504020204" pitchFamily="2" charset="77"/>
              </a:rPr>
              <a:t>Today, 9</a:t>
            </a:r>
            <a:r>
              <a:rPr lang="et-EE" sz="1000" b="0" i="0" baseline="0" dirty="0">
                <a:latin typeface="Aino" panose="02000603040504020204" pitchFamily="2" charset="77"/>
              </a:rPr>
              <a:t>9</a:t>
            </a:r>
            <a:r>
              <a:rPr lang="en-GB" sz="1000" b="0" i="0" baseline="0" dirty="0">
                <a:latin typeface="Aino" panose="02000603040504020204" pitchFamily="2" charset="77"/>
              </a:rPr>
              <a:t>% of income tax</a:t>
            </a:r>
            <a:r>
              <a:rPr lang="et-EE" sz="1000" b="0" i="0" baseline="0" dirty="0">
                <a:latin typeface="Aino" panose="02000603040504020204" pitchFamily="2" charset="77"/>
              </a:rPr>
              <a:t> </a:t>
            </a:r>
            <a:r>
              <a:rPr lang="et-EE" sz="1000" b="0" i="0" baseline="0" dirty="0" err="1">
                <a:latin typeface="Aino" panose="02000603040504020204" pitchFamily="2" charset="77"/>
              </a:rPr>
              <a:t>is</a:t>
            </a:r>
            <a:r>
              <a:rPr lang="et-EE" sz="1000" b="0" i="0" baseline="0" dirty="0">
                <a:latin typeface="Aino" panose="02000603040504020204" pitchFamily="2" charset="77"/>
              </a:rPr>
              <a:t> </a:t>
            </a:r>
            <a:r>
              <a:rPr lang="en-GB" sz="1000" b="0" i="0" baseline="0" dirty="0">
                <a:latin typeface="Aino" panose="02000603040504020204" pitchFamily="2" charset="77"/>
              </a:rPr>
              <a:t>declared </a:t>
            </a:r>
            <a:r>
              <a:rPr lang="et-EE" sz="1000" b="0" i="0" baseline="0" dirty="0" err="1">
                <a:latin typeface="Aino" panose="02000603040504020204" pitchFamily="2" charset="77"/>
              </a:rPr>
              <a:t>digitally</a:t>
            </a:r>
            <a:r>
              <a:rPr lang="en-GB" sz="1000" b="0" i="0" baseline="0" dirty="0">
                <a:latin typeface="Aino" panose="02000603040504020204" pitchFamily="2" charset="77"/>
              </a:rPr>
              <a:t>, which reveals another, at least equally important point: If a digital service solves a problem of the population in a user-friendly manner, only very few will refuse to use it. 9</a:t>
            </a:r>
            <a:r>
              <a:rPr lang="et-EE" sz="1000" b="0" i="0" baseline="0" dirty="0">
                <a:latin typeface="Aino" panose="02000603040504020204" pitchFamily="2" charset="77"/>
              </a:rPr>
              <a:t>9</a:t>
            </a:r>
            <a:r>
              <a:rPr lang="en-GB" sz="1000" b="0" i="0" baseline="0" dirty="0">
                <a:latin typeface="Aino" panose="02000603040504020204" pitchFamily="2" charset="77"/>
              </a:rPr>
              <a:t>% statistically includes the younger and older generations – people from all socio-economic backgrounds.</a:t>
            </a:r>
            <a:br>
              <a:rPr lang="et-EE" sz="1000" b="0" i="0" baseline="0" dirty="0">
                <a:latin typeface="Aino" panose="02000603040504020204" pitchFamily="2" charset="77"/>
              </a:rPr>
            </a:br>
            <a:endParaRPr lang="et-EE" sz="1000" b="0" i="0" baseline="0" dirty="0">
              <a:latin typeface="Aino" panose="02000603040504020204" pitchFamily="2" charset="77"/>
            </a:endParaRPr>
          </a:p>
          <a:p>
            <a:r>
              <a:rPr lang="en-US" sz="1200" dirty="0"/>
              <a:t>e-Tax is an exceptionally fast and highly praised service.</a:t>
            </a:r>
            <a:endParaRPr lang="et-EE" sz="1000" b="0" i="0" baseline="0" dirty="0">
              <a:latin typeface="Aino" panose="02000603040504020204" pitchFamily="2" charset="77"/>
            </a:endParaRPr>
          </a:p>
          <a:p>
            <a:endParaRPr lang="et-EE" sz="1000" b="0" i="0" baseline="0" dirty="0">
              <a:latin typeface="Aino" panose="02000603040504020204" pitchFamily="2" charset="77"/>
            </a:endParaRPr>
          </a:p>
          <a:p>
            <a:r>
              <a:rPr lang="et-EE" sz="1000" b="0" i="0" dirty="0">
                <a:solidFill>
                  <a:srgbClr val="000000"/>
                </a:solidFill>
                <a:effectLst/>
                <a:latin typeface="Aino" panose="02000603040504020204" pitchFamily="2" charset="77"/>
              </a:rPr>
              <a:t>The </a:t>
            </a:r>
            <a:r>
              <a:rPr lang="en-US" sz="1000" b="0" i="0" dirty="0">
                <a:solidFill>
                  <a:srgbClr val="000000"/>
                </a:solidFill>
                <a:effectLst/>
                <a:latin typeface="Aino" panose="02000603040504020204" pitchFamily="2" charset="77"/>
              </a:rPr>
              <a:t>annual public survey</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conducted</a:t>
            </a:r>
            <a:r>
              <a:rPr lang="et-EE" sz="1000" b="0" i="0" dirty="0">
                <a:solidFill>
                  <a:srgbClr val="000000"/>
                </a:solidFill>
                <a:effectLst/>
                <a:latin typeface="Aino" panose="02000603040504020204" pitchFamily="2" charset="77"/>
              </a:rPr>
              <a:t> by </a:t>
            </a:r>
            <a:r>
              <a:rPr lang="et-EE" sz="1000" b="0" i="0" dirty="0" err="1">
                <a:solidFill>
                  <a:srgbClr val="000000"/>
                </a:solidFill>
                <a:effectLst/>
                <a:latin typeface="Aino" panose="02000603040504020204" pitchFamily="2" charset="77"/>
              </a:rPr>
              <a:t>the</a:t>
            </a:r>
            <a:r>
              <a:rPr lang="et-EE" sz="1000" b="0" i="0" dirty="0">
                <a:solidFill>
                  <a:srgbClr val="000000"/>
                </a:solidFill>
                <a:effectLst/>
                <a:latin typeface="Aino" panose="02000603040504020204" pitchFamily="2" charset="77"/>
              </a:rPr>
              <a:t> Estonian Tax and </a:t>
            </a:r>
            <a:r>
              <a:rPr lang="et-EE" sz="1000" b="0" i="0" dirty="0" err="1">
                <a:solidFill>
                  <a:srgbClr val="000000"/>
                </a:solidFill>
                <a:effectLst/>
                <a:latin typeface="Aino" panose="02000603040504020204" pitchFamily="2" charset="77"/>
              </a:rPr>
              <a:t>Customs</a:t>
            </a:r>
            <a:r>
              <a:rPr lang="et-EE" sz="1000" b="0" i="0" dirty="0">
                <a:solidFill>
                  <a:srgbClr val="000000"/>
                </a:solidFill>
                <a:effectLst/>
                <a:latin typeface="Aino" panose="02000603040504020204" pitchFamily="2" charset="77"/>
              </a:rPr>
              <a:t> </a:t>
            </a:r>
            <a:r>
              <a:rPr lang="et-EE" sz="1000" b="0" i="0" dirty="0" err="1">
                <a:solidFill>
                  <a:srgbClr val="000000"/>
                </a:solidFill>
                <a:effectLst/>
                <a:latin typeface="Aino" panose="02000603040504020204" pitchFamily="2" charset="77"/>
              </a:rPr>
              <a:t>Board</a:t>
            </a:r>
            <a:r>
              <a:rPr lang="en-US" sz="1000" b="0" i="0" dirty="0">
                <a:solidFill>
                  <a:srgbClr val="000000"/>
                </a:solidFill>
                <a:effectLst/>
                <a:latin typeface="Aino" panose="02000603040504020204" pitchFamily="2" charset="77"/>
              </a:rPr>
              <a:t> shows that</a:t>
            </a:r>
            <a:r>
              <a:rPr lang="en-US" sz="1000" b="1"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91% of Estonians agree that paying taxes is every citizen’s duty, and 88% know when and how taxes should be paid. Public trust in the Estonian Tax and Customs Board is one of the highest among public offices in Estonia. Thanks to these advances, people generally correct any potential mistakes in their tax declaration themselves and tax administrators can focus only on problematic cases.</a:t>
            </a:r>
            <a:endParaRPr lang="et-EE" sz="1000" b="0" i="0" dirty="0">
              <a:latin typeface="Aino" panose="02000603040504020204" pitchFamily="2" charset="77"/>
            </a:endParaRPr>
          </a:p>
          <a:p>
            <a:endParaRPr lang="et-EE" sz="1000" b="0" i="1" dirty="0">
              <a:latin typeface="Aino" panose="02000603040504020204" pitchFamily="2" charset="77"/>
            </a:endParaRPr>
          </a:p>
          <a:p>
            <a:endParaRPr lang="et-EE" sz="1000" b="0" i="1"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33</a:t>
            </a:fld>
            <a:endParaRPr lang="et-EE"/>
          </a:p>
        </p:txBody>
      </p:sp>
    </p:spTree>
    <p:extLst>
      <p:ext uri="{BB962C8B-B14F-4D97-AF65-F5344CB8AC3E}">
        <p14:creationId xmlns:p14="http://schemas.microsoft.com/office/powerpoint/2010/main" val="38114882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GB" sz="1000" i="0" u="none" strike="noStrike" dirty="0">
                <a:effectLst/>
                <a:latin typeface="Aino" panose="02000603040504020204" pitchFamily="2" charset="77"/>
              </a:rPr>
              <a:t>It won’t be a surprise to hear that, just like most Western nations, Estonian society is also aging. Thus, </a:t>
            </a:r>
            <a:r>
              <a:rPr lang="en-GB" sz="1000" u="none" strike="noStrike" dirty="0">
                <a:effectLst/>
                <a:latin typeface="Aino" panose="02000603040504020204" pitchFamily="2" charset="77"/>
              </a:rPr>
              <a:t>the health of its citizens requires attention and solutions both for treatment and prevention. There will be a significant shift in the healthcare sector as not enough young personnel is coming through the ranks to support a growing population that needs that support. </a:t>
            </a:r>
          </a:p>
          <a:p>
            <a:pPr marL="0" lvl="0" indent="0">
              <a:lnSpc>
                <a:spcPct val="114000"/>
              </a:lnSpc>
              <a:buFont typeface="Arial" panose="020B0604020202020204" pitchFamily="34" charset="0"/>
              <a:buNone/>
            </a:pPr>
            <a:endParaRPr lang="en-GB"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Before we can talk about digital services in this sector, we need to talk about the legal situation though. </a:t>
            </a:r>
            <a:r>
              <a:rPr lang="et-EE" sz="1000" u="none" strike="noStrike" dirty="0">
                <a:effectLst/>
                <a:latin typeface="Aino" panose="02000603040504020204" pitchFamily="2" charset="77"/>
              </a:rPr>
              <a:t>In</a:t>
            </a:r>
            <a:r>
              <a:rPr lang="et-EE" sz="1000" u="none" strike="noStrike" baseline="0" dirty="0">
                <a:effectLst/>
                <a:latin typeface="Aino" panose="02000603040504020204" pitchFamily="2" charset="77"/>
              </a:rPr>
              <a:t> </a:t>
            </a:r>
            <a:r>
              <a:rPr lang="en-GB" sz="1000" u="none" strike="noStrike" dirty="0">
                <a:effectLst/>
                <a:latin typeface="Aino" panose="02000603040504020204" pitchFamily="2" charset="77"/>
              </a:rPr>
              <a:t>Estonia, the patient owns his or her personal health data. Since 2008, hospitals and doctors in Estonia have been required to digiti</a:t>
            </a:r>
            <a:r>
              <a:rPr lang="et-EE" sz="1000" u="none" strike="noStrike" dirty="0">
                <a:effectLst/>
                <a:latin typeface="Aino" panose="02000603040504020204" pitchFamily="2" charset="77"/>
              </a:rPr>
              <a:t>s</a:t>
            </a:r>
            <a:r>
              <a:rPr lang="en-GB" sz="1000" u="none" strike="noStrike" dirty="0">
                <a:effectLst/>
                <a:latin typeface="Aino" panose="02000603040504020204" pitchFamily="2" charset="77"/>
              </a:rPr>
              <a:t>e personal health data and make it available in the e-Health Record. In order to keep health information completely secure and at the same time accessible to authorised individuals, the electronic ID-card system uses blockchain technology to ensure data integrity and mitigate internal threats to the data. In the health portal,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n-GB" sz="1000" u="none" strike="noStrike" dirty="0">
                <a:effectLst/>
                <a:latin typeface="Aino" panose="02000603040504020204" pitchFamily="2" charset="77"/>
              </a:rPr>
              <a:t> can see who has looked at </a:t>
            </a:r>
            <a:r>
              <a:rPr lang="et-EE" sz="1000" u="none" strike="noStrike" dirty="0" err="1">
                <a:effectLst/>
                <a:latin typeface="Aino" panose="02000603040504020204" pitchFamily="2" charset="77"/>
              </a:rPr>
              <a:t>their</a:t>
            </a:r>
            <a:r>
              <a:rPr lang="en-GB" sz="1000" u="none" strike="noStrike" dirty="0">
                <a:effectLst/>
                <a:latin typeface="Aino" panose="02000603040504020204" pitchFamily="2" charset="77"/>
              </a:rPr>
              <a:t> medical data and c</a:t>
            </a:r>
            <a:r>
              <a:rPr lang="et-EE" sz="1000" u="none" strike="noStrike" dirty="0" err="1">
                <a:effectLst/>
                <a:latin typeface="Aino" panose="02000603040504020204" pitchFamily="2" charset="77"/>
              </a:rPr>
              <a:t>ould</a:t>
            </a:r>
            <a:r>
              <a:rPr lang="en-GB" sz="1000" u="none" strike="noStrike" dirty="0">
                <a:effectLst/>
                <a:latin typeface="Aino" panose="02000603040504020204" pitchFamily="2" charset="77"/>
              </a:rPr>
              <a:t> also block access to different groups of individuals. </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Some of these e-services don’t even require any IT-skills such as the e-Prescription; you simply take your ID card to the pharmacy, the pharmacist scans it, and that’s how you get your </a:t>
            </a:r>
            <a:r>
              <a:rPr lang="en-GB" sz="1000" u="none" strike="noStrike" dirty="0" err="1">
                <a:effectLst/>
                <a:latin typeface="Aino" panose="02000603040504020204" pitchFamily="2" charset="77"/>
              </a:rPr>
              <a:t>prescri</a:t>
            </a:r>
            <a:r>
              <a:rPr lang="et-EE" sz="1000" u="none" strike="noStrike" dirty="0" err="1">
                <a:effectLst/>
                <a:latin typeface="Aino" panose="02000603040504020204" pitchFamily="2" charset="77"/>
              </a:rPr>
              <a:t>bed</a:t>
            </a:r>
            <a:r>
              <a:rPr lang="en-GB" sz="1000" u="none" strike="noStrike" dirty="0">
                <a:effectLst/>
                <a:latin typeface="Aino" panose="02000603040504020204" pitchFamily="2" charset="77"/>
              </a:rPr>
              <a:t> medicine. That way, the older generations don’t even realise that they are using a high-tech IT solution that helps them get the right medicines or prescriptions quickly and conveniently.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Speaking of e-Prescriptions, as of January 2019, the first EU patients can use digital prescriptions issued by their home doctor when visiting a pharmacy in another EU country: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now</a:t>
            </a:r>
            <a:r>
              <a:rPr lang="et-EE" sz="1000" u="none" strike="noStrike" dirty="0">
                <a:effectLst/>
                <a:latin typeface="Aino" panose="02000603040504020204" pitchFamily="2" charset="77"/>
              </a:rPr>
              <a:t> </a:t>
            </a:r>
            <a:r>
              <a:rPr lang="et-EE" sz="1000" b="1" u="none" strike="noStrike" dirty="0" err="1">
                <a:effectLst/>
                <a:latin typeface="Aino" panose="02000603040504020204" pitchFamily="2" charset="77"/>
              </a:rPr>
              <a:t>Finland</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Croatia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Poland</a:t>
            </a:r>
            <a:r>
              <a:rPr lang="et-EE" sz="1000" b="1" u="none" strike="noStrike" dirty="0">
                <a:effectLst/>
                <a:latin typeface="Aino" panose="02000603040504020204" pitchFamily="2" charset="77"/>
              </a:rPr>
              <a:t>, Spain, Latvia, </a:t>
            </a:r>
            <a:r>
              <a:rPr lang="et-EE" sz="1000" b="1" u="none" strike="noStrike" dirty="0" err="1">
                <a:effectLst/>
                <a:latin typeface="Aino" panose="02000603040504020204" pitchFamily="2" charset="77"/>
              </a:rPr>
              <a:t>Lithuania</a:t>
            </a:r>
            <a:r>
              <a:rPr lang="et-EE" sz="1000" b="1" u="none" strike="noStrike" dirty="0">
                <a:effectLst/>
                <a:latin typeface="Aino" panose="02000603040504020204" pitchFamily="2" charset="77"/>
              </a:rPr>
              <a:t>, </a:t>
            </a:r>
            <a:r>
              <a:rPr lang="et-EE" sz="1000" b="1" u="none" strike="noStrike" dirty="0" err="1">
                <a:effectLst/>
                <a:latin typeface="Aino" panose="02000603040504020204" pitchFamily="2" charset="77"/>
              </a:rPr>
              <a:t>Greece</a:t>
            </a:r>
            <a:r>
              <a:rPr lang="et-EE" sz="1000" b="1" u="none" strike="noStrike" dirty="0">
                <a:effectLst/>
                <a:latin typeface="Aino" panose="02000603040504020204" pitchFamily="2" charset="77"/>
              </a:rPr>
              <a:t>, Czech and Portugal </a:t>
            </a:r>
            <a:r>
              <a:rPr lang="et-EE" sz="1000" u="none" strike="noStrike" dirty="0">
                <a:effectLst/>
                <a:latin typeface="Aino" panose="02000603040504020204" pitchFamily="2" charset="77"/>
              </a:rPr>
              <a:t>have </a:t>
            </a:r>
            <a:r>
              <a:rPr lang="et-EE" sz="1000" u="none" strike="noStrike" dirty="0" err="1">
                <a:effectLst/>
                <a:latin typeface="Aino" panose="02000603040504020204" pitchFamily="2" charset="77"/>
              </a:rPr>
              <a:t>mutually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recognised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digital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prescriptions</a:t>
            </a:r>
            <a:r>
              <a:rPr lang="et-EE" sz="1000" u="none" strike="noStrike" dirty="0">
                <a:effectLst/>
                <a:latin typeface="Aino" panose="02000603040504020204" pitchFamily="2" charset="77"/>
              </a:rPr>
              <a:t>. For </a:t>
            </a:r>
            <a:r>
              <a:rPr lang="et-EE" sz="1000" u="none" strike="noStrike" dirty="0" err="1">
                <a:effectLst/>
                <a:latin typeface="Aino" panose="02000603040504020204" pitchFamily="2" charset="77"/>
              </a:rPr>
              <a:t>example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 </a:t>
            </a:r>
            <a:r>
              <a:rPr lang="en-US" sz="1000" b="0" u="none" strike="noStrike" dirty="0">
                <a:effectLst/>
                <a:latin typeface="Aino" panose="02000603040504020204" pitchFamily="2" charset="77"/>
              </a:rPr>
              <a:t>Finnish patients are now able to go to a pharmacy in Estonia and retrieve medicine prescribed electronically by their doctor in Finland.</a:t>
            </a:r>
            <a:r>
              <a:rPr lang="et-EE" sz="1000" b="0" u="none" strike="noStrike" baseline="0" dirty="0">
                <a:effectLst/>
                <a:latin typeface="Aino" panose="02000603040504020204" pitchFamily="2" charset="77"/>
              </a:rPr>
              <a:t> </a:t>
            </a:r>
            <a:r>
              <a:rPr lang="en-US" sz="1000" u="none" strike="noStrike" dirty="0">
                <a:effectLst/>
                <a:latin typeface="Aino" panose="02000603040504020204" pitchFamily="2" charset="77"/>
              </a:rPr>
              <a:t>The initiative applies to all e-Prescriptions prescribed in </a:t>
            </a:r>
            <a:r>
              <a:rPr lang="et-EE" sz="1000" u="none" strike="noStrike" dirty="0" err="1">
                <a:effectLst/>
                <a:latin typeface="Aino" panose="02000603040504020204" pitchFamily="2" charset="77"/>
              </a:rPr>
              <a:t>mentioned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countries</a:t>
            </a:r>
            <a:r>
              <a:rPr lang="en-US" sz="1000" u="none" strike="noStrike" dirty="0">
                <a:effectLst/>
                <a:latin typeface="Aino" panose="02000603040504020204" pitchFamily="2" charset="77"/>
              </a:rPr>
              <a:t> and to the Estonian pharmacies that have signed the agreement. The novelty of this initiative is that the e-Prescriptions are visible electronically to participating pharmacists in the receiving country via the new eHealth Digital Service Infrastructure, without the patient having to provide a written prescription</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r>
              <a:rPr lang="en-US" sz="1000" b="0" i="0" dirty="0">
                <a:solidFill>
                  <a:srgbClr val="FFFFFF"/>
                </a:solidFill>
                <a:effectLst/>
                <a:latin typeface="Aino" panose="02000603040504020204" pitchFamily="2" charset="77"/>
              </a:rPr>
              <a:t>Cross-border exchange of patient’s health data</a:t>
            </a:r>
            <a:r>
              <a:rPr lang="et-EE" sz="1000" b="0" i="0" dirty="0">
                <a:solidFill>
                  <a:srgbClr val="FFFFFF"/>
                </a:solidFill>
                <a:effectLst/>
                <a:latin typeface="Aino" panose="02000603040504020204" pitchFamily="2" charset="77"/>
              </a:rPr>
              <a:t> </a:t>
            </a:r>
            <a:r>
              <a:rPr lang="et-EE" sz="1000" b="0" i="0" dirty="0" err="1">
                <a:solidFill>
                  <a:srgbClr val="FFFFFF"/>
                </a:solidFill>
                <a:effectLst/>
                <a:latin typeface="Aino" panose="02000603040504020204" pitchFamily="2" charset="77"/>
              </a:rPr>
              <a:t>summary</a:t>
            </a:r>
            <a:r>
              <a:rPr lang="et-EE" sz="1000" b="0" i="0" dirty="0">
                <a:solidFill>
                  <a:srgbClr val="FFFFFF"/>
                </a:solidFill>
                <a:effectLst/>
                <a:latin typeface="Aino" panose="02000603040504020204" pitchFamily="2" charset="77"/>
              </a:rPr>
              <a:t> </a:t>
            </a:r>
            <a:r>
              <a:rPr lang="et-EE" sz="1000" b="0" i="0" dirty="0" err="1">
                <a:solidFill>
                  <a:srgbClr val="2A2A3C"/>
                </a:solidFill>
                <a:effectLst/>
                <a:latin typeface="Aino" panose="02000603040504020204" pitchFamily="2" charset="77"/>
              </a:rPr>
              <a:t>is</a:t>
            </a:r>
            <a:r>
              <a:rPr lang="et-EE" sz="1000" b="0" i="0" dirty="0">
                <a:solidFill>
                  <a:srgbClr val="2A2A3C"/>
                </a:solidFill>
                <a:effectLst/>
                <a:latin typeface="Aino" panose="02000603040504020204" pitchFamily="2" charset="77"/>
              </a:rPr>
              <a:t> a </a:t>
            </a:r>
            <a:r>
              <a:rPr lang="en-GB" sz="1000" b="0" i="0" dirty="0">
                <a:solidFill>
                  <a:srgbClr val="2A2A3C"/>
                </a:solidFill>
                <a:effectLst/>
                <a:latin typeface="Aino" panose="02000603040504020204" pitchFamily="2" charset="77"/>
              </a:rPr>
              <a:t>new solution, launched in Estonia in 2022, </a:t>
            </a:r>
            <a:r>
              <a:rPr lang="en-GB" sz="1000" b="0" i="0" dirty="0" err="1">
                <a:solidFill>
                  <a:srgbClr val="2A2A3C"/>
                </a:solidFill>
                <a:effectLst/>
                <a:latin typeface="Aino" panose="02000603040504020204" pitchFamily="2" charset="77"/>
              </a:rPr>
              <a:t>simplif</a:t>
            </a:r>
            <a:r>
              <a:rPr lang="et-EE" sz="1000" b="0" i="0" dirty="0" err="1">
                <a:solidFill>
                  <a:srgbClr val="2A2A3C"/>
                </a:solidFill>
                <a:effectLst/>
                <a:latin typeface="Aino" panose="02000603040504020204" pitchFamily="2" charset="77"/>
              </a:rPr>
              <a:t>ies</a:t>
            </a:r>
            <a:r>
              <a:rPr lang="en-GB" sz="1000" b="0" i="0" dirty="0">
                <a:solidFill>
                  <a:srgbClr val="2A2A3C"/>
                </a:solidFill>
                <a:effectLst/>
                <a:latin typeface="Aino" panose="02000603040504020204" pitchFamily="2" charset="77"/>
              </a:rPr>
              <a:t> the work of doctors and other health care workers</a:t>
            </a:r>
            <a:r>
              <a:rPr lang="et-EE" sz="1000" b="0" i="0" dirty="0">
                <a:solidFill>
                  <a:srgbClr val="2A2A3C"/>
                </a:solidFill>
                <a:effectLst/>
                <a:latin typeface="Aino" panose="02000603040504020204" pitchFamily="2" charset="77"/>
              </a:rPr>
              <a:t> and </a:t>
            </a:r>
            <a:r>
              <a:rPr lang="en-GB" sz="1000" b="0" i="0" dirty="0">
                <a:solidFill>
                  <a:srgbClr val="2A2A3C"/>
                </a:solidFill>
                <a:effectLst/>
                <a:latin typeface="Aino" panose="02000603040504020204" pitchFamily="2" charset="77"/>
              </a:rPr>
              <a:t>professionals, providing quick access to a summary of the health data of a foreign citizen in a critical situation.</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This means that if a person is involved in an accident and is unable to give explanations or does not know the local language, the doctor can get basic information about his or her critical health data (drug allergies, recent surgeries, etc.), and is therefore enabled to ensure better treatment.</a:t>
            </a:r>
            <a:r>
              <a:rPr lang="et-EE" sz="1000" b="0" i="0" dirty="0">
                <a:solidFill>
                  <a:srgbClr val="2A2A3C"/>
                </a:solidFill>
                <a:effectLst/>
                <a:latin typeface="Aino" panose="02000603040504020204" pitchFamily="2" charset="77"/>
              </a:rPr>
              <a:t> </a:t>
            </a:r>
            <a:r>
              <a:rPr lang="en-US" sz="1000" b="0" i="0" dirty="0">
                <a:solidFill>
                  <a:srgbClr val="2A2A3C"/>
                </a:solidFill>
                <a:effectLst/>
                <a:latin typeface="Aino" panose="02000603040504020204" pitchFamily="2" charset="77"/>
              </a:rPr>
              <a:t>The summary contains only the main and critical details that allow the foreign healthcare professional to get an overview of the data in his or her own language in order to provide better healthcare to the patient.</a:t>
            </a:r>
            <a:endParaRPr lang="et-EE" sz="1000" b="0" i="0" dirty="0">
              <a:solidFill>
                <a:srgbClr val="2A2A3C"/>
              </a:solidFill>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 typeface="Arial" panose="020B0604020202020204" pitchFamily="34" charset="0"/>
              <a:buNone/>
              <a:tabLst/>
              <a:defRPr/>
            </a:pPr>
            <a:endParaRPr lang="et-EE" sz="1000" b="0" i="0" dirty="0">
              <a:solidFill>
                <a:srgbClr val="2A2A3C"/>
              </a:solidFill>
              <a:effectLst/>
              <a:latin typeface="Aino" panose="02000603040504020204" pitchFamily="2" charset="77"/>
            </a:endParaRPr>
          </a:p>
          <a:p>
            <a:pPr algn="l" fontAlgn="base"/>
            <a:r>
              <a:rPr lang="et-EE" sz="1000" b="0" i="0" dirty="0">
                <a:solidFill>
                  <a:srgbClr val="2A2A3C"/>
                </a:solidFill>
                <a:effectLst/>
                <a:latin typeface="Aino" panose="02000603040504020204" pitchFamily="2" charset="77"/>
              </a:rPr>
              <a:t>The </a:t>
            </a:r>
            <a:r>
              <a:rPr lang="en-US" sz="1000" b="0" i="0" dirty="0">
                <a:solidFill>
                  <a:srgbClr val="2A2A3C"/>
                </a:solidFill>
                <a:effectLst/>
                <a:latin typeface="Aino" panose="02000603040504020204" pitchFamily="2" charset="77"/>
              </a:rPr>
              <a:t>countries </a:t>
            </a:r>
            <a:r>
              <a:rPr lang="et-EE" sz="1000" b="0" i="0" dirty="0" err="1">
                <a:solidFill>
                  <a:srgbClr val="2A2A3C"/>
                </a:solidFill>
                <a:effectLst/>
                <a:latin typeface="Aino" panose="02000603040504020204" pitchFamily="2" charset="77"/>
              </a:rPr>
              <a:t>exchanging</a:t>
            </a:r>
            <a:r>
              <a:rPr lang="en-US" sz="1000" b="0" i="0" dirty="0">
                <a:solidFill>
                  <a:srgbClr val="2A2A3C"/>
                </a:solidFill>
                <a:effectLst/>
                <a:latin typeface="Aino" panose="02000603040504020204" pitchFamily="2" charset="77"/>
              </a:rPr>
              <a:t> cross-border health data </a:t>
            </a:r>
            <a:r>
              <a:rPr lang="et-EE" sz="1000" b="0" i="0" dirty="0" err="1">
                <a:solidFill>
                  <a:srgbClr val="2A2A3C"/>
                </a:solidFill>
                <a:effectLst/>
                <a:latin typeface="Aino" panose="02000603040504020204" pitchFamily="2" charset="77"/>
              </a:rPr>
              <a:t>summary</a:t>
            </a:r>
            <a:r>
              <a:rPr lang="et-EE" sz="1000" b="0" i="0" dirty="0">
                <a:solidFill>
                  <a:srgbClr val="2A2A3C"/>
                </a:solidFill>
                <a:effectLst/>
                <a:latin typeface="Aino" panose="02000603040504020204" pitchFamily="2" charset="77"/>
              </a:rPr>
              <a:t>:</a:t>
            </a:r>
            <a:endParaRPr lang="en-US" sz="1000" b="0" i="0" dirty="0">
              <a:solidFill>
                <a:srgbClr val="2A2A3C"/>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Portugal</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France</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Estonian citizens in Luxembourg</a:t>
            </a:r>
            <a:endParaRPr lang="et-EE" sz="1000" b="0" i="0" dirty="0">
              <a:solidFill>
                <a:srgbClr val="212529"/>
              </a:solidFill>
              <a:effectLst/>
              <a:latin typeface="Aino" panose="02000603040504020204" pitchFamily="2" charset="77"/>
            </a:endParaRPr>
          </a:p>
          <a:p>
            <a:pPr marL="171450" indent="-171450" algn="l" fontAlgn="base">
              <a:buFont typeface="Arial" panose="020B0604020202020204" pitchFamily="34" charset="0"/>
              <a:buChar char="•"/>
            </a:pPr>
            <a:r>
              <a:rPr lang="en-US" sz="1000" b="0" i="0" dirty="0">
                <a:solidFill>
                  <a:srgbClr val="212529"/>
                </a:solidFill>
                <a:effectLst/>
                <a:latin typeface="Aino" panose="02000603040504020204" pitchFamily="2" charset="77"/>
              </a:rPr>
              <a:t>For Portuguese citizens in Estonia </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As for the e-Ambulance solution, it effectively detects and positions the phone call for the ambulance within 30 seconds and sends the emergency ambulance to the necessary point as quickly as possible. The paramedics also have access to some crucial health data, such as blood type, allergies and current medicine prescriptions. </a:t>
            </a:r>
            <a:r>
              <a:rPr lang="et-EE" sz="1000" u="none" strike="noStrike" dirty="0" err="1">
                <a:effectLst/>
                <a:latin typeface="Aino" panose="02000603040504020204" pitchFamily="2" charset="77"/>
              </a:rPr>
              <a:t>From</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ambulance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paramedics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send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important</a:t>
            </a:r>
            <a:r>
              <a:rPr lang="et-EE" sz="1000" u="none" strike="noStrike" dirty="0">
                <a:effectLst/>
                <a:latin typeface="Aino" panose="02000603040504020204" pitchFamily="2" charset="77"/>
              </a:rPr>
              <a:t> info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hospital</a:t>
            </a:r>
            <a:r>
              <a:rPr lang="et-EE" sz="1000" u="none" strike="noStrike" dirty="0">
                <a:effectLst/>
                <a:latin typeface="Aino" panose="02000603040504020204" pitchFamily="2" charset="77"/>
              </a:rPr>
              <a:t> so </a:t>
            </a:r>
            <a:r>
              <a:rPr lang="et-EE" sz="1000" u="none" strike="noStrike" dirty="0" err="1">
                <a:effectLst/>
                <a:latin typeface="Aino" panose="02000603040504020204" pitchFamily="2" charset="77"/>
              </a:rPr>
              <a:t>they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already</a:t>
            </a:r>
            <a:r>
              <a:rPr lang="et-EE" sz="1000" u="none" strike="noStrike" dirty="0">
                <a:effectLst/>
                <a:latin typeface="Aino" panose="02000603040504020204" pitchFamily="2" charset="77"/>
              </a:rPr>
              <a:t> start </a:t>
            </a:r>
            <a:r>
              <a:rPr lang="et-EE" sz="1000" u="none" strike="noStrike" dirty="0" err="1">
                <a:effectLst/>
                <a:latin typeface="Aino" panose="02000603040504020204" pitchFamily="2" charset="77"/>
              </a:rPr>
              <a:t>setting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everything</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up</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for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patient</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GB" sz="1000" u="none" strike="noStrike" dirty="0">
                <a:effectLst/>
                <a:latin typeface="Aino" panose="02000603040504020204" pitchFamily="2" charset="77"/>
              </a:rPr>
              <a:t>Thinking more directly about the future, the Estonian system has set the priority to not only treat but also </a:t>
            </a:r>
            <a:r>
              <a:rPr lang="en-GB" sz="1000" b="1" i="1" u="none" strike="noStrike" dirty="0">
                <a:effectLst/>
                <a:latin typeface="Aino" panose="02000603040504020204" pitchFamily="2" charset="77"/>
              </a:rPr>
              <a:t>prevent</a:t>
            </a:r>
            <a:r>
              <a:rPr lang="en-GB" sz="1000" u="none" strike="noStrike" dirty="0">
                <a:effectLst/>
                <a:latin typeface="Aino" panose="02000603040504020204" pitchFamily="2" charset="77"/>
              </a:rPr>
              <a:t> health issues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prevention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is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cheaper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than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cure</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In order to do that, the Healthcare 4.0 system will focus on </a:t>
            </a:r>
            <a:r>
              <a:rPr lang="en-GB" sz="1000" b="1" i="1" u="none" strike="noStrike" dirty="0" err="1">
                <a:effectLst/>
                <a:latin typeface="Aino" panose="02000603040504020204" pitchFamily="2" charset="77"/>
              </a:rPr>
              <a:t>personali</a:t>
            </a:r>
            <a:r>
              <a:rPr lang="et-EE" sz="1000" b="1" i="1" u="none" strike="noStrike" dirty="0">
                <a:effectLst/>
                <a:latin typeface="Aino" panose="02000603040504020204" pitchFamily="2" charset="77"/>
              </a:rPr>
              <a:t>s</a:t>
            </a:r>
            <a:r>
              <a:rPr lang="en-GB" sz="1000" b="1" i="1" u="none" strike="noStrike" dirty="0">
                <a:effectLst/>
                <a:latin typeface="Aino" panose="02000603040504020204" pitchFamily="2" charset="77"/>
              </a:rPr>
              <a:t>ed medicine</a:t>
            </a:r>
            <a:r>
              <a:rPr lang="en-GB" sz="1000" u="none" strike="noStrike" dirty="0">
                <a:effectLst/>
                <a:latin typeface="Aino" panose="02000603040504020204" pitchFamily="2" charset="77"/>
              </a:rPr>
              <a:t>. This means that thanks to genome-based analysis, people will become more aware of those factors influencing their health and each person can progressively become more responsible for managing their own health. If we consider that today we can only predict general health trends, then in the future more personal health consulting will be available based on the analysis of the person’s health account.</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Because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does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not</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every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medical</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service</a:t>
            </a:r>
            <a:r>
              <a:rPr lang="et-EE" sz="1000" u="none" strike="noStrike" dirty="0">
                <a:effectLst/>
                <a:latin typeface="Aino" panose="02000603040504020204" pitchFamily="2" charset="77"/>
              </a:rPr>
              <a:t> all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time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only</a:t>
            </a:r>
            <a:r>
              <a:rPr lang="et-EE" sz="1000" u="none" strike="noStrike" dirty="0">
                <a:effectLst/>
                <a:latin typeface="Aino" panose="02000603040504020204" pitchFamily="2" charset="77"/>
              </a:rPr>
              <a:t> need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ones</a:t>
            </a:r>
            <a:r>
              <a:rPr lang="et-EE" sz="1000" u="none" strike="noStrike" dirty="0">
                <a:effectLst/>
                <a:latin typeface="Aino" panose="02000603040504020204" pitchFamily="2" charset="77"/>
              </a:rPr>
              <a:t> personal </a:t>
            </a:r>
            <a:r>
              <a:rPr lang="et-EE" sz="1000" u="none" strike="noStrike" dirty="0" err="1">
                <a:effectLst/>
                <a:latin typeface="Aino" panose="02000603040504020204" pitchFamily="2" charset="77"/>
              </a:rPr>
              <a:t>to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a:t>
            </a:r>
            <a:r>
              <a:rPr lang="et-EE" sz="1000" u="none" strike="noStrike" dirty="0">
                <a:effectLst/>
                <a:latin typeface="Aino" panose="02000603040504020204" pitchFamily="2" charset="77"/>
              </a:rPr>
              <a:t>. </a:t>
            </a:r>
            <a:r>
              <a:rPr lang="en-GB" sz="1000" u="none" strike="noStrike" dirty="0">
                <a:effectLst/>
                <a:latin typeface="Aino" panose="02000603040504020204" pitchFamily="2" charset="77"/>
              </a:rPr>
              <a:t>This should greatly improve the treatment quality for patients across Estonia and simultaneously save the medical sector as well as health authorities valuable time and money.</a:t>
            </a:r>
            <a:endParaRPr lang="et-EE"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t-EE" sz="1000" u="none" strike="noStrike" dirty="0" err="1">
                <a:effectLst/>
                <a:latin typeface="Aino" panose="02000603040504020204" pitchFamily="2" charset="77"/>
              </a:rPr>
              <a:t>With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personalised</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medicine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we</a:t>
            </a:r>
            <a:r>
              <a:rPr lang="et-EE" sz="1000" u="none" strike="noStrike" dirty="0">
                <a:effectLst/>
                <a:latin typeface="Aino" panose="02000603040504020204" pitchFamily="2" charset="77"/>
              </a:rPr>
              <a:t> are </a:t>
            </a:r>
            <a:r>
              <a:rPr lang="et-EE" sz="1000" u="none" strike="noStrike" dirty="0" err="1">
                <a:effectLst/>
                <a:latin typeface="Aino" panose="02000603040504020204" pitchFamily="2" charset="77"/>
              </a:rPr>
              <a:t>talking</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information</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based</a:t>
            </a:r>
            <a:r>
              <a:rPr lang="et-EE" sz="1000" u="none" strike="noStrike" dirty="0">
                <a:effectLst/>
                <a:latin typeface="Aino" panose="02000603040504020204" pitchFamily="2" charset="77"/>
              </a:rPr>
              <a:t> on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genetics</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also</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lifestyle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health</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and  </a:t>
            </a:r>
            <a:r>
              <a:rPr lang="et-EE" sz="1000" u="none" strike="noStrike" dirty="0" err="1">
                <a:effectLst/>
                <a:latin typeface="Aino" panose="02000603040504020204" pitchFamily="2" charset="77"/>
              </a:rPr>
              <a:t>the</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history</a:t>
            </a:r>
            <a:r>
              <a:rPr lang="et-EE" sz="1000" u="none" strike="noStrike" dirty="0">
                <a:effectLst/>
                <a:latin typeface="Aino" panose="02000603040504020204" pitchFamily="2" charset="77"/>
              </a:rPr>
              <a:t> of </a:t>
            </a:r>
            <a:r>
              <a:rPr lang="et-EE" sz="1000" u="none" strike="noStrike" dirty="0" err="1">
                <a:effectLst/>
                <a:latin typeface="Aino" panose="02000603040504020204" pitchFamily="2" charset="77"/>
              </a:rPr>
              <a:t>your</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family</a:t>
            </a:r>
            <a:r>
              <a:rPr lang="et-EE" sz="1000" u="none" strike="noStrike" dirty="0">
                <a:effectLst/>
                <a:latin typeface="Aino" panose="02000603040504020204" pitchFamily="2" charset="77"/>
              </a:rPr>
              <a:t> </a:t>
            </a:r>
            <a:r>
              <a:rPr lang="et-EE" sz="1000" u="none" strike="noStrike" dirty="0" err="1">
                <a:effectLst/>
                <a:latin typeface="Aino" panose="02000603040504020204" pitchFamily="2" charset="77"/>
              </a:rPr>
              <a:t>members</a:t>
            </a:r>
            <a:r>
              <a:rPr lang="et-EE" sz="1000" u="none" strike="noStrike" dirty="0">
                <a:effectLst/>
                <a:latin typeface="Aino" panose="02000603040504020204" pitchFamily="2" charset="77"/>
              </a:rPr>
              <a:t>.</a:t>
            </a:r>
          </a:p>
          <a:p>
            <a:pPr marL="0" lvl="0" indent="0">
              <a:lnSpc>
                <a:spcPct val="114000"/>
              </a:lnSpc>
              <a:buFont typeface="Arial" panose="020B0604020202020204" pitchFamily="34" charset="0"/>
              <a:buNone/>
            </a:pPr>
            <a:endParaRPr lang="et-EE"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Patsiendiportaal: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 </a:t>
            </a:r>
            <a:r>
              <a:rPr lang="et-EE" sz="1000" dirty="0" err="1">
                <a:latin typeface="Aino" panose="02000603040504020204" pitchFamily="2" charset="77"/>
                <a:hlinkClick r:id="rId3"/>
              </a:rPr>
              <a:t>Patient</a:t>
            </a:r>
            <a:r>
              <a:rPr lang="et-EE" sz="1000" dirty="0">
                <a:latin typeface="Aino" panose="02000603040504020204" pitchFamily="2" charset="77"/>
                <a:hlinkClick r:id="rId3"/>
              </a:rPr>
              <a:t> Portal (digilugu.ee)</a:t>
            </a:r>
            <a:r>
              <a:rPr lang="et-EE" sz="1000" dirty="0">
                <a:latin typeface="Aino" panose="02000603040504020204" pitchFamily="2" charset="77"/>
              </a:rPr>
              <a:t> </a:t>
            </a:r>
            <a:br>
              <a:rPr lang="et-EE" sz="1000" dirty="0">
                <a:latin typeface="Aino" panose="02000603040504020204" pitchFamily="2" charset="77"/>
              </a:rPr>
            </a:br>
            <a:br>
              <a:rPr lang="et-EE" sz="1000" dirty="0">
                <a:latin typeface="Aino" panose="02000603040504020204" pitchFamily="2" charset="77"/>
              </a:rPr>
            </a:br>
            <a:r>
              <a:rPr lang="et-EE" sz="1000" dirty="0" err="1">
                <a:latin typeface="Aino" panose="02000603040504020204" pitchFamily="2" charset="77"/>
              </a:rPr>
              <a:t>Find</a:t>
            </a:r>
            <a:r>
              <a:rPr lang="et-EE" sz="1000" dirty="0">
                <a:latin typeface="Aino" panose="02000603040504020204" pitchFamily="2" charset="77"/>
              </a:rPr>
              <a:t> </a:t>
            </a:r>
            <a:r>
              <a:rPr lang="et-EE" sz="1000" dirty="0" err="1">
                <a:latin typeface="Aino" panose="02000603040504020204" pitchFamily="2" charset="77"/>
              </a:rPr>
              <a:t>out</a:t>
            </a:r>
            <a:r>
              <a:rPr lang="et-EE" sz="1000" dirty="0">
                <a:latin typeface="Aino" panose="02000603040504020204" pitchFamily="2" charset="77"/>
              </a:rPr>
              <a:t> </a:t>
            </a:r>
            <a:r>
              <a:rPr lang="et-EE" sz="1000" dirty="0" err="1">
                <a:latin typeface="Aino" panose="02000603040504020204" pitchFamily="2" charset="77"/>
              </a:rPr>
              <a:t>more</a:t>
            </a:r>
            <a:r>
              <a:rPr lang="et-EE" sz="1000" dirty="0">
                <a:latin typeface="Aino" panose="02000603040504020204" pitchFamily="2" charset="77"/>
              </a:rPr>
              <a:t>: https://toolbox.estonia.ee/?tag-sector=healthtech </a:t>
            </a:r>
            <a:endParaRPr lang="et-EE" sz="1000" u="none" strike="noStrike" dirty="0">
              <a:effectLst/>
              <a:latin typeface="Aino" panose="02000603040504020204" pitchFamily="2" charset="77"/>
            </a:endParaRPr>
          </a:p>
          <a:p>
            <a:pPr>
              <a:lnSpc>
                <a:spcPct val="114000"/>
              </a:lnSpc>
            </a:pPr>
            <a:endParaRPr lang="et-EE"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831844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b="0" i="0" kern="1200" dirty="0">
                <a:solidFill>
                  <a:schemeClr val="tx1"/>
                </a:solidFill>
                <a:effectLst/>
                <a:latin typeface="Aino" panose="02000603040504020204" pitchFamily="2" charset="77"/>
                <a:ea typeface="+mn-ea"/>
                <a:cs typeface="+mn-cs"/>
              </a:rPr>
              <a:t>By now you might be thinking “Wow, Estonians must all be geniuses. They must be really content with that they have.” Well, the first sentence is a very kind compliment, thank you very much. The second point is incorrect though. Estonians are fully aware that raising smarter kids is the smartest investment a country can make – it is the youth of today that will continue to build Estonia’s information society. In fact, even today Estonia lacks more than 50,000 specialists in the IT sector. Estonia is also painfully aware that for its lack of natural resources it has to focus on the resource between the ears of its inhabitants. With this in mind, Estonia aims to implement modern digital technology more efficiently and effectively in learning and teaching to improve the digital skills of the entire nation. </a:t>
            </a:r>
          </a:p>
          <a:p>
            <a:r>
              <a:rPr lang="en-US" sz="1000" b="0" i="0" kern="1200" dirty="0">
                <a:solidFill>
                  <a:schemeClr val="tx1"/>
                </a:solidFill>
                <a:effectLst/>
                <a:latin typeface="Aino" panose="02000603040504020204" pitchFamily="2" charset="77"/>
                <a:ea typeface="+mn-ea"/>
                <a:cs typeface="+mn-cs"/>
              </a:rPr>
              <a:t> </a:t>
            </a:r>
          </a:p>
          <a:p>
            <a:r>
              <a:rPr lang="en-US" sz="1000" b="0" i="0" kern="1200" dirty="0">
                <a:solidFill>
                  <a:schemeClr val="tx1"/>
                </a:solidFill>
                <a:effectLst/>
                <a:latin typeface="Aino" panose="02000603040504020204" pitchFamily="2" charset="77"/>
                <a:ea typeface="+mn-ea"/>
                <a:cs typeface="+mn-cs"/>
              </a:rPr>
              <a:t>And you can see that hard work does indeed pay off. Estonia is ranking 1st in the OECD’s PISA tests in Europe and it also started offering robotics courses and programming classes for kids many years ago. This is targeted at making sure that every student receives the necessary knowledge and skills to access the modern digital infrastructure for future use. </a:t>
            </a:r>
          </a:p>
          <a:p>
            <a:endParaRPr lang="en-US"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highlight>
                  <a:srgbClr val="FFFF00"/>
                </a:highlight>
                <a:latin typeface="Aino" panose="02000603040504020204" pitchFamily="2" charset="77"/>
                <a:ea typeface="+mn-ea"/>
                <a:cs typeface="+mn-cs"/>
              </a:rPr>
              <a:t>Estonia </a:t>
            </a:r>
            <a:r>
              <a:rPr lang="et-EE" sz="1000" b="0" i="0" kern="1200" dirty="0" err="1">
                <a:solidFill>
                  <a:schemeClr val="tx1"/>
                </a:solidFill>
                <a:effectLst/>
                <a:highlight>
                  <a:srgbClr val="FFFF00"/>
                </a:highlight>
                <a:latin typeface="Aino" panose="02000603040504020204" pitchFamily="2" charset="77"/>
                <a:ea typeface="+mn-ea"/>
                <a:cs typeface="+mn-cs"/>
              </a:rPr>
              <a:t>has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err="1">
                <a:solidFill>
                  <a:schemeClr val="tx1"/>
                </a:solidFill>
                <a:effectLst/>
                <a:highlight>
                  <a:srgbClr val="FFFF00"/>
                </a:highlight>
                <a:latin typeface="Aino" panose="02000603040504020204" pitchFamily="2" charset="77"/>
                <a:ea typeface="+mn-ea"/>
                <a:cs typeface="+mn-cs"/>
              </a:rPr>
              <a:t>digitise</a:t>
            </a:r>
            <a:r>
              <a:rPr lang="et-EE" sz="1000" b="0" i="0" kern="1200" dirty="0">
                <a:solidFill>
                  <a:schemeClr val="tx1"/>
                </a:solidFill>
                <a:effectLst/>
                <a:highlight>
                  <a:srgbClr val="FFFF00"/>
                </a:highlight>
                <a:latin typeface="Aino" panose="02000603040504020204" pitchFamily="2" charset="77"/>
                <a:ea typeface="+mn-ea"/>
                <a:cs typeface="+mn-cs"/>
              </a:rPr>
              <a:t>d</a:t>
            </a:r>
            <a:r>
              <a:rPr lang="en-US" sz="1000" b="0" i="0" kern="1200" dirty="0">
                <a:solidFill>
                  <a:schemeClr val="tx1"/>
                </a:solidFill>
                <a:effectLst/>
                <a:highlight>
                  <a:srgbClr val="FFFF00"/>
                </a:highlight>
                <a:latin typeface="Aino" panose="02000603040504020204" pitchFamily="2" charset="77"/>
                <a:ea typeface="+mn-ea"/>
                <a:cs typeface="+mn-cs"/>
              </a:rPr>
              <a:t> all </a:t>
            </a:r>
            <a:r>
              <a:rPr lang="et-EE" sz="1000" b="0" i="0" kern="1200" dirty="0" err="1">
                <a:solidFill>
                  <a:schemeClr val="tx1"/>
                </a:solidFill>
                <a:effectLst/>
                <a:highlight>
                  <a:srgbClr val="FFFF00"/>
                </a:highlight>
                <a:latin typeface="Aino" panose="02000603040504020204" pitchFamily="2" charset="77"/>
                <a:ea typeface="+mn-ea"/>
                <a:cs typeface="+mn-cs"/>
              </a:rPr>
              <a:t>national</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highlight>
                  <a:srgbClr val="FFFF00"/>
                </a:highlight>
                <a:latin typeface="Aino" panose="02000603040504020204" pitchFamily="2" charset="77"/>
                <a:ea typeface="+mn-ea"/>
                <a:cs typeface="+mn-cs"/>
              </a:rPr>
              <a:t>educational materials</a:t>
            </a:r>
            <a:r>
              <a:rPr lang="et-EE" sz="1000" b="0" i="0" kern="1200" dirty="0">
                <a:solidFill>
                  <a:schemeClr val="tx1"/>
                </a:solidFill>
                <a:effectLst/>
                <a:highlight>
                  <a:srgbClr val="FFFF00"/>
                </a:highlight>
                <a:latin typeface="Aino" panose="02000603040504020204" pitchFamily="2" charset="77"/>
                <a:ea typeface="+mn-ea"/>
                <a:cs typeface="+mn-cs"/>
              </a:rPr>
              <a:t>. </a:t>
            </a:r>
            <a:r>
              <a:rPr lang="en-US" sz="1000" b="0" i="0" kern="1200" dirty="0">
                <a:solidFill>
                  <a:schemeClr val="tx1"/>
                </a:solidFill>
                <a:effectLst/>
                <a:latin typeface="Aino" panose="02000603040504020204" pitchFamily="2" charset="77"/>
                <a:ea typeface="+mn-ea"/>
                <a:cs typeface="+mn-cs"/>
              </a:rPr>
              <a:t>The e-education system, meanwhile, allows parents to check the grades of their children at school, while digital signatures ensure that children can’t skip school or try to fake a note from their parents. This solution actually reduced skipping classes by 30%.</a:t>
            </a:r>
            <a:r>
              <a:rPr lang="et-EE" sz="1000" b="0" i="0" kern="1200" dirty="0">
                <a:solidFill>
                  <a:schemeClr val="tx1"/>
                </a:solidFill>
                <a:effectLst/>
                <a:latin typeface="Aino" panose="02000603040504020204" pitchFamily="2" charset="77"/>
                <a:ea typeface="+mn-ea"/>
                <a:cs typeface="+mn-cs"/>
              </a:rPr>
              <a:t> </a:t>
            </a:r>
            <a:br>
              <a:rPr lang="et-EE" sz="1000" b="0" i="0" kern="1200" dirty="0">
                <a:solidFill>
                  <a:schemeClr val="tx1"/>
                </a:solidFill>
                <a:effectLst/>
                <a:latin typeface="Aino" panose="02000603040504020204" pitchFamily="2" charset="77"/>
                <a:ea typeface="+mn-ea"/>
                <a:cs typeface="+mn-cs"/>
              </a:rPr>
            </a:br>
            <a:r>
              <a:rPr lang="en-US" sz="1200" dirty="0"/>
              <a:t>During the Covid-19 pandemic, it was easy for Estonia's education system to adapt to distance learning because the materials were already available online.</a:t>
            </a:r>
            <a:endParaRPr lang="en-US" sz="1000" b="0" i="0" kern="1200" dirty="0">
              <a:solidFill>
                <a:schemeClr val="tx1"/>
              </a:solidFill>
              <a:effectLst/>
              <a:latin typeface="Aino" panose="02000603040504020204" pitchFamily="2" charset="77"/>
              <a:ea typeface="+mn-ea"/>
              <a:cs typeface="+mn-cs"/>
            </a:endParaRPr>
          </a:p>
          <a:p>
            <a:endParaRPr lang="en-US" sz="1000" b="0" i="0" kern="1200" dirty="0">
              <a:solidFill>
                <a:schemeClr val="tx1"/>
              </a:solidFill>
              <a:effectLst/>
              <a:latin typeface="Aino" panose="02000603040504020204" pitchFamily="2" charset="77"/>
              <a:ea typeface="+mn-ea"/>
              <a:cs typeface="+mn-cs"/>
            </a:endParaRPr>
          </a:p>
          <a:p>
            <a:r>
              <a:rPr lang="en-US" sz="1000" b="0" i="0" kern="1200" dirty="0">
                <a:solidFill>
                  <a:schemeClr val="tx1"/>
                </a:solidFill>
                <a:effectLst/>
                <a:latin typeface="Aino" panose="02000603040504020204" pitchFamily="2" charset="77"/>
                <a:ea typeface="+mn-ea"/>
                <a:cs typeface="+mn-cs"/>
              </a:rPr>
              <a:t>Finally, Estonia has also adopted a lifelong learning strategy because it understands that the private sector’s expectations towards the </a:t>
            </a:r>
            <a:r>
              <a:rPr lang="en-US" sz="1000" b="0" i="0" kern="1200" dirty="0" err="1">
                <a:solidFill>
                  <a:schemeClr val="tx1"/>
                </a:solidFill>
                <a:effectLst/>
                <a:latin typeface="Aino" panose="02000603040504020204" pitchFamily="2" charset="77"/>
                <a:ea typeface="+mn-ea"/>
                <a:cs typeface="+mn-cs"/>
              </a:rPr>
              <a:t>labour</a:t>
            </a:r>
            <a:r>
              <a:rPr lang="en-US" sz="1000" b="0" i="0" kern="1200" dirty="0">
                <a:solidFill>
                  <a:schemeClr val="tx1"/>
                </a:solidFill>
                <a:effectLst/>
                <a:latin typeface="Aino" panose="02000603040504020204" pitchFamily="2" charset="77"/>
                <a:ea typeface="+mn-ea"/>
                <a:cs typeface="+mn-cs"/>
              </a:rPr>
              <a:t> force continue to change. Thus, both state and private sector companies offer a variety of (often free) IT-courses for enthusiasts of any age. This gives the opportunity for people to educate themselves and increase their IT skills while making it easier to make the necessary changes in their career choices.</a:t>
            </a:r>
            <a:endParaRPr lang="et-EE" sz="1000" b="0" i="0" kern="1200" dirty="0">
              <a:solidFill>
                <a:schemeClr val="tx1"/>
              </a:solidFill>
              <a:effectLst/>
              <a:latin typeface="Aino" panose="02000603040504020204" pitchFamily="2" charset="77"/>
              <a:ea typeface="+mn-ea"/>
              <a:cs typeface="+mn-cs"/>
            </a:endParaRPr>
          </a:p>
          <a:p>
            <a:endParaRPr lang="et-EE" sz="1000" b="0" i="0" kern="1200" dirty="0">
              <a:solidFill>
                <a:schemeClr val="tx1"/>
              </a:solidFill>
              <a:effectLst/>
              <a:latin typeface="Aino" panose="02000603040504020204" pitchFamily="2" charset="77"/>
              <a:ea typeface="+mn-ea"/>
              <a:cs typeface="+mn-cs"/>
            </a:endParaRPr>
          </a:p>
          <a:p>
            <a:r>
              <a:rPr lang="et-EE" sz="1000" b="0" i="0" kern="1200" dirty="0">
                <a:solidFill>
                  <a:schemeClr val="tx1"/>
                </a:solidFill>
                <a:effectLst/>
                <a:latin typeface="Aino" panose="02000603040504020204" pitchFamily="2" charset="77"/>
                <a:ea typeface="+mn-ea"/>
                <a:cs typeface="+mn-cs"/>
              </a:rPr>
              <a:t>kood / Jõhvi: </a:t>
            </a:r>
            <a:r>
              <a:rPr lang="en-US" sz="1000" dirty="0" err="1">
                <a:latin typeface="Aino" panose="02000603040504020204" pitchFamily="2" charset="77"/>
                <a:hlinkClick r:id="rId3"/>
              </a:rPr>
              <a:t>kood</a:t>
            </a:r>
            <a:r>
              <a:rPr lang="en-US" sz="1000" dirty="0">
                <a:latin typeface="Aino" panose="02000603040504020204" pitchFamily="2" charset="77"/>
                <a:hlinkClick r:id="rId3"/>
              </a:rPr>
              <a:t>/Jõhvi - Your entrance to the world of tech!</a:t>
            </a:r>
            <a:r>
              <a:rPr lang="et-EE" sz="1000" b="1" dirty="0">
                <a:latin typeface="Aino" panose="02000603040504020204" pitchFamily="2" charset="77"/>
              </a:rPr>
              <a:t> – </a:t>
            </a:r>
            <a:r>
              <a:rPr lang="et-EE" sz="1000" b="0" dirty="0" err="1">
                <a:latin typeface="Aino" panose="02000603040504020204" pitchFamily="2" charset="77"/>
              </a:rPr>
              <a:t>good</a:t>
            </a:r>
            <a:r>
              <a:rPr lang="et-EE" sz="1000" b="0" dirty="0">
                <a:latin typeface="Aino" panose="02000603040504020204" pitchFamily="2" charset="77"/>
              </a:rPr>
              <a:t> </a:t>
            </a:r>
            <a:r>
              <a:rPr lang="et-EE" sz="1000" b="0" dirty="0" err="1">
                <a:latin typeface="Aino" panose="02000603040504020204" pitchFamily="2" charset="77"/>
              </a:rPr>
              <a:t>example</a:t>
            </a:r>
            <a:r>
              <a:rPr lang="et-EE" sz="1000" b="0" dirty="0">
                <a:latin typeface="Aino" panose="02000603040504020204" pitchFamily="2" charset="77"/>
              </a:rPr>
              <a:t> of </a:t>
            </a:r>
            <a:r>
              <a:rPr lang="et-EE" sz="1000" b="0" dirty="0" err="1">
                <a:latin typeface="Aino" panose="02000603040504020204" pitchFamily="2" charset="77"/>
              </a:rPr>
              <a:t>private</a:t>
            </a:r>
            <a:r>
              <a:rPr lang="et-EE" sz="1000" b="0" dirty="0">
                <a:latin typeface="Aino" panose="02000603040504020204" pitchFamily="2" charset="77"/>
              </a:rPr>
              <a:t> </a:t>
            </a:r>
            <a:r>
              <a:rPr lang="et-EE" sz="1000" b="0" dirty="0" err="1">
                <a:latin typeface="Aino" panose="02000603040504020204" pitchFamily="2" charset="77"/>
              </a:rPr>
              <a:t>initiative</a:t>
            </a:r>
            <a:endParaRPr lang="en-US" sz="1000" b="0" i="0" kern="1200" dirty="0">
              <a:solidFill>
                <a:schemeClr val="tx1"/>
              </a:solidFill>
              <a:effectLst/>
              <a:latin typeface="Aino" panose="02000603040504020204" pitchFamily="2" charset="77"/>
              <a:ea typeface="+mn-ea"/>
              <a:cs typeface="+mn-cs"/>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35</a:t>
            </a:fld>
            <a:endParaRPr lang="et-EE" sz="1000">
              <a:latin typeface="Aino" panose="02000603040504020204" pitchFamily="50" charset="0"/>
            </a:endParaRPr>
          </a:p>
        </p:txBody>
      </p:sp>
    </p:spTree>
    <p:extLst>
      <p:ext uri="{BB962C8B-B14F-4D97-AF65-F5344CB8AC3E}">
        <p14:creationId xmlns:p14="http://schemas.microsoft.com/office/powerpoint/2010/main" val="2103412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ATTITUDE:</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Generally Estonian Ministry of Education and Research is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ecouraging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the use of AI. This is all they can do because schools and teachers are autonomous in this 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While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make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transition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state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needs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manage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legislative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side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things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assessing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risks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among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children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monitoring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exam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results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of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regulating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everything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data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protection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principle is that we are not planning to ban technology from schools as it would be a disservice for our children when preparing them for the future. Unless we all, collectively, decide to stop its use, we must all, collectively, learn how to use it responsibly. The strategy to focus on educating instead of strict regulation is also in accordance with the principles of the Education Strategy 2035, which includes the government's efforts to integrate digital skills at all educational levels, encourage lifelong learning, and create policies for flexible learning and continuous skills development. The ministry of Economic Affairs and Communication has made survey which shows that in the next decade we will see about 61% of our jobs be connected to using AI actively and often. We have to prepare our children for that because we understand, that generative AI will be a tool that close to 2/3 of our population will need to master to stay competitive, both individually and as a nation. We also know that our young spending a lot of time behind screens does not make them more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skillful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with using tech and most of them lack functional skills to use these tools.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It differs a bit based on the AI but generally speaking we feel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hat children should be introduced to AI tools from age 13.</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What we do not want is AI deciding on the curriculum and personalising that. This may jeopardise students’ autonomy. This should still be the responsibility of the teacher and Estonia is not planning to change that. The end decisions have to be made by humans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still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retaining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personal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relationship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between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With AI we can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also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create more equality in our classrooms. It is normal that there are some students who are more competent than others and some students who are slower. Giving them all tools like 99Math creates a learning environment where all students look the same. You don’t see some students learning from simplified textbooks for example. 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his</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prevents social issues between 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potential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bullying</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99Math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 program where the algorithm presents students with tasks based on how well they solved the previous ones. </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Bizplay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program</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where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teacher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situations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regarding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handling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finances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owning</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business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helps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understand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entrepreneurship</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a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playful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a:t>
            </a:r>
          </a:p>
          <a:p>
            <a:pPr>
              <a:lnSpc>
                <a:spcPct val="115000"/>
              </a:lnSpc>
              <a:spcAft>
                <a:spcPts val="800"/>
              </a:spcAft>
            </a:pP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OpiqGPT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Public</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sector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initiated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pilot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mimics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ChatGPT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contains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from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different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textbooks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are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currently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used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 Estonian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schools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gives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student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opportunity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to</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become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familiar</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with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conversational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AI,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but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through</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fact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checked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material</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and in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estonian</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language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Project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was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partially</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funded</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by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the</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EU.</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important part is to ensure the same education quality for all- the students using a tablet and the ones learning more traditionally from a textbook. And also not to forget all </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non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digital and successful teaching methods.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REGULATION:</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The state does not regulate AI use in schools nor does it have specific stats about the level of AI use in schools across Estonia.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European AI Act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came into effect in August 2024 and according to that the Ministry of Education and Research is assessing the risks regarding different type of AI that can be potentially used at schools. </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Memorandum of understanding </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(MoU 2.0) made between the ministry of Education and Research, ministry of Economic affairs and Communications, universities, EdTech startups and their representing organisation EdTech Estonia. The goal is to turn competition for resources and user attention into win-win collaborations, using social innovation and collective solutions.</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In January 2024, the Ministry of Education and Research appointed the</a:t>
            </a: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 AI council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whose members are both experts from the ministry as well as top experts from other fields, including entrepreneurs, scientists, and visionaries from education. In June 2024 the AI Council presented a report to the minister about the suggested steps of going forward with the topic of AI in Estonia. One of the responsibilities of the council was to provide input for the creation of training programs for teaching the usage of AI, including the safety issues connected to the latter.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b="1"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r>
              <a:rPr lang="en-GB" sz="1800" b="1" kern="100" dirty="0">
                <a:effectLst/>
                <a:latin typeface="Times New Roman" panose="02020603050405020304" pitchFamily="18" charset="0"/>
                <a:ea typeface="Aptos" panose="020B0004020202020204" pitchFamily="34" charset="0"/>
                <a:cs typeface="Times New Roman" panose="02020603050405020304" pitchFamily="18" charset="0"/>
              </a:rPr>
              <a:t>AI manual</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created in 2024 b</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y</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ministry of Education and Research for schools that has separate recommendations to headmasters, teachers and students.</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15000"/>
              </a:lnSpc>
              <a:spcAft>
                <a:spcPts val="800"/>
              </a:spcAft>
            </a:pPr>
            <a:endParaRPr lang="et-EE" sz="1800" dirty="0">
              <a:effectLst/>
              <a:latin typeface="Times New Roman" panose="02020603050405020304" pitchFamily="18" charset="0"/>
              <a:ea typeface="Aptos" panose="020B0004020202020204" pitchFamily="34" charset="0"/>
            </a:endParaRPr>
          </a:p>
          <a:p>
            <a:pPr algn="just">
              <a:lnSpc>
                <a:spcPct val="115000"/>
              </a:lnSpc>
              <a:spcAft>
                <a:spcPts val="800"/>
              </a:spcAft>
            </a:pPr>
            <a:r>
              <a:rPr lang="et-EE" sz="1800" dirty="0">
                <a:effectLst/>
                <a:latin typeface="Times New Roman" panose="02020603050405020304" pitchFamily="18" charset="0"/>
                <a:ea typeface="Aptos" panose="020B0004020202020204" pitchFamily="34" charset="0"/>
              </a:rPr>
              <a:t>The </a:t>
            </a:r>
            <a:r>
              <a:rPr lang="et-EE" sz="1800" dirty="0" err="1">
                <a:effectLst/>
                <a:latin typeface="Times New Roman" panose="02020603050405020304" pitchFamily="18" charset="0"/>
                <a:ea typeface="Aptos" panose="020B0004020202020204" pitchFamily="34" charset="0"/>
              </a:rPr>
              <a:t>strategy</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focus</a:t>
            </a:r>
            <a:r>
              <a:rPr lang="et-EE" sz="1800" dirty="0">
                <a:effectLst/>
                <a:latin typeface="Times New Roman" panose="02020603050405020304" pitchFamily="18" charset="0"/>
                <a:ea typeface="Aptos" panose="020B0004020202020204" pitchFamily="34" charset="0"/>
              </a:rPr>
              <a:t> on </a:t>
            </a:r>
            <a:r>
              <a:rPr lang="et-EE" sz="1800" dirty="0" err="1">
                <a:effectLst/>
                <a:latin typeface="Times New Roman" panose="02020603050405020304" pitchFamily="18" charset="0"/>
                <a:ea typeface="Aptos" panose="020B0004020202020204" pitchFamily="34" charset="0"/>
              </a:rPr>
              <a:t>educating</a:t>
            </a:r>
            <a:r>
              <a:rPr lang="et-EE" sz="1800" dirty="0">
                <a:effectLst/>
                <a:latin typeface="Times New Roman" panose="02020603050405020304" pitchFamily="18" charset="0"/>
                <a:ea typeface="Aptos" panose="020B0004020202020204" pitchFamily="34" charset="0"/>
              </a:rPr>
              <a:t> instead of </a:t>
            </a:r>
            <a:r>
              <a:rPr lang="et-EE" sz="1800" dirty="0" err="1">
                <a:effectLst/>
                <a:latin typeface="Times New Roman" panose="02020603050405020304" pitchFamily="18" charset="0"/>
                <a:ea typeface="Aptos" panose="020B0004020202020204" pitchFamily="34" charset="0"/>
              </a:rPr>
              <a:t>strict</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regulation</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also</a:t>
            </a:r>
            <a:r>
              <a:rPr lang="et-EE" sz="1800" dirty="0">
                <a:effectLst/>
                <a:latin typeface="Times New Roman" panose="02020603050405020304" pitchFamily="18" charset="0"/>
                <a:ea typeface="Aptos" panose="020B0004020202020204" pitchFamily="34" charset="0"/>
              </a:rPr>
              <a:t> in </a:t>
            </a:r>
            <a:r>
              <a:rPr lang="et-EE" sz="1800" dirty="0" err="1">
                <a:effectLst/>
                <a:latin typeface="Times New Roman" panose="02020603050405020304" pitchFamily="18" charset="0"/>
                <a:ea typeface="Aptos" panose="020B0004020202020204" pitchFamily="34" charset="0"/>
              </a:rPr>
              <a:t>accordance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with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principles</a:t>
            </a:r>
            <a:r>
              <a:rPr lang="et-EE" sz="1800" dirty="0">
                <a:effectLst/>
                <a:latin typeface="Times New Roman" panose="02020603050405020304" pitchFamily="18" charset="0"/>
                <a:ea typeface="Aptos" panose="020B0004020202020204" pitchFamily="34" charset="0"/>
              </a:rPr>
              <a:t> of </a:t>
            </a:r>
            <a:r>
              <a:rPr lang="et-EE" sz="1800" b="0" dirty="0" err="1">
                <a:effectLst/>
                <a:latin typeface="Times New Roman" panose="02020603050405020304" pitchFamily="18" charset="0"/>
                <a:ea typeface="Aptos" panose="020B0004020202020204" pitchFamily="34" charset="0"/>
              </a:rPr>
              <a:t>the</a:t>
            </a:r>
            <a:r>
              <a:rPr lang="et-EE" sz="1800" b="1" dirty="0">
                <a:effectLst/>
                <a:latin typeface="Times New Roman" panose="02020603050405020304" pitchFamily="18" charset="0"/>
                <a:ea typeface="Aptos" panose="020B0004020202020204" pitchFamily="34" charset="0"/>
              </a:rPr>
              <a:t> Education </a:t>
            </a:r>
            <a:r>
              <a:rPr lang="et-EE" sz="1800" b="1" dirty="0" err="1">
                <a:effectLst/>
                <a:latin typeface="Times New Roman" panose="02020603050405020304" pitchFamily="18" charset="0"/>
                <a:ea typeface="Aptos" panose="020B0004020202020204" pitchFamily="34" charset="0"/>
              </a:rPr>
              <a:t>Strategy</a:t>
            </a:r>
            <a:r>
              <a:rPr lang="et-EE" sz="1800" b="1" dirty="0">
                <a:effectLst/>
                <a:latin typeface="Times New Roman" panose="02020603050405020304" pitchFamily="18" charset="0"/>
                <a:ea typeface="Aptos" panose="020B0004020202020204" pitchFamily="34" charset="0"/>
              </a:rPr>
              <a:t> 2035</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which</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includes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the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government's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efforts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to</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integrate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digital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all </a:t>
            </a:r>
            <a:r>
              <a:rPr lang="et-EE" sz="1800" dirty="0" err="1">
                <a:effectLst/>
                <a:latin typeface="Times New Roman" panose="02020603050405020304" pitchFamily="18" charset="0"/>
                <a:ea typeface="Aptos" panose="020B0004020202020204" pitchFamily="34" charset="0"/>
              </a:rPr>
              <a:t>educational</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levels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encourage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lifelong</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create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policies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for</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flexible</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learning</a:t>
            </a:r>
            <a:r>
              <a:rPr lang="et-EE" sz="1800" dirty="0">
                <a:effectLst/>
                <a:latin typeface="Times New Roman" panose="02020603050405020304" pitchFamily="18" charset="0"/>
                <a:ea typeface="Aptos" panose="020B0004020202020204" pitchFamily="34" charset="0"/>
              </a:rPr>
              <a:t> and </a:t>
            </a:r>
            <a:r>
              <a:rPr lang="et-EE" sz="1800" dirty="0" err="1">
                <a:effectLst/>
                <a:latin typeface="Times New Roman" panose="02020603050405020304" pitchFamily="18" charset="0"/>
                <a:ea typeface="Aptos" panose="020B0004020202020204" pitchFamily="34" charset="0"/>
              </a:rPr>
              <a:t>continuous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skills</a:t>
            </a:r>
            <a:r>
              <a:rPr lang="et-EE" sz="1800" dirty="0">
                <a:effectLst/>
                <a:latin typeface="Times New Roman" panose="02020603050405020304" pitchFamily="18" charset="0"/>
                <a:ea typeface="Aptos" panose="020B0004020202020204" pitchFamily="34" charset="0"/>
              </a:rPr>
              <a:t> </a:t>
            </a:r>
            <a:r>
              <a:rPr lang="et-EE" sz="1800" dirty="0" err="1">
                <a:effectLst/>
                <a:latin typeface="Times New Roman" panose="02020603050405020304" pitchFamily="18" charset="0"/>
                <a:ea typeface="Aptos" panose="020B0004020202020204" pitchFamily="34" charset="0"/>
              </a:rPr>
              <a:t>development</a:t>
            </a:r>
            <a:r>
              <a:rPr lang="et-EE" sz="1800" dirty="0">
                <a:effectLst/>
                <a:latin typeface="Times New Roman" panose="02020603050405020304" pitchFamily="18" charset="0"/>
                <a:ea typeface="Aptos" panose="020B0004020202020204" pitchFamily="34" charset="0"/>
              </a:rPr>
              <a:t>.</a:t>
            </a:r>
          </a:p>
          <a:p>
            <a:pPr algn="just">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gn="l"/>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AI </a:t>
            </a:r>
            <a:r>
              <a:rPr lang="et-EE" sz="1800" b="1" kern="100" dirty="0" err="1">
                <a:effectLst/>
                <a:latin typeface="Times New Roman" panose="02020603050405020304" pitchFamily="18" charset="0"/>
                <a:ea typeface="Aptos" panose="020B0004020202020204" pitchFamily="34" charset="0"/>
                <a:cs typeface="Times New Roman" panose="02020603050405020304" pitchFamily="18" charset="0"/>
              </a:rPr>
              <a:t>Leap</a:t>
            </a:r>
            <a:r>
              <a:rPr lang="et-EE" sz="1800" b="1" kern="100" dirty="0">
                <a:effectLst/>
                <a:latin typeface="Times New Roman" panose="02020603050405020304" pitchFamily="18" charset="0"/>
                <a:ea typeface="Aptos" panose="020B0004020202020204" pitchFamily="34" charset="0"/>
                <a:cs typeface="Times New Roman" panose="02020603050405020304" pitchFamily="18" charset="0"/>
              </a:rPr>
              <a:t> 2025</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that</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et-EE" sz="1800" kern="100" dirty="0" err="1">
                <a:effectLst/>
                <a:latin typeface="Times New Roman" panose="02020603050405020304" pitchFamily="18" charset="0"/>
                <a:ea typeface="Aptos" panose="020B0004020202020204" pitchFamily="34" charset="0"/>
                <a:cs typeface="Times New Roman" panose="02020603050405020304" pitchFamily="18" charset="0"/>
              </a:rPr>
              <a:t>is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in</a:t>
            </a:r>
            <a:r>
              <a:rPr lang="en-US" sz="1800" b="0" i="0" u="none" strike="noStrike" baseline="0" dirty="0">
                <a:latin typeface="Calibri" panose="020F0502020204030204" pitchFamily="34" charset="0"/>
              </a:rPr>
              <a:t>spired by the historic Tiger Leap </a:t>
            </a:r>
            <a:r>
              <a:rPr lang="en-US" sz="1800" b="0" i="0" u="none" strike="noStrike" baseline="0" dirty="0" err="1">
                <a:latin typeface="Calibri" panose="020F0502020204030204" pitchFamily="34" charset="0"/>
              </a:rPr>
              <a:t>programme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Estonia will launch in the fall of 2025 the </a:t>
            </a:r>
            <a:r>
              <a:rPr lang="en-US" sz="1800" b="0" i="0" u="none" strike="noStrike" baseline="0" dirty="0">
                <a:latin typeface="Calibri-Bold"/>
              </a:rPr>
              <a:t>AI</a:t>
            </a:r>
            <a:r>
              <a:rPr lang="et-EE" sz="1800" b="0" i="0" u="none" strike="noStrike" baseline="0" dirty="0">
                <a:latin typeface="Calibri-Bold"/>
              </a:rPr>
              <a:t> </a:t>
            </a:r>
            <a:r>
              <a:rPr lang="en-US" sz="1800" b="0" i="0" u="none" strike="noStrike" baseline="0" dirty="0">
                <a:latin typeface="Calibri-Bold"/>
              </a:rPr>
              <a:t>Leap educational </a:t>
            </a:r>
            <a:r>
              <a:rPr lang="en-US" sz="1800" b="0" i="0" u="none" strike="noStrike" baseline="0" dirty="0" err="1">
                <a:latin typeface="Calibri-Bold"/>
              </a:rPr>
              <a:t>programme</a:t>
            </a:r>
            <a:r>
              <a:rPr lang="en-US" sz="1800" b="0" i="0" u="none" strike="noStrike" baseline="0" dirty="0">
                <a:latin typeface="Calibri-Bold"/>
              </a:rPr>
              <a:t> in public-private sector</a:t>
            </a:r>
            <a:r>
              <a:rPr lang="et-EE" sz="1800" b="0" i="0" u="none" strike="noStrike" baseline="0" dirty="0">
                <a:latin typeface="Calibri-Bold"/>
              </a:rPr>
              <a:t> </a:t>
            </a:r>
            <a:r>
              <a:rPr lang="en-US" sz="1800" b="0" i="0" u="none" strike="noStrike" baseline="0" dirty="0">
                <a:latin typeface="Calibri-Bold"/>
              </a:rPr>
              <a:t>cooperation </a:t>
            </a:r>
            <a:r>
              <a:rPr lang="en-US" sz="1800" b="0" i="0" u="none" strike="noStrike" baseline="0" dirty="0">
                <a:latin typeface="Calibri" panose="020F0502020204030204" pitchFamily="34" charset="0"/>
              </a:rPr>
              <a:t>to embed artificial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intelligence (AI) tools into everyday learning in Estonian schools.</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With the </a:t>
            </a:r>
            <a:r>
              <a:rPr lang="en-US" sz="1800" b="0" i="0" u="none" strike="noStrike" baseline="0" dirty="0" err="1">
                <a:latin typeface="Calibri" panose="020F0502020204030204" pitchFamily="34" charset="0"/>
              </a:rPr>
              <a:t>programme</a:t>
            </a:r>
            <a:r>
              <a:rPr lang="en-US" sz="1800" b="0" i="0" u="none" strike="noStrike" baseline="0" dirty="0">
                <a:latin typeface="Calibri" panose="020F0502020204030204" pitchFamily="34" charset="0"/>
              </a:rPr>
              <a:t>, all students in Estonian upper secondary schools and vocational</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schools and their teachers will receive free access to the world’s best AI applications and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necessary skills to use them wisely in learning. This will ensure the</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continued</a:t>
            </a:r>
            <a:r>
              <a:rPr lang="et-EE" sz="1800" b="0" i="0" u="none" strike="noStrike" baseline="0" dirty="0">
                <a:latin typeface="Calibri" panose="020F0502020204030204" pitchFamily="34" charset="0"/>
              </a:rPr>
              <a:t> </a:t>
            </a:r>
            <a:r>
              <a:rPr lang="en-US" sz="1800" b="0" i="0" u="none" strike="noStrike" baseline="0" dirty="0">
                <a:latin typeface="Calibri" panose="020F0502020204030204" pitchFamily="34" charset="0"/>
              </a:rPr>
              <a:t>competitiveness of the Estonian economy and the next stage in the development of e-</a:t>
            </a:r>
            <a:r>
              <a:rPr lang="et-EE" sz="1800" b="0" i="0" u="none" strike="noStrike" baseline="0" dirty="0">
                <a:latin typeface="Calibri" panose="020F0502020204030204" pitchFamily="34" charset="0"/>
              </a:rPr>
              <a:t>Estonia, </a:t>
            </a:r>
            <a:r>
              <a:rPr lang="et-EE" sz="1800" b="0" i="0" u="none" strike="noStrike" baseline="0" dirty="0" err="1">
                <a:latin typeface="Calibri" panose="020F0502020204030204" pitchFamily="34" charset="0"/>
              </a:rPr>
              <a:t>our</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digital</a:t>
            </a:r>
            <a:r>
              <a:rPr lang="et-EE" sz="1800" b="0" i="0" u="none" strike="noStrike" baseline="0" dirty="0">
                <a:latin typeface="Calibri" panose="020F0502020204030204" pitchFamily="34" charset="0"/>
              </a:rPr>
              <a:t> </a:t>
            </a:r>
            <a:r>
              <a:rPr lang="et-EE" sz="1800" b="0" i="0" u="none" strike="noStrike" baseline="0" dirty="0" err="1">
                <a:latin typeface="Calibri" panose="020F0502020204030204" pitchFamily="34" charset="0"/>
              </a:rPr>
              <a:t>society</a:t>
            </a:r>
            <a:r>
              <a:rPr lang="et-EE" sz="1800" b="0" i="0" u="none" strike="noStrike" baseline="0" dirty="0">
                <a:latin typeface="Calibri" panose="020F0502020204030204" pitchFamily="34" charset="0"/>
              </a:rPr>
              <a:t>.</a:t>
            </a:r>
          </a:p>
          <a:p>
            <a:pPr algn="l"/>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More</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on </a:t>
            </a:r>
            <a:r>
              <a:rPr lang="et-EE" sz="1800" b="0" i="0" u="none" strike="noStrike" kern="100" baseline="0" dirty="0" err="1">
                <a:effectLst/>
                <a:latin typeface="Calibri" panose="020F0502020204030204" pitchFamily="34" charset="0"/>
                <a:ea typeface="Aptos" panose="020B0004020202020204" pitchFamily="34" charset="0"/>
                <a:cs typeface="Times New Roman" panose="02020603050405020304" pitchFamily="18" charset="0"/>
              </a:rPr>
              <a:t>that</a:t>
            </a:r>
            <a:r>
              <a:rPr lang="et-EE" sz="1800" b="0" i="0" u="none" strike="noStrike" kern="100" baseline="0" dirty="0">
                <a:effectLst/>
                <a:latin typeface="Calibri" panose="020F0502020204030204" pitchFamily="34" charset="0"/>
                <a:ea typeface="Aptos" panose="020B0004020202020204" pitchFamily="34" charset="0"/>
                <a:cs typeface="Times New Roman" panose="02020603050405020304" pitchFamily="18" charset="0"/>
              </a:rPr>
              <a:t>: https://www.aileap.ee/</a:t>
            </a:r>
          </a:p>
          <a:p>
            <a:pPr algn="l"/>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PROBLEMS</a:t>
            </a:r>
            <a:r>
              <a:rPr lang="et-EE" sz="1800" kern="100" dirty="0">
                <a:effectLst/>
                <a:latin typeface="Times New Roman" panose="02020603050405020304" pitchFamily="18" charset="0"/>
                <a:ea typeface="Aptos" panose="020B0004020202020204" pitchFamily="34" charset="0"/>
                <a:cs typeface="Times New Roman" panose="02020603050405020304" pitchFamily="18" charset="0"/>
              </a:rPr>
              <a:t> WITH THE TRANSITION</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We are still lacking in general digitalisation levels in schools. The situation varies a lot in bigger and smaller schools because with the latter the local governments are a big influence. Some don’t think digitalisation is a priority to invest in. And all the ministry can do is to advise and counsel the schools, but the schools are autonomous so no institution can be forced.</a:t>
            </a: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Some people still feel that physical tools are safer than digital and haven’t had the necessary </a:t>
            </a:r>
            <a:r>
              <a:rPr lang="en-GB" sz="1800" kern="100" dirty="0" err="1">
                <a:effectLst/>
                <a:latin typeface="Times New Roman" panose="02020603050405020304" pitchFamily="18" charset="0"/>
                <a:ea typeface="Aptos" panose="020B0004020202020204" pitchFamily="34" charset="0"/>
                <a:cs typeface="Times New Roman" panose="02020603050405020304" pitchFamily="18" charset="0"/>
              </a:rPr>
              <a:t>mindshift</a:t>
            </a: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 We know from the experience of Ukraine that in a situation of crisis people aren’t reaching for their textbooks first and aren’t coming together to replicate a traditional classroom in a bunker. COVID also taught us a lesson that if all else fails then you can still continue online. We have many digital alternatives to textbooks. For example a subscription to a program where the teacher can create their own materials with the help of AI. Often teachers and headmasters aren’t considering this as an option. It is first of all costly to make that transition but you can say that the emotional cost is even bigger.</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t-EE" sz="18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latin typeface="Times New Roman" panose="02020603050405020304" pitchFamily="18" charset="0"/>
                <a:ea typeface="Aptos" panose="020B0004020202020204" pitchFamily="34" charset="0"/>
                <a:cs typeface="Times New Roman" panose="02020603050405020304" pitchFamily="18" charset="0"/>
              </a:rPr>
              <a:t>Data privacy and GDPR is the most unsexy topic for teachers, parents and the general public. It’s dangerous because in education we are talking about data regarding underage children. Looking at how children and adults both are sharing their private lives on social media, we can assume that this area still needs work. Often parents don’t even know if their children’s data is managed correctly and safely and that they have to give permission for some things. In return the schools don’t even ask for that permission to process the students’ data.</a:t>
            </a:r>
            <a:endParaRPr lang="et-E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36</a:t>
            </a:fld>
            <a:endParaRPr lang="et-EE"/>
          </a:p>
        </p:txBody>
      </p:sp>
    </p:spTree>
    <p:extLst>
      <p:ext uri="{BB962C8B-B14F-4D97-AF65-F5344CB8AC3E}">
        <p14:creationId xmlns:p14="http://schemas.microsoft.com/office/powerpoint/2010/main" val="36169089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b="1" dirty="0"/>
              <a:t>UNICORN SQUAD</a:t>
            </a:r>
            <a:r>
              <a:rPr lang="en-US" b="1" dirty="0"/>
              <a:t>:</a:t>
            </a:r>
            <a:br>
              <a:rPr lang="en-US" dirty="0"/>
            </a:br>
            <a:r>
              <a:rPr lang="en-US" dirty="0"/>
              <a:t>Unicorn Squad is a nationwide initiative launched to engage girls aged 8–14 in technology and engineering through fun, hands-on learning. </a:t>
            </a:r>
            <a:r>
              <a:rPr lang="et-EE" dirty="0" err="1"/>
              <a:t>Goal</a:t>
            </a:r>
            <a:r>
              <a:rPr lang="et-EE" dirty="0"/>
              <a:t> </a:t>
            </a:r>
            <a:r>
              <a:rPr lang="et-EE" dirty="0" err="1"/>
              <a:t>is</a:t>
            </a:r>
            <a:r>
              <a:rPr lang="en-US" dirty="0"/>
              <a:t> to address the gender gap in STEM</a:t>
            </a:r>
            <a:r>
              <a:rPr lang="et-EE" dirty="0"/>
              <a:t>. </a:t>
            </a:r>
          </a:p>
          <a:p>
            <a:r>
              <a:rPr lang="en-US" dirty="0"/>
              <a:t>The program </a:t>
            </a:r>
            <a:r>
              <a:rPr lang="et-EE" dirty="0" err="1"/>
              <a:t>is</a:t>
            </a:r>
            <a:r>
              <a:rPr lang="et-EE" dirty="0"/>
              <a:t> </a:t>
            </a:r>
            <a:r>
              <a:rPr lang="en-US" dirty="0"/>
              <a:t>often hosted in schools or community centers—where volunteer instructors guide weekly sessions. Activities include building robots, programming microcontrollers, experimenting with electronics, and solving engineering challenges.</a:t>
            </a:r>
            <a:br>
              <a:rPr lang="en-US" dirty="0"/>
            </a:br>
            <a:r>
              <a:rPr lang="en-US" dirty="0"/>
              <a:t>Unicorn Squad is supported by private donors, tech companies, and volunteers. As of 2025, there are around 200 active clubs across Estonia, including in rural areas, making it one of the most widespread youth tech initiatives in the country.</a:t>
            </a:r>
          </a:p>
          <a:p>
            <a:r>
              <a:rPr lang="en-US" dirty="0"/>
              <a:t>The program has significantly increased interest in STEM among girls and has inspired similar initiatives in other countries.</a:t>
            </a:r>
            <a:endParaRPr lang="et-EE" dirty="0"/>
          </a:p>
          <a:p>
            <a:endParaRPr lang="et-EE" dirty="0"/>
          </a:p>
          <a:p>
            <a:r>
              <a:rPr lang="et-EE" b="1" dirty="0"/>
              <a:t>FORMULA STUDENT</a:t>
            </a:r>
            <a:r>
              <a:rPr lang="en-US" b="1" dirty="0"/>
              <a:t>:</a:t>
            </a:r>
            <a:br>
              <a:rPr lang="en-US" dirty="0"/>
            </a:br>
            <a:r>
              <a:rPr lang="en-US" dirty="0"/>
              <a:t>Formula Student is an international engineering competition where university students design, build, and race small formula-style electric cars. Estonia’s team, primarily composed of </a:t>
            </a:r>
            <a:r>
              <a:rPr lang="en-US" dirty="0" err="1"/>
              <a:t>TalTech</a:t>
            </a:r>
            <a:r>
              <a:rPr lang="en-US" dirty="0"/>
              <a:t> students, has been participating </a:t>
            </a:r>
            <a:r>
              <a:rPr lang="et-EE" dirty="0" err="1"/>
              <a:t>every</a:t>
            </a:r>
            <a:r>
              <a:rPr lang="et-EE" dirty="0"/>
              <a:t> </a:t>
            </a:r>
            <a:r>
              <a:rPr lang="et-EE" dirty="0" err="1"/>
              <a:t>year</a:t>
            </a:r>
            <a:r>
              <a:rPr lang="et-EE" dirty="0"/>
              <a:t> </a:t>
            </a:r>
            <a:r>
              <a:rPr lang="en-US" dirty="0"/>
              <a:t>since 2006 and is one of the most advanced student engineering teams in the region.</a:t>
            </a:r>
          </a:p>
          <a:p>
            <a:r>
              <a:rPr lang="en-US" dirty="0"/>
              <a:t>The project involves students from mechanical engineering, electronics, IT, and business disciplines. They work together to develop a race car from scratch</a:t>
            </a:r>
            <a:r>
              <a:rPr lang="et-EE" dirty="0"/>
              <a:t> and</a:t>
            </a:r>
            <a:r>
              <a:rPr lang="en-US" dirty="0"/>
              <a:t> also handle project management, sponsorship acquisition, and public relations.</a:t>
            </a:r>
          </a:p>
          <a:p>
            <a:r>
              <a:rPr lang="en-US" dirty="0"/>
              <a:t>The team collaborates with industry partners and university labs, and often uses the project as part of their thesis or coursework. The car is tested and raced in international competitions like Formula Student Germany and Hungary.</a:t>
            </a:r>
            <a:endParaRPr lang="et-EE" dirty="0"/>
          </a:p>
          <a:p>
            <a:endParaRPr lang="et-EE" dirty="0"/>
          </a:p>
          <a:p>
            <a:r>
              <a:rPr lang="et-EE" b="1" dirty="0"/>
              <a:t>SOLARIDE</a:t>
            </a:r>
            <a:r>
              <a:rPr lang="en-US" b="1" dirty="0"/>
              <a:t>:</a:t>
            </a:r>
            <a:br>
              <a:rPr lang="en-US" dirty="0"/>
            </a:br>
            <a:r>
              <a:rPr lang="en-US" dirty="0" err="1"/>
              <a:t>Solaride</a:t>
            </a:r>
            <a:r>
              <a:rPr lang="en-US" dirty="0"/>
              <a:t> is an interdisciplinary student-led education and innovation project founded in 2020. Its core mission is to build solar-powered vehicles while developing future engineers, entrepreneurs, and tech leaders. It started with the goal of creating the first solar car in the Baltics and has grown into a nationally supported initiative.</a:t>
            </a:r>
          </a:p>
          <a:p>
            <a:r>
              <a:rPr lang="en-US" dirty="0"/>
              <a:t>The project involves students from multiple Estonian universities (including University of Tartu and </a:t>
            </a:r>
            <a:r>
              <a:rPr lang="en-US" dirty="0" err="1"/>
              <a:t>TalTech</a:t>
            </a:r>
            <a:r>
              <a:rPr lang="en-US" dirty="0"/>
              <a:t>) and high schools. They build solar cars from scratch and compete in international races like the </a:t>
            </a:r>
            <a:r>
              <a:rPr lang="en-US" b="0" dirty="0"/>
              <a:t>Bridgestone World Solar Challenge in Australia, where </a:t>
            </a:r>
            <a:r>
              <a:rPr lang="en-US" b="0" dirty="0" err="1"/>
              <a:t>Solaride</a:t>
            </a:r>
            <a:r>
              <a:rPr lang="en-US" b="0" dirty="0"/>
              <a:t> placed 2nd in 2025</a:t>
            </a:r>
            <a:r>
              <a:rPr lang="et-EE" b="0" dirty="0"/>
              <a:t>.</a:t>
            </a:r>
          </a:p>
          <a:p>
            <a:r>
              <a:rPr lang="en-US" dirty="0" err="1"/>
              <a:t>Solaride</a:t>
            </a:r>
            <a:r>
              <a:rPr lang="en-US" dirty="0"/>
              <a:t> also runs the </a:t>
            </a:r>
            <a:r>
              <a:rPr lang="en-US" b="0" dirty="0" err="1"/>
              <a:t>Solaride</a:t>
            </a:r>
            <a:r>
              <a:rPr lang="en-US" b="0" dirty="0"/>
              <a:t> Academy, </a:t>
            </a:r>
            <a:r>
              <a:rPr lang="en-US" dirty="0"/>
              <a:t>a training program that teaches practical engineering</a:t>
            </a:r>
            <a:r>
              <a:rPr lang="et-EE" dirty="0"/>
              <a:t>and t</a:t>
            </a:r>
            <a:r>
              <a:rPr lang="en-US" dirty="0"/>
              <a:t>he motto</a:t>
            </a:r>
            <a:r>
              <a:rPr lang="et-EE" dirty="0"/>
              <a:t> of </a:t>
            </a:r>
            <a:r>
              <a:rPr lang="et-EE" dirty="0" err="1"/>
              <a:t>which</a:t>
            </a:r>
            <a:r>
              <a:rPr lang="et-EE" dirty="0"/>
              <a:t> </a:t>
            </a:r>
            <a:r>
              <a:rPr lang="et-EE" dirty="0" err="1"/>
              <a:t>is</a:t>
            </a:r>
            <a:r>
              <a:rPr lang="en-US" dirty="0"/>
              <a:t> “</a:t>
            </a:r>
            <a:r>
              <a:rPr lang="en-US" dirty="0" err="1"/>
              <a:t>ujuma</a:t>
            </a:r>
            <a:r>
              <a:rPr lang="en-US" dirty="0"/>
              <a:t> </a:t>
            </a:r>
            <a:r>
              <a:rPr lang="en-US" dirty="0" err="1"/>
              <a:t>ei</a:t>
            </a:r>
            <a:r>
              <a:rPr lang="en-US" dirty="0"/>
              <a:t> </a:t>
            </a:r>
            <a:r>
              <a:rPr lang="en-US" dirty="0" err="1"/>
              <a:t>õpi</a:t>
            </a:r>
            <a:r>
              <a:rPr lang="en-US" dirty="0"/>
              <a:t> </a:t>
            </a:r>
            <a:r>
              <a:rPr lang="en-US" dirty="0" err="1"/>
              <a:t>teooriatunnis</a:t>
            </a:r>
            <a:r>
              <a:rPr lang="en-US" dirty="0"/>
              <a:t>” (“you don’t learn to swim in theory class”)</a:t>
            </a:r>
            <a:r>
              <a:rPr lang="et-EE" dirty="0"/>
              <a:t>.</a:t>
            </a:r>
          </a:p>
          <a:p>
            <a:r>
              <a:rPr lang="en-US" dirty="0" err="1"/>
              <a:t>Solaride</a:t>
            </a:r>
            <a:r>
              <a:rPr lang="en-US" dirty="0"/>
              <a:t> </a:t>
            </a:r>
            <a:r>
              <a:rPr lang="et-EE" dirty="0" err="1"/>
              <a:t>involves</a:t>
            </a:r>
            <a:r>
              <a:rPr lang="et-EE" dirty="0"/>
              <a:t> p</a:t>
            </a:r>
            <a:r>
              <a:rPr lang="en-US" dirty="0" err="1"/>
              <a:t>rimarily</a:t>
            </a:r>
            <a:r>
              <a:rPr lang="en-US" dirty="0"/>
              <a:t> university students (ages ~18–26), with some involvement from high school students</a:t>
            </a:r>
            <a:r>
              <a:rPr lang="et-EE" dirty="0"/>
              <a:t>.</a:t>
            </a:r>
          </a:p>
          <a:p>
            <a:endParaRPr lang="et-EE" dirty="0"/>
          </a:p>
          <a:p>
            <a:r>
              <a:rPr lang="et-EE" b="1" dirty="0"/>
              <a:t>ESTCUBE</a:t>
            </a:r>
            <a:r>
              <a:rPr lang="en-US" b="1" dirty="0"/>
              <a:t>:</a:t>
            </a:r>
            <a:br>
              <a:rPr lang="en-US" dirty="0"/>
            </a:br>
            <a:r>
              <a:rPr lang="en-US" dirty="0" err="1"/>
              <a:t>EstCube</a:t>
            </a:r>
            <a:r>
              <a:rPr lang="en-US" dirty="0"/>
              <a:t> is Estonia’s pioneering student satellite program, launched in 2008 by the University of Tartu and Tartu Observatory. It give</a:t>
            </a:r>
            <a:r>
              <a:rPr lang="et-EE" dirty="0"/>
              <a:t>s</a:t>
            </a:r>
            <a:r>
              <a:rPr lang="en-US" dirty="0"/>
              <a:t> students hands-on experience in space technology while contributing to scientific research. The program has produced two satellites—</a:t>
            </a:r>
            <a:r>
              <a:rPr lang="en-US" b="0" dirty="0"/>
              <a:t>ESTCube-1</a:t>
            </a:r>
            <a:r>
              <a:rPr lang="en-US" dirty="0"/>
              <a:t> (launched in 2013) and </a:t>
            </a:r>
            <a:r>
              <a:rPr lang="en-US" b="0" dirty="0"/>
              <a:t>ESTCube-2 (launched in 2023)—with ESTCube-3 in development for lunar orbit</a:t>
            </a:r>
            <a:r>
              <a:rPr lang="et-EE" b="0" dirty="0"/>
              <a:t>.</a:t>
            </a:r>
          </a:p>
          <a:p>
            <a:r>
              <a:rPr lang="en-US" dirty="0"/>
              <a:t>Students participate in all stages of satellite development: mission design, hardware engineering, software programming, testing, and operations. The satellites are built to CubeSat standards and include experimental technologies like the </a:t>
            </a:r>
            <a:r>
              <a:rPr lang="en-US" b="0" dirty="0"/>
              <a:t>electric solar wind sail (E-sail) and plasma brake</a:t>
            </a:r>
            <a:r>
              <a:rPr lang="en-US" dirty="0"/>
              <a:t>—a propellant-free method for propulsion and deorbiting.</a:t>
            </a:r>
            <a:br>
              <a:rPr lang="en-US" dirty="0"/>
            </a:br>
            <a:r>
              <a:rPr lang="en-US" b="0" dirty="0"/>
              <a:t>The program has led to over 70 academic theses (BSc, MSc, PhD) and several startups, including </a:t>
            </a:r>
            <a:r>
              <a:rPr lang="en-US" b="0" dirty="0" err="1"/>
              <a:t>Crystalspace</a:t>
            </a:r>
            <a:r>
              <a:rPr lang="en-US" b="0" dirty="0"/>
              <a:t> and </a:t>
            </a:r>
            <a:r>
              <a:rPr lang="en-US" b="0" dirty="0" err="1"/>
              <a:t>Spaceit</a:t>
            </a:r>
            <a:r>
              <a:rPr lang="en-US" b="0" dirty="0"/>
              <a:t>.</a:t>
            </a:r>
            <a:endParaRPr lang="et-EE" b="0" dirty="0"/>
          </a:p>
          <a:p>
            <a:endParaRPr lang="et-EE" dirty="0"/>
          </a:p>
          <a:p>
            <a:endParaRPr lang="et-EE" dirty="0"/>
          </a:p>
          <a:p>
            <a:r>
              <a:rPr lang="et-EE" b="1" dirty="0"/>
              <a:t>KÜBERNAASKEL: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t>KüberNaaskel</a:t>
            </a:r>
            <a:r>
              <a:rPr lang="en-US" b="0" dirty="0"/>
              <a:t>, officially known in English as </a:t>
            </a:r>
            <a:r>
              <a:rPr lang="en-US" b="0" dirty="0" err="1"/>
              <a:t>CyberSpike</a:t>
            </a:r>
            <a:r>
              <a:rPr lang="en-US" b="0" dirty="0"/>
              <a:t>, is Estonia’s leading youth cyber </a:t>
            </a:r>
            <a:r>
              <a:rPr lang="en-US" b="0" dirty="0" err="1"/>
              <a:t>defence</a:t>
            </a:r>
            <a:r>
              <a:rPr lang="en-US" b="0" dirty="0"/>
              <a:t> competition. It is </a:t>
            </a:r>
            <a:r>
              <a:rPr lang="en-US" b="0" dirty="0" err="1"/>
              <a:t>organised</a:t>
            </a:r>
            <a:r>
              <a:rPr lang="en-US" b="0" dirty="0"/>
              <a:t> by </a:t>
            </a:r>
            <a:r>
              <a:rPr lang="en-US" b="0" dirty="0" err="1"/>
              <a:t>TalTech</a:t>
            </a:r>
            <a:r>
              <a:rPr lang="en-US" b="0" dirty="0"/>
              <a:t> and CR14, a cybersecurity foundation established by the Ministry of </a:t>
            </a:r>
            <a:r>
              <a:rPr lang="en-US" b="0" dirty="0" err="1"/>
              <a:t>Defence</a:t>
            </a:r>
            <a:r>
              <a:rPr lang="en-US" b="0" dirty="0"/>
              <a:t>. The competition is part of a broader effort to develop cybersecurity skills among Estonian youth and identify future talent for national and international cyber </a:t>
            </a:r>
            <a:r>
              <a:rPr lang="en-US" b="0" dirty="0" err="1"/>
              <a:t>defence</a:t>
            </a:r>
            <a:r>
              <a:rPr lang="en-US" b="0" dirty="0"/>
              <a:t> roles.</a:t>
            </a:r>
            <a:r>
              <a:rPr lang="et-EE" b="0" dirty="0"/>
              <a:t> </a:t>
            </a:r>
            <a:r>
              <a:rPr lang="en-US" b="0" dirty="0"/>
              <a:t>Participants are typically aged 14–25, including high school, vocational, and university students.</a:t>
            </a:r>
            <a:br>
              <a:rPr lang="en-US" b="0" dirty="0"/>
            </a:br>
            <a:r>
              <a:rPr lang="en-US" b="0" dirty="0" err="1"/>
              <a:t>CyberSpike</a:t>
            </a:r>
            <a:r>
              <a:rPr lang="en-US" b="0" dirty="0"/>
              <a:t> is a Capture The Flag (CTF)-style competition where participants solve practical cybersecurity challenges such as ethical hacking, digital forensics, malware analysis, and secure coding. The top performers are invited to represent Estonia at the European Cyber Security Challenge.</a:t>
            </a:r>
          </a:p>
          <a:p>
            <a:r>
              <a:rPr lang="en-US" b="0" dirty="0"/>
              <a:t>In addition to the competition, </a:t>
            </a:r>
            <a:r>
              <a:rPr lang="en-US" b="0" dirty="0" err="1"/>
              <a:t>CyberSpike</a:t>
            </a:r>
            <a:r>
              <a:rPr lang="en-US" b="0" dirty="0"/>
              <a:t> is linked to other initiatives like </a:t>
            </a:r>
            <a:r>
              <a:rPr lang="en-US" b="0" dirty="0" err="1"/>
              <a:t>KüberPuuring</a:t>
            </a:r>
            <a:r>
              <a:rPr lang="en-US" b="0" dirty="0"/>
              <a:t> and </a:t>
            </a:r>
            <a:r>
              <a:rPr lang="en-US" b="0" dirty="0" err="1"/>
              <a:t>KüberPähkel</a:t>
            </a:r>
            <a:r>
              <a:rPr lang="en-US" b="0" dirty="0"/>
              <a:t>, which target younger students and schools.</a:t>
            </a:r>
          </a:p>
          <a:p>
            <a:r>
              <a:rPr lang="et-EE" b="0" dirty="0" err="1"/>
              <a:t>CyberSpike</a:t>
            </a:r>
            <a:r>
              <a:rPr lang="et-EE" b="0" dirty="0"/>
              <a:t> </a:t>
            </a:r>
            <a:r>
              <a:rPr lang="en-US" b="0" dirty="0"/>
              <a:t>is part of Estonia’s national strategy to remain a leader in digital security and education. Over 75,000 young people have participated in </a:t>
            </a:r>
            <a:r>
              <a:rPr lang="en-US" b="0" dirty="0" err="1"/>
              <a:t>TalTech-organised</a:t>
            </a:r>
            <a:r>
              <a:rPr lang="en-US" b="0" dirty="0"/>
              <a:t> cyber competitions over the past 15 years.</a:t>
            </a:r>
            <a:br>
              <a:rPr lang="en-US" b="0" dirty="0"/>
            </a:br>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8476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F608A-548B-605A-8E34-E1588AF30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12E2D0-2BAF-FB8F-E6D7-0ECA6C419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087BA-FC4C-F5BB-62BC-E557B0EC7E31}"/>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Main problems in industry come from rising costs, slow and wobbly supply chains, over‑regulation and lots of paperwork. Estonia has tackled these challenges through </a:t>
            </a:r>
            <a:r>
              <a:rPr lang="en-US" sz="1200" b="0" i="0" kern="1200" dirty="0" err="1">
                <a:solidFill>
                  <a:schemeClr val="tx1"/>
                </a:solidFill>
                <a:effectLst/>
                <a:latin typeface="+mn-lt"/>
                <a:ea typeface="+mn-ea"/>
                <a:cs typeface="+mn-cs"/>
              </a:rPr>
              <a:t>digitalisation</a:t>
            </a:r>
            <a:r>
              <a:rPr lang="en-US" sz="1200" b="0" i="0" kern="1200" dirty="0">
                <a:solidFill>
                  <a:schemeClr val="tx1"/>
                </a:solidFill>
                <a:effectLst/>
                <a:latin typeface="+mn-lt"/>
                <a:ea typeface="+mn-ea"/>
                <a:cs typeface="+mn-cs"/>
              </a:rPr>
              <a:t> and efficient data exchange to make the whole process from idea to product faster and more cost‑effective. As Estonia is a small country, our focus is set on innovation and tailor</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made solutions, where high‑volume players can’t compete on speed. Flexibility is more important to us than sheer volume.</a:t>
            </a:r>
          </a:p>
          <a:p>
            <a:pPr fontAlgn="t"/>
            <a:endParaRPr lang="et-EE"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We can divide the success of the Estonian industrial environment into three pillars: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AGILITY: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Because Estonia is a long‑established digital society, there is overall trust in the digital infrastructure (digital signatures, etc.). That speeds up everything regarding bookkeeping, permits, logistics information, the manufacturing chain and all other areas where data exchange is an integral part of industry.</a:t>
            </a:r>
          </a:p>
          <a:p>
            <a:pPr fontAlgn="t"/>
            <a:r>
              <a:rPr lang="en-US" sz="1200" b="0" i="0" kern="1200" dirty="0">
                <a:solidFill>
                  <a:schemeClr val="tx1"/>
                </a:solidFill>
                <a:effectLst/>
                <a:latin typeface="+mn-lt"/>
                <a:ea typeface="+mn-ea"/>
                <a:cs typeface="+mn-cs"/>
              </a:rPr>
              <a:t>Digital integration brings together private companies, R&amp;D/academia, the public sector and suppliers. That eliminates delays and complexity often seen in larger supply networks.</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TRUST:</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In Estonia, transparency is not a demand from the outside but simply the way our system naturally works. Every secure digital signature and data exchange, every transparent process reduces friction and strengthens relationships.</a:t>
            </a:r>
          </a:p>
          <a:p>
            <a:pPr fontAlgn="t"/>
            <a:r>
              <a:rPr lang="en-US" sz="1200" b="0" i="0" kern="1200" dirty="0">
                <a:solidFill>
                  <a:schemeClr val="tx1"/>
                </a:solidFill>
                <a:effectLst/>
                <a:latin typeface="+mn-lt"/>
                <a:ea typeface="+mn-ea"/>
                <a:cs typeface="+mn-cs"/>
              </a:rPr>
              <a:t>As an EU and NATO member, Estonia has the highest standards for cybersecurity, digital infrastructure and governance. That of course applies to industry as well. Fraud and lacking security standards are not tolerated.</a:t>
            </a:r>
          </a:p>
          <a:p>
            <a:pPr fontAlgn="t"/>
            <a:r>
              <a:rPr lang="en-US" sz="1200" b="0" i="0" kern="1200" dirty="0">
                <a:solidFill>
                  <a:schemeClr val="tx1"/>
                </a:solidFill>
                <a:effectLst/>
                <a:latin typeface="+mn-lt"/>
                <a:ea typeface="+mn-ea"/>
                <a:cs typeface="+mn-cs"/>
              </a:rPr>
              <a:t>As a small country, Estonia is very export‑oriented, which means we have a lot of experience in international collaboration. Estonians are known for keeping their word and being trustworthy partners, and that’s why we have ties with a number of large global </a:t>
            </a:r>
            <a:r>
              <a:rPr lang="en-US" sz="1200" b="0" i="0" kern="1200" dirty="0" err="1">
                <a:solidFill>
                  <a:schemeClr val="tx1"/>
                </a:solidFill>
                <a:effectLst/>
                <a:latin typeface="+mn-lt"/>
                <a:ea typeface="+mn-ea"/>
                <a:cs typeface="+mn-cs"/>
              </a:rPr>
              <a:t>organisations</a:t>
            </a:r>
            <a:r>
              <a:rPr lang="en-US" sz="1200" b="0" i="0" kern="1200" dirty="0">
                <a:solidFill>
                  <a:schemeClr val="tx1"/>
                </a:solidFill>
                <a:effectLst/>
                <a:latin typeface="+mn-lt"/>
                <a:ea typeface="+mn-ea"/>
                <a:cs typeface="+mn-cs"/>
              </a:rPr>
              <a:t>.</a:t>
            </a:r>
          </a:p>
          <a:p>
            <a:pPr fontAlgn="t"/>
            <a:endParaRPr lang="et-EE" sz="1200" b="1" i="0" kern="1200" dirty="0">
              <a:solidFill>
                <a:schemeClr val="tx1"/>
              </a:solidFill>
              <a:effectLst/>
              <a:latin typeface="+mn-lt"/>
              <a:ea typeface="+mn-ea"/>
              <a:cs typeface="+mn-cs"/>
            </a:endParaRPr>
          </a:p>
          <a:p>
            <a:pPr fontAlgn="t"/>
            <a:r>
              <a:rPr lang="en-US" sz="1200" b="1" i="0" kern="1200" dirty="0">
                <a:solidFill>
                  <a:schemeClr val="tx1"/>
                </a:solidFill>
                <a:effectLst/>
                <a:latin typeface="+mn-lt"/>
                <a:ea typeface="+mn-ea"/>
                <a:cs typeface="+mn-cs"/>
              </a:rPr>
              <a:t>INNOVATION:</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Tying entrepreneurs, factories, research labs and the public sector into one ecosystem means innovation happens constantly and on the go. We are also seeing small companies and academia included, and that brings together expertise to create cross‑sector solutions.</a:t>
            </a:r>
            <a:endParaRPr lang="et-E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Our flat hierarchy also means that decision</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and policymakers are much more accessible, even to students or microbusiness owners.</a:t>
            </a:r>
          </a:p>
          <a:p>
            <a:endParaRPr lang="et-EE" sz="1000" u="none" strike="noStrike" dirty="0">
              <a:effectLst/>
              <a:latin typeface="Aino" panose="02000603040504020204" pitchFamily="50" charset="0"/>
            </a:endParaRPr>
          </a:p>
          <a:p>
            <a:r>
              <a:rPr lang="et-EE" sz="800" b="1" u="none" strike="noStrike" dirty="0" err="1">
                <a:effectLst/>
                <a:latin typeface="Aino" panose="02000603040504020204" pitchFamily="50" charset="0"/>
              </a:rPr>
              <a:t>Comparisons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with</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other</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countries</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based</a:t>
            </a:r>
            <a:r>
              <a:rPr lang="et-EE" sz="800" b="1" u="none" strike="noStrike" dirty="0">
                <a:effectLst/>
                <a:latin typeface="Aino" panose="02000603040504020204" pitchFamily="50" charset="0"/>
              </a:rPr>
              <a:t> on </a:t>
            </a:r>
            <a:r>
              <a:rPr lang="et-EE" sz="800" b="1" u="none" strike="noStrike" dirty="0" err="1">
                <a:effectLst/>
                <a:latin typeface="Aino" panose="02000603040504020204" pitchFamily="50" charset="0"/>
              </a:rPr>
              <a:t>these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three</a:t>
            </a:r>
            <a:r>
              <a:rPr lang="et-EE" sz="800" b="1" u="none" strike="noStrike" dirty="0">
                <a:effectLst/>
                <a:latin typeface="Aino" panose="02000603040504020204" pitchFamily="50" charset="0"/>
              </a:rPr>
              <a:t> </a:t>
            </a:r>
            <a:r>
              <a:rPr lang="et-EE" sz="800" b="1" u="none" strike="noStrike" dirty="0" err="1">
                <a:effectLst/>
                <a:latin typeface="Aino" panose="02000603040504020204" pitchFamily="50" charset="0"/>
              </a:rPr>
              <a:t>pillars</a:t>
            </a:r>
            <a:r>
              <a:rPr lang="et-EE" sz="800" b="1" u="none" strike="noStrike" dirty="0">
                <a:effectLst/>
                <a:latin typeface="Aino" panose="02000603040504020204" pitchFamily="50" charset="0"/>
              </a:rPr>
              <a:t>:</a:t>
            </a:r>
          </a:p>
          <a:p>
            <a:pPr rtl="0" fontAlgn="base"/>
            <a:r>
              <a:rPr lang="en-GB" sz="1000" b="0" i="0" u="none" strike="noStrike" kern="1200" dirty="0">
                <a:solidFill>
                  <a:schemeClr val="tx1"/>
                </a:solidFill>
                <a:effectLst/>
                <a:latin typeface="+mn-lt"/>
                <a:ea typeface="+mn-ea"/>
                <a:cs typeface="+mn-cs"/>
              </a:rPr>
              <a:t>Germany – industrial excellence but weighed down by bureaucracy and legacy systems.</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France – strong state support, but slow-moving public sector and complex regulation.</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Finland – smart but consensus-driven; decisions take time.</a:t>
            </a:r>
            <a:r>
              <a:rPr lang="en-US" sz="1000" b="0" i="0" kern="1200" dirty="0">
                <a:solidFill>
                  <a:schemeClr val="tx1"/>
                </a:solidFill>
                <a:effectLst/>
                <a:latin typeface="+mn-lt"/>
                <a:ea typeface="+mn-ea"/>
                <a:cs typeface="+mn-cs"/>
              </a:rPr>
              <a:t>​</a:t>
            </a:r>
          </a:p>
          <a:p>
            <a:pPr rtl="0" fontAlgn="base"/>
            <a:r>
              <a:rPr lang="en-GB" sz="1000" b="0" i="0" u="none" strike="noStrike" kern="1200" dirty="0">
                <a:solidFill>
                  <a:schemeClr val="tx1"/>
                </a:solidFill>
                <a:effectLst/>
                <a:latin typeface="+mn-lt"/>
                <a:ea typeface="+mn-ea"/>
                <a:cs typeface="+mn-cs"/>
              </a:rPr>
              <a:t>Poland and </a:t>
            </a:r>
            <a:r>
              <a:rPr lang="et-EE" sz="1000" b="0" i="0" u="none" strike="noStrike" kern="1200" dirty="0">
                <a:solidFill>
                  <a:schemeClr val="tx1"/>
                </a:solidFill>
                <a:effectLst/>
                <a:latin typeface="+mn-lt"/>
                <a:ea typeface="+mn-ea"/>
                <a:cs typeface="+mn-cs"/>
              </a:rPr>
              <a:t>the </a:t>
            </a:r>
            <a:r>
              <a:rPr lang="en-GB" sz="1000" b="0" i="0" u="none" strike="noStrike" kern="1200" dirty="0">
                <a:solidFill>
                  <a:schemeClr val="tx1"/>
                </a:solidFill>
                <a:effectLst/>
                <a:latin typeface="+mn-lt"/>
                <a:ea typeface="+mn-ea"/>
                <a:cs typeface="+mn-cs"/>
              </a:rPr>
              <a:t>Czech Republic – good manufacturing scale but not as digitally integrated.</a:t>
            </a:r>
            <a:endParaRPr lang="en-US" sz="1000" b="0" i="0" kern="1200" dirty="0">
              <a:solidFill>
                <a:schemeClr val="tx1"/>
              </a:solidFill>
              <a:effectLst/>
              <a:latin typeface="+mn-lt"/>
              <a:ea typeface="+mn-ea"/>
              <a:cs typeface="+mn-cs"/>
            </a:endParaRPr>
          </a:p>
          <a:p>
            <a:endParaRPr lang="et-EE" sz="1000" u="none" strike="noStrike" dirty="0">
              <a:effectLst/>
              <a:latin typeface="Aino" panose="02000603040504020204" pitchFamily="50" charset="0"/>
            </a:endParaRPr>
          </a:p>
        </p:txBody>
      </p:sp>
      <p:sp>
        <p:nvSpPr>
          <p:cNvPr id="4" name="Slide Number Placeholder 3">
            <a:extLst>
              <a:ext uri="{FF2B5EF4-FFF2-40B4-BE49-F238E27FC236}">
                <a16:creationId xmlns:a16="http://schemas.microsoft.com/office/drawing/2014/main" id="{E87C82D9-A03F-6A42-59C3-25BC9D6A7D7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78606211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fontAlgn="t"/>
            <a:r>
              <a:rPr lang="en-US" sz="1200" b="0" i="0" kern="1200" dirty="0">
                <a:solidFill>
                  <a:schemeClr val="tx1"/>
                </a:solidFill>
                <a:effectLst/>
                <a:latin typeface="+mn-lt"/>
                <a:ea typeface="+mn-ea"/>
                <a:cs typeface="+mn-cs"/>
              </a:rPr>
              <a:t>Estonia’s industrial sector is attractive to international partners and investors because it combines the agility of a small country with the capabilities and ambitions of a global player. Rather than competing with large-scale, high‑volume manufacturers, Estonia focuses on smart, innovative, and highly customized solutions.</a:t>
            </a:r>
          </a:p>
          <a:p>
            <a:pPr fontAlgn="t"/>
            <a:r>
              <a:rPr lang="en-US" sz="1200" b="0" i="0" kern="1200" dirty="0">
                <a:solidFill>
                  <a:schemeClr val="tx1"/>
                </a:solidFill>
                <a:effectLst/>
                <a:latin typeface="+mn-lt"/>
                <a:ea typeface="+mn-ea"/>
                <a:cs typeface="+mn-cs"/>
              </a:rPr>
              <a:t>Our industrial companies excel in flexibility, rapid development, and close collaboration with partners. This makes Estonia especially well‑suited for businesses looking for tailored hardware manufacturing, specialized engineering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or</a:t>
            </a:r>
            <a:r>
              <a:rPr lang="et-EE" sz="1200" b="0" i="0" kern="1200" dirty="0">
                <a:solidFill>
                  <a:schemeClr val="tx1"/>
                </a:solidFill>
                <a:effectLst/>
                <a:latin typeface="+mn-lt"/>
                <a:ea typeface="+mn-ea"/>
                <a:cs typeface="+mn-cs"/>
              </a:rPr>
              <a:t> R&amp;D </a:t>
            </a:r>
            <a:r>
              <a:rPr lang="et-EE" sz="1200" b="0" i="0" kern="1200" dirty="0" err="1">
                <a:solidFill>
                  <a:schemeClr val="tx1"/>
                </a:solidFill>
                <a:effectLst/>
                <a:latin typeface="+mn-lt"/>
                <a:ea typeface="+mn-ea"/>
                <a:cs typeface="+mn-cs"/>
              </a:rPr>
              <a:t>partners</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The </a:t>
            </a:r>
            <a:r>
              <a:rPr lang="et-EE" sz="1200" b="0" i="0" kern="1200" dirty="0" err="1">
                <a:solidFill>
                  <a:schemeClr val="tx1"/>
                </a:solidFill>
                <a:effectLst/>
                <a:latin typeface="+mn-lt"/>
                <a:ea typeface="+mn-ea"/>
                <a:cs typeface="+mn-cs"/>
              </a:rPr>
              <a:t>following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points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illustrate</a:t>
            </a:r>
            <a:r>
              <a:rPr lang="et-EE" sz="1200" b="0" i="0" kern="1200" dirty="0">
                <a:solidFill>
                  <a:schemeClr val="tx1"/>
                </a:solidFill>
                <a:effectLst/>
                <a:latin typeface="+mn-lt"/>
                <a:ea typeface="+mn-ea"/>
                <a:cs typeface="+mn-cs"/>
              </a:rPr>
              <a:t> the </a:t>
            </a:r>
            <a:r>
              <a:rPr lang="et-EE" sz="1200" b="0" i="0" kern="1200" dirty="0" err="1">
                <a:solidFill>
                  <a:schemeClr val="tx1"/>
                </a:solidFill>
                <a:effectLst/>
                <a:latin typeface="+mn-lt"/>
                <a:ea typeface="+mn-ea"/>
                <a:cs typeface="+mn-cs"/>
              </a:rPr>
              <a:t>culture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surrounding</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industry</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sector</a:t>
            </a:r>
            <a:r>
              <a:rPr lang="et-EE" sz="1200" b="0" i="0" kern="1200" dirty="0">
                <a:solidFill>
                  <a:schemeClr val="tx1"/>
                </a:solidFill>
                <a:effectLst/>
                <a:latin typeface="+mn-lt"/>
                <a:ea typeface="+mn-ea"/>
                <a:cs typeface="+mn-cs"/>
              </a:rPr>
              <a:t> in Estonia:</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DIRECT CONTACT: </a:t>
            </a:r>
            <a:r>
              <a:rPr lang="en-US" sz="1200" b="0" i="0" kern="1200" dirty="0">
                <a:solidFill>
                  <a:schemeClr val="tx1"/>
                </a:solidFill>
                <a:effectLst/>
                <a:latin typeface="+mn-lt"/>
                <a:ea typeface="+mn-ea"/>
                <a:cs typeface="+mn-cs"/>
              </a:rPr>
              <a:t>A key advantage of Estonian industry is its lack of red tape and the naturally flat structure of society. In Estonia, it is normal to communicate directly with the partner, engineer, specialist, policymaker, or even the final decision-maker. This is partly due to our small population, but it is also deeply rooted in our culture—every sector is closely interconnected.</a:t>
            </a:r>
          </a:p>
          <a:p>
            <a:pPr fontAlgn="t"/>
            <a:r>
              <a:rPr lang="en-US" sz="1200" b="0" i="0" kern="1200" dirty="0">
                <a:solidFill>
                  <a:schemeClr val="tx1"/>
                </a:solidFill>
                <a:effectLst/>
                <a:latin typeface="+mn-lt"/>
                <a:ea typeface="+mn-ea"/>
                <a:cs typeface="+mn-cs"/>
              </a:rPr>
              <a:t>As a result, development processes move significantly faster. We have effectively removed unnecessary middlemen at every stage, which allows ideas to move quickly from concept to execution and enables highly efficient cooperation between all parties involved.</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DIGITAL ECOSYSTEM: </a:t>
            </a:r>
            <a:r>
              <a:rPr lang="en-US" sz="1200" b="0" i="0" kern="1200" dirty="0">
                <a:solidFill>
                  <a:schemeClr val="tx1"/>
                </a:solidFill>
                <a:effectLst/>
                <a:latin typeface="+mn-lt"/>
                <a:ea typeface="+mn-ea"/>
                <a:cs typeface="+mn-cs"/>
              </a:rPr>
              <a:t>Another major advantage is that Estonia is one of the most digital countries in the world. Practically every administrative process—permits, logistics</a:t>
            </a:r>
            <a:r>
              <a:rPr lang="et-EE"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documentation, contracts, invoices, and more—moves through a fully digital environment. This dramatically reduces the time required for tasks that would take much longer if handled on paper.</a:t>
            </a:r>
          </a:p>
          <a:p>
            <a:pPr fontAlgn="t"/>
            <a:r>
              <a:rPr lang="en-US" sz="1200" b="0" i="0" kern="1200" dirty="0">
                <a:solidFill>
                  <a:schemeClr val="tx1"/>
                </a:solidFill>
                <a:effectLst/>
                <a:latin typeface="+mn-lt"/>
                <a:ea typeface="+mn-ea"/>
                <a:cs typeface="+mn-cs"/>
              </a:rPr>
              <a:t>Estonia’s digital infrastructure is not new. It has been in place for decades and has earned a high level of trust and security. </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ACADEMIA: </a:t>
            </a:r>
            <a:r>
              <a:rPr lang="en-US" sz="1200" b="0" i="0" kern="1200" dirty="0">
                <a:solidFill>
                  <a:schemeClr val="tx1"/>
                </a:solidFill>
                <a:effectLst/>
                <a:latin typeface="+mn-lt"/>
                <a:ea typeface="+mn-ea"/>
                <a:cs typeface="+mn-cs"/>
              </a:rPr>
              <a:t>Another important strength of Estonian industry is its close connection with universities and vocational schools. Collaboration between academia and the industrial sector is active, practical, and long‑established.</a:t>
            </a:r>
          </a:p>
          <a:p>
            <a:pPr fontAlgn="t"/>
            <a:r>
              <a:rPr lang="en-US" sz="1200" b="0" i="0" kern="1200" dirty="0">
                <a:solidFill>
                  <a:schemeClr val="tx1"/>
                </a:solidFill>
                <a:effectLst/>
                <a:latin typeface="+mn-lt"/>
                <a:ea typeface="+mn-ea"/>
                <a:cs typeface="+mn-cs"/>
              </a:rPr>
              <a:t>Around 25% of Estonian university graduates come from STEM fields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This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percentage</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is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one</a:t>
            </a:r>
            <a:r>
              <a:rPr lang="et-EE" sz="1200" b="0" i="0" kern="1200" dirty="0">
                <a:solidFill>
                  <a:schemeClr val="tx1"/>
                </a:solidFill>
                <a:effectLst/>
                <a:latin typeface="+mn-lt"/>
                <a:ea typeface="+mn-ea"/>
                <a:cs typeface="+mn-cs"/>
              </a:rPr>
              <a:t> of the </a:t>
            </a:r>
            <a:r>
              <a:rPr lang="et-EE" sz="1200" b="0" i="0" kern="1200" dirty="0" err="1">
                <a:solidFill>
                  <a:schemeClr val="tx1"/>
                </a:solidFill>
                <a:effectLst/>
                <a:latin typeface="+mn-lt"/>
                <a:ea typeface="+mn-ea"/>
                <a:cs typeface="+mn-cs"/>
              </a:rPr>
              <a:t>highest</a:t>
            </a:r>
            <a:r>
              <a:rPr lang="et-EE" sz="1200" b="0" i="0" kern="1200" dirty="0">
                <a:solidFill>
                  <a:schemeClr val="tx1"/>
                </a:solidFill>
                <a:effectLst/>
                <a:latin typeface="+mn-lt"/>
                <a:ea typeface="+mn-ea"/>
                <a:cs typeface="+mn-cs"/>
              </a:rPr>
              <a:t> in the EU. M</a:t>
            </a:r>
            <a:r>
              <a:rPr lang="en-US" sz="1200" b="0" i="0" kern="1200" dirty="0">
                <a:solidFill>
                  <a:schemeClr val="tx1"/>
                </a:solidFill>
                <a:effectLst/>
                <a:latin typeface="+mn-lt"/>
                <a:ea typeface="+mn-ea"/>
                <a:cs typeface="+mn-cs"/>
              </a:rPr>
              <a:t>any of these skills are gained through hands‑on experience in real laboratories that are directly linked to companies. This means Estonia’s education system not only strongly science‑oriented</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but</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also</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supports industry needs</a:t>
            </a:r>
            <a:r>
              <a:rPr lang="et-EE" sz="1200" b="0" i="0" kern="1200" dirty="0">
                <a:solidFill>
                  <a:schemeClr val="tx1"/>
                </a:solidFill>
                <a:effectLst/>
                <a:latin typeface="+mn-lt"/>
                <a:ea typeface="+mn-ea"/>
                <a:cs typeface="+mn-cs"/>
              </a:rPr>
              <a:t> and </a:t>
            </a:r>
            <a:r>
              <a:rPr lang="et-EE" sz="1200" b="0" i="0" kern="1200" dirty="0" err="1">
                <a:solidFill>
                  <a:schemeClr val="tx1"/>
                </a:solidFill>
                <a:effectLst/>
                <a:latin typeface="+mn-lt"/>
                <a:ea typeface="+mn-ea"/>
                <a:cs typeface="+mn-cs"/>
              </a:rPr>
              <a:t>adjusts</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when</a:t>
            </a:r>
            <a:r>
              <a:rPr lang="et-EE" sz="1200" b="0" i="0" kern="1200" dirty="0">
                <a:solidFill>
                  <a:schemeClr val="tx1"/>
                </a:solidFill>
                <a:effectLst/>
                <a:latin typeface="+mn-lt"/>
                <a:ea typeface="+mn-ea"/>
                <a:cs typeface="+mn-cs"/>
              </a:rPr>
              <a:t> </a:t>
            </a:r>
            <a:r>
              <a:rPr lang="et-EE" sz="1200" b="0" i="0" kern="1200" dirty="0" err="1">
                <a:solidFill>
                  <a:schemeClr val="tx1"/>
                </a:solidFill>
                <a:effectLst/>
                <a:latin typeface="+mn-lt"/>
                <a:ea typeface="+mn-ea"/>
                <a:cs typeface="+mn-cs"/>
              </a:rPr>
              <a:t>necessary</a:t>
            </a:r>
            <a:r>
              <a:rPr lang="et-EE" sz="1200" b="0" i="0" kern="1200" dirty="0">
                <a:solidFill>
                  <a:schemeClr val="tx1"/>
                </a:solidFill>
                <a:effectLst/>
                <a:latin typeface="+mn-lt"/>
                <a:ea typeface="+mn-ea"/>
                <a:cs typeface="+mn-cs"/>
              </a:rPr>
              <a:t>.</a:t>
            </a: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SUSTAINABILITY: </a:t>
            </a:r>
            <a:r>
              <a:rPr lang="en-US" sz="1200" b="0" i="0" kern="1200" dirty="0">
                <a:solidFill>
                  <a:schemeClr val="tx1"/>
                </a:solidFill>
                <a:effectLst/>
                <a:latin typeface="+mn-lt"/>
                <a:ea typeface="+mn-ea"/>
                <a:cs typeface="+mn-cs"/>
              </a:rPr>
              <a:t>Efficiency has always been part of Estonia’s mindset, and this translates into industry. Companies here excel at reusing existing resources and creating solutions that are both cost‑effective and environmentally responsible.</a:t>
            </a:r>
          </a:p>
          <a:p>
            <a:pPr fontAlgn="t"/>
            <a:r>
              <a:rPr lang="en-US" sz="1200" b="0" i="0" kern="1200" dirty="0">
                <a:solidFill>
                  <a:schemeClr val="tx1"/>
                </a:solidFill>
                <a:effectLst/>
                <a:latin typeface="+mn-lt"/>
                <a:ea typeface="+mn-ea"/>
                <a:cs typeface="+mn-cs"/>
              </a:rPr>
              <a:t>This practical approach supports Estonia’s broader environmental awareness. As a result, we are strong in developing products that align with ESG requirements, circular business models, and lifecycle cost‑reduction goals.</a:t>
            </a:r>
          </a:p>
          <a:p>
            <a:pPr fontAlgn="t"/>
            <a:endParaRPr lang="en-US"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EU(NATO): </a:t>
            </a:r>
            <a:r>
              <a:rPr lang="en-US" sz="1200" b="0" i="0" kern="1200" dirty="0">
                <a:solidFill>
                  <a:schemeClr val="tx1"/>
                </a:solidFill>
                <a:effectLst/>
                <a:latin typeface="+mn-lt"/>
                <a:ea typeface="+mn-ea"/>
                <a:cs typeface="+mn-cs"/>
              </a:rPr>
              <a:t>Estonia is closely integrated with the European Union and aligned with European and NATO security standards. This means that supply chains, data protection, and cybersecurity practices all meet the international requirements expected within these frameworks.</a:t>
            </a:r>
            <a:r>
              <a:rPr lang="et-EE"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Being part of the EU market also provides a practical advantage: cargo and goods move easily across European borders, allowing Estonian companies to operate smoothly within a large and highly regulated market.</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kern="1200" dirty="0">
                <a:solidFill>
                  <a:schemeClr val="tx1"/>
                </a:solidFill>
                <a:effectLst/>
                <a:latin typeface="+mn-lt"/>
                <a:ea typeface="+mn-ea"/>
                <a:cs typeface="+mn-cs"/>
              </a:rPr>
              <a:t>PROFESSIONALISM: </a:t>
            </a:r>
            <a:r>
              <a:rPr lang="en-US" sz="1200" b="0" i="0" kern="1200" dirty="0">
                <a:solidFill>
                  <a:schemeClr val="tx1"/>
                </a:solidFill>
                <a:effectLst/>
                <a:latin typeface="+mn-lt"/>
                <a:ea typeface="+mn-ea"/>
                <a:cs typeface="+mn-cs"/>
              </a:rPr>
              <a:t>Estonia has extensive experience working with global markets and international partners. With a local market of only about one million people, Estonian industry has always been export‑oriented, developing strong cooperation with major international companies over the past decades.</a:t>
            </a:r>
          </a:p>
          <a:p>
            <a:pPr fontAlgn="t"/>
            <a:r>
              <a:rPr lang="en-US" sz="1200" b="0" i="0" kern="1200" dirty="0">
                <a:solidFill>
                  <a:schemeClr val="tx1"/>
                </a:solidFill>
                <a:effectLst/>
                <a:latin typeface="+mn-lt"/>
                <a:ea typeface="+mn-ea"/>
                <a:cs typeface="+mn-cs"/>
              </a:rPr>
              <a:t>Examples include Harju </a:t>
            </a:r>
            <a:r>
              <a:rPr lang="en-US" sz="1200" b="0" i="0" kern="1200" dirty="0" err="1">
                <a:solidFill>
                  <a:schemeClr val="tx1"/>
                </a:solidFill>
                <a:effectLst/>
                <a:latin typeface="+mn-lt"/>
                <a:ea typeface="+mn-ea"/>
                <a:cs typeface="+mn-cs"/>
              </a:rPr>
              <a:t>Elekter’s</a:t>
            </a:r>
            <a:r>
              <a:rPr lang="en-US" sz="1200" b="0" i="0" kern="1200" dirty="0">
                <a:solidFill>
                  <a:schemeClr val="tx1"/>
                </a:solidFill>
                <a:effectLst/>
                <a:latin typeface="+mn-lt"/>
                <a:ea typeface="+mn-ea"/>
                <a:cs typeface="+mn-cs"/>
              </a:rPr>
              <a:t> nearly €1 million contract with CERN, an Estonian company </a:t>
            </a:r>
            <a:r>
              <a:rPr lang="et-EE" sz="1200" b="0" i="0" kern="1200" dirty="0">
                <a:solidFill>
                  <a:schemeClr val="tx1"/>
                </a:solidFill>
                <a:effectLst/>
                <a:latin typeface="+mn-lt"/>
                <a:ea typeface="+mn-ea"/>
                <a:cs typeface="+mn-cs"/>
              </a:rPr>
              <a:t>Eliko </a:t>
            </a:r>
            <a:r>
              <a:rPr lang="en-US" sz="1200" b="0" i="0" kern="1200" dirty="0">
                <a:solidFill>
                  <a:schemeClr val="tx1"/>
                </a:solidFill>
                <a:effectLst/>
                <a:latin typeface="+mn-lt"/>
                <a:ea typeface="+mn-ea"/>
                <a:cs typeface="+mn-cs"/>
              </a:rPr>
              <a:t>acting as a technology partner for Ericsson, and the Fermi Energia–Samsung nuclear plant collaboration. Estonian companies also work with organizations such as NATO, NASA, and global brands like Starbucks in the food sector.</a:t>
            </a:r>
          </a:p>
          <a:p>
            <a:pPr fontAlgn="t"/>
            <a:r>
              <a:rPr lang="en-US" sz="1200" b="0" i="0" kern="1200" dirty="0">
                <a:solidFill>
                  <a:schemeClr val="tx1"/>
                </a:solidFill>
                <a:effectLst/>
                <a:latin typeface="+mn-lt"/>
                <a:ea typeface="+mn-ea"/>
                <a:cs typeface="+mn-cs"/>
              </a:rPr>
              <a:t>This long history of international cooperation makes Estonian industry highly familiar with global market practices and a reliable, professional partner for any new company.</a:t>
            </a:r>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r>
              <a:rPr lang="et-EE" sz="1200" b="0" i="0" u="none" strike="noStrike" kern="1200" dirty="0">
                <a:solidFill>
                  <a:schemeClr val="tx1"/>
                </a:solidFill>
                <a:effectLst/>
                <a:latin typeface="+mn-lt"/>
                <a:ea typeface="+mn-ea"/>
                <a:cs typeface="+mn-cs"/>
              </a:rPr>
              <a:t>https://tradewithestonia.com/estonian-company-harju-elekter-signs-nearly-e1-million-contract-with-cern/</a:t>
            </a:r>
          </a:p>
          <a:p>
            <a:pPr rtl="0" fontAlgn="base"/>
            <a:r>
              <a:rPr lang="et-EE" sz="1200" b="0" i="0" u="none" strike="noStrike" kern="1200" dirty="0">
                <a:solidFill>
                  <a:schemeClr val="tx1"/>
                </a:solidFill>
                <a:effectLst/>
                <a:latin typeface="+mn-lt"/>
                <a:ea typeface="+mn-ea"/>
                <a:cs typeface="+mn-cs"/>
              </a:rPr>
              <a:t>https://estonianelectronics.eu/elikost-saab-tehnoloogia-partner-ericssoni-industry-4-0-partnerlusprogrammis/</a:t>
            </a:r>
            <a:r>
              <a:rPr lang="en-US" sz="1200" b="0" i="0" kern="1200" dirty="0">
                <a:solidFill>
                  <a:schemeClr val="tx1"/>
                </a:solidFill>
                <a:effectLst/>
                <a:latin typeface="+mn-lt"/>
                <a:ea typeface="+mn-ea"/>
                <a:cs typeface="+mn-cs"/>
              </a:rPr>
              <a:t>​</a:t>
            </a:r>
          </a:p>
          <a:p>
            <a:pPr rtl="0" fontAlgn="base"/>
            <a:r>
              <a:rPr lang="et-EE" sz="1200" b="0" i="0" kern="1200" dirty="0">
                <a:solidFill>
                  <a:schemeClr val="tx1"/>
                </a:solidFill>
                <a:effectLst/>
                <a:latin typeface="+mn-lt"/>
                <a:ea typeface="+mn-ea"/>
                <a:cs typeface="+mn-cs"/>
              </a:rPr>
              <a:t>​</a:t>
            </a:r>
            <a:r>
              <a:rPr lang="et-EE" sz="1200" b="0" i="0" u="none" strike="noStrike" kern="1200" dirty="0">
                <a:solidFill>
                  <a:schemeClr val="tx1"/>
                </a:solidFill>
                <a:effectLst/>
                <a:latin typeface="+mn-lt"/>
                <a:ea typeface="+mn-ea"/>
                <a:cs typeface="+mn-cs"/>
              </a:rPr>
              <a:t>https://tradewithestonia.com/first-in-estonia-fermi-energia-and-samsung-have-signed-a-nuclear-plant-deal/N</a:t>
            </a:r>
            <a:r>
              <a:rPr lang="et-EE" sz="1200" b="0" i="0" kern="1200" dirty="0">
                <a:solidFill>
                  <a:schemeClr val="tx1"/>
                </a:solidFill>
                <a:effectLst/>
                <a:latin typeface="+mn-lt"/>
                <a:ea typeface="+mn-ea"/>
                <a:cs typeface="+mn-cs"/>
              </a:rPr>
              <a:t>​</a:t>
            </a:r>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fontAlgn="t"/>
            <a:endParaRPr lang="et-EE"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pPr algn="l"/>
            <a:endParaRPr lang="et-EE" u="none" strike="noStrike" dirty="0">
              <a:effectLst/>
            </a:endParaRPr>
          </a:p>
        </p:txBody>
      </p:sp>
      <p:sp>
        <p:nvSpPr>
          <p:cNvPr id="4" name="Slide Number Placeholder 3"/>
          <p:cNvSpPr>
            <a:spLocks noGrp="1"/>
          </p:cNvSpPr>
          <p:nvPr>
            <p:ph type="sldNum" sz="quarter" idx="10"/>
            <p:custDataLst>
              <p:tags r:id="rId3"/>
            </p:custDataLst>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5529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dirty="0"/>
              <a:t>One of the hottest topics </a:t>
            </a:r>
            <a:r>
              <a:rPr lang="et-EE" dirty="0" err="1"/>
              <a:t>around</a:t>
            </a:r>
            <a:r>
              <a:rPr lang="et-EE" dirty="0"/>
              <a:t> </a:t>
            </a:r>
            <a:r>
              <a:rPr lang="et-EE" dirty="0" err="1"/>
              <a:t>the</a:t>
            </a:r>
            <a:r>
              <a:rPr lang="et-EE" dirty="0"/>
              <a:t> </a:t>
            </a:r>
            <a:r>
              <a:rPr lang="et-EE" dirty="0" err="1"/>
              <a:t>globe</a:t>
            </a:r>
            <a:r>
              <a:rPr lang="et-EE" dirty="0"/>
              <a:t> </a:t>
            </a:r>
            <a:r>
              <a:rPr lang="et-EE" dirty="0" err="1"/>
              <a:t>right</a:t>
            </a:r>
            <a:r>
              <a:rPr lang="et-EE" dirty="0"/>
              <a:t> </a:t>
            </a:r>
            <a:r>
              <a:rPr lang="et-EE" dirty="0" err="1"/>
              <a:t>now</a:t>
            </a:r>
            <a:r>
              <a:rPr lang="et-EE" dirty="0"/>
              <a:t> </a:t>
            </a:r>
            <a:r>
              <a:rPr lang="et-EE" dirty="0" err="1"/>
              <a:t>is</a:t>
            </a:r>
            <a:r>
              <a:rPr lang="et-EE" dirty="0"/>
              <a:t> </a:t>
            </a:r>
            <a:r>
              <a:rPr lang="et-EE" dirty="0" err="1"/>
              <a:t>smart</a:t>
            </a:r>
            <a:r>
              <a:rPr lang="et-EE" dirty="0"/>
              <a:t> </a:t>
            </a:r>
            <a:r>
              <a:rPr lang="et-EE" dirty="0" err="1"/>
              <a:t>cities</a:t>
            </a:r>
            <a:r>
              <a:rPr lang="et-EE" dirty="0"/>
              <a:t>. Estonia realised </a:t>
            </a:r>
            <a:r>
              <a:rPr lang="et-EE" dirty="0" err="1"/>
              <a:t>early</a:t>
            </a:r>
            <a:r>
              <a:rPr lang="et-EE" dirty="0"/>
              <a:t> on </a:t>
            </a:r>
            <a:r>
              <a:rPr lang="et-EE" dirty="0" err="1"/>
              <a:t>that</a:t>
            </a:r>
            <a:r>
              <a:rPr lang="et-EE" dirty="0"/>
              <a:t> </a:t>
            </a:r>
            <a:r>
              <a:rPr lang="et-EE" dirty="0" err="1"/>
              <a:t>the</a:t>
            </a:r>
            <a:r>
              <a:rPr lang="et-EE" dirty="0"/>
              <a:t> </a:t>
            </a:r>
            <a:r>
              <a:rPr lang="et-EE" dirty="0" err="1"/>
              <a:t>issue</a:t>
            </a:r>
            <a:r>
              <a:rPr lang="et-EE" dirty="0"/>
              <a:t> </a:t>
            </a:r>
            <a:r>
              <a:rPr lang="et-EE" dirty="0" err="1"/>
              <a:t>is</a:t>
            </a:r>
            <a:r>
              <a:rPr lang="et-EE" dirty="0"/>
              <a:t> </a:t>
            </a:r>
            <a:r>
              <a:rPr lang="et-EE" dirty="0" err="1"/>
              <a:t>often</a:t>
            </a:r>
            <a:r>
              <a:rPr lang="et-EE" dirty="0"/>
              <a:t> </a:t>
            </a:r>
            <a:r>
              <a:rPr lang="et-EE" dirty="0" err="1"/>
              <a:t>the</a:t>
            </a:r>
            <a:r>
              <a:rPr lang="et-EE" dirty="0"/>
              <a:t> </a:t>
            </a:r>
            <a:r>
              <a:rPr lang="et-EE" dirty="0" err="1"/>
              <a:t>limited</a:t>
            </a:r>
            <a:r>
              <a:rPr lang="et-EE" dirty="0"/>
              <a:t> </a:t>
            </a:r>
            <a:r>
              <a:rPr lang="et-EE" dirty="0" err="1"/>
              <a:t>viability</a:t>
            </a:r>
            <a:r>
              <a:rPr lang="et-EE" dirty="0"/>
              <a:t> </a:t>
            </a:r>
            <a:r>
              <a:rPr lang="et-EE" dirty="0" err="1"/>
              <a:t>or</a:t>
            </a:r>
            <a:r>
              <a:rPr lang="et-EE" dirty="0"/>
              <a:t> </a:t>
            </a:r>
            <a:r>
              <a:rPr lang="et-EE" dirty="0" err="1"/>
              <a:t>reach</a:t>
            </a:r>
            <a:r>
              <a:rPr lang="et-EE" dirty="0"/>
              <a:t> of </a:t>
            </a:r>
            <a:r>
              <a:rPr lang="et-EE" dirty="0" err="1"/>
              <a:t>smart</a:t>
            </a:r>
            <a:r>
              <a:rPr lang="et-EE" dirty="0"/>
              <a:t> City </a:t>
            </a:r>
            <a:r>
              <a:rPr lang="et-EE" dirty="0" err="1"/>
              <a:t>projects</a:t>
            </a:r>
            <a:r>
              <a:rPr lang="et-EE" dirty="0"/>
              <a:t> so </a:t>
            </a:r>
            <a:r>
              <a:rPr lang="et-EE" dirty="0" err="1"/>
              <a:t>it</a:t>
            </a:r>
            <a:r>
              <a:rPr lang="et-EE" dirty="0"/>
              <a:t> looked </a:t>
            </a:r>
            <a:r>
              <a:rPr lang="et-EE" dirty="0" err="1"/>
              <a:t>for</a:t>
            </a:r>
            <a:r>
              <a:rPr lang="et-EE" dirty="0"/>
              <a:t> </a:t>
            </a:r>
            <a:r>
              <a:rPr lang="et-EE" dirty="0" err="1"/>
              <a:t>cooperation</a:t>
            </a:r>
            <a:r>
              <a:rPr lang="et-EE" dirty="0"/>
              <a:t> </a:t>
            </a:r>
            <a:r>
              <a:rPr lang="et-EE" dirty="0" err="1"/>
              <a:t>partners</a:t>
            </a:r>
            <a:r>
              <a:rPr lang="et-EE" dirty="0"/>
              <a:t>. As a </a:t>
            </a:r>
            <a:r>
              <a:rPr lang="et-EE" dirty="0" err="1"/>
              <a:t>result</a:t>
            </a:r>
            <a:r>
              <a:rPr lang="et-EE" dirty="0"/>
              <a:t>, Tallinn and Helsinki have </a:t>
            </a:r>
            <a:r>
              <a:rPr lang="et-EE" dirty="0" err="1"/>
              <a:t>set</a:t>
            </a:r>
            <a:r>
              <a:rPr lang="et-EE" dirty="0"/>
              <a:t> </a:t>
            </a:r>
            <a:r>
              <a:rPr lang="et-EE" dirty="0" err="1"/>
              <a:t>up</a:t>
            </a:r>
            <a:r>
              <a:rPr lang="et-EE" dirty="0"/>
              <a:t> a </a:t>
            </a:r>
            <a:r>
              <a:rPr lang="et-EE" dirty="0" err="1"/>
              <a:t>shared</a:t>
            </a:r>
            <a:r>
              <a:rPr lang="et-EE" dirty="0"/>
              <a:t> </a:t>
            </a:r>
            <a:r>
              <a:rPr lang="et-EE" dirty="0" err="1"/>
              <a:t>public</a:t>
            </a:r>
            <a:r>
              <a:rPr lang="et-EE" dirty="0"/>
              <a:t> transport </a:t>
            </a:r>
            <a:r>
              <a:rPr lang="et-EE" dirty="0" err="1"/>
              <a:t>ticket</a:t>
            </a:r>
            <a:r>
              <a:rPr lang="et-EE" dirty="0"/>
              <a:t> </a:t>
            </a:r>
            <a:r>
              <a:rPr lang="et-EE" dirty="0" err="1"/>
              <a:t>solution</a:t>
            </a:r>
            <a:r>
              <a:rPr lang="et-EE" dirty="0"/>
              <a:t> and are </a:t>
            </a:r>
            <a:r>
              <a:rPr lang="et-EE" dirty="0" err="1"/>
              <a:t>also</a:t>
            </a:r>
            <a:r>
              <a:rPr lang="et-EE" dirty="0"/>
              <a:t> </a:t>
            </a:r>
            <a:r>
              <a:rPr lang="et-EE" dirty="0" err="1"/>
              <a:t>working</a:t>
            </a:r>
            <a:r>
              <a:rPr lang="et-EE" dirty="0"/>
              <a:t> on </a:t>
            </a:r>
            <a:r>
              <a:rPr lang="et-EE" dirty="0" err="1"/>
              <a:t>plans</a:t>
            </a:r>
            <a:r>
              <a:rPr lang="et-EE" dirty="0"/>
              <a:t> </a:t>
            </a:r>
            <a:r>
              <a:rPr lang="et-EE" dirty="0" err="1"/>
              <a:t>to</a:t>
            </a:r>
            <a:r>
              <a:rPr lang="et-EE" dirty="0"/>
              <a:t> </a:t>
            </a:r>
            <a:r>
              <a:rPr lang="et-EE" dirty="0" err="1"/>
              <a:t>construct</a:t>
            </a:r>
            <a:r>
              <a:rPr lang="et-EE" dirty="0"/>
              <a:t> a tunnel </a:t>
            </a:r>
            <a:r>
              <a:rPr lang="et-EE" dirty="0" err="1"/>
              <a:t>between</a:t>
            </a:r>
            <a:r>
              <a:rPr lang="et-EE" dirty="0"/>
              <a:t> </a:t>
            </a:r>
            <a:r>
              <a:rPr lang="et-EE" dirty="0" err="1"/>
              <a:t>the</a:t>
            </a:r>
            <a:r>
              <a:rPr lang="et-EE" dirty="0"/>
              <a:t> </a:t>
            </a:r>
            <a:r>
              <a:rPr lang="et-EE" dirty="0" err="1"/>
              <a:t>two</a:t>
            </a:r>
            <a:r>
              <a:rPr lang="et-EE" dirty="0"/>
              <a:t> </a:t>
            </a:r>
            <a:r>
              <a:rPr lang="et-EE" dirty="0" err="1"/>
              <a:t>capitals</a:t>
            </a:r>
            <a:r>
              <a:rPr lang="et-EE" dirty="0"/>
              <a:t>, </a:t>
            </a:r>
            <a:r>
              <a:rPr lang="et-EE" dirty="0" err="1"/>
              <a:t>thus</a:t>
            </a:r>
            <a:r>
              <a:rPr lang="et-EE" dirty="0"/>
              <a:t> </a:t>
            </a:r>
            <a:r>
              <a:rPr lang="et-EE" dirty="0" err="1"/>
              <a:t>linking</a:t>
            </a:r>
            <a:r>
              <a:rPr lang="et-EE" dirty="0"/>
              <a:t> </a:t>
            </a:r>
            <a:r>
              <a:rPr lang="et-EE" dirty="0" err="1"/>
              <a:t>the</a:t>
            </a:r>
            <a:r>
              <a:rPr lang="et-EE" dirty="0"/>
              <a:t> </a:t>
            </a:r>
            <a:r>
              <a:rPr lang="et-EE" dirty="0" err="1"/>
              <a:t>two</a:t>
            </a:r>
            <a:r>
              <a:rPr lang="et-EE" dirty="0"/>
              <a:t> </a:t>
            </a:r>
            <a:r>
              <a:rPr lang="et-EE" dirty="0" err="1"/>
              <a:t>economies</a:t>
            </a:r>
            <a:r>
              <a:rPr lang="et-EE" dirty="0"/>
              <a:t> </a:t>
            </a:r>
            <a:r>
              <a:rPr lang="et-EE" baseline="0" dirty="0" err="1"/>
              <a:t>even</a:t>
            </a:r>
            <a:r>
              <a:rPr lang="et-EE" baseline="0" dirty="0"/>
              <a:t> </a:t>
            </a:r>
            <a:r>
              <a:rPr lang="et-EE" baseline="0" dirty="0" err="1"/>
              <a:t>more</a:t>
            </a:r>
            <a:r>
              <a:rPr lang="et-EE" baseline="0" dirty="0"/>
              <a:t> </a:t>
            </a:r>
            <a:r>
              <a:rPr lang="et-EE" baseline="0" dirty="0" err="1"/>
              <a:t>closely</a:t>
            </a:r>
            <a:r>
              <a:rPr lang="et-EE" baseline="0" dirty="0"/>
              <a:t> </a:t>
            </a:r>
            <a:r>
              <a:rPr lang="et-EE" baseline="0" dirty="0" err="1"/>
              <a:t>together</a:t>
            </a:r>
            <a:r>
              <a:rPr lang="et-EE" baseline="0" dirty="0"/>
              <a:t>. </a:t>
            </a:r>
          </a:p>
          <a:p>
            <a:endParaRPr lang="et-EE" baseline="0" dirty="0"/>
          </a:p>
          <a:p>
            <a:r>
              <a:rPr lang="et-EE" baseline="0" dirty="0" err="1"/>
              <a:t>Furthermore</a:t>
            </a:r>
            <a:r>
              <a:rPr lang="et-EE" baseline="0" dirty="0"/>
              <a:t>, semi-</a:t>
            </a:r>
            <a:r>
              <a:rPr lang="et-EE" baseline="0" dirty="0" err="1"/>
              <a:t>autonomous</a:t>
            </a:r>
            <a:r>
              <a:rPr lang="et-EE" baseline="0" dirty="0"/>
              <a:t> </a:t>
            </a:r>
            <a:r>
              <a:rPr lang="et-EE" baseline="0" dirty="0" err="1"/>
              <a:t>solutions</a:t>
            </a:r>
            <a:r>
              <a:rPr lang="et-EE" baseline="0" dirty="0"/>
              <a:t> are in </a:t>
            </a:r>
            <a:r>
              <a:rPr lang="et-EE" baseline="0" dirty="0" err="1"/>
              <a:t>active</a:t>
            </a:r>
            <a:r>
              <a:rPr lang="et-EE" baseline="0" dirty="0"/>
              <a:t> </a:t>
            </a:r>
            <a:r>
              <a:rPr lang="et-EE" baseline="0" dirty="0" err="1"/>
              <a:t>use</a:t>
            </a:r>
            <a:r>
              <a:rPr lang="et-EE" baseline="0" dirty="0"/>
              <a:t> </a:t>
            </a:r>
            <a:r>
              <a:rPr lang="et-EE" baseline="0" dirty="0" err="1"/>
              <a:t>since</a:t>
            </a:r>
            <a:r>
              <a:rPr lang="et-EE" baseline="0" dirty="0"/>
              <a:t> 2017. </a:t>
            </a:r>
            <a:r>
              <a:rPr lang="et-EE" baseline="0" dirty="0" err="1"/>
              <a:t>They</a:t>
            </a:r>
            <a:r>
              <a:rPr lang="et-EE" baseline="0" dirty="0"/>
              <a:t> </a:t>
            </a:r>
            <a:r>
              <a:rPr lang="et-EE" baseline="0" dirty="0" err="1"/>
              <a:t>include</a:t>
            </a:r>
            <a:r>
              <a:rPr lang="et-EE" baseline="0" dirty="0"/>
              <a:t> </a:t>
            </a:r>
            <a:r>
              <a:rPr lang="et-EE" baseline="0" dirty="0" err="1"/>
              <a:t>self-driving</a:t>
            </a:r>
            <a:r>
              <a:rPr lang="et-EE" baseline="0" dirty="0"/>
              <a:t> </a:t>
            </a:r>
            <a:r>
              <a:rPr lang="et-EE" baseline="0" dirty="0" err="1"/>
              <a:t>buses</a:t>
            </a:r>
            <a:r>
              <a:rPr lang="et-EE" baseline="0" dirty="0"/>
              <a:t> and </a:t>
            </a:r>
            <a:r>
              <a:rPr lang="et-EE" baseline="0" dirty="0" err="1"/>
              <a:t>delivery</a:t>
            </a:r>
            <a:r>
              <a:rPr lang="et-EE" baseline="0" dirty="0"/>
              <a:t> </a:t>
            </a:r>
            <a:r>
              <a:rPr lang="et-EE" baseline="0" dirty="0" err="1"/>
              <a:t>robots</a:t>
            </a:r>
            <a:r>
              <a:rPr lang="et-EE" baseline="0" dirty="0"/>
              <a:t> </a:t>
            </a:r>
            <a:r>
              <a:rPr lang="et-EE" baseline="0" dirty="0" err="1"/>
              <a:t>that</a:t>
            </a:r>
            <a:r>
              <a:rPr lang="et-EE" baseline="0" dirty="0"/>
              <a:t> make </a:t>
            </a:r>
            <a:r>
              <a:rPr lang="et-EE" baseline="0" dirty="0" err="1"/>
              <a:t>the</a:t>
            </a:r>
            <a:r>
              <a:rPr lang="et-EE" baseline="0" dirty="0"/>
              <a:t> </a:t>
            </a:r>
            <a:r>
              <a:rPr lang="et-EE" baseline="0" dirty="0" err="1"/>
              <a:t>lives</a:t>
            </a:r>
            <a:r>
              <a:rPr lang="et-EE" baseline="0" dirty="0"/>
              <a:t> of </a:t>
            </a:r>
            <a:r>
              <a:rPr lang="et-EE" baseline="0" dirty="0" err="1"/>
              <a:t>us</a:t>
            </a:r>
            <a:r>
              <a:rPr lang="et-EE" baseline="0" dirty="0"/>
              <a:t> </a:t>
            </a:r>
            <a:r>
              <a:rPr lang="et-EE" baseline="0" dirty="0" err="1"/>
              <a:t>humans</a:t>
            </a:r>
            <a:r>
              <a:rPr lang="et-EE" baseline="0" dirty="0"/>
              <a:t> </a:t>
            </a:r>
            <a:r>
              <a:rPr lang="et-EE" baseline="0" dirty="0" err="1"/>
              <a:t>ever</a:t>
            </a:r>
            <a:r>
              <a:rPr lang="et-EE" baseline="0" dirty="0"/>
              <a:t> </a:t>
            </a:r>
            <a:r>
              <a:rPr lang="et-EE" baseline="0" dirty="0" err="1"/>
              <a:t>easier</a:t>
            </a:r>
            <a:r>
              <a:rPr lang="et-EE" baseline="0" dirty="0"/>
              <a:t>. Estonia </a:t>
            </a:r>
            <a:r>
              <a:rPr lang="et-EE" baseline="0" dirty="0" err="1"/>
              <a:t>also</a:t>
            </a:r>
            <a:r>
              <a:rPr lang="et-EE" baseline="0" dirty="0"/>
              <a:t> </a:t>
            </a:r>
            <a:r>
              <a:rPr lang="et-EE" baseline="0" dirty="0" err="1"/>
              <a:t>has</a:t>
            </a:r>
            <a:r>
              <a:rPr lang="et-EE" baseline="0" dirty="0"/>
              <a:t> </a:t>
            </a:r>
            <a:r>
              <a:rPr lang="et-EE" baseline="0" dirty="0" err="1"/>
              <a:t>the</a:t>
            </a:r>
            <a:r>
              <a:rPr lang="et-EE" baseline="0" dirty="0"/>
              <a:t> </a:t>
            </a:r>
            <a:r>
              <a:rPr lang="et-EE" baseline="0" dirty="0" err="1"/>
              <a:t>most</a:t>
            </a:r>
            <a:r>
              <a:rPr lang="et-EE" baseline="0" dirty="0"/>
              <a:t> </a:t>
            </a:r>
            <a:r>
              <a:rPr lang="en-GB" baseline="0" dirty="0"/>
              <a:t>self-driving vehicle projects per capita. </a:t>
            </a:r>
            <a:endParaRPr lang="et-EE" baseline="0" dirty="0"/>
          </a:p>
          <a:p>
            <a:endParaRPr lang="et-EE" baseline="0" dirty="0"/>
          </a:p>
          <a:p>
            <a:r>
              <a:rPr lang="en-GB" baseline="0" dirty="0"/>
              <a:t>Moving vehicles also create a lot of data points and for that reason </a:t>
            </a:r>
            <a:r>
              <a:rPr lang="et-EE" baseline="0" dirty="0"/>
              <a:t>Estonian </a:t>
            </a:r>
            <a:r>
              <a:rPr lang="et-EE" baseline="0" dirty="0" err="1"/>
              <a:t>cities</a:t>
            </a:r>
            <a:r>
              <a:rPr lang="et-EE" baseline="0" dirty="0"/>
              <a:t> are </a:t>
            </a:r>
            <a:r>
              <a:rPr lang="et-EE" baseline="0" dirty="0" err="1"/>
              <a:t>focusing</a:t>
            </a:r>
            <a:r>
              <a:rPr lang="et-EE" baseline="0" dirty="0"/>
              <a:t> on </a:t>
            </a:r>
            <a:r>
              <a:rPr lang="et-EE" baseline="0" dirty="0" err="1"/>
              <a:t>offering</a:t>
            </a:r>
            <a:r>
              <a:rPr lang="et-EE" baseline="0" dirty="0"/>
              <a:t> </a:t>
            </a:r>
            <a:r>
              <a:rPr lang="et-EE" baseline="0" dirty="0" err="1"/>
              <a:t>more</a:t>
            </a:r>
            <a:r>
              <a:rPr lang="et-EE" baseline="0" dirty="0"/>
              <a:t> </a:t>
            </a:r>
            <a:r>
              <a:rPr lang="et-EE" baseline="0" dirty="0" err="1"/>
              <a:t>open</a:t>
            </a:r>
            <a:r>
              <a:rPr lang="et-EE" baseline="0" dirty="0"/>
              <a:t> data </a:t>
            </a:r>
            <a:r>
              <a:rPr lang="et-EE" baseline="0" dirty="0" err="1"/>
              <a:t>that</a:t>
            </a:r>
            <a:r>
              <a:rPr lang="et-EE" baseline="0" dirty="0"/>
              <a:t> </a:t>
            </a:r>
            <a:r>
              <a:rPr lang="et-EE" baseline="0" dirty="0" err="1"/>
              <a:t>could</a:t>
            </a:r>
            <a:r>
              <a:rPr lang="et-EE" baseline="0" dirty="0"/>
              <a:t> </a:t>
            </a:r>
            <a:r>
              <a:rPr lang="et-EE" baseline="0" dirty="0" err="1"/>
              <a:t>be</a:t>
            </a:r>
            <a:r>
              <a:rPr lang="et-EE" baseline="0" dirty="0"/>
              <a:t> </a:t>
            </a:r>
            <a:r>
              <a:rPr lang="et-EE" baseline="0" dirty="0" err="1"/>
              <a:t>used</a:t>
            </a:r>
            <a:r>
              <a:rPr lang="et-EE" baseline="0" dirty="0"/>
              <a:t> </a:t>
            </a:r>
            <a:r>
              <a:rPr lang="et-EE" baseline="0" dirty="0" err="1"/>
              <a:t>for</a:t>
            </a:r>
            <a:r>
              <a:rPr lang="et-EE" baseline="0" dirty="0"/>
              <a:t> </a:t>
            </a:r>
            <a:r>
              <a:rPr lang="et-EE" baseline="0" dirty="0" err="1"/>
              <a:t>various</a:t>
            </a:r>
            <a:r>
              <a:rPr lang="et-EE" baseline="0" dirty="0"/>
              <a:t> </a:t>
            </a:r>
            <a:r>
              <a:rPr lang="et-EE" baseline="0" dirty="0" err="1"/>
              <a:t>purposes</a:t>
            </a:r>
            <a:r>
              <a:rPr lang="et-EE" baseline="0" dirty="0"/>
              <a:t>. </a:t>
            </a:r>
          </a:p>
          <a:p>
            <a:endParaRPr lang="et-EE" baseline="0" dirty="0"/>
          </a:p>
          <a:p>
            <a:r>
              <a:rPr lang="et-EE" baseline="0" dirty="0" err="1"/>
              <a:t>One</a:t>
            </a:r>
            <a:r>
              <a:rPr lang="et-EE" baseline="0" dirty="0"/>
              <a:t> </a:t>
            </a:r>
            <a:r>
              <a:rPr lang="et-EE" baseline="0" dirty="0" err="1"/>
              <a:t>good</a:t>
            </a:r>
            <a:r>
              <a:rPr lang="et-EE" baseline="0" dirty="0"/>
              <a:t> </a:t>
            </a:r>
            <a:r>
              <a:rPr lang="et-EE" baseline="0" dirty="0" err="1"/>
              <a:t>example</a:t>
            </a:r>
            <a:r>
              <a:rPr lang="et-EE" baseline="0" dirty="0"/>
              <a:t> </a:t>
            </a:r>
            <a:r>
              <a:rPr lang="et-EE" baseline="0" dirty="0" err="1"/>
              <a:t>is</a:t>
            </a:r>
            <a:r>
              <a:rPr lang="et-EE" baseline="0" dirty="0"/>
              <a:t> </a:t>
            </a:r>
            <a:r>
              <a:rPr lang="et-EE" baseline="0" dirty="0" err="1"/>
              <a:t>the</a:t>
            </a:r>
            <a:r>
              <a:rPr lang="et-EE" baseline="0" dirty="0"/>
              <a:t> </a:t>
            </a:r>
            <a:r>
              <a:rPr lang="et-EE" baseline="0" dirty="0" err="1"/>
              <a:t>accident</a:t>
            </a:r>
            <a:r>
              <a:rPr lang="et-EE" baseline="0" dirty="0"/>
              <a:t> </a:t>
            </a:r>
            <a:r>
              <a:rPr lang="et-EE" baseline="0" dirty="0" err="1"/>
              <a:t>map</a:t>
            </a:r>
            <a:r>
              <a:rPr lang="et-EE" baseline="0" dirty="0"/>
              <a:t> </a:t>
            </a:r>
            <a:r>
              <a:rPr lang="et-EE" baseline="0" dirty="0" err="1"/>
              <a:t>which</a:t>
            </a:r>
            <a:r>
              <a:rPr lang="et-EE" baseline="0" dirty="0"/>
              <a:t> </a:t>
            </a:r>
            <a:r>
              <a:rPr lang="et-EE" baseline="0" dirty="0" err="1"/>
              <a:t>helps</a:t>
            </a:r>
            <a:r>
              <a:rPr lang="et-EE" baseline="0" dirty="0"/>
              <a:t> </a:t>
            </a:r>
            <a:r>
              <a:rPr lang="et-EE" baseline="0" dirty="0" err="1"/>
              <a:t>city</a:t>
            </a:r>
            <a:r>
              <a:rPr lang="et-EE" baseline="0" dirty="0"/>
              <a:t> </a:t>
            </a:r>
            <a:r>
              <a:rPr lang="et-EE" baseline="0" dirty="0" err="1"/>
              <a:t>planners</a:t>
            </a:r>
            <a:r>
              <a:rPr lang="et-EE" baseline="0" dirty="0"/>
              <a:t> </a:t>
            </a:r>
            <a:r>
              <a:rPr lang="et-EE" baseline="0" dirty="0" err="1"/>
              <a:t>structure</a:t>
            </a:r>
            <a:r>
              <a:rPr lang="et-EE" baseline="0" dirty="0"/>
              <a:t> </a:t>
            </a:r>
            <a:r>
              <a:rPr lang="et-EE" baseline="0" dirty="0" err="1"/>
              <a:t>potential</a:t>
            </a:r>
            <a:r>
              <a:rPr lang="et-EE" baseline="0" dirty="0"/>
              <a:t> </a:t>
            </a:r>
            <a:r>
              <a:rPr lang="et-EE" baseline="0" dirty="0" err="1"/>
              <a:t>changes</a:t>
            </a:r>
            <a:r>
              <a:rPr lang="et-EE" baseline="0" dirty="0"/>
              <a:t> </a:t>
            </a:r>
            <a:r>
              <a:rPr lang="et-EE" baseline="0" dirty="0" err="1"/>
              <a:t>to</a:t>
            </a:r>
            <a:r>
              <a:rPr lang="et-EE" baseline="0" dirty="0"/>
              <a:t> </a:t>
            </a:r>
            <a:r>
              <a:rPr lang="et-EE" baseline="0" dirty="0" err="1"/>
              <a:t>traffic</a:t>
            </a:r>
            <a:r>
              <a:rPr lang="et-EE" baseline="0" dirty="0"/>
              <a:t> </a:t>
            </a:r>
            <a:r>
              <a:rPr lang="et-EE" baseline="0" dirty="0" err="1"/>
              <a:t>flows</a:t>
            </a:r>
            <a:r>
              <a:rPr lang="et-EE" baseline="0" dirty="0"/>
              <a:t>, </a:t>
            </a:r>
            <a:r>
              <a:rPr lang="et-EE" baseline="0" dirty="0" err="1"/>
              <a:t>or</a:t>
            </a:r>
            <a:r>
              <a:rPr lang="et-EE" baseline="0" dirty="0"/>
              <a:t> </a:t>
            </a:r>
            <a:r>
              <a:rPr lang="et-EE" baseline="0" dirty="0" err="1"/>
              <a:t>converting</a:t>
            </a:r>
            <a:r>
              <a:rPr lang="et-EE" baseline="0" dirty="0"/>
              <a:t> </a:t>
            </a:r>
            <a:r>
              <a:rPr lang="et-EE" baseline="0" dirty="0" err="1"/>
              <a:t>crossings</a:t>
            </a:r>
            <a:r>
              <a:rPr lang="et-EE" baseline="0" dirty="0"/>
              <a:t> </a:t>
            </a:r>
            <a:r>
              <a:rPr lang="et-EE" baseline="0" dirty="0" err="1"/>
              <a:t>into</a:t>
            </a:r>
            <a:r>
              <a:rPr lang="et-EE" baseline="0" dirty="0"/>
              <a:t> </a:t>
            </a:r>
            <a:r>
              <a:rPr lang="et-EE" baseline="0" dirty="0" err="1"/>
              <a:t>roundabouts</a:t>
            </a:r>
            <a:r>
              <a:rPr lang="et-EE" baseline="0" dirty="0"/>
              <a:t>. </a:t>
            </a:r>
            <a:r>
              <a:rPr lang="et-EE" dirty="0">
                <a:hlinkClick r:id="rId3"/>
              </a:rPr>
              <a:t>http://kindlustus.maps.arcgis.com/apps/Viewer/index.html?appid=abd977aeea074631845cc67bfc3da87d</a:t>
            </a:r>
            <a:r>
              <a:rPr lang="et-EE" dirty="0"/>
              <a:t> </a:t>
            </a:r>
          </a:p>
          <a:p>
            <a:endParaRPr lang="et-EE" dirty="0"/>
          </a:p>
          <a:p>
            <a:r>
              <a:rPr lang="et-EE" dirty="0" err="1"/>
              <a:t>Also</a:t>
            </a:r>
            <a:r>
              <a:rPr lang="et-EE" dirty="0"/>
              <a:t>, </a:t>
            </a:r>
            <a:r>
              <a:rPr lang="et-EE" dirty="0" err="1"/>
              <a:t>for</a:t>
            </a:r>
            <a:r>
              <a:rPr lang="et-EE" dirty="0"/>
              <a:t> </a:t>
            </a:r>
            <a:r>
              <a:rPr lang="et-EE" dirty="0" err="1"/>
              <a:t>journey</a:t>
            </a:r>
            <a:r>
              <a:rPr lang="et-EE" baseline="0" dirty="0"/>
              <a:t> </a:t>
            </a:r>
            <a:r>
              <a:rPr lang="et-EE" baseline="0" dirty="0" err="1"/>
              <a:t>planning</a:t>
            </a:r>
            <a:r>
              <a:rPr lang="et-EE" baseline="0" dirty="0"/>
              <a:t>, Tark Tee shows </a:t>
            </a:r>
            <a:r>
              <a:rPr lang="et-EE" baseline="0" dirty="0" err="1"/>
              <a:t>the</a:t>
            </a:r>
            <a:r>
              <a:rPr lang="et-EE" baseline="0" dirty="0"/>
              <a:t> road </a:t>
            </a:r>
            <a:r>
              <a:rPr lang="et-EE" baseline="0" dirty="0" err="1"/>
              <a:t>surface</a:t>
            </a:r>
            <a:r>
              <a:rPr lang="et-EE" baseline="0" dirty="0"/>
              <a:t> </a:t>
            </a:r>
            <a:r>
              <a:rPr lang="et-EE" baseline="0" dirty="0" err="1"/>
              <a:t>quality</a:t>
            </a:r>
            <a:r>
              <a:rPr lang="et-EE" baseline="0" dirty="0"/>
              <a:t>, </a:t>
            </a:r>
            <a:r>
              <a:rPr lang="et-EE" baseline="0" dirty="0" err="1"/>
              <a:t>up-to-date</a:t>
            </a:r>
            <a:r>
              <a:rPr lang="et-EE" baseline="0" dirty="0"/>
              <a:t> </a:t>
            </a:r>
            <a:r>
              <a:rPr lang="et-EE" baseline="0" dirty="0" err="1"/>
              <a:t>flags</a:t>
            </a:r>
            <a:r>
              <a:rPr lang="et-EE" baseline="0" dirty="0"/>
              <a:t> </a:t>
            </a:r>
            <a:r>
              <a:rPr lang="et-EE" baseline="0" dirty="0" err="1"/>
              <a:t>for</a:t>
            </a:r>
            <a:r>
              <a:rPr lang="et-EE" baseline="0" dirty="0"/>
              <a:t> </a:t>
            </a:r>
            <a:r>
              <a:rPr lang="et-EE" baseline="0" dirty="0" err="1"/>
              <a:t>accidents</a:t>
            </a:r>
            <a:r>
              <a:rPr lang="et-EE" baseline="0" dirty="0"/>
              <a:t> etc: </a:t>
            </a:r>
            <a:r>
              <a:rPr lang="et-EE" dirty="0">
                <a:hlinkClick r:id="rId4"/>
              </a:rPr>
              <a:t>https://tarktee.mnt.ee/#/en</a:t>
            </a:r>
            <a:endParaRPr lang="et-EE" dirty="0"/>
          </a:p>
          <a:p>
            <a:endParaRPr lang="et-EE" dirty="0"/>
          </a:p>
          <a:p>
            <a:r>
              <a:rPr lang="et-EE" dirty="0" err="1"/>
              <a:t>FinEst</a:t>
            </a:r>
            <a:r>
              <a:rPr lang="et-EE" dirty="0"/>
              <a:t> </a:t>
            </a:r>
            <a:r>
              <a:rPr lang="et-EE" dirty="0" err="1"/>
              <a:t>Twins</a:t>
            </a:r>
            <a:r>
              <a:rPr lang="et-EE" dirty="0"/>
              <a:t>: https://finestcentre.eu/project/finest-twins/</a:t>
            </a:r>
            <a:br>
              <a:rPr lang="et-EE" dirty="0"/>
            </a:br>
            <a:endParaRPr lang="et-EE" dirty="0"/>
          </a:p>
          <a:p>
            <a:r>
              <a:rPr lang="et-EE" dirty="0"/>
              <a:t>https://avaandmed.ee/Esileht</a:t>
            </a:r>
            <a:br>
              <a:rPr lang="et-EE" dirty="0"/>
            </a:br>
            <a:endParaRPr lang="et-EE" dirty="0"/>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40</a:t>
            </a:fld>
            <a:endParaRPr lang="et-EE"/>
          </a:p>
        </p:txBody>
      </p:sp>
    </p:spTree>
    <p:extLst>
      <p:ext uri="{BB962C8B-B14F-4D97-AF65-F5344CB8AC3E}">
        <p14:creationId xmlns:p14="http://schemas.microsoft.com/office/powerpoint/2010/main" val="11054987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07000"/>
              </a:lnSpc>
              <a:spcAft>
                <a:spcPts val="800"/>
              </a:spcAft>
            </a:pPr>
            <a:r>
              <a:rPr lang="et-EE" sz="800" b="1" kern="100" dirty="0">
                <a:solidFill>
                  <a:schemeClr val="tx2"/>
                </a:solidFill>
                <a:effectLst/>
                <a:latin typeface="+mn-lt"/>
                <a:ea typeface="Aptos" panose="020B0004020202020204" pitchFamily="34" charset="0"/>
                <a:cs typeface="Arial" panose="020B0604020202020204" pitchFamily="34" charset="0"/>
              </a:rPr>
              <a:t>Narrative</a:t>
            </a:r>
          </a:p>
          <a:p>
            <a:pPr>
              <a:lnSpc>
                <a:spcPct val="107000"/>
              </a:lnSpc>
              <a:spcAft>
                <a:spcPts val="800"/>
              </a:spcAft>
            </a:pPr>
            <a:endParaRPr lang="en-GB" sz="800" b="1" kern="100" dirty="0">
              <a:solidFill>
                <a:schemeClr val="tx2"/>
              </a:solidFill>
              <a:effectLst/>
              <a:latin typeface="+mn-lt"/>
              <a:ea typeface="Aptos" panose="020B0004020202020204" pitchFamily="34" charset="0"/>
              <a:cs typeface="Arial" panose="020B0604020202020204" pitchFamily="34" charset="0"/>
            </a:endParaRPr>
          </a:p>
          <a:p>
            <a:pPr marL="285750" indent="-285750">
              <a:buFont typeface="Aino" panose="02000603040504020204" pitchFamily="50" charset="-70"/>
              <a:buChar cha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is agile and adaptive, ensuring a swift and effective response to evolving global threats. We supply a broad range of advanced </a:t>
            </a:r>
            <a:r>
              <a:rPr lang="en-US" sz="800" b="0" i="0" u="none" strike="noStrike" dirty="0" err="1">
                <a:effectLst/>
                <a:latin typeface="+mn-lt"/>
              </a:rPr>
              <a:t>defence</a:t>
            </a:r>
            <a:r>
              <a:rPr lang="en-US" sz="800" b="0" i="0" u="none" strike="noStrike" dirty="0">
                <a:effectLst/>
                <a:latin typeface="+mn-lt"/>
              </a:rPr>
              <a:t> solutions to help other nations enhance their defense capabilities. </a:t>
            </a:r>
            <a:endParaRPr lang="et-EE" sz="800" b="0" i="0" u="none" strike="noStrike" dirty="0">
              <a:effectLst/>
              <a:latin typeface="+mn-lt"/>
            </a:endParaRPr>
          </a:p>
          <a:p>
            <a:pPr marL="285750" indent="-285750">
              <a:buFont typeface="Aino" panose="02000603040504020204" pitchFamily="50" charset="-70"/>
              <a:buChar char="+"/>
            </a:pPr>
            <a:r>
              <a:rPr lang="en-US" sz="800" b="0" i="0" u="none" strike="noStrike" dirty="0">
                <a:effectLst/>
                <a:latin typeface="+mn-lt"/>
              </a:rPr>
              <a:t>Estonia is ranked #1 in the EU for cybersecurity on the Global Cybersecurity Index and is home to the Cyber </a:t>
            </a:r>
            <a:r>
              <a:rPr lang="en-US" sz="800" b="0" i="0" u="none" strike="noStrike" dirty="0" err="1">
                <a:effectLst/>
                <a:latin typeface="+mn-lt"/>
              </a:rPr>
              <a:t>Defence</a:t>
            </a:r>
            <a:r>
              <a:rPr lang="en-US" sz="800" b="0" i="0" u="none" strike="noStrike" dirty="0">
                <a:effectLst/>
                <a:latin typeface="+mn-lt"/>
              </a:rPr>
              <a:t> Centre of Excellence. We are the home base for the world's largest international cyber exercises: Locked Shields and Crossed Swords. </a:t>
            </a:r>
            <a:r>
              <a:rPr lang="en-US" sz="800" b="0" i="0" u="none" strike="noStrike" dirty="0">
                <a:solidFill>
                  <a:srgbClr val="000000"/>
                </a:solidFill>
                <a:effectLst/>
                <a:latin typeface="+mn-lt"/>
              </a:rPr>
              <a:t>Through investments in technology and strategic partnerships, Estonia develops advanced cyber defense solutions (Cybers), robotics (Milrem Robotics), autonomous systems (</a:t>
            </a:r>
            <a:r>
              <a:rPr lang="en-US" sz="800" b="0" i="0" u="none" strike="noStrike" dirty="0" err="1">
                <a:solidFill>
                  <a:srgbClr val="000000"/>
                </a:solidFill>
                <a:effectLst/>
                <a:latin typeface="+mn-lt"/>
              </a:rPr>
              <a:t>DefSecIntel</a:t>
            </a:r>
            <a:r>
              <a:rPr lang="en-US" sz="800" b="0" i="0" u="none" strike="noStrike" dirty="0">
                <a:solidFill>
                  <a:srgbClr val="000000"/>
                </a:solidFill>
                <a:effectLst/>
                <a:latin typeface="+mn-lt"/>
              </a:rPr>
              <a:t>), sensors (ELSA Solutions), and communication technologies (Teleport) that aid battlefield superiority.</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Estonia's </a:t>
            </a:r>
            <a:r>
              <a:rPr lang="en-US" sz="800" b="0" i="0" u="none" strike="noStrike" dirty="0" err="1">
                <a:effectLst/>
                <a:latin typeface="+mn-lt"/>
              </a:rPr>
              <a:t>defence</a:t>
            </a:r>
            <a:r>
              <a:rPr lang="en-US" sz="800" b="0" i="0" u="none" strike="noStrike" dirty="0">
                <a:effectLst/>
                <a:latin typeface="+mn-lt"/>
              </a:rPr>
              <a:t> industry operates within a private sector framework, benefiting from </a:t>
            </a:r>
            <a:r>
              <a:rPr lang="en-US" sz="800" b="0" i="0" u="none" strike="noStrike" dirty="0" err="1">
                <a:effectLst/>
                <a:latin typeface="+mn-lt"/>
              </a:rPr>
              <a:t>favourable</a:t>
            </a:r>
            <a:r>
              <a:rPr lang="en-US" sz="800" b="0" i="0" u="none" strike="noStrike" dirty="0">
                <a:effectLst/>
                <a:latin typeface="+mn-lt"/>
              </a:rPr>
              <a:t> business environment and efficient processes. This accelerates innovation and enables rapid adaptation to emerging </a:t>
            </a:r>
            <a:r>
              <a:rPr lang="en-US" sz="800" b="0" i="0" u="none" strike="noStrike" dirty="0" err="1">
                <a:effectLst/>
                <a:latin typeface="+mn-lt"/>
              </a:rPr>
              <a:t>defence</a:t>
            </a:r>
            <a:r>
              <a:rPr lang="en-US" sz="800" b="0" i="0" u="none" strike="noStrike" dirty="0">
                <a:effectLst/>
                <a:latin typeface="+mn-lt"/>
              </a:rPr>
              <a:t> needs.  </a:t>
            </a:r>
            <a:endParaRPr lang="et-EE" sz="800" b="0" i="0" u="none" strike="noStrike" dirty="0">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pledge over </a:t>
            </a:r>
            <a:r>
              <a:rPr lang="et-EE" sz="800" b="0" i="0" u="none" strike="noStrike" dirty="0">
                <a:effectLst/>
                <a:latin typeface="+mn-lt"/>
              </a:rPr>
              <a:t>5</a:t>
            </a:r>
            <a:r>
              <a:rPr lang="en-US" sz="800" b="0" i="0" u="none" strike="noStrike" dirty="0">
                <a:effectLst/>
                <a:latin typeface="+mn-lt"/>
              </a:rPr>
              <a:t>% of our GDP to </a:t>
            </a:r>
            <a:r>
              <a:rPr lang="en-US" sz="800" b="0" i="0" u="none" strike="noStrike" dirty="0" err="1">
                <a:effectLst/>
                <a:latin typeface="+mn-lt"/>
              </a:rPr>
              <a:t>defence</a:t>
            </a:r>
            <a:r>
              <a:rPr lang="en-US" sz="800" b="0" i="0" u="none" strike="noStrike" dirty="0">
                <a:effectLst/>
                <a:latin typeface="+mn-lt"/>
              </a:rPr>
              <a:t> investment and work closely with NATO and other international partners as an active participant in the EU’s Common Security and </a:t>
            </a:r>
            <a:r>
              <a:rPr lang="en-US" sz="800" b="0" i="0" u="none" strike="noStrike" dirty="0" err="1">
                <a:effectLst/>
                <a:latin typeface="+mn-lt"/>
              </a:rPr>
              <a:t>Defence</a:t>
            </a:r>
            <a:r>
              <a:rPr lang="en-US" sz="800" b="0" i="0" u="none" strike="noStrike" dirty="0">
                <a:effectLst/>
                <a:latin typeface="+mn-lt"/>
              </a:rPr>
              <a:t> Policy (CSDP). We are involved in joint exercises, </a:t>
            </a:r>
            <a:r>
              <a:rPr lang="en-US" sz="800" b="0" i="0" u="none" strike="noStrike" dirty="0" err="1">
                <a:effectLst/>
                <a:latin typeface="+mn-lt"/>
              </a:rPr>
              <a:t>defence</a:t>
            </a:r>
            <a:r>
              <a:rPr lang="en-US" sz="800" b="0" i="0" u="none" strike="noStrike" dirty="0">
                <a:effectLst/>
                <a:latin typeface="+mn-lt"/>
              </a:rPr>
              <a:t> planning, and cooperation within frameworks like the Nordic </a:t>
            </a:r>
            <a:r>
              <a:rPr lang="en-US" sz="800" b="0" i="0" u="none" strike="noStrike" dirty="0" err="1">
                <a:effectLst/>
                <a:latin typeface="+mn-lt"/>
              </a:rPr>
              <a:t>Defence</a:t>
            </a:r>
            <a:r>
              <a:rPr lang="en-US" sz="800" b="0" i="0" u="none" strike="noStrike" dirty="0">
                <a:effectLst/>
                <a:latin typeface="+mn-lt"/>
              </a:rPr>
              <a:t> Cooperation (NORDFECO) and the Baltic </a:t>
            </a:r>
            <a:r>
              <a:rPr lang="en-US" sz="800" b="0" i="0" u="none" strike="noStrike" dirty="0" err="1">
                <a:effectLst/>
                <a:latin typeface="+mn-lt"/>
              </a:rPr>
              <a:t>Defence</a:t>
            </a:r>
            <a:r>
              <a:rPr lang="en-US" sz="800" b="0" i="0" u="none" strike="noStrike" dirty="0">
                <a:effectLst/>
                <a:latin typeface="+mn-lt"/>
              </a:rPr>
              <a:t> Cooperation (BDC). We are also actively </a:t>
            </a:r>
            <a:r>
              <a:rPr lang="en-US" sz="800" b="0" i="0" u="none" strike="noStrike" dirty="0" err="1">
                <a:effectLst/>
                <a:latin typeface="+mn-lt"/>
              </a:rPr>
              <a:t>engaded</a:t>
            </a:r>
            <a:r>
              <a:rPr lang="en-US" sz="800" b="0" i="0" u="none" strike="noStrike" dirty="0">
                <a:effectLst/>
                <a:latin typeface="+mn-lt"/>
              </a:rPr>
              <a:t> in N</a:t>
            </a:r>
            <a:r>
              <a:rPr lang="en-US" sz="800" b="0" i="0" u="none" strike="noStrike" dirty="0">
                <a:solidFill>
                  <a:srgbClr val="000000"/>
                </a:solidFill>
                <a:effectLst/>
                <a:latin typeface="+mn-lt"/>
              </a:rPr>
              <a:t>ATO's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Innovation Accelerator for the North Atlantic (DIANA) to support NATO’s mission of maintaining technological superiority and enhancing collective </a:t>
            </a:r>
            <a:r>
              <a:rPr lang="en-US" sz="800" b="0" i="0" u="none" strike="noStrike" dirty="0" err="1">
                <a:solidFill>
                  <a:srgbClr val="000000"/>
                </a:solidFill>
                <a:effectLst/>
                <a:latin typeface="+mn-lt"/>
              </a:rPr>
              <a:t>defence</a:t>
            </a:r>
            <a:r>
              <a:rPr lang="en-US" sz="800" b="0" i="0" u="none" strike="noStrike" dirty="0">
                <a:solidFill>
                  <a:srgbClr val="000000"/>
                </a:solidFill>
                <a:effectLst/>
                <a:latin typeface="+mn-lt"/>
              </a:rPr>
              <a:t> capabilities. </a:t>
            </a:r>
            <a:endParaRPr lang="et-EE" sz="800" b="0" i="0" u="none" strike="noStrike" dirty="0">
              <a:solidFill>
                <a:srgbClr val="000000"/>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800" b="0" i="0" u="none" strike="noStrike" dirty="0">
                <a:effectLst/>
                <a:latin typeface="+mn-lt"/>
              </a:rPr>
              <a:t>We are committed to supporting Ukraine in its </a:t>
            </a:r>
            <a:r>
              <a:rPr lang="en-US" sz="800" b="0" i="0" u="none" strike="noStrike" dirty="0" err="1">
                <a:effectLst/>
                <a:latin typeface="+mn-lt"/>
              </a:rPr>
              <a:t>defence</a:t>
            </a:r>
            <a:r>
              <a:rPr lang="en-US" sz="800" b="0" i="0" u="none" strike="noStrike" dirty="0">
                <a:effectLst/>
                <a:latin typeface="+mn-lt"/>
              </a:rPr>
              <a:t> against invasion. In addition to helping the people of Ukraine, this is also our contribution to global security and international order. </a:t>
            </a:r>
            <a:r>
              <a:rPr lang="en-US" sz="800" b="0" i="0" u="none" strike="noStrike" dirty="0">
                <a:solidFill>
                  <a:srgbClr val="333333"/>
                </a:solidFill>
                <a:effectLst/>
                <a:latin typeface="+mn-lt"/>
              </a:rPr>
              <a:t>We are not only preparing for potential scenarios of war but also building a safer, more secure environment to live in. </a:t>
            </a:r>
            <a:endParaRPr lang="et-EE" sz="800" b="0" i="0" u="none" strike="noStrike" dirty="0">
              <a:solidFill>
                <a:srgbClr val="333333"/>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dirty="0"/>
              <a:t>100% - </a:t>
            </a:r>
            <a:r>
              <a:rPr lang="en-US" sz="1050" dirty="0"/>
              <a:t>All Estonian </a:t>
            </a:r>
            <a:r>
              <a:rPr lang="en-US" sz="1050" dirty="0" err="1"/>
              <a:t>defence</a:t>
            </a:r>
            <a:r>
              <a:rPr lang="en-US" sz="1050" dirty="0"/>
              <a:t> companies are private, boasting a </a:t>
            </a:r>
            <a:r>
              <a:rPr lang="en-US" sz="1050" dirty="0" err="1"/>
              <a:t>favourable</a:t>
            </a:r>
            <a:r>
              <a:rPr lang="en-US" sz="1050" dirty="0"/>
              <a:t> business environment for international export with low taxes and efficient processes.</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1050" b="0" i="0" u="none" strike="noStrike" dirty="0" err="1">
                <a:solidFill>
                  <a:srgbClr val="333333"/>
                </a:solidFill>
                <a:effectLst/>
                <a:latin typeface="+mn-lt"/>
              </a:rPr>
              <a:t>One-stop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shop</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for</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advanced</a:t>
            </a:r>
            <a:r>
              <a:rPr lang="et-EE" sz="1050" b="0" i="0" u="none" strike="noStrike" dirty="0">
                <a:solidFill>
                  <a:srgbClr val="333333"/>
                </a:solidFill>
                <a:effectLst/>
                <a:latin typeface="+mn-lt"/>
              </a:rPr>
              <a:t> </a:t>
            </a:r>
            <a:r>
              <a:rPr lang="et-EE" sz="1050" b="0" i="0" u="none" strike="noStrike" dirty="0" err="1">
                <a:solidFill>
                  <a:srgbClr val="333333"/>
                </a:solidFill>
                <a:effectLst/>
                <a:latin typeface="+mn-lt"/>
              </a:rPr>
              <a:t>defence</a:t>
            </a:r>
            <a:r>
              <a:rPr lang="et-EE" sz="1050" b="0" i="0" u="none" strike="noStrike" dirty="0">
                <a:solidFill>
                  <a:srgbClr val="333333"/>
                </a:solidFill>
                <a:effectLst/>
                <a:latin typeface="+mn-lt"/>
              </a:rPr>
              <a:t> - </a:t>
            </a:r>
            <a:r>
              <a:rPr lang="en-US" sz="1050" dirty="0"/>
              <a:t>With expertise in manufacturing and innovation, Estonia stands ready to serve diverse </a:t>
            </a:r>
            <a:r>
              <a:rPr lang="en-US" sz="1050" dirty="0" err="1"/>
              <a:t>defence</a:t>
            </a:r>
            <a:r>
              <a:rPr lang="en-US" sz="1050" dirty="0"/>
              <a:t> needs efficiently and effectively. Our compact size makes us flexible and enables us to offer complex services. Estonia’s commitment to advanced </a:t>
            </a:r>
            <a:r>
              <a:rPr lang="en-US" sz="1050" dirty="0" err="1"/>
              <a:t>defence</a:t>
            </a:r>
            <a:r>
              <a:rPr lang="en-US" sz="1050" dirty="0"/>
              <a:t> technology is supported by R&amp;D funding backed by the Ministry of </a:t>
            </a:r>
            <a:r>
              <a:rPr lang="en-US" sz="1050" dirty="0" err="1"/>
              <a:t>Defence</a:t>
            </a:r>
            <a:r>
              <a:rPr lang="en-US" sz="1050" dirty="0"/>
              <a:t>. </a:t>
            </a:r>
            <a:endParaRPr lang="et-EE" sz="1050" dirty="0"/>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n-US" sz="1050" dirty="0"/>
              <a:t>A proven track record of high-quality output, our commitment to transparency and collaboration ensure that we deliver on our promises. Internationally, we are leading numerous development initiatives and are actively enhancing new </a:t>
            </a:r>
            <a:r>
              <a:rPr lang="en-US" sz="1050" dirty="0" err="1"/>
              <a:t>defence</a:t>
            </a:r>
            <a:r>
              <a:rPr lang="en-US" sz="1050" dirty="0"/>
              <a:t> measures through the European </a:t>
            </a:r>
            <a:r>
              <a:rPr lang="en-US" sz="1050" dirty="0" err="1"/>
              <a:t>Defence</a:t>
            </a:r>
            <a:r>
              <a:rPr lang="en-US" sz="1050" dirty="0"/>
              <a:t> Fund.</a:t>
            </a:r>
            <a:br>
              <a:rPr lang="et-EE" sz="800" b="0" i="0" u="none" strike="noStrike" dirty="0">
                <a:solidFill>
                  <a:srgbClr val="333333"/>
                </a:solidFill>
                <a:effectLst/>
                <a:latin typeface="+mn-lt"/>
              </a:rPr>
            </a:br>
            <a:br>
              <a:rPr lang="et-EE" sz="800" b="0" i="0" u="none" strike="noStrike" dirty="0">
                <a:solidFill>
                  <a:srgbClr val="333333"/>
                </a:solidFill>
                <a:effectLst/>
                <a:latin typeface="+mn-lt"/>
              </a:rPr>
            </a:br>
            <a:r>
              <a:rPr lang="et-EE" sz="800" b="0" i="0" u="none" strike="noStrike" dirty="0" err="1">
                <a:solidFill>
                  <a:srgbClr val="333333"/>
                </a:solidFill>
                <a:effectLst/>
                <a:latin typeface="+mn-lt"/>
              </a:rPr>
              <a:t>Success</a:t>
            </a:r>
            <a:r>
              <a:rPr lang="et-EE" sz="800" b="0" i="0" u="none" strike="noStrike" dirty="0">
                <a:solidFill>
                  <a:srgbClr val="333333"/>
                </a:solidFill>
                <a:effectLst/>
                <a:latin typeface="+mn-lt"/>
              </a:rPr>
              <a:t> </a:t>
            </a:r>
            <a:r>
              <a:rPr lang="et-EE" sz="800" b="0" i="0" u="none" strike="noStrike" dirty="0" err="1">
                <a:solidFill>
                  <a:srgbClr val="333333"/>
                </a:solidFill>
                <a:effectLst/>
                <a:latin typeface="+mn-lt"/>
              </a:rPr>
              <a:t>Stories</a:t>
            </a:r>
            <a:r>
              <a:rPr lang="et-EE" sz="800" b="0" i="0" u="none" strike="noStrike" dirty="0">
                <a:solidFill>
                  <a:srgbClr val="333333"/>
                </a:solidFill>
                <a:effectLst/>
                <a:latin typeface="+mn-lt"/>
              </a:rPr>
              <a:t>:</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https://toolbox.estonia.ee/asset-page/598942-success-story-threod-systems</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https://toolbox.estonia.ee/asset-page/598941-success-story-milrem</a:t>
            </a:r>
          </a:p>
          <a:p>
            <a:pPr marL="285750" marR="0" lvl="0" indent="-285750" algn="l" defTabSz="914400" rtl="0" eaLnBrk="1" fontAlgn="auto" latinLnBrk="0" hangingPunct="1">
              <a:lnSpc>
                <a:spcPct val="100000"/>
              </a:lnSpc>
              <a:spcBef>
                <a:spcPts val="0"/>
              </a:spcBef>
              <a:spcAft>
                <a:spcPts val="0"/>
              </a:spcAft>
              <a:buClrTx/>
              <a:buSzTx/>
              <a:buFont typeface="Aino" panose="02000603040504020204" pitchFamily="50" charset="-70"/>
              <a:buChar char="+"/>
              <a:tabLst/>
              <a:defRPr/>
            </a:pPr>
            <a:r>
              <a:rPr lang="et-EE" sz="800" b="0" i="0" u="none" strike="noStrike" dirty="0">
                <a:solidFill>
                  <a:srgbClr val="333333"/>
                </a:solidFill>
                <a:effectLst/>
                <a:latin typeface="+mn-lt"/>
              </a:rPr>
              <a:t>https://toolbox.estonia.ee/asset-page/598940-success-story-defsecintel</a:t>
            </a:r>
            <a:br>
              <a:rPr lang="et-EE" sz="800" b="0" i="0" u="none" strike="noStrike" dirty="0">
                <a:solidFill>
                  <a:srgbClr val="333333"/>
                </a:solidFill>
                <a:effectLst/>
                <a:latin typeface="+mn-lt"/>
              </a:rPr>
            </a:br>
            <a:endParaRPr lang="en-US" sz="800" b="0" i="0" u="none" strike="noStrike" dirty="0">
              <a:effectLst/>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6F89B-57B6-4643-BF19-A6C4F29BC795}"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0251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GB" sz="1200" dirty="0">
                <a:latin typeface="Aino" panose="02000603040504020204" pitchFamily="2" charset="77"/>
              </a:rPr>
              <a:t>When most governments discuss digitalisation and online services, they talk about more traditional areas that, in Estonia, </a:t>
            </a:r>
            <a:r>
              <a:rPr lang="et-EE" sz="1200" baseline="0" dirty="0">
                <a:latin typeface="Aino" panose="02000603040504020204" pitchFamily="2" charset="77"/>
              </a:rPr>
              <a:t>are </a:t>
            </a:r>
            <a:r>
              <a:rPr lang="et-EE" sz="1200" baseline="0" dirty="0" err="1">
                <a:latin typeface="Aino" panose="02000603040504020204" pitchFamily="2" charset="77"/>
              </a:rPr>
              <a:t>considered</a:t>
            </a:r>
            <a:r>
              <a:rPr lang="et-EE" sz="1200" baseline="0" dirty="0">
                <a:latin typeface="Aino" panose="02000603040504020204" pitchFamily="2" charset="77"/>
              </a:rPr>
              <a:t> standard </a:t>
            </a:r>
            <a:r>
              <a:rPr lang="et-EE" sz="1200" baseline="0" dirty="0" err="1">
                <a:latin typeface="Aino" panose="02000603040504020204" pitchFamily="2" charset="77"/>
              </a:rPr>
              <a:t>today</a:t>
            </a:r>
            <a:r>
              <a:rPr lang="et-EE" sz="1200" baseline="0" dirty="0">
                <a:latin typeface="Aino" panose="02000603040504020204" pitchFamily="2" charset="77"/>
              </a:rPr>
              <a:t> – </a:t>
            </a:r>
            <a:r>
              <a:rPr lang="et-EE" sz="1200" baseline="0" dirty="0" err="1">
                <a:latin typeface="Aino" panose="02000603040504020204" pitchFamily="2" charset="77"/>
              </a:rPr>
              <a:t>tax</a:t>
            </a:r>
            <a:r>
              <a:rPr lang="et-EE" sz="1200" baseline="0" dirty="0">
                <a:latin typeface="Aino" panose="02000603040504020204" pitchFamily="2" charset="77"/>
              </a:rPr>
              <a:t> </a:t>
            </a:r>
            <a:r>
              <a:rPr lang="et-EE" sz="1200" baseline="0" dirty="0" err="1">
                <a:latin typeface="Aino" panose="02000603040504020204" pitchFamily="2" charset="77"/>
              </a:rPr>
              <a:t>declaration</a:t>
            </a:r>
            <a:r>
              <a:rPr lang="et-EE" sz="1200" baseline="0" dirty="0">
                <a:latin typeface="Aino" panose="02000603040504020204" pitchFamily="2" charset="77"/>
              </a:rPr>
              <a:t>, </a:t>
            </a:r>
            <a:r>
              <a:rPr lang="et-EE" sz="1200" baseline="0" dirty="0" err="1">
                <a:latin typeface="Aino" panose="02000603040504020204" pitchFamily="2" charset="77"/>
              </a:rPr>
              <a:t>registering</a:t>
            </a:r>
            <a:r>
              <a:rPr lang="et-EE" sz="1200" baseline="0" dirty="0">
                <a:latin typeface="Aino" panose="02000603040504020204" pitchFamily="2" charset="77"/>
              </a:rPr>
              <a:t> </a:t>
            </a:r>
            <a:r>
              <a:rPr lang="et-EE" sz="1200" baseline="0" dirty="0" err="1">
                <a:latin typeface="Aino" panose="02000603040504020204" pitchFamily="2" charset="77"/>
              </a:rPr>
              <a:t>employment</a:t>
            </a:r>
            <a:r>
              <a:rPr lang="et-EE" sz="1200" baseline="0" dirty="0">
                <a:latin typeface="Aino" panose="02000603040504020204" pitchFamily="2" charset="77"/>
              </a:rPr>
              <a:t>, and </a:t>
            </a:r>
            <a:r>
              <a:rPr lang="et-EE" sz="1200" baseline="0" dirty="0" err="1">
                <a:latin typeface="Aino" panose="02000603040504020204" pitchFamily="2" charset="77"/>
              </a:rPr>
              <a:t>others</a:t>
            </a:r>
            <a:r>
              <a:rPr lang="et-EE" sz="1200" baseline="0" dirty="0">
                <a:latin typeface="Aino" panose="02000603040504020204" pitchFamily="2" charset="77"/>
              </a:rPr>
              <a:t>. </a:t>
            </a:r>
            <a:r>
              <a:rPr lang="et-EE" sz="1200" baseline="0" dirty="0" err="1">
                <a:latin typeface="Aino" panose="02000603040504020204" pitchFamily="2" charset="77"/>
              </a:rPr>
              <a:t>However</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closer</a:t>
            </a:r>
            <a:r>
              <a:rPr lang="et-EE" sz="1200" baseline="0" dirty="0">
                <a:latin typeface="Aino" panose="02000603040504020204" pitchFamily="2" charset="77"/>
              </a:rPr>
              <a:t> </a:t>
            </a: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get</a:t>
            </a:r>
            <a:r>
              <a:rPr lang="et-EE" sz="1200" baseline="0" dirty="0">
                <a:latin typeface="Aino" panose="02000603040504020204" pitchFamily="2" charset="77"/>
              </a:rPr>
              <a:t>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maturity</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more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engineers</a:t>
            </a:r>
            <a:r>
              <a:rPr lang="et-EE" sz="1200" baseline="0" dirty="0">
                <a:latin typeface="Aino" panose="02000603040504020204" pitchFamily="2" charset="77"/>
              </a:rPr>
              <a:t>, </a:t>
            </a:r>
            <a:r>
              <a:rPr lang="et-EE" sz="1200" baseline="0" dirty="0" err="1">
                <a:latin typeface="Aino" panose="02000603040504020204" pitchFamily="2" charset="77"/>
              </a:rPr>
              <a:t>politicians</a:t>
            </a:r>
            <a:r>
              <a:rPr lang="et-EE" sz="1200" baseline="0" dirty="0">
                <a:latin typeface="Aino" panose="02000603040504020204" pitchFamily="2" charset="77"/>
              </a:rPr>
              <a:t> and </a:t>
            </a:r>
            <a:r>
              <a:rPr lang="et-EE" sz="1200" baseline="0" dirty="0" err="1">
                <a:latin typeface="Aino" panose="02000603040504020204" pitchFamily="2" charset="77"/>
              </a:rPr>
              <a:t>thought-leaders</a:t>
            </a:r>
            <a:r>
              <a:rPr lang="et-EE" sz="1200" baseline="0" dirty="0">
                <a:latin typeface="Aino" panose="02000603040504020204" pitchFamily="2" charset="77"/>
              </a:rPr>
              <a:t> </a:t>
            </a:r>
            <a:r>
              <a:rPr lang="et-EE" sz="1200" baseline="0" dirty="0" err="1">
                <a:latin typeface="Aino" panose="02000603040504020204" pitchFamily="2" charset="77"/>
              </a:rPr>
              <a:t>will</a:t>
            </a:r>
            <a:r>
              <a:rPr lang="et-EE" sz="1200" baseline="0" dirty="0">
                <a:latin typeface="Aino" panose="02000603040504020204" pitchFamily="2" charset="77"/>
              </a:rPr>
              <a:t> </a:t>
            </a:r>
            <a:r>
              <a:rPr lang="et-EE" sz="1200" baseline="0" dirty="0" err="1">
                <a:latin typeface="Aino" panose="02000603040504020204" pitchFamily="2" charset="77"/>
              </a:rPr>
              <a:t>come</a:t>
            </a:r>
            <a:r>
              <a:rPr lang="et-EE" sz="1200" baseline="0" dirty="0">
                <a:latin typeface="Aino" panose="02000603040504020204" pitchFamily="2" charset="77"/>
              </a:rPr>
              <a:t> </a:t>
            </a:r>
            <a:r>
              <a:rPr lang="et-EE" sz="1200" baseline="0" dirty="0" err="1">
                <a:latin typeface="Aino" panose="02000603040504020204" pitchFamily="2" charset="77"/>
              </a:rPr>
              <a:t>up</a:t>
            </a:r>
            <a:r>
              <a:rPr lang="et-EE" sz="1200" baseline="0" dirty="0">
                <a:latin typeface="Aino" panose="02000603040504020204" pitchFamily="2" charset="77"/>
              </a:rPr>
              <a:t> </a:t>
            </a:r>
            <a:r>
              <a:rPr lang="et-EE" sz="1200" baseline="0" dirty="0" err="1">
                <a:latin typeface="Aino" panose="02000603040504020204" pitchFamily="2" charset="77"/>
              </a:rPr>
              <a:t>with</a:t>
            </a:r>
            <a:r>
              <a:rPr lang="et-EE" sz="1200" baseline="0" dirty="0">
                <a:latin typeface="Aino" panose="02000603040504020204" pitchFamily="2" charset="77"/>
              </a:rPr>
              <a:t> </a:t>
            </a:r>
            <a:r>
              <a:rPr lang="et-EE" sz="1200" baseline="0" dirty="0" err="1">
                <a:latin typeface="Aino" panose="02000603040504020204" pitchFamily="2" charset="77"/>
              </a:rPr>
              <a:t>small</a:t>
            </a:r>
            <a:r>
              <a:rPr lang="et-EE" sz="1200" baseline="0" dirty="0">
                <a:latin typeface="Aino" panose="02000603040504020204" pitchFamily="2" charset="77"/>
              </a:rPr>
              <a:t> </a:t>
            </a:r>
            <a:r>
              <a:rPr lang="et-EE" sz="1200" baseline="0" dirty="0" err="1">
                <a:latin typeface="Aino" panose="02000603040504020204" pitchFamily="2" charset="77"/>
              </a:rPr>
              <a:t>niche</a:t>
            </a:r>
            <a:r>
              <a:rPr lang="et-EE" sz="1200" baseline="0" dirty="0">
                <a:latin typeface="Aino" panose="02000603040504020204" pitchFamily="2" charset="77"/>
              </a:rPr>
              <a:t> </a:t>
            </a:r>
            <a:r>
              <a:rPr lang="et-EE" sz="1200" baseline="0" dirty="0" err="1">
                <a:latin typeface="Aino" panose="02000603040504020204" pitchFamily="2" charset="77"/>
              </a:rPr>
              <a:t>services</a:t>
            </a:r>
            <a:r>
              <a:rPr lang="et-EE" sz="1200" baseline="0" dirty="0">
                <a:latin typeface="Aino" panose="02000603040504020204" pitchFamily="2" charset="77"/>
              </a:rPr>
              <a:t> </a:t>
            </a:r>
            <a:r>
              <a:rPr lang="et-EE" sz="1200" baseline="0" dirty="0" err="1">
                <a:latin typeface="Aino" panose="02000603040504020204" pitchFamily="2" charset="77"/>
              </a:rPr>
              <a:t>that</a:t>
            </a:r>
            <a:r>
              <a:rPr lang="et-EE" sz="1200" baseline="0" dirty="0">
                <a:latin typeface="Aino" panose="02000603040504020204" pitchFamily="2" charset="77"/>
              </a:rPr>
              <a:t> solve a </a:t>
            </a:r>
            <a:r>
              <a:rPr lang="et-EE" sz="1200" baseline="0" dirty="0" err="1">
                <a:latin typeface="Aino" panose="02000603040504020204" pitchFamily="2" charset="77"/>
              </a:rPr>
              <a:t>particular</a:t>
            </a:r>
            <a:r>
              <a:rPr lang="et-EE" sz="1200" baseline="0" dirty="0">
                <a:latin typeface="Aino" panose="02000603040504020204" pitchFamily="2" charset="77"/>
              </a:rPr>
              <a:t> </a:t>
            </a:r>
            <a:r>
              <a:rPr lang="et-EE" sz="1200" baseline="0" dirty="0" err="1">
                <a:latin typeface="Aino" panose="02000603040504020204" pitchFamily="2" charset="77"/>
              </a:rPr>
              <a:t>problem</a:t>
            </a:r>
            <a:r>
              <a:rPr lang="et-EE" sz="1200" baseline="0" dirty="0">
                <a:latin typeface="Aino" panose="02000603040504020204" pitchFamily="2" charset="77"/>
              </a:rPr>
              <a:t> </a:t>
            </a:r>
            <a:r>
              <a:rPr lang="et-EE" sz="1200" baseline="0" dirty="0" err="1">
                <a:latin typeface="Aino" panose="02000603040504020204" pitchFamily="2" charset="77"/>
              </a:rPr>
              <a:t>but</a:t>
            </a:r>
            <a:r>
              <a:rPr lang="et-EE" sz="1200" baseline="0" dirty="0">
                <a:latin typeface="Aino" panose="02000603040504020204" pitchFamily="2" charset="77"/>
              </a:rPr>
              <a:t> </a:t>
            </a:r>
            <a:r>
              <a:rPr lang="et-EE" sz="1200" baseline="0" dirty="0" err="1">
                <a:latin typeface="Aino" panose="02000603040504020204" pitchFamily="2" charset="77"/>
              </a:rPr>
              <a:t>also</a:t>
            </a:r>
            <a:r>
              <a:rPr lang="et-EE" sz="1200" baseline="0" dirty="0">
                <a:latin typeface="Aino" panose="02000603040504020204" pitchFamily="2" charset="77"/>
              </a:rPr>
              <a:t> serve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drastically</a:t>
            </a:r>
            <a:r>
              <a:rPr lang="et-EE" sz="1200" baseline="0" dirty="0">
                <a:latin typeface="Aino" panose="02000603040504020204" pitchFamily="2" charset="77"/>
              </a:rPr>
              <a:t> </a:t>
            </a:r>
            <a:r>
              <a:rPr lang="et-EE" sz="1200" baseline="0" dirty="0" err="1">
                <a:latin typeface="Aino" panose="02000603040504020204" pitchFamily="2" charset="77"/>
              </a:rPr>
              <a:t>improve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quality</a:t>
            </a:r>
            <a:r>
              <a:rPr lang="et-EE" sz="1200" baseline="0" dirty="0">
                <a:latin typeface="Aino" panose="02000603040504020204" pitchFamily="2" charset="77"/>
              </a:rPr>
              <a:t> of </a:t>
            </a:r>
            <a:r>
              <a:rPr lang="et-EE" sz="1200" baseline="0" dirty="0" err="1">
                <a:latin typeface="Aino" panose="02000603040504020204" pitchFamily="2" charset="77"/>
              </a:rPr>
              <a:t>life</a:t>
            </a:r>
            <a:r>
              <a:rPr lang="et-EE" sz="1200" baseline="0" dirty="0">
                <a:latin typeface="Aino" panose="02000603040504020204" pitchFamily="2" charset="77"/>
              </a:rPr>
              <a:t> of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citizens</a:t>
            </a:r>
            <a:r>
              <a:rPr lang="en-GB" sz="1200" baseline="0" dirty="0">
                <a:latin typeface="Aino" panose="02000603040504020204" pitchFamily="2" charset="77"/>
              </a:rPr>
              <a:t>. For example:</a:t>
            </a:r>
            <a:endParaRPr lang="et-EE" sz="1200" baseline="0" dirty="0">
              <a:latin typeface="Aino" panose="02000603040504020204" pitchFamily="2" charset="77"/>
            </a:endParaRPr>
          </a:p>
          <a:p>
            <a:endParaRPr lang="et-EE" sz="1200" baseline="0" dirty="0">
              <a:latin typeface="Aino" panose="02000603040504020204" pitchFamily="2" charset="77"/>
            </a:endParaRPr>
          </a:p>
          <a:p>
            <a:pPr marL="171450" indent="-171450">
              <a:buFontTx/>
              <a:buChar char="-"/>
            </a:pPr>
            <a:r>
              <a:rPr lang="et-EE" sz="1200" baseline="0" dirty="0" err="1">
                <a:latin typeface="Aino" panose="02000603040504020204" pitchFamily="2" charset="77"/>
              </a:rPr>
              <a:t>Estonians</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go</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forestry</a:t>
            </a:r>
            <a:r>
              <a:rPr lang="et-EE" sz="1200" baseline="0" dirty="0">
                <a:latin typeface="Aino" panose="02000603040504020204" pitchFamily="2" charset="77"/>
              </a:rPr>
              <a:t> </a:t>
            </a:r>
            <a:r>
              <a:rPr lang="et-EE" sz="1200" baseline="0" dirty="0" err="1">
                <a:latin typeface="Aino" panose="02000603040504020204" pitchFamily="2" charset="77"/>
              </a:rPr>
              <a:t>web</a:t>
            </a:r>
            <a:r>
              <a:rPr lang="et-EE" sz="1200" baseline="0" dirty="0">
                <a:latin typeface="Aino" panose="02000603040504020204" pitchFamily="2" charset="77"/>
              </a:rPr>
              <a:t> </a:t>
            </a:r>
            <a:r>
              <a:rPr lang="et-EE" sz="1200" baseline="0" dirty="0" err="1">
                <a:latin typeface="Aino" panose="02000603040504020204" pitchFamily="2" charset="77"/>
              </a:rPr>
              <a:t>portal</a:t>
            </a:r>
            <a:r>
              <a:rPr lang="et-EE" sz="1200" baseline="0" dirty="0">
                <a:latin typeface="Aino" panose="02000603040504020204" pitchFamily="2" charset="77"/>
              </a:rPr>
              <a:t> and register </a:t>
            </a:r>
            <a:r>
              <a:rPr lang="et-EE" sz="1200" baseline="0" dirty="0" err="1">
                <a:latin typeface="Aino" panose="02000603040504020204" pitchFamily="2" charset="77"/>
              </a:rPr>
              <a:t>to</a:t>
            </a:r>
            <a:r>
              <a:rPr lang="et-EE" sz="1200" baseline="0" dirty="0">
                <a:latin typeface="Aino" panose="02000603040504020204" pitchFamily="2" charset="77"/>
              </a:rPr>
              <a:t> </a:t>
            </a:r>
            <a:r>
              <a:rPr lang="et-EE" sz="1200" baseline="0" dirty="0" err="1">
                <a:latin typeface="Aino" panose="02000603040504020204" pitchFamily="2" charset="77"/>
              </a:rPr>
              <a:t>cut</a:t>
            </a:r>
            <a:r>
              <a:rPr lang="et-EE" sz="1200" baseline="0" dirty="0">
                <a:latin typeface="Aino" panose="02000603040504020204" pitchFamily="2" charset="77"/>
              </a:rPr>
              <a:t> </a:t>
            </a:r>
            <a:r>
              <a:rPr lang="et-EE" sz="1200" baseline="0" dirty="0" err="1">
                <a:latin typeface="Aino" panose="02000603040504020204" pitchFamily="2" charset="77"/>
              </a:rPr>
              <a:t>down</a:t>
            </a:r>
            <a:r>
              <a:rPr lang="et-EE" sz="1200" baseline="0" dirty="0">
                <a:latin typeface="Aino" panose="02000603040504020204" pitchFamily="2" charset="77"/>
              </a:rPr>
              <a:t> a </a:t>
            </a:r>
            <a:r>
              <a:rPr lang="et-EE" sz="1200" baseline="0" dirty="0" err="1">
                <a:latin typeface="Aino" panose="02000603040504020204" pitchFamily="2" charset="77"/>
              </a:rPr>
              <a:t>Christmas</a:t>
            </a:r>
            <a:r>
              <a:rPr lang="et-EE" sz="1200" baseline="0" dirty="0">
                <a:latin typeface="Aino" panose="02000603040504020204" pitchFamily="2" charset="77"/>
              </a:rPr>
              <a:t> </a:t>
            </a:r>
            <a:r>
              <a:rPr lang="et-EE" sz="1200" baseline="0" dirty="0" err="1">
                <a:latin typeface="Aino" panose="02000603040504020204" pitchFamily="2" charset="77"/>
              </a:rPr>
              <a:t>tree</a:t>
            </a:r>
            <a:r>
              <a:rPr lang="et-EE" sz="1200" baseline="0" dirty="0">
                <a:latin typeface="Aino" panose="02000603040504020204" pitchFamily="2" charset="77"/>
              </a:rPr>
              <a:t> </a:t>
            </a:r>
            <a:r>
              <a:rPr lang="et-EE" sz="1200" baseline="0" dirty="0" err="1">
                <a:latin typeface="Aino" panose="02000603040504020204" pitchFamily="2" charset="77"/>
              </a:rPr>
              <a:t>from</a:t>
            </a:r>
            <a:r>
              <a:rPr lang="et-EE" sz="1200" baseline="0" dirty="0">
                <a:latin typeface="Aino" panose="02000603040504020204" pitchFamily="2" charset="77"/>
              </a:rPr>
              <a:t>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state</a:t>
            </a:r>
            <a:r>
              <a:rPr lang="et-EE" sz="1200" baseline="0" dirty="0">
                <a:latin typeface="Aino" panose="02000603040504020204" pitchFamily="2" charset="77"/>
              </a:rPr>
              <a:t> </a:t>
            </a:r>
            <a:r>
              <a:rPr lang="et-EE" sz="1200" baseline="0" dirty="0" err="1">
                <a:latin typeface="Aino" panose="02000603040504020204" pitchFamily="2" charset="77"/>
              </a:rPr>
              <a:t>forest</a:t>
            </a:r>
            <a:r>
              <a:rPr lang="en-GB" sz="1200" baseline="0" dirty="0">
                <a:latin typeface="Aino" panose="02000603040504020204" pitchFamily="2" charset="77"/>
              </a:rPr>
              <a:t>. That </a:t>
            </a:r>
            <a:r>
              <a:rPr lang="en-GB" sz="1200" baseline="0" dirty="0" err="1">
                <a:latin typeface="Aino" panose="02000603040504020204" pitchFamily="2" charset="77"/>
              </a:rPr>
              <a:t>way,citizens</a:t>
            </a:r>
            <a:r>
              <a:rPr lang="en-GB" sz="1200" baseline="0" dirty="0">
                <a:latin typeface="Aino" panose="02000603040504020204" pitchFamily="2" charset="77"/>
              </a:rPr>
              <a:t> get a nice, fresh Christmas tree and the state forestry agency can keep track of where trees might have to be replanted</a:t>
            </a:r>
            <a:r>
              <a:rPr lang="et-EE" sz="1200" baseline="0" dirty="0">
                <a:latin typeface="Aino" panose="02000603040504020204" pitchFamily="2" charset="77"/>
              </a:rPr>
              <a:t>:</a:t>
            </a:r>
            <a:r>
              <a:rPr lang="et-EE" sz="1200" dirty="0" err="1">
                <a:latin typeface="Aino" panose="02000603040504020204" pitchFamily="2" charset="77"/>
                <a:hlinkClick r:id="rId3"/>
              </a:rPr>
              <a:t>https</a:t>
            </a:r>
            <a:r>
              <a:rPr lang="et-EE" sz="1200" dirty="0">
                <a:latin typeface="Aino" panose="02000603040504020204" pitchFamily="2" charset="77"/>
                <a:hlinkClick r:id="rId3"/>
              </a:rPr>
              <a:t>://rmk.ee/</a:t>
            </a:r>
            <a:r>
              <a:rPr lang="et-EE" sz="1200" dirty="0" err="1">
                <a:latin typeface="Aino" panose="02000603040504020204" pitchFamily="2" charset="77"/>
                <a:hlinkClick r:id="rId3"/>
              </a:rPr>
              <a:t>christmastree</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update</a:t>
            </a:r>
            <a:r>
              <a:rPr lang="et-EE" sz="1200" baseline="0" dirty="0">
                <a:latin typeface="Aino" panose="02000603040504020204" pitchFamily="2" charset="77"/>
              </a:rPr>
              <a:t> </a:t>
            </a:r>
            <a:r>
              <a:rPr lang="et-EE" sz="1200" baseline="0" dirty="0" err="1">
                <a:latin typeface="Aino" panose="02000603040504020204" pitchFamily="2" charset="77"/>
              </a:rPr>
              <a:t>your</a:t>
            </a:r>
            <a:r>
              <a:rPr lang="et-EE" sz="1200" baseline="0" dirty="0">
                <a:latin typeface="Aino" panose="02000603040504020204" pitchFamily="2" charset="77"/>
              </a:rPr>
              <a:t> </a:t>
            </a:r>
            <a:r>
              <a:rPr lang="et-EE" sz="1200" baseline="0" dirty="0" err="1">
                <a:latin typeface="Aino" panose="02000603040504020204" pitchFamily="2" charset="77"/>
              </a:rPr>
              <a:t>digital</a:t>
            </a:r>
            <a:r>
              <a:rPr lang="et-EE" sz="1200" baseline="0" dirty="0">
                <a:latin typeface="Aino" panose="02000603040504020204" pitchFamily="2" charset="77"/>
              </a:rPr>
              <a:t> </a:t>
            </a:r>
            <a:r>
              <a:rPr lang="et-EE" sz="1200" baseline="0" dirty="0" err="1">
                <a:latin typeface="Aino" panose="02000603040504020204" pitchFamily="2" charset="77"/>
              </a:rPr>
              <a:t>fishing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or</a:t>
            </a:r>
            <a:r>
              <a:rPr lang="et-EE" sz="1200" baseline="0" dirty="0">
                <a:latin typeface="Aino" panose="02000603040504020204" pitchFamily="2" charset="77"/>
              </a:rPr>
              <a:t> </a:t>
            </a:r>
            <a:r>
              <a:rPr lang="et-EE" sz="1200" baseline="0" dirty="0" err="1">
                <a:latin typeface="Aino" panose="02000603040504020204" pitchFamily="2" charset="77"/>
              </a:rPr>
              <a:t>hunting</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here</a:t>
            </a:r>
            <a:r>
              <a:rPr lang="et-EE" sz="1200" baseline="0" dirty="0">
                <a:latin typeface="Aino" panose="02000603040504020204" pitchFamily="2" charset="77"/>
              </a:rPr>
              <a:t>: </a:t>
            </a:r>
            <a:r>
              <a:rPr lang="et-EE" sz="1200" dirty="0">
                <a:latin typeface="Aino" panose="02000603040504020204" pitchFamily="2" charset="77"/>
                <a:hlinkClick r:id="rId4"/>
              </a:rPr>
              <a:t>https://www.eesti.ee/en/culture-and-leisure/leisure-time/recreational-fishing-and-hunting/</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Reporting</a:t>
            </a:r>
            <a:r>
              <a:rPr lang="et-EE" sz="1200" baseline="0" dirty="0">
                <a:latin typeface="Aino" panose="02000603040504020204" pitchFamily="2" charset="77"/>
              </a:rPr>
              <a:t> a </a:t>
            </a:r>
            <a:r>
              <a:rPr lang="et-EE" sz="1200" baseline="0" dirty="0" err="1">
                <a:latin typeface="Aino" panose="02000603040504020204" pitchFamily="2" charset="77"/>
              </a:rPr>
              <a:t>crime</a:t>
            </a:r>
            <a:r>
              <a:rPr lang="en-GB" sz="1200" baseline="0" dirty="0">
                <a:latin typeface="Aino" panose="02000603040504020204" pitchFamily="2" charset="77"/>
              </a:rPr>
              <a:t> is possible on the website of the police</a:t>
            </a:r>
            <a:r>
              <a:rPr lang="et-EE" sz="1200" baseline="0" dirty="0">
                <a:latin typeface="Aino" panose="02000603040504020204" pitchFamily="2" charset="77"/>
              </a:rPr>
              <a:t>: </a:t>
            </a:r>
            <a:r>
              <a:rPr lang="et-EE" sz="1200" dirty="0">
                <a:latin typeface="Aino" panose="02000603040504020204" pitchFamily="2" charset="77"/>
                <a:hlinkClick r:id="rId5"/>
              </a:rPr>
              <a:t>https://www2.politsei.ee/en/teenused/politseile-avalduse-esitamine.dot</a:t>
            </a:r>
            <a:endParaRPr lang="et-EE" sz="1200" dirty="0">
              <a:latin typeface="Aino" panose="02000603040504020204" pitchFamily="2" charset="77"/>
            </a:endParaRPr>
          </a:p>
          <a:p>
            <a:pPr marL="171450" indent="-171450">
              <a:buFontTx/>
              <a:buChar char="-"/>
            </a:pPr>
            <a:r>
              <a:rPr lang="en-US" sz="1200" b="0" i="0" dirty="0">
                <a:solidFill>
                  <a:srgbClr val="666666"/>
                </a:solidFill>
                <a:effectLst/>
                <a:latin typeface="Aino" panose="02000603040504020204" pitchFamily="2" charset="77"/>
              </a:rPr>
              <a:t>Estonian Cemetery Portal enables you to search for the information and find the last resting place of the deceased you are interested in. You can communicate with the cemeteries and register yourself as the plot owner to start using various e-services when logging into the system</a:t>
            </a:r>
            <a:r>
              <a:rPr lang="et-EE" sz="1200" b="0" i="0" dirty="0">
                <a:solidFill>
                  <a:srgbClr val="666666"/>
                </a:solidFill>
                <a:effectLst/>
                <a:latin typeface="Aino" panose="02000603040504020204" pitchFamily="2" charset="77"/>
              </a:rPr>
              <a:t>: https://www.kalmistud.ee/eng/ </a:t>
            </a:r>
            <a:endParaRPr lang="et-EE" sz="1200" dirty="0">
              <a:latin typeface="Aino" panose="02000603040504020204" pitchFamily="2" charset="77"/>
            </a:endParaRPr>
          </a:p>
          <a:p>
            <a:pPr marL="171450" indent="-171450">
              <a:buFontTx/>
              <a:buChar char="-"/>
            </a:pPr>
            <a:r>
              <a:rPr lang="et-EE" sz="1200" baseline="0" dirty="0" err="1">
                <a:latin typeface="Aino" panose="02000603040504020204" pitchFamily="2" charset="77"/>
              </a:rPr>
              <a:t>You</a:t>
            </a:r>
            <a:r>
              <a:rPr lang="et-EE" sz="1200" baseline="0" dirty="0">
                <a:latin typeface="Aino" panose="02000603040504020204" pitchFamily="2" charset="77"/>
              </a:rPr>
              <a:t> </a:t>
            </a:r>
            <a:r>
              <a:rPr lang="et-EE" sz="1200" baseline="0" dirty="0" err="1">
                <a:latin typeface="Aino" panose="02000603040504020204" pitchFamily="2" charset="77"/>
              </a:rPr>
              <a:t>can</a:t>
            </a:r>
            <a:r>
              <a:rPr lang="et-EE" sz="1200" baseline="0" dirty="0">
                <a:latin typeface="Aino" panose="02000603040504020204" pitchFamily="2" charset="77"/>
              </a:rPr>
              <a:t> </a:t>
            </a:r>
            <a:r>
              <a:rPr lang="et-EE" sz="1200" baseline="0" dirty="0" err="1">
                <a:latin typeface="Aino" panose="02000603040504020204" pitchFamily="2" charset="77"/>
              </a:rPr>
              <a:t>check</a:t>
            </a:r>
            <a:r>
              <a:rPr lang="et-EE" sz="1200" baseline="0" dirty="0">
                <a:latin typeface="Aino" panose="02000603040504020204" pitchFamily="2" charset="77"/>
              </a:rPr>
              <a:t> </a:t>
            </a:r>
            <a:r>
              <a:rPr lang="et-EE" sz="1200" baseline="0" dirty="0" err="1">
                <a:latin typeface="Aino" panose="02000603040504020204" pitchFamily="2" charset="77"/>
              </a:rPr>
              <a:t>any</a:t>
            </a:r>
            <a:r>
              <a:rPr lang="et-EE" sz="1200" baseline="0" dirty="0">
                <a:latin typeface="Aino" panose="02000603040504020204" pitchFamily="2" charset="77"/>
              </a:rPr>
              <a:t> </a:t>
            </a:r>
            <a:r>
              <a:rPr lang="et-EE" sz="1200" baseline="0" dirty="0" err="1">
                <a:latin typeface="Aino" panose="02000603040504020204" pitchFamily="2" charset="77"/>
              </a:rPr>
              <a:t>licence</a:t>
            </a:r>
            <a:r>
              <a:rPr lang="et-EE" sz="1200" baseline="0" dirty="0">
                <a:latin typeface="Aino" panose="02000603040504020204" pitchFamily="2" charset="77"/>
              </a:rPr>
              <a:t> </a:t>
            </a:r>
            <a:r>
              <a:rPr lang="et-EE" sz="1200" baseline="0" dirty="0" err="1">
                <a:latin typeface="Aino" panose="02000603040504020204" pitchFamily="2" charset="77"/>
              </a:rPr>
              <a:t>plate</a:t>
            </a:r>
            <a:r>
              <a:rPr lang="et-EE" sz="1200" baseline="0" dirty="0">
                <a:latin typeface="Aino" panose="02000603040504020204" pitchFamily="2" charset="77"/>
              </a:rPr>
              <a:t> </a:t>
            </a:r>
            <a:r>
              <a:rPr lang="et-EE" sz="1200" baseline="0" dirty="0" err="1">
                <a:latin typeface="Aino" panose="02000603040504020204" pitchFamily="2" charset="77"/>
              </a:rPr>
              <a:t>registered</a:t>
            </a:r>
            <a:r>
              <a:rPr lang="et-EE" sz="1200" baseline="0" dirty="0">
                <a:latin typeface="Aino" panose="02000603040504020204" pitchFamily="2" charset="77"/>
              </a:rPr>
              <a:t> in Estonia and see </a:t>
            </a:r>
            <a:r>
              <a:rPr lang="et-EE" sz="1200" baseline="0" dirty="0" err="1">
                <a:latin typeface="Aino" panose="02000603040504020204" pitchFamily="2" charset="77"/>
              </a:rPr>
              <a:t>the</a:t>
            </a:r>
            <a:r>
              <a:rPr lang="et-EE" sz="1200" baseline="0" dirty="0">
                <a:latin typeface="Aino" panose="02000603040504020204" pitchFamily="2" charset="77"/>
              </a:rPr>
              <a:t> </a:t>
            </a:r>
            <a:r>
              <a:rPr lang="et-EE" sz="1200" baseline="0" dirty="0" err="1">
                <a:latin typeface="Aino" panose="02000603040504020204" pitchFamily="2" charset="77"/>
              </a:rPr>
              <a:t>mileage</a:t>
            </a:r>
            <a:r>
              <a:rPr lang="et-EE" sz="1200" baseline="0" dirty="0">
                <a:latin typeface="Aino" panose="02000603040504020204" pitchFamily="2" charset="77"/>
              </a:rPr>
              <a:t>, </a:t>
            </a:r>
            <a:r>
              <a:rPr lang="et-EE" sz="1200" baseline="0" dirty="0" err="1">
                <a:latin typeface="Aino" panose="02000603040504020204" pitchFamily="2" charset="77"/>
              </a:rPr>
              <a:t>accident</a:t>
            </a:r>
            <a:r>
              <a:rPr lang="et-EE" sz="1200" baseline="0" dirty="0">
                <a:latin typeface="Aino" panose="02000603040504020204" pitchFamily="2" charset="77"/>
              </a:rPr>
              <a:t> </a:t>
            </a:r>
            <a:r>
              <a:rPr lang="et-EE" sz="1200" baseline="0" dirty="0" err="1">
                <a:latin typeface="Aino" panose="02000603040504020204" pitchFamily="2" charset="77"/>
              </a:rPr>
              <a:t>history</a:t>
            </a:r>
            <a:r>
              <a:rPr lang="et-EE" sz="1200" baseline="0" dirty="0">
                <a:latin typeface="Aino" panose="02000603040504020204" pitchFamily="2" charset="77"/>
              </a:rPr>
              <a:t>, </a:t>
            </a:r>
            <a:r>
              <a:rPr lang="et-EE" sz="1200" baseline="0" dirty="0" err="1">
                <a:latin typeface="Aino" panose="02000603040504020204" pitchFamily="2" charset="77"/>
              </a:rPr>
              <a:t>technical</a:t>
            </a:r>
            <a:r>
              <a:rPr lang="et-EE" sz="1200" baseline="0" dirty="0">
                <a:latin typeface="Aino" panose="02000603040504020204" pitchFamily="2" charset="77"/>
              </a:rPr>
              <a:t> </a:t>
            </a:r>
            <a:r>
              <a:rPr lang="et-EE" sz="1200" baseline="0" dirty="0" err="1">
                <a:latin typeface="Aino" panose="02000603040504020204" pitchFamily="2" charset="77"/>
              </a:rPr>
              <a:t>inspection</a:t>
            </a:r>
            <a:r>
              <a:rPr lang="et-EE" sz="1200" baseline="0" dirty="0">
                <a:latin typeface="Aino" panose="02000603040504020204" pitchFamily="2" charset="77"/>
              </a:rPr>
              <a:t> </a:t>
            </a:r>
            <a:r>
              <a:rPr lang="et-EE" sz="1200" baseline="0" dirty="0" err="1">
                <a:latin typeface="Aino" panose="02000603040504020204" pitchFamily="2" charset="77"/>
              </a:rPr>
              <a:t>faults</a:t>
            </a:r>
            <a:r>
              <a:rPr lang="et-EE" sz="1200" baseline="0" dirty="0">
                <a:latin typeface="Aino" panose="02000603040504020204" pitchFamily="2" charset="77"/>
              </a:rPr>
              <a:t> et</a:t>
            </a:r>
            <a:r>
              <a:rPr lang="en-GB" sz="1200" baseline="0" dirty="0">
                <a:latin typeface="Aino" panose="02000603040504020204" pitchFamily="2" charset="77"/>
              </a:rPr>
              <a:t>c. So, before you buy a used car you can check whether it’s a car worth buying, whether the price should be lower and so on. It creates a lot of added transparency on the used car market</a:t>
            </a:r>
            <a:r>
              <a:rPr lang="et-EE" sz="1200" baseline="0" dirty="0">
                <a:latin typeface="Aino" panose="02000603040504020204" pitchFamily="2" charset="77"/>
              </a:rPr>
              <a:t>: </a:t>
            </a:r>
            <a:r>
              <a:rPr lang="et-EE" sz="1200" dirty="0">
                <a:latin typeface="Aino" panose="02000603040504020204" pitchFamily="2" charset="77"/>
                <a:hlinkClick r:id="rId6"/>
              </a:rPr>
              <a:t>https://eteenindus.mnt.ee/public/soidukTaustakontroll.jsf</a:t>
            </a:r>
            <a:endParaRPr lang="et-EE" sz="1200" dirty="0">
              <a:latin typeface="Aino" panose="02000603040504020204" pitchFamily="2" charset="77"/>
            </a:endParaRPr>
          </a:p>
          <a:p>
            <a:pPr marL="171450" indent="-171450">
              <a:buFontTx/>
              <a:buChar char="-"/>
            </a:pPr>
            <a:r>
              <a:rPr lang="en-GB" sz="1200" baseline="0" dirty="0">
                <a:latin typeface="Aino" panose="02000603040504020204" pitchFamily="2" charset="77"/>
              </a:rPr>
              <a:t>The smart road map was introduced to help people get around Estonia safely. You can find out more about road conditions, accidents, traffic jams and speed cameras</a:t>
            </a:r>
            <a:r>
              <a:rPr lang="et-EE" sz="1200" baseline="0" dirty="0">
                <a:latin typeface="Aino" panose="02000603040504020204" pitchFamily="2" charset="77"/>
              </a:rPr>
              <a:t>: </a:t>
            </a:r>
            <a:r>
              <a:rPr lang="et-EE" sz="1200" dirty="0">
                <a:latin typeface="Aino" panose="02000603040504020204" pitchFamily="2" charset="77"/>
                <a:hlinkClick r:id="rId7"/>
              </a:rPr>
              <a:t>https://tarktee.mnt.ee/#/en</a:t>
            </a: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pPr marL="171450" indent="-171450">
              <a:buFontTx/>
              <a:buChar char="-"/>
            </a:pPr>
            <a:endParaRPr lang="et-EE" sz="1200" baseline="0" dirty="0">
              <a:latin typeface="Aino" panose="02000603040504020204" pitchFamily="2" charset="77"/>
            </a:endParaRPr>
          </a:p>
          <a:p>
            <a:r>
              <a:rPr lang="en-GB" sz="1200" dirty="0">
                <a:latin typeface="Aino" panose="02000603040504020204" pitchFamily="2" charset="77"/>
              </a:rPr>
              <a:t>As you can see, digitalisation never ends and there are always new solutions and improvements that can save your society money, time and nerves. </a:t>
            </a:r>
            <a:endParaRPr lang="et-EE" sz="1200" dirty="0">
              <a:latin typeface="Aino" panose="02000603040504020204" pitchFamily="2" charset="77"/>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42</a:t>
            </a:fld>
            <a:endParaRPr lang="et-EE"/>
          </a:p>
        </p:txBody>
      </p:sp>
    </p:spTree>
    <p:extLst>
      <p:ext uri="{BB962C8B-B14F-4D97-AF65-F5344CB8AC3E}">
        <p14:creationId xmlns:p14="http://schemas.microsoft.com/office/powerpoint/2010/main" val="26216757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defRPr sz="1400">
                <a:latin typeface="Arial"/>
                <a:ea typeface="Arial"/>
                <a:cs typeface="Arial"/>
                <a:sym typeface="Arial"/>
              </a:defRPr>
            </a:pPr>
            <a:r>
              <a:rPr lang="en-US" sz="1000" dirty="0">
                <a:latin typeface="Aino" panose="02000603040504020204" pitchFamily="2" charset="77"/>
              </a:rPr>
              <a:t>Financial crime remains one of the most pressing challenges of the digital age. Globally, criminals launder up to </a:t>
            </a:r>
            <a:r>
              <a:rPr lang="en-US" sz="1000" b="1" dirty="0">
                <a:latin typeface="Aino" panose="02000603040504020204" pitchFamily="2" charset="77"/>
              </a:rPr>
              <a:t>€4tn every year</a:t>
            </a:r>
            <a:r>
              <a:rPr lang="en-US" sz="1000" dirty="0">
                <a:latin typeface="Aino" panose="02000603040504020204" pitchFamily="2" charset="77"/>
              </a:rPr>
              <a:t>, with the proceeds of this continuing to fund some of the worst ills affecting society – the trafficking of drugs, weapons, even humans.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Currently, less than</a:t>
            </a:r>
            <a:r>
              <a:rPr lang="en-US" sz="1000" b="1" dirty="0">
                <a:latin typeface="Aino" panose="02000603040504020204" pitchFamily="2" charset="77"/>
              </a:rPr>
              <a:t> 1-2%</a:t>
            </a:r>
            <a:r>
              <a:rPr lang="en-US" sz="1000" dirty="0">
                <a:latin typeface="Aino" panose="02000603040504020204" pitchFamily="2" charset="77"/>
              </a:rPr>
              <a:t> of this money is successfully captured; despite the increasing number of new anti-money laundering regulations introduced by European and global regulators and the businesses increasing spend on crime prevention -  financial institutions are spending around</a:t>
            </a:r>
            <a:r>
              <a:rPr lang="en-US" sz="1000" b="1" dirty="0">
                <a:latin typeface="Aino" panose="02000603040504020204" pitchFamily="2" charset="77"/>
              </a:rPr>
              <a:t> €150bn </a:t>
            </a:r>
            <a:r>
              <a:rPr lang="en-US" sz="1000" dirty="0">
                <a:latin typeface="Aino" panose="02000603040504020204" pitchFamily="2" charset="77"/>
              </a:rPr>
              <a:t>per year to combat financial crime. </a:t>
            </a: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The main reason for this is that </a:t>
            </a:r>
            <a:r>
              <a:rPr lang="en-US" sz="1000" dirty="0" err="1">
                <a:latin typeface="Aino" panose="02000603040504020204" pitchFamily="2" charset="77"/>
              </a:rPr>
              <a:t>organised</a:t>
            </a:r>
            <a:r>
              <a:rPr lang="en-US" sz="1000" dirty="0">
                <a:latin typeface="Aino" panose="02000603040504020204" pitchFamily="2" charset="77"/>
              </a:rPr>
              <a:t> criminal networks operate across multiple financial institutions, across borders, across legal jurisdictions, while individual banks or </a:t>
            </a:r>
            <a:r>
              <a:rPr lang="en-US" sz="1000" dirty="0" err="1">
                <a:latin typeface="Aino" panose="02000603040504020204" pitchFamily="2" charset="77"/>
              </a:rPr>
              <a:t>fintechs</a:t>
            </a:r>
            <a:r>
              <a:rPr lang="en-US" sz="1000" dirty="0">
                <a:latin typeface="Aino" panose="02000603040504020204" pitchFamily="2" charset="77"/>
              </a:rPr>
              <a:t> haven’t historically had the ability to share vital financial crime relevant information – either with each other, or with law enforcement agencies – to both successfully identify, and prosecute financial crime.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Estonia is no different and has faced similar challenges, being in the </a:t>
            </a:r>
            <a:r>
              <a:rPr lang="en-US" sz="1000" dirty="0" err="1">
                <a:latin typeface="Aino" panose="02000603040504020204" pitchFamily="2" charset="77"/>
              </a:rPr>
              <a:t>centre</a:t>
            </a:r>
            <a:r>
              <a:rPr lang="en-US" sz="1000" dirty="0">
                <a:latin typeface="Aino" panose="02000603040504020204" pitchFamily="2" charset="77"/>
              </a:rPr>
              <a:t> of some significant money laundering scandals in 2018. But as with many other challenges the country has faced (cyber attacks in 2007 for instance) Estonia's response to this, from the entire financial community has been nothing short of inspirational. </a:t>
            </a:r>
            <a:br>
              <a:rPr lang="en-US" sz="1000" dirty="0">
                <a:latin typeface="Aino" panose="02000603040504020204" pitchFamily="2" charset="77"/>
              </a:rPr>
            </a:br>
            <a:br>
              <a:rPr lang="en-US" sz="1000" dirty="0">
                <a:latin typeface="Aino" panose="02000603040504020204" pitchFamily="2" charset="77"/>
              </a:rPr>
            </a:br>
            <a:r>
              <a:rPr lang="en-US" sz="1000" dirty="0">
                <a:latin typeface="Aino" panose="02000603040504020204" pitchFamily="2" charset="77"/>
              </a:rPr>
              <a:t>As an agile digital nation, Estonia has transformed these AML challenges into a success story and is leading the way in global crime fighting - by building up industry-wide global collaborative anti-crime networks. </a:t>
            </a:r>
            <a:endParaRPr lang="et-EE" sz="1000" dirty="0">
              <a:latin typeface="Aino" panose="02000603040504020204" pitchFamily="2" charset="77"/>
            </a:endParaRPr>
          </a:p>
          <a:p>
            <a:pPr>
              <a:defRPr sz="1400">
                <a:latin typeface="Arial"/>
                <a:ea typeface="Arial"/>
                <a:cs typeface="Arial"/>
                <a:sym typeface="Arial"/>
              </a:defRPr>
            </a:pPr>
            <a:endParaRPr lang="et-EE" sz="1000" dirty="0">
              <a:latin typeface="Aino" panose="02000603040504020204"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r>
              <a:rPr lang="en-US" sz="1000" dirty="0">
                <a:latin typeface="Aino" panose="02000603040504020204" pitchFamily="2" charset="77"/>
              </a:rPr>
              <a:t>In October 2020, a path-breaking new initiative was launched in Estonia, in a bid to combat growing rates of financial crime. </a:t>
            </a:r>
            <a:br>
              <a:rPr lang="en-US" sz="1000" dirty="0">
                <a:latin typeface="Aino" panose="02000603040504020204" pitchFamily="2" charset="77"/>
              </a:rPr>
            </a:br>
            <a:r>
              <a:rPr lang="en-US" sz="1000" dirty="0">
                <a:latin typeface="Aino" panose="02000603040504020204" pitchFamily="2" charset="77"/>
              </a:rPr>
              <a:t>Estonian leading banks (SEB, Swedbank, Luminor and LHV) with </a:t>
            </a:r>
            <a:r>
              <a:rPr lang="en-US" sz="1000" dirty="0" err="1">
                <a:latin typeface="Aino" panose="02000603040504020204" pitchFamily="2" charset="77"/>
              </a:rPr>
              <a:t>regtech</a:t>
            </a:r>
            <a:r>
              <a:rPr lang="en-US" sz="1000" dirty="0">
                <a:latin typeface="Aino" panose="02000603040504020204" pitchFamily="2" charset="77"/>
              </a:rPr>
              <a:t> Salv and with support from Estonia’s Financial Intelligence Unit (FIU),  Financial Supervision Authority (FSA) and Data Protection Inspectorate (AKI) together launched </a:t>
            </a:r>
            <a:r>
              <a:rPr lang="en-US" sz="1000" b="1" dirty="0">
                <a:latin typeface="Aino" panose="02000603040504020204" pitchFamily="2" charset="77"/>
              </a:rPr>
              <a:t>the AML Bridge</a:t>
            </a:r>
            <a:r>
              <a:rPr lang="en-US" sz="1000" dirty="0">
                <a:latin typeface="Aino" panose="02000603040504020204" pitchFamily="2" charset="77"/>
              </a:rPr>
              <a:t>. </a:t>
            </a:r>
            <a:br>
              <a:rPr lang="et-EE" sz="1000" dirty="0">
                <a:latin typeface="Aino" panose="02000603040504020204" pitchFamily="2" charset="77"/>
              </a:rPr>
            </a:br>
            <a:endParaRPr lang="et-EE" sz="1000" dirty="0">
              <a:latin typeface="Aino" panose="02000603040504020204" pitchFamily="2" charset="77"/>
            </a:endParaRPr>
          </a:p>
          <a:p>
            <a:pPr>
              <a:defRPr sz="1400">
                <a:latin typeface="Arial"/>
                <a:ea typeface="Arial"/>
                <a:cs typeface="Arial"/>
                <a:sym typeface="Arial"/>
              </a:defRPr>
            </a:pPr>
            <a:r>
              <a:rPr lang="en-US" sz="1000" dirty="0">
                <a:latin typeface="Aino" panose="02000603040504020204" pitchFamily="2" charset="77"/>
              </a:rPr>
              <a:t>In the first 5 months of AML Bridge usage (August-December 2021): </a:t>
            </a:r>
            <a:br>
              <a:rPr lang="en-US" sz="1000" dirty="0">
                <a:latin typeface="Aino" panose="02000603040504020204" pitchFamily="2" charset="77"/>
              </a:rPr>
            </a:br>
            <a:r>
              <a:rPr lang="en-US" sz="1000" dirty="0">
                <a:latin typeface="Aino" panose="02000603040504020204" pitchFamily="2" charset="77"/>
              </a:rPr>
              <a:t>- Banks have started </a:t>
            </a:r>
            <a:r>
              <a:rPr lang="en-US" sz="1000" b="1" dirty="0">
                <a:latin typeface="Aino" panose="02000603040504020204" pitchFamily="2" charset="77"/>
              </a:rPr>
              <a:t>700+ collaborative investigations</a:t>
            </a:r>
            <a:r>
              <a:rPr lang="en-US" sz="1000" dirty="0">
                <a:latin typeface="Aino" panose="02000603040504020204" pitchFamily="2" charset="77"/>
              </a:rPr>
              <a:t>, around 50 new investigations started each week to help prevent fraud, scam and money laundering cases.   </a:t>
            </a:r>
          </a:p>
          <a:p>
            <a:pPr>
              <a:defRPr sz="1400">
                <a:latin typeface="Arial"/>
                <a:ea typeface="Arial"/>
                <a:cs typeface="Arial"/>
                <a:sym typeface="Arial"/>
              </a:defRPr>
            </a:pPr>
            <a:r>
              <a:rPr lang="en-US" sz="1000" dirty="0">
                <a:latin typeface="Aino" panose="02000603040504020204" pitchFamily="2" charset="77"/>
              </a:rPr>
              <a:t>- Banks have estimated €2-3mn worth of fraud losses prevented / money laundering identified so far. Currently it means up to </a:t>
            </a:r>
            <a:r>
              <a:rPr lang="en-US" sz="1000" b="1" dirty="0">
                <a:latin typeface="Aino" panose="02000603040504020204" pitchFamily="2" charset="77"/>
              </a:rPr>
              <a:t>€1mn a month </a:t>
            </a:r>
            <a:r>
              <a:rPr lang="en-US" sz="1000" dirty="0">
                <a:latin typeface="Aino" panose="02000603040504020204" pitchFamily="2" charset="77"/>
              </a:rPr>
              <a:t>of illicit funds detected and customer money saved from ending up to criminals. </a:t>
            </a:r>
          </a:p>
          <a:p>
            <a:pPr marL="140368" indent="-140368">
              <a:buSzPct val="100000"/>
              <a:buChar char="-"/>
              <a:defRPr sz="1400">
                <a:latin typeface="Arial"/>
                <a:ea typeface="Arial"/>
                <a:cs typeface="Arial"/>
                <a:sym typeface="Arial"/>
              </a:defRPr>
            </a:pPr>
            <a:r>
              <a:rPr lang="en-US" sz="1000" dirty="0">
                <a:latin typeface="Aino" panose="02000603040504020204" pitchFamily="2" charset="77"/>
              </a:rPr>
              <a:t>It used to take an estimated 1-2 days for banks to process incoming requests from other banks. Today the most urgent requests are handled within </a:t>
            </a:r>
            <a:r>
              <a:rPr lang="en-US" sz="1000" b="1" dirty="0">
                <a:latin typeface="Aino" panose="02000603040504020204" pitchFamily="2" charset="77"/>
              </a:rPr>
              <a:t>18 minutes</a:t>
            </a:r>
            <a:r>
              <a:rPr lang="en-US" sz="1000" dirty="0">
                <a:latin typeface="Aino" panose="02000603040504020204" pitchFamily="2" charset="77"/>
              </a:rPr>
              <a:t> or less and most cases </a:t>
            </a:r>
            <a:r>
              <a:rPr lang="en-US" sz="1000" b="1" dirty="0">
                <a:latin typeface="Aino" panose="02000603040504020204" pitchFamily="2" charset="77"/>
              </a:rPr>
              <a:t>within 2 hours</a:t>
            </a:r>
            <a:r>
              <a:rPr lang="en-US" sz="1000" dirty="0">
                <a:latin typeface="Aino" panose="02000603040504020204" pitchFamily="2" charset="77"/>
              </a:rPr>
              <a:t>. The 20-80X speed up fundamentally changes how much fraud and AML banks can stop.</a:t>
            </a:r>
          </a:p>
          <a:p>
            <a:pPr marL="0" marR="0" lvl="0" indent="0" algn="l" defTabSz="914400" rtl="0" eaLnBrk="1" fontAlgn="auto" latinLnBrk="0" hangingPunct="1">
              <a:lnSpc>
                <a:spcPct val="100000"/>
              </a:lnSpc>
              <a:spcBef>
                <a:spcPts val="0"/>
              </a:spcBef>
              <a:spcAft>
                <a:spcPts val="0"/>
              </a:spcAft>
              <a:buClrTx/>
              <a:buSzTx/>
              <a:buFontTx/>
              <a:buNone/>
              <a:tabLst/>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a:p>
            <a:pPr>
              <a:defRPr sz="1400">
                <a:latin typeface="Arial"/>
                <a:ea typeface="Arial"/>
                <a:cs typeface="Arial"/>
                <a:sym typeface="Arial"/>
              </a:defRPr>
            </a:pPr>
            <a:endParaRPr lang="en-US"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905D3CC1-999D-4C69-A5AD-E3FB9D73205D}" type="slidenum">
              <a:rPr lang="et-EE" smtClean="0"/>
              <a:t>43</a:t>
            </a:fld>
            <a:endParaRPr lang="et-EE"/>
          </a:p>
        </p:txBody>
      </p:sp>
    </p:spTree>
    <p:extLst>
      <p:ext uri="{BB962C8B-B14F-4D97-AF65-F5344CB8AC3E}">
        <p14:creationId xmlns:p14="http://schemas.microsoft.com/office/powerpoint/2010/main" val="42148263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100" b="1" dirty="0"/>
              <a:t>Vision</a:t>
            </a:r>
          </a:p>
          <a:p>
            <a:r>
              <a:rPr lang="et-EE" sz="1100" b="1" dirty="0"/>
              <a:t>Estonia </a:t>
            </a:r>
            <a:r>
              <a:rPr lang="et-EE" sz="1100" b="1" dirty="0" err="1"/>
              <a:t>has</a:t>
            </a:r>
            <a:r>
              <a:rPr lang="et-EE" sz="1100" b="1" dirty="0"/>
              <a:t> a </a:t>
            </a:r>
            <a:r>
              <a:rPr lang="et-EE" sz="1100" b="1" dirty="0" err="1"/>
              <a:t>human-centred</a:t>
            </a:r>
            <a:r>
              <a:rPr lang="et-EE" sz="1100" b="1" dirty="0"/>
              <a:t>, </a:t>
            </a:r>
            <a:r>
              <a:rPr lang="et-EE" sz="1100" b="1" dirty="0" err="1"/>
              <a:t>trustworthy</a:t>
            </a:r>
            <a:r>
              <a:rPr lang="et-EE" sz="1100" b="1" dirty="0"/>
              <a:t>, </a:t>
            </a:r>
            <a:r>
              <a:rPr lang="et-EE" sz="1100" b="1" dirty="0" err="1"/>
              <a:t>efficient</a:t>
            </a:r>
            <a:r>
              <a:rPr lang="et-EE" sz="1100" b="1" dirty="0"/>
              <a:t>, </a:t>
            </a:r>
            <a:r>
              <a:rPr lang="et-EE" sz="1100" b="1" dirty="0" err="1"/>
              <a:t>innovative</a:t>
            </a:r>
            <a:r>
              <a:rPr lang="et-EE" sz="1100" b="1" dirty="0"/>
              <a:t> and </a:t>
            </a:r>
            <a:r>
              <a:rPr lang="et-EE" sz="1100" b="1" dirty="0" err="1"/>
              <a:t>resilient</a:t>
            </a:r>
            <a:r>
              <a:rPr lang="et-EE" sz="1100" b="1" dirty="0"/>
              <a:t> </a:t>
            </a:r>
            <a:r>
              <a:rPr lang="et-EE" sz="1100" b="1" dirty="0" err="1"/>
              <a:t>digital</a:t>
            </a:r>
            <a:r>
              <a:rPr lang="et-EE" sz="1100" b="1" dirty="0"/>
              <a:t> </a:t>
            </a:r>
            <a:r>
              <a:rPr lang="et-EE" sz="1100" b="1" dirty="0" err="1"/>
              <a:t>society</a:t>
            </a:r>
            <a:r>
              <a:rPr lang="et-EE" sz="1100" b="1" dirty="0"/>
              <a:t>.</a:t>
            </a:r>
            <a:endParaRPr lang="et-EE" sz="1100" dirty="0"/>
          </a:p>
          <a:p>
            <a:r>
              <a:rPr lang="et-EE" sz="1100" dirty="0"/>
              <a:t>The </a:t>
            </a:r>
            <a:r>
              <a:rPr lang="et-EE" sz="1100" dirty="0" err="1"/>
              <a:t>legal</a:t>
            </a:r>
            <a:r>
              <a:rPr lang="et-EE" sz="1100" dirty="0"/>
              <a:t> </a:t>
            </a:r>
            <a:r>
              <a:rPr lang="et-EE" sz="1100" dirty="0" err="1"/>
              <a:t>framework</a:t>
            </a:r>
            <a:r>
              <a:rPr lang="et-EE" sz="1100" dirty="0"/>
              <a:t>, </a:t>
            </a:r>
            <a:r>
              <a:rPr lang="et-EE" sz="1100" dirty="0" err="1"/>
              <a:t>technology</a:t>
            </a:r>
            <a:r>
              <a:rPr lang="et-EE" sz="1100" dirty="0"/>
              <a:t> and </a:t>
            </a:r>
            <a:r>
              <a:rPr lang="et-EE" sz="1100" dirty="0" err="1"/>
              <a:t>use</a:t>
            </a:r>
            <a:r>
              <a:rPr lang="et-EE" sz="1100" dirty="0"/>
              <a:t> of </a:t>
            </a:r>
            <a:r>
              <a:rPr lang="et-EE" sz="1100" dirty="0" err="1"/>
              <a:t>data</a:t>
            </a:r>
            <a:r>
              <a:rPr lang="et-EE" sz="1100" dirty="0"/>
              <a:t> </a:t>
            </a:r>
            <a:r>
              <a:rPr lang="et-EE" sz="1100" dirty="0" err="1"/>
              <a:t>underpinning</a:t>
            </a:r>
            <a:r>
              <a:rPr lang="et-EE" sz="1100" dirty="0"/>
              <a:t> </a:t>
            </a:r>
            <a:r>
              <a:rPr lang="et-EE" sz="1100" dirty="0" err="1"/>
              <a:t>Estonia’s</a:t>
            </a:r>
            <a:r>
              <a:rPr lang="et-EE" sz="1100" dirty="0"/>
              <a:t> </a:t>
            </a:r>
            <a:r>
              <a:rPr lang="et-EE" sz="1100" dirty="0" err="1"/>
              <a:t>digital</a:t>
            </a:r>
            <a:r>
              <a:rPr lang="et-EE" sz="1100" dirty="0"/>
              <a:t> </a:t>
            </a:r>
            <a:r>
              <a:rPr lang="et-EE" sz="1100" dirty="0" err="1"/>
              <a:t>state</a:t>
            </a:r>
            <a:r>
              <a:rPr lang="et-EE" sz="1100" dirty="0"/>
              <a:t> </a:t>
            </a:r>
            <a:r>
              <a:rPr lang="et-EE" sz="1100" dirty="0" err="1"/>
              <a:t>protect</a:t>
            </a:r>
            <a:r>
              <a:rPr lang="et-EE" sz="1100" dirty="0"/>
              <a:t> </a:t>
            </a:r>
            <a:r>
              <a:rPr lang="et-EE" sz="1100" dirty="0" err="1"/>
              <a:t>people’s</a:t>
            </a:r>
            <a:r>
              <a:rPr lang="et-EE" sz="1100" dirty="0"/>
              <a:t> </a:t>
            </a:r>
            <a:r>
              <a:rPr lang="et-EE" sz="1100" dirty="0" err="1"/>
              <a:t>fundamental</a:t>
            </a:r>
            <a:r>
              <a:rPr lang="et-EE" sz="1100" dirty="0"/>
              <a:t> </a:t>
            </a:r>
            <a:r>
              <a:rPr lang="et-EE" sz="1100" dirty="0" err="1"/>
              <a:t>rights</a:t>
            </a:r>
            <a:r>
              <a:rPr lang="et-EE" sz="1100" dirty="0"/>
              <a:t>, </a:t>
            </a:r>
            <a:r>
              <a:rPr lang="et-EE" sz="1100" dirty="0" err="1"/>
              <a:t>make</a:t>
            </a:r>
            <a:r>
              <a:rPr lang="et-EE" sz="1100" dirty="0"/>
              <a:t> </a:t>
            </a:r>
            <a:r>
              <a:rPr lang="et-EE" sz="1100" dirty="0" err="1"/>
              <a:t>their</a:t>
            </a:r>
            <a:r>
              <a:rPr lang="et-EE" sz="1100" dirty="0"/>
              <a:t> </a:t>
            </a:r>
            <a:r>
              <a:rPr lang="et-EE" sz="1100" dirty="0" err="1"/>
              <a:t>lives</a:t>
            </a:r>
            <a:r>
              <a:rPr lang="et-EE" sz="1100" dirty="0"/>
              <a:t> </a:t>
            </a:r>
            <a:r>
              <a:rPr lang="et-EE" sz="1100" dirty="0" err="1"/>
              <a:t>easier</a:t>
            </a:r>
            <a:r>
              <a:rPr lang="et-EE" sz="1100" dirty="0"/>
              <a:t>, </a:t>
            </a:r>
            <a:r>
              <a:rPr lang="et-EE" sz="1100" dirty="0" err="1"/>
              <a:t>strengthen</a:t>
            </a:r>
            <a:r>
              <a:rPr lang="et-EE" sz="1100" dirty="0"/>
              <a:t> the </a:t>
            </a:r>
            <a:r>
              <a:rPr lang="et-EE" sz="1100" dirty="0" err="1"/>
              <a:t>economy’s</a:t>
            </a:r>
            <a:r>
              <a:rPr lang="et-EE" sz="1100" dirty="0"/>
              <a:t> </a:t>
            </a:r>
            <a:r>
              <a:rPr lang="et-EE" sz="1100" dirty="0" err="1"/>
              <a:t>global</a:t>
            </a:r>
            <a:r>
              <a:rPr lang="et-EE" sz="1100" dirty="0"/>
              <a:t> </a:t>
            </a:r>
            <a:r>
              <a:rPr lang="et-EE" sz="1100" dirty="0" err="1"/>
              <a:t>competitiveness</a:t>
            </a:r>
            <a:r>
              <a:rPr lang="et-EE" sz="1100" dirty="0"/>
              <a:t>, and </a:t>
            </a:r>
            <a:r>
              <a:rPr lang="et-EE" sz="1100" dirty="0" err="1"/>
              <a:t>make</a:t>
            </a:r>
            <a:r>
              <a:rPr lang="et-EE" sz="1100" dirty="0"/>
              <a:t> </a:t>
            </a:r>
            <a:r>
              <a:rPr lang="et-EE" sz="1100" dirty="0" err="1"/>
              <a:t>society</a:t>
            </a:r>
            <a:r>
              <a:rPr lang="et-EE" sz="1100" dirty="0"/>
              <a:t> </a:t>
            </a:r>
            <a:r>
              <a:rPr lang="et-EE" sz="1100" dirty="0" err="1"/>
              <a:t>more</a:t>
            </a:r>
            <a:r>
              <a:rPr lang="et-EE" sz="1100" dirty="0"/>
              <a:t> </a:t>
            </a:r>
            <a:r>
              <a:rPr lang="et-EE" sz="1100" dirty="0" err="1"/>
              <a:t>cohesive</a:t>
            </a:r>
            <a:r>
              <a:rPr lang="et-EE" sz="1100" dirty="0"/>
              <a:t> and </a:t>
            </a:r>
            <a:r>
              <a:rPr lang="et-EE" sz="1100" dirty="0" err="1"/>
              <a:t>inclusive</a:t>
            </a:r>
            <a:r>
              <a:rPr lang="et-EE" sz="1100" dirty="0"/>
              <a:t>.</a:t>
            </a:r>
          </a:p>
          <a:p>
            <a:br>
              <a:rPr lang="et-EE" sz="1100" b="1" dirty="0"/>
            </a:br>
            <a:r>
              <a:rPr lang="et-EE" sz="1100" b="1" dirty="0" err="1"/>
              <a:t>Objectives</a:t>
            </a:r>
            <a:endParaRPr lang="et-EE" sz="1100" b="1" dirty="0"/>
          </a:p>
          <a:p>
            <a:pPr lvl="0"/>
            <a:r>
              <a:rPr lang="et-EE" sz="1100" b="1" dirty="0"/>
              <a:t>-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r>
              <a:rPr lang="et-EE" sz="1100" dirty="0"/>
              <a:t> </a:t>
            </a:r>
          </a:p>
          <a:p>
            <a:pPr lvl="0"/>
            <a:r>
              <a:rPr lang="et-EE" sz="1100" b="1" dirty="0"/>
              <a:t>-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r>
              <a:rPr lang="et-EE" sz="1100" dirty="0"/>
              <a:t> </a:t>
            </a:r>
          </a:p>
          <a:p>
            <a:pPr lvl="0"/>
            <a:r>
              <a:rPr lang="et-EE" sz="1100" b="1" dirty="0"/>
              <a:t>- A </a:t>
            </a:r>
            <a:r>
              <a:rPr lang="et-EE" sz="1100" b="1" dirty="0" err="1"/>
              <a:t>secure</a:t>
            </a:r>
            <a:r>
              <a:rPr lang="et-EE" sz="1100" b="1" dirty="0"/>
              <a:t> and </a:t>
            </a:r>
            <a:r>
              <a:rPr lang="et-EE" sz="1100" b="1" dirty="0" err="1"/>
              <a:t>protected</a:t>
            </a:r>
            <a:r>
              <a:rPr lang="et-EE" sz="1100" b="1" dirty="0"/>
              <a:t> </a:t>
            </a:r>
            <a:r>
              <a:rPr lang="et-EE" sz="1100" b="1" dirty="0" err="1"/>
              <a:t>cyberspace</a:t>
            </a:r>
            <a:r>
              <a:rPr lang="et-EE" sz="1100" dirty="0"/>
              <a:t> </a:t>
            </a:r>
          </a:p>
          <a:p>
            <a:pPr lvl="0"/>
            <a:r>
              <a:rPr lang="et-EE" sz="1100" b="1" dirty="0"/>
              <a:t>- Estonia </a:t>
            </a:r>
            <a:r>
              <a:rPr lang="et-EE" sz="1100" b="1" dirty="0" err="1"/>
              <a:t>with</a:t>
            </a:r>
            <a:r>
              <a:rPr lang="et-EE" sz="1100" b="1" dirty="0"/>
              <a:t> ultra-</a:t>
            </a:r>
            <a:r>
              <a:rPr lang="et-EE" sz="1100" b="1" dirty="0" err="1"/>
              <a:t>fast</a:t>
            </a:r>
            <a:r>
              <a:rPr lang="et-EE" sz="1100" b="1" dirty="0"/>
              <a:t> </a:t>
            </a:r>
            <a:r>
              <a:rPr lang="et-EE" sz="1100" b="1" dirty="0" err="1"/>
              <a:t>connectivity</a:t>
            </a:r>
            <a:r>
              <a:rPr lang="et-EE" sz="1100" dirty="0"/>
              <a:t> </a:t>
            </a:r>
          </a:p>
          <a:p>
            <a:br>
              <a:rPr lang="et-EE" sz="1100" b="1" dirty="0"/>
            </a:br>
            <a:r>
              <a:rPr lang="et-EE" sz="1100" b="1" dirty="0" err="1"/>
              <a:t>Foundations</a:t>
            </a:r>
            <a:endParaRPr lang="et-EE" sz="1100" b="1" dirty="0"/>
          </a:p>
          <a:p>
            <a:r>
              <a:rPr lang="et-EE" sz="1100" b="1" dirty="0" err="1"/>
              <a:t>Estonia’s</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is</a:t>
            </a:r>
            <a:r>
              <a:rPr lang="et-EE" sz="1100" b="1" dirty="0"/>
              <a:t> </a:t>
            </a:r>
            <a:r>
              <a:rPr lang="et-EE" sz="1100" b="1" dirty="0" err="1"/>
              <a:t>built</a:t>
            </a:r>
            <a:r>
              <a:rPr lang="et-EE" sz="1100" b="1" dirty="0"/>
              <a:t> on trust, </a:t>
            </a:r>
            <a:r>
              <a:rPr lang="et-EE" sz="1100" b="1" dirty="0" err="1"/>
              <a:t>public</a:t>
            </a:r>
            <a:r>
              <a:rPr lang="et-EE" sz="1100" b="1" dirty="0"/>
              <a:t> </a:t>
            </a:r>
            <a:r>
              <a:rPr lang="et-EE" sz="1100" b="1" dirty="0" err="1"/>
              <a:t>oversight</a:t>
            </a:r>
            <a:r>
              <a:rPr lang="et-EE" sz="1100" b="1" dirty="0"/>
              <a:t> of </a:t>
            </a:r>
            <a:r>
              <a:rPr lang="et-EE" sz="1100" b="1" dirty="0" err="1"/>
              <a:t>data</a:t>
            </a:r>
            <a:r>
              <a:rPr lang="et-EE" sz="1100" b="1" dirty="0"/>
              <a:t> </a:t>
            </a:r>
            <a:r>
              <a:rPr lang="et-EE" sz="1100" b="1" dirty="0" err="1"/>
              <a:t>use</a:t>
            </a:r>
            <a:r>
              <a:rPr lang="et-EE" sz="1100" b="1" dirty="0"/>
              <a:t>, </a:t>
            </a:r>
            <a:r>
              <a:rPr lang="et-EE" sz="1100" b="1" dirty="0" err="1"/>
              <a:t>cooperation</a:t>
            </a:r>
            <a:r>
              <a:rPr lang="et-EE" sz="1100" b="1" dirty="0"/>
              <a:t>, </a:t>
            </a:r>
            <a:r>
              <a:rPr lang="et-EE" sz="1100" b="1" dirty="0" err="1"/>
              <a:t>openness</a:t>
            </a:r>
            <a:r>
              <a:rPr lang="et-EE" sz="1100" b="1" dirty="0"/>
              <a:t>, </a:t>
            </a:r>
            <a:r>
              <a:rPr lang="et-EE" sz="1100" b="1" dirty="0" err="1"/>
              <a:t>strong</a:t>
            </a:r>
            <a:r>
              <a:rPr lang="et-EE" sz="1100" b="1" dirty="0"/>
              <a:t> </a:t>
            </a:r>
            <a:r>
              <a:rPr lang="et-EE" sz="1100" b="1" dirty="0" err="1"/>
              <a:t>data</a:t>
            </a:r>
            <a:r>
              <a:rPr lang="et-EE" sz="1100" b="1" dirty="0"/>
              <a:t> </a:t>
            </a:r>
            <a:r>
              <a:rPr lang="et-EE" sz="1100" b="1" dirty="0" err="1"/>
              <a:t>literacy</a:t>
            </a:r>
            <a:r>
              <a:rPr lang="et-EE" sz="1100" b="1" dirty="0"/>
              <a:t>, </a:t>
            </a:r>
            <a:r>
              <a:rPr lang="et-EE" sz="1100" b="1" dirty="0" err="1"/>
              <a:t>widely</a:t>
            </a:r>
            <a:r>
              <a:rPr lang="et-EE" sz="1100" b="1" dirty="0"/>
              <a:t> </a:t>
            </a:r>
            <a:r>
              <a:rPr lang="et-EE" sz="1100" b="1" dirty="0" err="1"/>
              <a:t>adopted</a:t>
            </a:r>
            <a:r>
              <a:rPr lang="et-EE" sz="1100" b="1" dirty="0"/>
              <a:t> </a:t>
            </a:r>
            <a:r>
              <a:rPr lang="et-EE" sz="1100" b="1" dirty="0" err="1"/>
              <a:t>digital</a:t>
            </a:r>
            <a:r>
              <a:rPr lang="et-EE" sz="1100" b="1" dirty="0"/>
              <a:t> </a:t>
            </a:r>
            <a:r>
              <a:rPr lang="et-EE" sz="1100" b="1" dirty="0" err="1"/>
              <a:t>skills</a:t>
            </a:r>
            <a:r>
              <a:rPr lang="et-EE" sz="1100" b="1" dirty="0"/>
              <a:t>, and </a:t>
            </a:r>
            <a:r>
              <a:rPr lang="et-EE" sz="1100" b="1" dirty="0" err="1"/>
              <a:t>top-level</a:t>
            </a:r>
            <a:r>
              <a:rPr lang="et-EE" sz="1100" b="1" dirty="0"/>
              <a:t> </a:t>
            </a:r>
            <a:r>
              <a:rPr lang="et-EE" sz="1100" b="1" dirty="0" err="1"/>
              <a:t>digital</a:t>
            </a:r>
            <a:r>
              <a:rPr lang="et-EE" sz="1100" b="1" dirty="0"/>
              <a:t> </a:t>
            </a:r>
            <a:r>
              <a:rPr lang="et-EE" sz="1100" b="1" dirty="0" err="1"/>
              <a:t>expertise</a:t>
            </a:r>
            <a:r>
              <a:rPr lang="et-EE" sz="1100" b="1" dirty="0"/>
              <a:t> in the </a:t>
            </a:r>
            <a:r>
              <a:rPr lang="et-EE" sz="1100" b="1" dirty="0" err="1"/>
              <a:t>public</a:t>
            </a:r>
            <a:r>
              <a:rPr lang="et-EE" sz="1100" b="1" dirty="0"/>
              <a:t> </a:t>
            </a:r>
            <a:r>
              <a:rPr lang="et-EE" sz="1100" b="1" dirty="0" err="1"/>
              <a:t>sector</a:t>
            </a:r>
            <a:r>
              <a:rPr lang="et-EE" sz="1100" b="1" dirty="0"/>
              <a:t>.</a:t>
            </a:r>
            <a:endParaRPr lang="et-EE" sz="1100" dirty="0"/>
          </a:p>
          <a:p>
            <a:pPr marL="0" lvl="0" indent="0" algn="l" rtl="0">
              <a:lnSpc>
                <a:spcPct val="100000"/>
              </a:lnSpc>
              <a:spcBef>
                <a:spcPts val="0"/>
              </a:spcBef>
              <a:spcAft>
                <a:spcPts val="0"/>
              </a:spcAft>
              <a:buClr>
                <a:schemeClr val="dk1"/>
              </a:buClr>
              <a:buSzPts val="1800"/>
              <a:buFont typeface="Times New Roman"/>
              <a:buNone/>
            </a:pPr>
            <a:br>
              <a:rPr lang="et-EE" sz="1100" dirty="0">
                <a:latin typeface="Arial"/>
                <a:ea typeface="Arial"/>
                <a:cs typeface="Arial"/>
                <a:sym typeface="Arial"/>
              </a:rPr>
            </a:br>
            <a:endParaRPr lang="et-EE" sz="1100" dirty="0">
              <a:latin typeface="Arial"/>
              <a:ea typeface="Arial"/>
              <a:cs typeface="Arial"/>
              <a:sym typeface="Arial"/>
            </a:endParaRPr>
          </a:p>
          <a:p>
            <a:pPr marL="0" lvl="0" indent="0" algn="l" rtl="0">
              <a:lnSpc>
                <a:spcPct val="100000"/>
              </a:lnSpc>
              <a:spcBef>
                <a:spcPts val="0"/>
              </a:spcBef>
              <a:spcAft>
                <a:spcPts val="0"/>
              </a:spcAft>
              <a:buClr>
                <a:schemeClr val="dk1"/>
              </a:buClr>
              <a:buSzPts val="1800"/>
              <a:buFont typeface="Times New Roman"/>
              <a:buNone/>
            </a:pPr>
            <a:r>
              <a:rPr lang="et-EE" sz="1100" dirty="0">
                <a:latin typeface="Arial"/>
                <a:ea typeface="Arial"/>
                <a:cs typeface="Arial"/>
                <a:sym typeface="Arial"/>
              </a:rPr>
              <a:t>M</a:t>
            </a:r>
            <a:r>
              <a:rPr lang="en-US" sz="1100" dirty="0" err="1">
                <a:latin typeface="Arial"/>
                <a:ea typeface="Arial"/>
                <a:cs typeface="Arial"/>
                <a:sym typeface="Arial"/>
              </a:rPr>
              <a:t>ain</a:t>
            </a:r>
            <a:r>
              <a:rPr lang="en-US" sz="1100" dirty="0">
                <a:latin typeface="Arial"/>
                <a:ea typeface="Arial"/>
                <a:cs typeface="Arial"/>
                <a:sym typeface="Arial"/>
              </a:rPr>
              <a:t> topics and objectives of the Digital Agenda 203</a:t>
            </a:r>
            <a:r>
              <a:rPr lang="et-EE" sz="1100" dirty="0">
                <a:latin typeface="Arial"/>
                <a:ea typeface="Arial"/>
                <a:cs typeface="Arial"/>
                <a:sym typeface="Arial"/>
              </a:rPr>
              <a:t>5</a:t>
            </a:r>
            <a:r>
              <a:rPr lang="en-US" sz="1100" dirty="0">
                <a:latin typeface="Arial"/>
                <a:ea typeface="Arial"/>
                <a:cs typeface="Arial"/>
                <a:sym typeface="Arial"/>
              </a:rPr>
              <a:t>:</a:t>
            </a:r>
          </a:p>
          <a:p>
            <a:pPr marL="0" lvl="0" indent="0" algn="l" rtl="0">
              <a:lnSpc>
                <a:spcPct val="100000"/>
              </a:lnSpc>
              <a:spcBef>
                <a:spcPts val="0"/>
              </a:spcBef>
              <a:spcAft>
                <a:spcPts val="0"/>
              </a:spcAft>
              <a:buClr>
                <a:schemeClr val="dk1"/>
              </a:buClr>
              <a:buSzPts val="1800"/>
              <a:buFont typeface="Calibri"/>
              <a:buNone/>
            </a:pPr>
            <a:endParaRPr lang="et-EE" sz="1100" dirty="0">
              <a:latin typeface="Arial"/>
              <a:ea typeface="Arial"/>
              <a:cs typeface="Arial"/>
              <a:sym typeface="Arial"/>
            </a:endParaRPr>
          </a:p>
          <a:p>
            <a:r>
              <a:rPr lang="et-EE" sz="1100" b="1" dirty="0"/>
              <a:t>1. A </a:t>
            </a:r>
            <a:r>
              <a:rPr lang="et-EE" sz="1100" b="1" dirty="0" err="1"/>
              <a:t>secure</a:t>
            </a:r>
            <a:r>
              <a:rPr lang="et-EE" sz="1100" b="1" dirty="0"/>
              <a:t>, </a:t>
            </a:r>
            <a:r>
              <a:rPr lang="et-EE" sz="1100" b="1" dirty="0" err="1"/>
              <a:t>personalised</a:t>
            </a:r>
            <a:r>
              <a:rPr lang="et-EE" sz="1100" b="1" dirty="0"/>
              <a:t>, AI-agent-</a:t>
            </a:r>
            <a:r>
              <a:rPr lang="et-EE" sz="1100" b="1" dirty="0" err="1"/>
              <a:t>powered</a:t>
            </a:r>
            <a:r>
              <a:rPr lang="et-EE" sz="1100" b="1" dirty="0"/>
              <a:t> </a:t>
            </a:r>
            <a:r>
              <a:rPr lang="et-EE" sz="1100" b="1" dirty="0" err="1"/>
              <a:t>digital</a:t>
            </a:r>
            <a:r>
              <a:rPr lang="et-EE" sz="1100" b="1" dirty="0"/>
              <a:t> </a:t>
            </a:r>
            <a:r>
              <a:rPr lang="et-EE" sz="1100" b="1" dirty="0" err="1"/>
              <a:t>state</a:t>
            </a:r>
            <a:r>
              <a:rPr lang="et-EE" sz="1100" b="1" dirty="0"/>
              <a:t> </a:t>
            </a:r>
            <a:r>
              <a:rPr lang="et-EE" sz="1100" b="1" dirty="0" err="1"/>
              <a:t>that</a:t>
            </a:r>
            <a:r>
              <a:rPr lang="et-EE" sz="1100" b="1" dirty="0"/>
              <a:t> </a:t>
            </a:r>
            <a:r>
              <a:rPr lang="et-EE" sz="1100" b="1" dirty="0" err="1"/>
              <a:t>safeguards</a:t>
            </a:r>
            <a:r>
              <a:rPr lang="et-EE" sz="1100" b="1" dirty="0"/>
              <a:t> </a:t>
            </a:r>
            <a:r>
              <a:rPr lang="et-EE" sz="1100" b="1" dirty="0" err="1"/>
              <a:t>freedoms</a:t>
            </a:r>
            <a:endParaRPr lang="et-EE" sz="1100" b="1" dirty="0"/>
          </a:p>
          <a:p>
            <a:r>
              <a:rPr lang="et-EE" sz="1100" dirty="0" err="1"/>
              <a:t>Estonia’s</a:t>
            </a:r>
            <a:r>
              <a:rPr lang="et-EE" sz="1100" dirty="0"/>
              <a:t> </a:t>
            </a:r>
            <a:r>
              <a:rPr lang="et-EE" sz="1100" dirty="0" err="1"/>
              <a:t>public</a:t>
            </a:r>
            <a:r>
              <a:rPr lang="et-EE" sz="1100" dirty="0"/>
              <a:t> </a:t>
            </a:r>
            <a:r>
              <a:rPr lang="et-EE" sz="1100" dirty="0" err="1"/>
              <a:t>services</a:t>
            </a:r>
            <a:r>
              <a:rPr lang="et-EE" sz="1100" dirty="0"/>
              <a:t> are </a:t>
            </a:r>
            <a:r>
              <a:rPr lang="et-EE" sz="1100" dirty="0" err="1"/>
              <a:t>secure</a:t>
            </a:r>
            <a:r>
              <a:rPr lang="et-EE" sz="1100" dirty="0"/>
              <a:t>, </a:t>
            </a:r>
            <a:r>
              <a:rPr lang="et-EE" sz="1100" dirty="0" err="1"/>
              <a:t>personalised</a:t>
            </a:r>
            <a:r>
              <a:rPr lang="et-EE" sz="1100" dirty="0"/>
              <a:t>, </a:t>
            </a:r>
            <a:r>
              <a:rPr lang="et-EE" sz="1100" dirty="0" err="1"/>
              <a:t>proactive</a:t>
            </a:r>
            <a:r>
              <a:rPr lang="et-EE" sz="1100" dirty="0"/>
              <a:t> and </a:t>
            </a:r>
            <a:r>
              <a:rPr lang="et-EE" sz="1100" dirty="0" err="1"/>
              <a:t>based</a:t>
            </a:r>
            <a:r>
              <a:rPr lang="et-EE" sz="1100" dirty="0"/>
              <a:t> on </a:t>
            </a:r>
            <a:r>
              <a:rPr lang="et-EE" sz="1100" dirty="0" err="1"/>
              <a:t>life</a:t>
            </a:r>
            <a:r>
              <a:rPr lang="et-EE" sz="1100" dirty="0"/>
              <a:t> </a:t>
            </a:r>
            <a:r>
              <a:rPr lang="et-EE" sz="1100" dirty="0" err="1"/>
              <a:t>or</a:t>
            </a:r>
            <a:r>
              <a:rPr lang="et-EE" sz="1100" dirty="0"/>
              <a:t> </a:t>
            </a:r>
            <a:r>
              <a:rPr lang="et-EE" sz="1100" dirty="0" err="1"/>
              <a:t>business</a:t>
            </a:r>
            <a:r>
              <a:rPr lang="et-EE" sz="1100" dirty="0"/>
              <a:t> </a:t>
            </a:r>
            <a:r>
              <a:rPr lang="et-EE" sz="1100" dirty="0" err="1"/>
              <a:t>events</a:t>
            </a:r>
            <a:r>
              <a:rPr lang="et-EE" sz="1100" dirty="0"/>
              <a:t>. </a:t>
            </a:r>
            <a:r>
              <a:rPr lang="et-EE" sz="1100" dirty="0" err="1"/>
              <a:t>Effective</a:t>
            </a:r>
            <a:r>
              <a:rPr lang="et-EE" sz="1100" dirty="0"/>
              <a:t> </a:t>
            </a:r>
            <a:r>
              <a:rPr lang="et-EE" sz="1100" dirty="0" err="1"/>
              <a:t>data</a:t>
            </a:r>
            <a:r>
              <a:rPr lang="et-EE" sz="1100" dirty="0"/>
              <a:t> </a:t>
            </a:r>
            <a:r>
              <a:rPr lang="et-EE" sz="1100" dirty="0" err="1"/>
              <a:t>governance</a:t>
            </a:r>
            <a:r>
              <a:rPr lang="et-EE" sz="1100" dirty="0"/>
              <a:t>, </a:t>
            </a:r>
            <a:r>
              <a:rPr lang="et-EE" sz="1100" dirty="0" err="1"/>
              <a:t>coordinated</a:t>
            </a:r>
            <a:r>
              <a:rPr lang="et-EE" sz="1100" dirty="0"/>
              <a:t> ICT </a:t>
            </a:r>
            <a:r>
              <a:rPr lang="et-EE" sz="1100" dirty="0" err="1"/>
              <a:t>management</a:t>
            </a:r>
            <a:r>
              <a:rPr lang="et-EE" sz="1100" dirty="0"/>
              <a:t>, </a:t>
            </a:r>
            <a:r>
              <a:rPr lang="et-EE" sz="1100" dirty="0" err="1"/>
              <a:t>resilient</a:t>
            </a:r>
            <a:r>
              <a:rPr lang="et-EE" sz="1100" dirty="0"/>
              <a:t> </a:t>
            </a:r>
            <a:r>
              <a:rPr lang="et-EE" sz="1100" dirty="0" err="1"/>
              <a:t>infrastructure</a:t>
            </a:r>
            <a:r>
              <a:rPr lang="et-EE" sz="1100" dirty="0"/>
              <a:t> and a </a:t>
            </a:r>
            <a:r>
              <a:rPr lang="et-EE" sz="1100" dirty="0" err="1"/>
              <a:t>legal</a:t>
            </a:r>
            <a:r>
              <a:rPr lang="et-EE" sz="1100" dirty="0"/>
              <a:t> </a:t>
            </a:r>
            <a:r>
              <a:rPr lang="et-EE" sz="1100" dirty="0" err="1"/>
              <a:t>framework</a:t>
            </a:r>
            <a:r>
              <a:rPr lang="et-EE" sz="1100" dirty="0"/>
              <a:t> </a:t>
            </a:r>
            <a:r>
              <a:rPr lang="et-EE" sz="1100" dirty="0" err="1"/>
              <a:t>that</a:t>
            </a:r>
            <a:r>
              <a:rPr lang="et-EE" sz="1100" dirty="0"/>
              <a:t> </a:t>
            </a:r>
            <a:r>
              <a:rPr lang="et-EE" sz="1100" dirty="0" err="1"/>
              <a:t>protects</a:t>
            </a:r>
            <a:r>
              <a:rPr lang="et-EE" sz="1100" dirty="0"/>
              <a:t> </a:t>
            </a:r>
            <a:r>
              <a:rPr lang="et-EE" sz="1100" dirty="0" err="1"/>
              <a:t>individual</a:t>
            </a:r>
            <a:r>
              <a:rPr lang="et-EE" sz="1100" dirty="0"/>
              <a:t> </a:t>
            </a:r>
            <a:r>
              <a:rPr lang="et-EE" sz="1100" dirty="0" err="1"/>
              <a:t>freedoms</a:t>
            </a:r>
            <a:r>
              <a:rPr lang="et-EE" sz="1100" dirty="0"/>
              <a:t> </a:t>
            </a:r>
            <a:r>
              <a:rPr lang="et-EE" sz="1100" dirty="0" err="1"/>
              <a:t>support</a:t>
            </a:r>
            <a:r>
              <a:rPr lang="et-EE" sz="1100" dirty="0"/>
              <a:t> the </a:t>
            </a:r>
            <a:r>
              <a:rPr lang="et-EE" sz="1100" dirty="0" err="1"/>
              <a:t>digital</a:t>
            </a:r>
            <a:r>
              <a:rPr lang="et-EE" sz="1100" dirty="0"/>
              <a:t> </a:t>
            </a:r>
            <a:r>
              <a:rPr lang="et-EE" sz="1100" dirty="0" err="1"/>
              <a:t>state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Seamless</a:t>
            </a:r>
            <a:r>
              <a:rPr lang="et-EE" sz="1100" dirty="0"/>
              <a:t>, </a:t>
            </a:r>
            <a:r>
              <a:rPr lang="et-EE" sz="1100" dirty="0" err="1"/>
              <a:t>accessible</a:t>
            </a:r>
            <a:r>
              <a:rPr lang="et-EE" sz="1100" dirty="0"/>
              <a:t> and </a:t>
            </a:r>
            <a:r>
              <a:rPr lang="et-EE" sz="1100" dirty="0" err="1"/>
              <a:t>proactive</a:t>
            </a:r>
            <a:r>
              <a:rPr lang="et-EE" sz="1100" dirty="0"/>
              <a:t> </a:t>
            </a:r>
            <a:r>
              <a:rPr lang="et-EE" sz="1100" dirty="0" err="1"/>
              <a:t>services</a:t>
            </a:r>
            <a:r>
              <a:rPr lang="et-EE" sz="1100" dirty="0"/>
              <a:t> </a:t>
            </a:r>
            <a:r>
              <a:rPr lang="et-EE" sz="1100" dirty="0" err="1"/>
              <a:t>across</a:t>
            </a:r>
            <a:r>
              <a:rPr lang="et-EE" sz="1100" dirty="0"/>
              <a:t> </a:t>
            </a:r>
            <a:r>
              <a:rPr lang="et-EE" sz="1100" dirty="0" err="1"/>
              <a:t>institutional</a:t>
            </a:r>
            <a:r>
              <a:rPr lang="et-EE" sz="1100" dirty="0"/>
              <a:t> and </a:t>
            </a:r>
            <a:r>
              <a:rPr lang="et-EE" sz="1100" dirty="0" err="1"/>
              <a:t>national</a:t>
            </a:r>
            <a:r>
              <a:rPr lang="et-EE" sz="1100" dirty="0"/>
              <a:t> </a:t>
            </a:r>
            <a:r>
              <a:rPr lang="et-EE" sz="1100" dirty="0" err="1"/>
              <a:t>boundaries</a:t>
            </a:r>
            <a:r>
              <a:rPr lang="et-EE" sz="1100" dirty="0"/>
              <a:t>. </a:t>
            </a:r>
          </a:p>
          <a:p>
            <a:pPr lvl="0"/>
            <a:r>
              <a:rPr lang="et-EE" sz="1100" dirty="0" err="1"/>
              <a:t>Secure</a:t>
            </a:r>
            <a:r>
              <a:rPr lang="et-EE" sz="1100" dirty="0"/>
              <a:t>, </a:t>
            </a:r>
            <a:r>
              <a:rPr lang="et-EE" sz="1100" dirty="0" err="1"/>
              <a:t>reliable</a:t>
            </a:r>
            <a:r>
              <a:rPr lang="et-EE" sz="1100" dirty="0"/>
              <a:t> and </a:t>
            </a:r>
            <a:r>
              <a:rPr lang="et-EE" sz="1100" dirty="0" err="1"/>
              <a:t>cost-effective</a:t>
            </a:r>
            <a:r>
              <a:rPr lang="et-EE" sz="1100" dirty="0"/>
              <a:t> </a:t>
            </a:r>
            <a:r>
              <a:rPr lang="et-EE" sz="1100" dirty="0" err="1"/>
              <a:t>services</a:t>
            </a:r>
            <a:r>
              <a:rPr lang="et-EE" sz="1100" dirty="0"/>
              <a:t> </a:t>
            </a:r>
            <a:r>
              <a:rPr lang="et-EE" sz="1100" dirty="0" err="1"/>
              <a:t>with</a:t>
            </a:r>
            <a:r>
              <a:rPr lang="et-EE" sz="1100" dirty="0"/>
              <a:t> minimal </a:t>
            </a:r>
            <a:r>
              <a:rPr lang="et-EE" sz="1100" dirty="0" err="1"/>
              <a:t>administrative</a:t>
            </a:r>
            <a:r>
              <a:rPr lang="et-EE" sz="1100" dirty="0"/>
              <a:t> </a:t>
            </a:r>
            <a:r>
              <a:rPr lang="et-EE" sz="1100" dirty="0" err="1"/>
              <a:t>burden</a:t>
            </a:r>
            <a:r>
              <a:rPr lang="et-EE" sz="1100" dirty="0"/>
              <a:t>. </a:t>
            </a:r>
          </a:p>
          <a:p>
            <a:pPr lvl="0"/>
            <a:r>
              <a:rPr lang="et-EE" sz="1100" dirty="0" err="1"/>
              <a:t>Strategically</a:t>
            </a:r>
            <a:r>
              <a:rPr lang="et-EE" sz="1100" dirty="0"/>
              <a:t> </a:t>
            </a:r>
            <a:r>
              <a:rPr lang="et-EE" sz="1100" dirty="0" err="1"/>
              <a:t>managed</a:t>
            </a:r>
            <a:r>
              <a:rPr lang="et-EE" sz="1100" dirty="0"/>
              <a:t> and </a:t>
            </a:r>
            <a:r>
              <a:rPr lang="et-EE" sz="1100" dirty="0" err="1"/>
              <a:t>measurable</a:t>
            </a:r>
            <a:r>
              <a:rPr lang="et-EE" sz="1100" dirty="0"/>
              <a:t> </a:t>
            </a:r>
            <a:r>
              <a:rPr lang="et-EE" sz="1100" dirty="0" err="1"/>
              <a:t>digital</a:t>
            </a:r>
            <a:r>
              <a:rPr lang="et-EE" sz="1100" dirty="0"/>
              <a:t> </a:t>
            </a:r>
            <a:r>
              <a:rPr lang="et-EE" sz="1100" dirty="0" err="1"/>
              <a:t>government</a:t>
            </a:r>
            <a:r>
              <a:rPr lang="et-EE" sz="1100" dirty="0"/>
              <a:t> </a:t>
            </a:r>
            <a:r>
              <a:rPr lang="et-EE" sz="1100" dirty="0" err="1"/>
              <a:t>development</a:t>
            </a:r>
            <a:r>
              <a:rPr lang="et-EE" sz="1100" dirty="0"/>
              <a:t>. </a:t>
            </a:r>
          </a:p>
          <a:p>
            <a:pPr lvl="0"/>
            <a:r>
              <a:rPr lang="et-EE" sz="1100" dirty="0" err="1"/>
              <a:t>Continuous</a:t>
            </a:r>
            <a:r>
              <a:rPr lang="et-EE" sz="1100" dirty="0"/>
              <a:t> </a:t>
            </a:r>
            <a:r>
              <a:rPr lang="et-EE" sz="1100" dirty="0" err="1"/>
              <a:t>development</a:t>
            </a:r>
            <a:r>
              <a:rPr lang="et-EE" sz="1100" dirty="0"/>
              <a:t> of </a:t>
            </a:r>
            <a:r>
              <a:rPr lang="et-EE" sz="1100" dirty="0" err="1"/>
              <a:t>digital</a:t>
            </a:r>
            <a:r>
              <a:rPr lang="et-EE" sz="1100" dirty="0"/>
              <a:t>, </a:t>
            </a:r>
            <a:r>
              <a:rPr lang="et-EE" sz="1100" dirty="0" err="1"/>
              <a:t>data</a:t>
            </a:r>
            <a:r>
              <a:rPr lang="et-EE" sz="1100" dirty="0"/>
              <a:t>, AI and </a:t>
            </a:r>
            <a:r>
              <a:rPr lang="et-EE" sz="1100" dirty="0" err="1"/>
              <a:t>cybersecurity</a:t>
            </a:r>
            <a:r>
              <a:rPr lang="et-EE" sz="1100" dirty="0"/>
              <a:t> </a:t>
            </a:r>
            <a:r>
              <a:rPr lang="et-EE" sz="1100" dirty="0" err="1"/>
              <a:t>skills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Epp </a:t>
            </a:r>
            <a:r>
              <a:rPr lang="et-EE" sz="1100" dirty="0" err="1"/>
              <a:t>tells</a:t>
            </a:r>
            <a:r>
              <a:rPr lang="et-EE" sz="1100" dirty="0"/>
              <a:t> </a:t>
            </a:r>
            <a:r>
              <a:rPr lang="et-EE" sz="1100" dirty="0" err="1"/>
              <a:t>her</a:t>
            </a:r>
            <a:r>
              <a:rPr lang="et-EE" sz="1100" dirty="0"/>
              <a:t> </a:t>
            </a:r>
            <a:r>
              <a:rPr lang="et-EE" sz="1100" dirty="0" err="1"/>
              <a:t>eID</a:t>
            </a:r>
            <a:r>
              <a:rPr lang="et-EE" sz="1100" dirty="0"/>
              <a:t> </a:t>
            </a:r>
            <a:r>
              <a:rPr lang="et-EE" sz="1100" dirty="0" err="1"/>
              <a:t>assistant</a:t>
            </a:r>
            <a:r>
              <a:rPr lang="et-EE" sz="1100" dirty="0"/>
              <a:t> </a:t>
            </a:r>
            <a:r>
              <a:rPr lang="et-EE" sz="1100" dirty="0" err="1"/>
              <a:t>that</a:t>
            </a:r>
            <a:r>
              <a:rPr lang="et-EE" sz="1100" dirty="0"/>
              <a:t> </a:t>
            </a:r>
            <a:r>
              <a:rPr lang="et-EE" sz="1100" dirty="0" err="1"/>
              <a:t>her</a:t>
            </a:r>
            <a:r>
              <a:rPr lang="et-EE" sz="1100" dirty="0"/>
              <a:t> </a:t>
            </a:r>
            <a:r>
              <a:rPr lang="et-EE" sz="1100" dirty="0" err="1"/>
              <a:t>family</a:t>
            </a:r>
            <a:r>
              <a:rPr lang="et-EE" sz="1100" dirty="0"/>
              <a:t> </a:t>
            </a:r>
            <a:r>
              <a:rPr lang="et-EE" sz="1100" dirty="0" err="1"/>
              <a:t>is</a:t>
            </a:r>
            <a:r>
              <a:rPr lang="et-EE" sz="1100" dirty="0"/>
              <a:t> </a:t>
            </a:r>
            <a:r>
              <a:rPr lang="et-EE" sz="1100" dirty="0" err="1"/>
              <a:t>moving</a:t>
            </a:r>
            <a:r>
              <a:rPr lang="et-EE" sz="1100" dirty="0"/>
              <a:t> to Saaremaa. </a:t>
            </a:r>
            <a:r>
              <a:rPr lang="et-EE" sz="1100" dirty="0" err="1"/>
              <a:t>With</a:t>
            </a:r>
            <a:r>
              <a:rPr lang="et-EE" sz="1100" dirty="0"/>
              <a:t> </a:t>
            </a:r>
            <a:r>
              <a:rPr lang="et-EE" sz="1100" dirty="0" err="1"/>
              <a:t>her</a:t>
            </a:r>
            <a:r>
              <a:rPr lang="et-EE" sz="1100" dirty="0"/>
              <a:t> </a:t>
            </a:r>
            <a:r>
              <a:rPr lang="et-EE" sz="1100" dirty="0" err="1"/>
              <a:t>authorisation</a:t>
            </a:r>
            <a:r>
              <a:rPr lang="et-EE" sz="1100" dirty="0"/>
              <a:t>, the </a:t>
            </a:r>
            <a:r>
              <a:rPr lang="et-EE" sz="1100" dirty="0" err="1"/>
              <a:t>system</a:t>
            </a:r>
            <a:r>
              <a:rPr lang="et-EE" sz="1100" dirty="0"/>
              <a:t> </a:t>
            </a:r>
            <a:r>
              <a:rPr lang="et-EE" sz="1100" dirty="0" err="1"/>
              <a:t>securely</a:t>
            </a:r>
            <a:r>
              <a:rPr lang="et-EE" sz="1100" dirty="0"/>
              <a:t> </a:t>
            </a:r>
            <a:r>
              <a:rPr lang="et-EE" sz="1100" dirty="0" err="1"/>
              <a:t>coordinates</a:t>
            </a:r>
            <a:r>
              <a:rPr lang="et-EE" sz="1100" dirty="0"/>
              <a:t> </a:t>
            </a:r>
            <a:r>
              <a:rPr lang="et-EE" sz="1100" dirty="0" err="1"/>
              <a:t>changes</a:t>
            </a:r>
            <a:r>
              <a:rPr lang="et-EE" sz="1100" dirty="0"/>
              <a:t> </a:t>
            </a:r>
            <a:r>
              <a:rPr lang="et-EE" sz="1100" dirty="0" err="1"/>
              <a:t>across</a:t>
            </a:r>
            <a:r>
              <a:rPr lang="et-EE" sz="1100" dirty="0"/>
              <a:t> </a:t>
            </a:r>
            <a:r>
              <a:rPr lang="et-EE" sz="1100" dirty="0" err="1"/>
              <a:t>registers</a:t>
            </a:r>
            <a:r>
              <a:rPr lang="et-EE" sz="1100" dirty="0"/>
              <a:t>, </a:t>
            </a:r>
            <a:r>
              <a:rPr lang="et-EE" sz="1100" dirty="0" err="1"/>
              <a:t>local</a:t>
            </a:r>
            <a:r>
              <a:rPr lang="et-EE" sz="1100" dirty="0"/>
              <a:t> </a:t>
            </a:r>
            <a:r>
              <a:rPr lang="et-EE" sz="1100" dirty="0" err="1"/>
              <a:t>authorities</a:t>
            </a:r>
            <a:r>
              <a:rPr lang="et-EE" sz="1100" dirty="0"/>
              <a:t>, </a:t>
            </a:r>
            <a:r>
              <a:rPr lang="et-EE" sz="1100" dirty="0" err="1"/>
              <a:t>schools</a:t>
            </a:r>
            <a:r>
              <a:rPr lang="et-EE" sz="1100" dirty="0"/>
              <a:t> and </a:t>
            </a:r>
            <a:r>
              <a:rPr lang="et-EE" sz="1100" dirty="0" err="1"/>
              <a:t>tax</a:t>
            </a:r>
            <a:r>
              <a:rPr lang="et-EE" sz="1100" dirty="0"/>
              <a:t> </a:t>
            </a:r>
            <a:r>
              <a:rPr lang="et-EE" sz="1100" dirty="0" err="1"/>
              <a:t>systems</a:t>
            </a:r>
            <a:r>
              <a:rPr lang="et-EE" sz="1100" dirty="0"/>
              <a:t>. Relevant </a:t>
            </a:r>
            <a:r>
              <a:rPr lang="et-EE" sz="1100" dirty="0" err="1"/>
              <a:t>information</a:t>
            </a:r>
            <a:r>
              <a:rPr lang="et-EE" sz="1100" dirty="0"/>
              <a:t> and </a:t>
            </a:r>
            <a:r>
              <a:rPr lang="et-EE" sz="1100" dirty="0" err="1"/>
              <a:t>personalised</a:t>
            </a:r>
            <a:r>
              <a:rPr lang="et-EE" sz="1100" dirty="0"/>
              <a:t> </a:t>
            </a:r>
            <a:r>
              <a:rPr lang="et-EE" sz="1100" dirty="0" err="1"/>
              <a:t>service</a:t>
            </a:r>
            <a:r>
              <a:rPr lang="et-EE" sz="1100" dirty="0"/>
              <a:t> </a:t>
            </a:r>
            <a:r>
              <a:rPr lang="et-EE" sz="1100" dirty="0" err="1"/>
              <a:t>offers</a:t>
            </a:r>
            <a:r>
              <a:rPr lang="et-EE" sz="1100" dirty="0"/>
              <a:t> </a:t>
            </a:r>
            <a:r>
              <a:rPr lang="et-EE" sz="1100" dirty="0" err="1"/>
              <a:t>reach</a:t>
            </a:r>
            <a:r>
              <a:rPr lang="et-EE" sz="1100" dirty="0"/>
              <a:t> </a:t>
            </a:r>
            <a:r>
              <a:rPr lang="et-EE" sz="1100" dirty="0" err="1"/>
              <a:t>her</a:t>
            </a:r>
            <a:r>
              <a:rPr lang="et-EE" sz="1100" dirty="0"/>
              <a:t> </a:t>
            </a:r>
            <a:r>
              <a:rPr lang="et-EE" sz="1100" dirty="0" err="1"/>
              <a:t>automatically</a:t>
            </a:r>
            <a:r>
              <a:rPr lang="et-EE" sz="1100" dirty="0"/>
              <a:t>.</a:t>
            </a:r>
          </a:p>
          <a:p>
            <a:br>
              <a:rPr lang="et-EE" sz="1100" b="1" dirty="0"/>
            </a:br>
            <a:br>
              <a:rPr lang="et-EE" sz="1100" b="1" dirty="0"/>
            </a:br>
            <a:r>
              <a:rPr lang="et-EE" sz="1100" b="1" dirty="0" err="1"/>
              <a:t>Objective</a:t>
            </a:r>
            <a:r>
              <a:rPr lang="et-EE" sz="1100" b="1" dirty="0"/>
              <a:t> 2. The </a:t>
            </a:r>
            <a:r>
              <a:rPr lang="et-EE" sz="1100" b="1" dirty="0" err="1"/>
              <a:t>world’s</a:t>
            </a:r>
            <a:r>
              <a:rPr lang="et-EE" sz="1100" b="1" dirty="0"/>
              <a:t> </a:t>
            </a:r>
            <a:r>
              <a:rPr lang="et-EE" sz="1100" b="1" dirty="0" err="1"/>
              <a:t>freest</a:t>
            </a:r>
            <a:r>
              <a:rPr lang="et-EE" sz="1100" b="1" dirty="0"/>
              <a:t> and </a:t>
            </a:r>
            <a:r>
              <a:rPr lang="et-EE" sz="1100" b="1" dirty="0" err="1"/>
              <a:t>most</a:t>
            </a:r>
            <a:r>
              <a:rPr lang="et-EE" sz="1100" b="1" dirty="0"/>
              <a:t> </a:t>
            </a:r>
            <a:r>
              <a:rPr lang="et-EE" sz="1100" b="1" dirty="0" err="1"/>
              <a:t>autonomous</a:t>
            </a:r>
            <a:r>
              <a:rPr lang="et-EE" sz="1100" b="1" dirty="0"/>
              <a:t> AI-</a:t>
            </a:r>
            <a:r>
              <a:rPr lang="et-EE" sz="1100" b="1" dirty="0" err="1"/>
              <a:t>enabled</a:t>
            </a:r>
            <a:r>
              <a:rPr lang="et-EE" sz="1100" b="1" dirty="0"/>
              <a:t> </a:t>
            </a:r>
            <a:r>
              <a:rPr lang="et-EE" sz="1100" b="1" dirty="0" err="1"/>
              <a:t>state</a:t>
            </a:r>
            <a:r>
              <a:rPr lang="et-EE" sz="1100" b="1" dirty="0"/>
              <a:t>, </a:t>
            </a:r>
            <a:r>
              <a:rPr lang="et-EE" sz="1100" b="1" dirty="0" err="1"/>
              <a:t>controlled</a:t>
            </a:r>
            <a:r>
              <a:rPr lang="et-EE" sz="1100" b="1" dirty="0"/>
              <a:t> by </a:t>
            </a:r>
            <a:r>
              <a:rPr lang="et-EE" sz="1100" b="1" dirty="0" err="1"/>
              <a:t>its</a:t>
            </a:r>
            <a:r>
              <a:rPr lang="et-EE" sz="1100" b="1" dirty="0"/>
              <a:t> </a:t>
            </a:r>
            <a:r>
              <a:rPr lang="et-EE" sz="1100" b="1" dirty="0" err="1"/>
              <a:t>people</a:t>
            </a:r>
            <a:endParaRPr lang="et-EE" sz="1100" b="1" dirty="0"/>
          </a:p>
          <a:p>
            <a:r>
              <a:rPr lang="et-EE" sz="1100" dirty="0"/>
              <a:t>Estonia </a:t>
            </a:r>
            <a:r>
              <a:rPr lang="et-EE" sz="1100" dirty="0" err="1"/>
              <a:t>uses</a:t>
            </a:r>
            <a:r>
              <a:rPr lang="et-EE" sz="1100" dirty="0"/>
              <a:t> </a:t>
            </a:r>
            <a:r>
              <a:rPr lang="et-EE" sz="1100" dirty="0" err="1"/>
              <a:t>data</a:t>
            </a:r>
            <a:r>
              <a:rPr lang="et-EE" sz="1100" dirty="0"/>
              <a:t> and AI </a:t>
            </a:r>
            <a:r>
              <a:rPr lang="et-EE" sz="1100" dirty="0" err="1"/>
              <a:t>securely</a:t>
            </a:r>
            <a:r>
              <a:rPr lang="et-EE" sz="1100" dirty="0"/>
              <a:t> and </a:t>
            </a:r>
            <a:r>
              <a:rPr lang="et-EE" sz="1100" dirty="0" err="1"/>
              <a:t>transparently</a:t>
            </a:r>
            <a:r>
              <a:rPr lang="et-EE" sz="1100" dirty="0"/>
              <a:t> </a:t>
            </a:r>
            <a:r>
              <a:rPr lang="et-EE" sz="1100" dirty="0" err="1"/>
              <a:t>across</a:t>
            </a:r>
            <a:r>
              <a:rPr lang="et-EE" sz="1100" dirty="0"/>
              <a:t> all </a:t>
            </a:r>
            <a:r>
              <a:rPr lang="et-EE" sz="1100" dirty="0" err="1"/>
              <a:t>sectors</a:t>
            </a:r>
            <a:r>
              <a:rPr lang="et-EE" sz="1100" dirty="0"/>
              <a:t>. </a:t>
            </a:r>
            <a:r>
              <a:rPr lang="et-EE" sz="1100" dirty="0" err="1"/>
              <a:t>Individuals</a:t>
            </a:r>
            <a:r>
              <a:rPr lang="et-EE" sz="1100" dirty="0"/>
              <a:t> </a:t>
            </a:r>
            <a:r>
              <a:rPr lang="et-EE" sz="1100" dirty="0" err="1"/>
              <a:t>retain</a:t>
            </a:r>
            <a:r>
              <a:rPr lang="et-EE" sz="1100" dirty="0"/>
              <a:t> </a:t>
            </a:r>
            <a:r>
              <a:rPr lang="et-EE" sz="1100" dirty="0" err="1"/>
              <a:t>control</a:t>
            </a:r>
            <a:r>
              <a:rPr lang="et-EE" sz="1100" dirty="0"/>
              <a:t> </a:t>
            </a:r>
            <a:r>
              <a:rPr lang="et-EE" sz="1100" dirty="0" err="1"/>
              <a:t>over</a:t>
            </a:r>
            <a:r>
              <a:rPr lang="et-EE" sz="1100" dirty="0"/>
              <a:t> </a:t>
            </a:r>
            <a:r>
              <a:rPr lang="et-EE" sz="1100" dirty="0" err="1"/>
              <a:t>their</a:t>
            </a:r>
            <a:r>
              <a:rPr lang="et-EE" sz="1100" dirty="0"/>
              <a:t> </a:t>
            </a:r>
            <a:r>
              <a:rPr lang="et-EE" sz="1100" dirty="0" err="1"/>
              <a:t>data</a:t>
            </a:r>
            <a:r>
              <a:rPr lang="et-EE" sz="1100" dirty="0"/>
              <a:t>, </a:t>
            </a:r>
            <a:r>
              <a:rPr lang="et-EE" sz="1100" dirty="0" err="1"/>
              <a:t>while</a:t>
            </a:r>
            <a:r>
              <a:rPr lang="et-EE" sz="1100" dirty="0"/>
              <a:t> </a:t>
            </a:r>
            <a:r>
              <a:rPr lang="et-EE" sz="1100" dirty="0" err="1"/>
              <a:t>domestic</a:t>
            </a:r>
            <a:r>
              <a:rPr lang="et-EE" sz="1100" dirty="0"/>
              <a:t> </a:t>
            </a:r>
            <a:r>
              <a:rPr lang="et-EE" sz="1100" dirty="0" err="1"/>
              <a:t>infrastructure</a:t>
            </a:r>
            <a:r>
              <a:rPr lang="et-EE" sz="1100" dirty="0"/>
              <a:t> </a:t>
            </a:r>
            <a:r>
              <a:rPr lang="et-EE" sz="1100" dirty="0" err="1"/>
              <a:t>supports</a:t>
            </a:r>
            <a:r>
              <a:rPr lang="et-EE" sz="1100" dirty="0"/>
              <a:t> </a:t>
            </a:r>
            <a:r>
              <a:rPr lang="et-EE" sz="1100" dirty="0" err="1"/>
              <a:t>secure</a:t>
            </a:r>
            <a:r>
              <a:rPr lang="et-EE" sz="1100" dirty="0"/>
              <a:t> </a:t>
            </a:r>
            <a:r>
              <a:rPr lang="et-EE" sz="1100" dirty="0" err="1"/>
              <a:t>processing</a:t>
            </a:r>
            <a:r>
              <a:rPr lang="et-EE" sz="1100" dirty="0"/>
              <a:t> and </a:t>
            </a:r>
            <a:r>
              <a:rPr lang="et-EE" sz="1100" dirty="0" err="1"/>
              <a:t>helps</a:t>
            </a:r>
            <a:r>
              <a:rPr lang="et-EE" sz="1100" dirty="0"/>
              <a:t> preserve the Estonian </a:t>
            </a:r>
            <a:r>
              <a:rPr lang="et-EE" sz="1100" dirty="0" err="1"/>
              <a:t>language</a:t>
            </a:r>
            <a:r>
              <a:rPr lang="et-EE" sz="1100" dirty="0"/>
              <a:t> and </a:t>
            </a:r>
            <a:r>
              <a:rPr lang="et-EE" sz="1100" dirty="0" err="1"/>
              <a:t>culture</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Human-centred</a:t>
            </a:r>
            <a:r>
              <a:rPr lang="et-EE" sz="1100" dirty="0"/>
              <a:t> and </a:t>
            </a:r>
            <a:r>
              <a:rPr lang="et-EE" sz="1100" dirty="0" err="1"/>
              <a:t>secure</a:t>
            </a:r>
            <a:r>
              <a:rPr lang="et-EE" sz="1100" dirty="0"/>
              <a:t> </a:t>
            </a:r>
            <a:r>
              <a:rPr lang="et-EE" sz="1100" dirty="0" err="1"/>
              <a:t>use</a:t>
            </a:r>
            <a:r>
              <a:rPr lang="et-EE" sz="1100" dirty="0"/>
              <a:t> of </a:t>
            </a:r>
            <a:r>
              <a:rPr lang="et-EE" sz="1100" dirty="0" err="1"/>
              <a:t>data</a:t>
            </a:r>
            <a:r>
              <a:rPr lang="et-EE" sz="1100" dirty="0"/>
              <a:t> and AI </a:t>
            </a:r>
            <a:r>
              <a:rPr lang="et-EE" sz="1100" dirty="0" err="1"/>
              <a:t>across</a:t>
            </a:r>
            <a:r>
              <a:rPr lang="et-EE" sz="1100" dirty="0"/>
              <a:t> </a:t>
            </a:r>
            <a:r>
              <a:rPr lang="et-EE" sz="1100" dirty="0" err="1"/>
              <a:t>society</a:t>
            </a:r>
            <a:r>
              <a:rPr lang="et-EE" sz="1100" dirty="0"/>
              <a:t>. </a:t>
            </a:r>
          </a:p>
          <a:p>
            <a:pPr lvl="0"/>
            <a:r>
              <a:rPr lang="et-EE" sz="1100" dirty="0" err="1"/>
              <a:t>Domestic</a:t>
            </a:r>
            <a:r>
              <a:rPr lang="et-EE" sz="1100" dirty="0"/>
              <a:t> </a:t>
            </a:r>
            <a:r>
              <a:rPr lang="et-EE" sz="1100" dirty="0" err="1"/>
              <a:t>infrastructure</a:t>
            </a:r>
            <a:r>
              <a:rPr lang="et-EE" sz="1100" dirty="0"/>
              <a:t> and </a:t>
            </a:r>
            <a:r>
              <a:rPr lang="et-EE" sz="1100" dirty="0" err="1"/>
              <a:t>trusted</a:t>
            </a:r>
            <a:r>
              <a:rPr lang="et-EE" sz="1100" dirty="0"/>
              <a:t> </a:t>
            </a:r>
            <a:r>
              <a:rPr lang="et-EE" sz="1100" dirty="0" err="1"/>
              <a:t>partnerships</a:t>
            </a:r>
            <a:r>
              <a:rPr lang="et-EE" sz="1100" dirty="0"/>
              <a:t> </a:t>
            </a:r>
            <a:r>
              <a:rPr lang="et-EE" sz="1100" dirty="0" err="1"/>
              <a:t>for</a:t>
            </a:r>
            <a:r>
              <a:rPr lang="et-EE" sz="1100" dirty="0"/>
              <a:t> </a:t>
            </a:r>
            <a:r>
              <a:rPr lang="et-EE" sz="1100" dirty="0" err="1"/>
              <a:t>developing</a:t>
            </a:r>
            <a:r>
              <a:rPr lang="et-EE" sz="1100" dirty="0"/>
              <a:t> and </a:t>
            </a:r>
            <a:r>
              <a:rPr lang="et-EE" sz="1100" dirty="0" err="1"/>
              <a:t>operating</a:t>
            </a:r>
            <a:r>
              <a:rPr lang="et-EE" sz="1100" dirty="0"/>
              <a:t> AI </a:t>
            </a:r>
            <a:r>
              <a:rPr lang="et-EE" sz="1100" dirty="0" err="1"/>
              <a:t>systems</a:t>
            </a:r>
            <a:r>
              <a:rPr lang="et-EE" sz="1100" dirty="0"/>
              <a:t>. </a:t>
            </a:r>
          </a:p>
          <a:p>
            <a:pPr lvl="0"/>
            <a:r>
              <a:rPr lang="et-EE" sz="1100" dirty="0" err="1"/>
              <a:t>Individuals</a:t>
            </a:r>
            <a:r>
              <a:rPr lang="et-EE" sz="1100" dirty="0"/>
              <a:t> </a:t>
            </a:r>
            <a:r>
              <a:rPr lang="et-EE" sz="1100" dirty="0" err="1"/>
              <a:t>control</a:t>
            </a:r>
            <a:r>
              <a:rPr lang="et-EE" sz="1100" dirty="0"/>
              <a:t> </a:t>
            </a:r>
            <a:r>
              <a:rPr lang="et-EE" sz="1100" dirty="0" err="1"/>
              <a:t>how</a:t>
            </a:r>
            <a:r>
              <a:rPr lang="et-EE" sz="1100" dirty="0"/>
              <a:t> AI </a:t>
            </a:r>
            <a:r>
              <a:rPr lang="et-EE" sz="1100" dirty="0" err="1"/>
              <a:t>uses</a:t>
            </a:r>
            <a:r>
              <a:rPr lang="et-EE" sz="1100" dirty="0"/>
              <a:t> </a:t>
            </a:r>
            <a:r>
              <a:rPr lang="et-EE" sz="1100" dirty="0" err="1"/>
              <a:t>their</a:t>
            </a:r>
            <a:r>
              <a:rPr lang="et-EE" sz="1100" dirty="0"/>
              <a:t> </a:t>
            </a:r>
            <a:r>
              <a:rPr lang="et-EE" sz="1100" dirty="0" err="1"/>
              <a:t>data</a:t>
            </a:r>
            <a:r>
              <a:rPr lang="et-EE" sz="1100" dirty="0"/>
              <a:t> and </a:t>
            </a:r>
            <a:r>
              <a:rPr lang="et-EE" sz="1100" dirty="0" err="1"/>
              <a:t>can</a:t>
            </a:r>
            <a:r>
              <a:rPr lang="et-EE" sz="1100" dirty="0"/>
              <a:t> </a:t>
            </a:r>
            <a:r>
              <a:rPr lang="et-EE" sz="1100" dirty="0" err="1"/>
              <a:t>choose</a:t>
            </a:r>
            <a:r>
              <a:rPr lang="et-EE" sz="1100" dirty="0"/>
              <a:t> </a:t>
            </a:r>
            <a:r>
              <a:rPr lang="et-EE" sz="1100" dirty="0" err="1"/>
              <a:t>less</a:t>
            </a:r>
            <a:r>
              <a:rPr lang="et-EE" sz="1100" dirty="0"/>
              <a:t> automated </a:t>
            </a:r>
            <a:r>
              <a:rPr lang="et-EE" sz="1100" dirty="0" err="1"/>
              <a:t>services</a:t>
            </a:r>
            <a:r>
              <a:rPr lang="et-EE" sz="1100" dirty="0"/>
              <a:t>. </a:t>
            </a:r>
          </a:p>
          <a:p>
            <a:pPr lvl="0"/>
            <a:r>
              <a:rPr lang="et-EE" sz="1100" dirty="0"/>
              <a:t>AI-assisted </a:t>
            </a:r>
            <a:r>
              <a:rPr lang="et-EE" sz="1100" dirty="0" err="1"/>
              <a:t>decisions</a:t>
            </a:r>
            <a:r>
              <a:rPr lang="et-EE" sz="1100" dirty="0"/>
              <a:t> are transparent and </a:t>
            </a:r>
            <a:r>
              <a:rPr lang="et-EE" sz="1100" dirty="0" err="1"/>
              <a:t>explainable</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Zero</a:t>
            </a:r>
            <a:r>
              <a:rPr lang="et-EE" sz="1100" b="1" dirty="0"/>
              <a:t> </a:t>
            </a:r>
            <a:r>
              <a:rPr lang="et-EE" sz="1100" b="1" dirty="0" err="1"/>
              <a:t>Bureaucracy</a:t>
            </a:r>
            <a:r>
              <a:rPr lang="et-EE" sz="1100" b="1" dirty="0"/>
              <a:t>”</a:t>
            </a:r>
            <a:endParaRPr lang="et-EE" sz="1100" dirty="0"/>
          </a:p>
          <a:p>
            <a:r>
              <a:rPr lang="et-EE" sz="1100" dirty="0"/>
              <a:t>In 2035, a </a:t>
            </a:r>
            <a:r>
              <a:rPr lang="et-EE" sz="1100" dirty="0" err="1"/>
              <a:t>small</a:t>
            </a:r>
            <a:r>
              <a:rPr lang="et-EE" sz="1100" dirty="0"/>
              <a:t> </a:t>
            </a:r>
            <a:r>
              <a:rPr lang="et-EE" sz="1100" dirty="0" err="1"/>
              <a:t>business</a:t>
            </a:r>
            <a:r>
              <a:rPr lang="et-EE" sz="1100" dirty="0"/>
              <a:t> </a:t>
            </a:r>
            <a:r>
              <a:rPr lang="et-EE" sz="1100" dirty="0" err="1"/>
              <a:t>owner</a:t>
            </a:r>
            <a:r>
              <a:rPr lang="et-EE" sz="1100" dirty="0"/>
              <a:t> </a:t>
            </a:r>
            <a:r>
              <a:rPr lang="et-EE" sz="1100" dirty="0" err="1"/>
              <a:t>asks</a:t>
            </a:r>
            <a:r>
              <a:rPr lang="et-EE" sz="1100" dirty="0"/>
              <a:t> </a:t>
            </a:r>
            <a:r>
              <a:rPr lang="et-EE" sz="1100" dirty="0" err="1"/>
              <a:t>Bürokratt</a:t>
            </a:r>
            <a:r>
              <a:rPr lang="et-EE" sz="1100" dirty="0"/>
              <a:t> </a:t>
            </a:r>
            <a:r>
              <a:rPr lang="et-EE" sz="1100" dirty="0" err="1"/>
              <a:t>how</a:t>
            </a:r>
            <a:r>
              <a:rPr lang="et-EE" sz="1100" dirty="0"/>
              <a:t> to </a:t>
            </a:r>
            <a:r>
              <a:rPr lang="et-EE" sz="1100" dirty="0" err="1"/>
              <a:t>export</a:t>
            </a:r>
            <a:r>
              <a:rPr lang="et-EE" sz="1100" dirty="0"/>
              <a:t> </a:t>
            </a:r>
            <a:r>
              <a:rPr lang="et-EE" sz="1100" dirty="0" err="1"/>
              <a:t>handmade</a:t>
            </a:r>
            <a:r>
              <a:rPr lang="et-EE" sz="1100" dirty="0"/>
              <a:t> </a:t>
            </a:r>
            <a:r>
              <a:rPr lang="et-EE" sz="1100" dirty="0" err="1"/>
              <a:t>furniture</a:t>
            </a:r>
            <a:r>
              <a:rPr lang="et-EE" sz="1100" dirty="0"/>
              <a:t> to the EU. The </a:t>
            </a:r>
            <a:r>
              <a:rPr lang="et-EE" sz="1100" dirty="0" err="1"/>
              <a:t>system</a:t>
            </a:r>
            <a:r>
              <a:rPr lang="et-EE" sz="1100" dirty="0"/>
              <a:t> </a:t>
            </a:r>
            <a:r>
              <a:rPr lang="et-EE" sz="1100" dirty="0" err="1"/>
              <a:t>creates</a:t>
            </a:r>
            <a:r>
              <a:rPr lang="et-EE" sz="1100" dirty="0"/>
              <a:t> a </a:t>
            </a:r>
            <a:r>
              <a:rPr lang="et-EE" sz="1100" dirty="0" err="1"/>
              <a:t>personalised</a:t>
            </a:r>
            <a:r>
              <a:rPr lang="et-EE" sz="1100" dirty="0"/>
              <a:t> </a:t>
            </a:r>
            <a:r>
              <a:rPr lang="et-EE" sz="1100" dirty="0" err="1"/>
              <a:t>action</a:t>
            </a:r>
            <a:r>
              <a:rPr lang="et-EE" sz="1100" dirty="0"/>
              <a:t> </a:t>
            </a:r>
            <a:r>
              <a:rPr lang="et-EE" sz="1100" dirty="0" err="1"/>
              <a:t>plan</a:t>
            </a:r>
            <a:r>
              <a:rPr lang="et-EE" sz="1100" dirty="0"/>
              <a:t>, </a:t>
            </a:r>
            <a:r>
              <a:rPr lang="et-EE" sz="1100" dirty="0" err="1"/>
              <a:t>checks</a:t>
            </a:r>
            <a:r>
              <a:rPr lang="et-EE" sz="1100" dirty="0"/>
              <a:t> </a:t>
            </a:r>
            <a:r>
              <a:rPr lang="et-EE" sz="1100" dirty="0" err="1"/>
              <a:t>regulatory</a:t>
            </a:r>
            <a:r>
              <a:rPr lang="et-EE" sz="1100" dirty="0"/>
              <a:t> </a:t>
            </a:r>
            <a:r>
              <a:rPr lang="et-EE" sz="1100" dirty="0" err="1"/>
              <a:t>compliance</a:t>
            </a:r>
            <a:r>
              <a:rPr lang="et-EE" sz="1100" dirty="0"/>
              <a:t>, </a:t>
            </a:r>
            <a:r>
              <a:rPr lang="et-EE" sz="1100" dirty="0" err="1"/>
              <a:t>identifies</a:t>
            </a:r>
            <a:r>
              <a:rPr lang="et-EE" sz="1100" dirty="0"/>
              <a:t> </a:t>
            </a:r>
            <a:r>
              <a:rPr lang="et-EE" sz="1100" dirty="0" err="1"/>
              <a:t>sales</a:t>
            </a:r>
            <a:r>
              <a:rPr lang="et-EE" sz="1100" dirty="0"/>
              <a:t> </a:t>
            </a:r>
            <a:r>
              <a:rPr lang="et-EE" sz="1100" dirty="0" err="1"/>
              <a:t>channels</a:t>
            </a:r>
            <a:r>
              <a:rPr lang="et-EE" sz="1100" dirty="0"/>
              <a:t>, </a:t>
            </a:r>
            <a:r>
              <a:rPr lang="et-EE" sz="1100" dirty="0" err="1"/>
              <a:t>compares</a:t>
            </a:r>
            <a:r>
              <a:rPr lang="et-EE" sz="1100" dirty="0"/>
              <a:t> transport </a:t>
            </a:r>
            <a:r>
              <a:rPr lang="et-EE" sz="1100" dirty="0" err="1"/>
              <a:t>emissions</a:t>
            </a:r>
            <a:r>
              <a:rPr lang="et-EE" sz="1100" dirty="0"/>
              <a:t> and </a:t>
            </a:r>
            <a:r>
              <a:rPr lang="et-EE" sz="1100" dirty="0" err="1"/>
              <a:t>prepares</a:t>
            </a:r>
            <a:r>
              <a:rPr lang="et-EE" sz="1100" dirty="0"/>
              <a:t> </a:t>
            </a:r>
            <a:r>
              <a:rPr lang="et-EE" sz="1100" dirty="0" err="1"/>
              <a:t>an</a:t>
            </a:r>
            <a:r>
              <a:rPr lang="et-EE" sz="1100" dirty="0"/>
              <a:t> </a:t>
            </a:r>
            <a:r>
              <a:rPr lang="et-EE" sz="1100" dirty="0" err="1"/>
              <a:t>export</a:t>
            </a:r>
            <a:r>
              <a:rPr lang="et-EE" sz="1100" dirty="0"/>
              <a:t> </a:t>
            </a:r>
            <a:r>
              <a:rPr lang="et-EE" sz="1100" dirty="0" err="1"/>
              <a:t>guarantee</a:t>
            </a:r>
            <a:r>
              <a:rPr lang="et-EE" sz="1100" dirty="0"/>
              <a:t> </a:t>
            </a:r>
            <a:r>
              <a:rPr lang="et-EE" sz="1100" dirty="0" err="1"/>
              <a:t>application</a:t>
            </a:r>
            <a:r>
              <a:rPr lang="et-EE" sz="1100" dirty="0"/>
              <a:t>. The </a:t>
            </a:r>
            <a:r>
              <a:rPr lang="et-EE" sz="1100" dirty="0" err="1"/>
              <a:t>state</a:t>
            </a:r>
            <a:r>
              <a:rPr lang="et-EE" sz="1100" dirty="0"/>
              <a:t> </a:t>
            </a:r>
            <a:r>
              <a:rPr lang="et-EE" sz="1100" dirty="0" err="1"/>
              <a:t>operates</a:t>
            </a:r>
            <a:r>
              <a:rPr lang="et-EE" sz="1100" dirty="0"/>
              <a:t> as a real-</a:t>
            </a:r>
            <a:r>
              <a:rPr lang="et-EE" sz="1100" dirty="0" err="1"/>
              <a:t>time</a:t>
            </a:r>
            <a:r>
              <a:rPr lang="et-EE" sz="1100" dirty="0"/>
              <a:t> </a:t>
            </a:r>
            <a:r>
              <a:rPr lang="et-EE" sz="1100" dirty="0" err="1"/>
              <a:t>strategic</a:t>
            </a:r>
            <a:r>
              <a:rPr lang="et-EE" sz="1100" dirty="0"/>
              <a:t> partner.</a:t>
            </a:r>
          </a:p>
          <a:p>
            <a:br>
              <a:rPr lang="et-EE" sz="1100" b="1" dirty="0"/>
            </a:br>
            <a:r>
              <a:rPr lang="et-EE" sz="1100" b="1" dirty="0"/>
              <a:t>3. A </a:t>
            </a:r>
            <a:r>
              <a:rPr lang="et-EE" sz="1100" b="1" dirty="0" err="1"/>
              <a:t>secure</a:t>
            </a:r>
            <a:r>
              <a:rPr lang="et-EE" sz="1100" b="1" dirty="0"/>
              <a:t> and </a:t>
            </a:r>
            <a:r>
              <a:rPr lang="et-EE" sz="1100" b="1" dirty="0" err="1"/>
              <a:t>protected</a:t>
            </a:r>
            <a:r>
              <a:rPr lang="et-EE" sz="1100" b="1" dirty="0"/>
              <a:t> </a:t>
            </a:r>
            <a:r>
              <a:rPr lang="et-EE" sz="1100" b="1" dirty="0" err="1"/>
              <a:t>cyberspace</a:t>
            </a:r>
            <a:endParaRPr lang="et-EE" sz="1100" b="1" dirty="0"/>
          </a:p>
          <a:p>
            <a:r>
              <a:rPr lang="et-EE" sz="1100" dirty="0" err="1"/>
              <a:t>Estonia’s</a:t>
            </a:r>
            <a:r>
              <a:rPr lang="et-EE" sz="1100" dirty="0"/>
              <a:t> </a:t>
            </a:r>
            <a:r>
              <a:rPr lang="et-EE" sz="1100" dirty="0" err="1"/>
              <a:t>secure</a:t>
            </a:r>
            <a:r>
              <a:rPr lang="et-EE" sz="1100" dirty="0"/>
              <a:t> and </a:t>
            </a:r>
            <a:r>
              <a:rPr lang="et-EE" sz="1100" dirty="0" err="1"/>
              <a:t>trustworthy</a:t>
            </a:r>
            <a:r>
              <a:rPr lang="et-EE" sz="1100" dirty="0"/>
              <a:t> </a:t>
            </a:r>
            <a:r>
              <a:rPr lang="et-EE" sz="1100" dirty="0" err="1"/>
              <a:t>cyberspace</a:t>
            </a:r>
            <a:r>
              <a:rPr lang="et-EE" sz="1100" dirty="0"/>
              <a:t> </a:t>
            </a:r>
            <a:r>
              <a:rPr lang="et-EE" sz="1100" dirty="0" err="1"/>
              <a:t>supports</a:t>
            </a:r>
            <a:r>
              <a:rPr lang="et-EE" sz="1100" dirty="0"/>
              <a:t> </a:t>
            </a:r>
            <a:r>
              <a:rPr lang="et-EE" sz="1100" dirty="0" err="1"/>
              <a:t>its</a:t>
            </a:r>
            <a:r>
              <a:rPr lang="et-EE" sz="1100" dirty="0"/>
              <a:t> </a:t>
            </a:r>
            <a:r>
              <a:rPr lang="et-EE" sz="1100" dirty="0" err="1"/>
              <a:t>digital</a:t>
            </a:r>
            <a:r>
              <a:rPr lang="et-EE" sz="1100" dirty="0"/>
              <a:t> </a:t>
            </a:r>
            <a:r>
              <a:rPr lang="et-EE" sz="1100" dirty="0" err="1"/>
              <a:t>society</a:t>
            </a:r>
            <a:r>
              <a:rPr lang="et-EE" sz="1100" dirty="0"/>
              <a:t>, </a:t>
            </a:r>
            <a:r>
              <a:rPr lang="et-EE" sz="1100" dirty="0" err="1"/>
              <a:t>economy</a:t>
            </a:r>
            <a:r>
              <a:rPr lang="et-EE" sz="1100" dirty="0"/>
              <a:t> and </a:t>
            </a:r>
            <a:r>
              <a:rPr lang="et-EE" sz="1100" dirty="0" err="1"/>
              <a:t>statehood</a:t>
            </a:r>
            <a:r>
              <a:rPr lang="et-EE" sz="1100" dirty="0"/>
              <a:t>. </a:t>
            </a:r>
            <a:r>
              <a:rPr lang="et-EE" sz="1100" dirty="0" err="1"/>
              <a:t>Cyber</a:t>
            </a:r>
            <a:r>
              <a:rPr lang="et-EE" sz="1100" dirty="0"/>
              <a:t> </a:t>
            </a:r>
            <a:r>
              <a:rPr lang="et-EE" sz="1100" dirty="0" err="1"/>
              <a:t>defence</a:t>
            </a:r>
            <a:r>
              <a:rPr lang="et-EE" sz="1100" dirty="0"/>
              <a:t> </a:t>
            </a:r>
            <a:r>
              <a:rPr lang="et-EE" sz="1100" dirty="0" err="1"/>
              <a:t>is</a:t>
            </a:r>
            <a:r>
              <a:rPr lang="et-EE" sz="1100" dirty="0"/>
              <a:t> </a:t>
            </a:r>
            <a:r>
              <a:rPr lang="et-EE" sz="1100" dirty="0" err="1"/>
              <a:t>centrally</a:t>
            </a:r>
            <a:r>
              <a:rPr lang="et-EE" sz="1100" dirty="0"/>
              <a:t> </a:t>
            </a:r>
            <a:r>
              <a:rPr lang="et-EE" sz="1100" dirty="0" err="1"/>
              <a:t>coordinated</a:t>
            </a:r>
            <a:r>
              <a:rPr lang="et-EE" sz="1100" dirty="0"/>
              <a:t>, </a:t>
            </a:r>
            <a:r>
              <a:rPr lang="et-EE" sz="1100" dirty="0" err="1"/>
              <a:t>adaptable</a:t>
            </a:r>
            <a:r>
              <a:rPr lang="et-EE" sz="1100" dirty="0"/>
              <a:t> and </a:t>
            </a:r>
            <a:r>
              <a:rPr lang="et-EE" sz="1100" dirty="0" err="1"/>
              <a:t>based</a:t>
            </a:r>
            <a:r>
              <a:rPr lang="et-EE" sz="1100" dirty="0"/>
              <a:t> on </a:t>
            </a:r>
            <a:r>
              <a:rPr lang="et-EE" sz="1100" dirty="0" err="1"/>
              <a:t>cooperation</a:t>
            </a:r>
            <a:r>
              <a:rPr lang="et-EE" sz="1100" dirty="0"/>
              <a:t> </a:t>
            </a:r>
            <a:r>
              <a:rPr lang="et-EE" sz="1100" dirty="0" err="1"/>
              <a:t>across</a:t>
            </a:r>
            <a:r>
              <a:rPr lang="et-EE" sz="1100" dirty="0"/>
              <a:t> </a:t>
            </a:r>
            <a:r>
              <a:rPr lang="et-EE" sz="1100" dirty="0" err="1"/>
              <a:t>society</a:t>
            </a:r>
            <a:r>
              <a:rPr lang="et-EE" sz="1100" dirty="0"/>
              <a:t> and </a:t>
            </a:r>
            <a:r>
              <a:rPr lang="et-EE" sz="1100" dirty="0" err="1"/>
              <a:t>with</a:t>
            </a:r>
            <a:r>
              <a:rPr lang="et-EE" sz="1100" dirty="0"/>
              <a:t> </a:t>
            </a:r>
            <a:r>
              <a:rPr lang="et-EE" sz="1100" dirty="0" err="1"/>
              <a:t>international</a:t>
            </a:r>
            <a:r>
              <a:rPr lang="et-EE" sz="1100" dirty="0"/>
              <a:t> </a:t>
            </a:r>
            <a:r>
              <a:rPr lang="et-EE" sz="1100" dirty="0" err="1"/>
              <a:t>partners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err="1"/>
              <a:t>Purposeful</a:t>
            </a:r>
            <a:r>
              <a:rPr lang="et-EE" sz="1100" dirty="0"/>
              <a:t> and </a:t>
            </a:r>
            <a:r>
              <a:rPr lang="et-EE" sz="1100" dirty="0" err="1"/>
              <a:t>coordinated</a:t>
            </a:r>
            <a:r>
              <a:rPr lang="et-EE" sz="1100" dirty="0"/>
              <a:t> </a:t>
            </a:r>
            <a:r>
              <a:rPr lang="et-EE" sz="1100" dirty="0" err="1"/>
              <a:t>national</a:t>
            </a:r>
            <a:r>
              <a:rPr lang="et-EE" sz="1100" dirty="0"/>
              <a:t> </a:t>
            </a:r>
            <a:r>
              <a:rPr lang="et-EE" sz="1100" dirty="0" err="1"/>
              <a:t>cybersecurity</a:t>
            </a:r>
            <a:r>
              <a:rPr lang="et-EE" sz="1100" dirty="0"/>
              <a:t> </a:t>
            </a:r>
            <a:r>
              <a:rPr lang="et-EE" sz="1100" dirty="0" err="1"/>
              <a:t>governance</a:t>
            </a:r>
            <a:r>
              <a:rPr lang="et-EE" sz="1100" dirty="0"/>
              <a:t>. </a:t>
            </a:r>
          </a:p>
          <a:p>
            <a:pPr lvl="0"/>
            <a:r>
              <a:rPr lang="et-EE" sz="1100" dirty="0"/>
              <a:t>A </a:t>
            </a:r>
            <a:r>
              <a:rPr lang="et-EE" sz="1100" dirty="0" err="1"/>
              <a:t>society</a:t>
            </a:r>
            <a:r>
              <a:rPr lang="et-EE" sz="1100" dirty="0"/>
              <a:t> </a:t>
            </a:r>
            <a:r>
              <a:rPr lang="et-EE" sz="1100" dirty="0" err="1"/>
              <a:t>capable</a:t>
            </a:r>
            <a:r>
              <a:rPr lang="et-EE" sz="1100" dirty="0"/>
              <a:t> of </a:t>
            </a:r>
            <a:r>
              <a:rPr lang="et-EE" sz="1100" dirty="0" err="1"/>
              <a:t>preventing</a:t>
            </a:r>
            <a:r>
              <a:rPr lang="et-EE" sz="1100" dirty="0"/>
              <a:t> and </a:t>
            </a:r>
            <a:r>
              <a:rPr lang="et-EE" sz="1100" dirty="0" err="1"/>
              <a:t>responding</a:t>
            </a:r>
            <a:r>
              <a:rPr lang="et-EE" sz="1100" dirty="0"/>
              <a:t> to </a:t>
            </a:r>
            <a:r>
              <a:rPr lang="et-EE" sz="1100" dirty="0" err="1"/>
              <a:t>cyber</a:t>
            </a:r>
            <a:r>
              <a:rPr lang="et-EE" sz="1100" dirty="0"/>
              <a:t> </a:t>
            </a:r>
            <a:r>
              <a:rPr lang="et-EE" sz="1100" dirty="0" err="1"/>
              <a:t>threats</a:t>
            </a:r>
            <a:r>
              <a:rPr lang="et-EE" sz="1100" dirty="0"/>
              <a:t>. </a:t>
            </a:r>
          </a:p>
          <a:p>
            <a:pPr lvl="0"/>
            <a:r>
              <a:rPr lang="et-EE" sz="1100" dirty="0" err="1"/>
              <a:t>Strong</a:t>
            </a:r>
            <a:r>
              <a:rPr lang="et-EE" sz="1100" dirty="0"/>
              <a:t> </a:t>
            </a:r>
            <a:r>
              <a:rPr lang="et-EE" sz="1100" dirty="0" err="1"/>
              <a:t>international</a:t>
            </a:r>
            <a:r>
              <a:rPr lang="et-EE" sz="1100" dirty="0"/>
              <a:t> </a:t>
            </a:r>
            <a:r>
              <a:rPr lang="et-EE" sz="1100" dirty="0" err="1"/>
              <a:t>cooperation</a:t>
            </a:r>
            <a:r>
              <a:rPr lang="et-EE" sz="1100" dirty="0"/>
              <a:t> and a </a:t>
            </a:r>
            <a:r>
              <a:rPr lang="et-EE" sz="1100" dirty="0" err="1"/>
              <a:t>sustainable</a:t>
            </a:r>
            <a:r>
              <a:rPr lang="et-EE" sz="1100" dirty="0"/>
              <a:t> </a:t>
            </a:r>
            <a:r>
              <a:rPr lang="et-EE" sz="1100" dirty="0" err="1"/>
              <a:t>pipeline</a:t>
            </a:r>
            <a:r>
              <a:rPr lang="et-EE" sz="1100" dirty="0"/>
              <a:t> of </a:t>
            </a:r>
            <a:r>
              <a:rPr lang="et-EE" sz="1100" dirty="0" err="1"/>
              <a:t>cybersecurity</a:t>
            </a:r>
            <a:r>
              <a:rPr lang="et-EE" sz="1100" dirty="0"/>
              <a:t> </a:t>
            </a:r>
            <a:r>
              <a:rPr lang="et-EE" sz="1100" dirty="0" err="1"/>
              <a:t>experts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“Operation </a:t>
            </a:r>
            <a:r>
              <a:rPr lang="et-EE" sz="1100" b="1" dirty="0" err="1"/>
              <a:t>Icebreaker</a:t>
            </a:r>
            <a:r>
              <a:rPr lang="et-EE" sz="1100" b="1" dirty="0"/>
              <a:t>”</a:t>
            </a:r>
            <a:endParaRPr lang="et-EE" sz="1100" dirty="0"/>
          </a:p>
          <a:p>
            <a:r>
              <a:rPr lang="et-EE" sz="1100" dirty="0" err="1"/>
              <a:t>During</a:t>
            </a:r>
            <a:r>
              <a:rPr lang="et-EE" sz="1100" dirty="0"/>
              <a:t> a </a:t>
            </a:r>
            <a:r>
              <a:rPr lang="et-EE" sz="1100" dirty="0" err="1"/>
              <a:t>global</a:t>
            </a:r>
            <a:r>
              <a:rPr lang="et-EE" sz="1100" dirty="0"/>
              <a:t> </a:t>
            </a:r>
            <a:r>
              <a:rPr lang="et-EE" sz="1100" dirty="0" err="1"/>
              <a:t>cyberattack</a:t>
            </a:r>
            <a:r>
              <a:rPr lang="et-EE" sz="1100" dirty="0"/>
              <a:t> </a:t>
            </a:r>
            <a:r>
              <a:rPr lang="et-EE" sz="1100" dirty="0" err="1"/>
              <a:t>against</a:t>
            </a:r>
            <a:r>
              <a:rPr lang="et-EE" sz="1100" dirty="0"/>
              <a:t> </a:t>
            </a:r>
            <a:r>
              <a:rPr lang="et-EE" sz="1100" dirty="0" err="1"/>
              <a:t>critical</a:t>
            </a:r>
            <a:r>
              <a:rPr lang="et-EE" sz="1100" dirty="0"/>
              <a:t> </a:t>
            </a:r>
            <a:r>
              <a:rPr lang="et-EE" sz="1100" dirty="0" err="1"/>
              <a:t>infrastructure</a:t>
            </a:r>
            <a:r>
              <a:rPr lang="et-EE" sz="1100" dirty="0"/>
              <a:t>, Estonia </a:t>
            </a:r>
            <a:r>
              <a:rPr lang="et-EE" sz="1100" dirty="0" err="1"/>
              <a:t>detects</a:t>
            </a:r>
            <a:r>
              <a:rPr lang="et-EE" sz="1100" dirty="0"/>
              <a:t> the </a:t>
            </a:r>
            <a:r>
              <a:rPr lang="et-EE" sz="1100" dirty="0" err="1"/>
              <a:t>threat</a:t>
            </a:r>
            <a:r>
              <a:rPr lang="et-EE" sz="1100" dirty="0"/>
              <a:t> </a:t>
            </a:r>
            <a:r>
              <a:rPr lang="et-EE" sz="1100" dirty="0" err="1"/>
              <a:t>early</a:t>
            </a:r>
            <a:r>
              <a:rPr lang="et-EE" sz="1100" dirty="0"/>
              <a:t> </a:t>
            </a:r>
            <a:r>
              <a:rPr lang="et-EE" sz="1100" dirty="0" err="1"/>
              <a:t>through</a:t>
            </a:r>
            <a:r>
              <a:rPr lang="et-EE" sz="1100" dirty="0"/>
              <a:t> </a:t>
            </a:r>
            <a:r>
              <a:rPr lang="et-EE" sz="1100" dirty="0" err="1"/>
              <a:t>international</a:t>
            </a:r>
            <a:r>
              <a:rPr lang="et-EE" sz="1100" dirty="0"/>
              <a:t> </a:t>
            </a:r>
            <a:r>
              <a:rPr lang="et-EE" sz="1100" dirty="0" err="1"/>
              <a:t>cooperation</a:t>
            </a:r>
            <a:r>
              <a:rPr lang="et-EE" sz="1100" dirty="0"/>
              <a:t> and automated </a:t>
            </a:r>
            <a:r>
              <a:rPr lang="et-EE" sz="1100" dirty="0" err="1"/>
              <a:t>intelligence</a:t>
            </a:r>
            <a:r>
              <a:rPr lang="et-EE" sz="1100" dirty="0"/>
              <a:t> </a:t>
            </a:r>
            <a:r>
              <a:rPr lang="et-EE" sz="1100" dirty="0" err="1"/>
              <a:t>sharing</a:t>
            </a:r>
            <a:r>
              <a:rPr lang="et-EE" sz="1100" dirty="0"/>
              <a:t>. Its </a:t>
            </a:r>
            <a:r>
              <a:rPr lang="et-EE" sz="1100" dirty="0" err="1"/>
              <a:t>Cyber</a:t>
            </a:r>
            <a:r>
              <a:rPr lang="et-EE" sz="1100" dirty="0"/>
              <a:t> </a:t>
            </a:r>
            <a:r>
              <a:rPr lang="et-EE" sz="1100" dirty="0" err="1"/>
              <a:t>Shield</a:t>
            </a:r>
            <a:r>
              <a:rPr lang="et-EE" sz="1100" dirty="0"/>
              <a:t> </a:t>
            </a:r>
            <a:r>
              <a:rPr lang="et-EE" sz="1100" dirty="0" err="1"/>
              <a:t>blocks</a:t>
            </a:r>
            <a:r>
              <a:rPr lang="et-EE" sz="1100" dirty="0"/>
              <a:t> the </a:t>
            </a:r>
            <a:r>
              <a:rPr lang="et-EE" sz="1100" dirty="0" err="1"/>
              <a:t>attack</a:t>
            </a:r>
            <a:r>
              <a:rPr lang="et-EE" sz="1100" dirty="0"/>
              <a:t> </a:t>
            </a:r>
            <a:r>
              <a:rPr lang="et-EE" sz="1100" dirty="0" err="1"/>
              <a:t>before</a:t>
            </a:r>
            <a:r>
              <a:rPr lang="et-EE" sz="1100" dirty="0"/>
              <a:t> </a:t>
            </a:r>
            <a:r>
              <a:rPr lang="et-EE" sz="1100" dirty="0" err="1"/>
              <a:t>it</a:t>
            </a:r>
            <a:r>
              <a:rPr lang="et-EE" sz="1100" dirty="0"/>
              <a:t> </a:t>
            </a:r>
            <a:r>
              <a:rPr lang="et-EE" sz="1100" dirty="0" err="1"/>
              <a:t>reaches</a:t>
            </a:r>
            <a:r>
              <a:rPr lang="et-EE" sz="1100" dirty="0"/>
              <a:t> </a:t>
            </a:r>
            <a:r>
              <a:rPr lang="et-EE" sz="1100" dirty="0" err="1"/>
              <a:t>critical</a:t>
            </a:r>
            <a:r>
              <a:rPr lang="et-EE" sz="1100" dirty="0"/>
              <a:t> </a:t>
            </a:r>
            <a:r>
              <a:rPr lang="et-EE" sz="1100" dirty="0" err="1"/>
              <a:t>systems</a:t>
            </a:r>
            <a:r>
              <a:rPr lang="et-EE" sz="1100" dirty="0"/>
              <a:t>, </a:t>
            </a:r>
            <a:r>
              <a:rPr lang="et-EE" sz="1100" dirty="0" err="1"/>
              <a:t>allowing</a:t>
            </a:r>
            <a:r>
              <a:rPr lang="et-EE" sz="1100" dirty="0"/>
              <a:t> </a:t>
            </a:r>
            <a:r>
              <a:rPr lang="et-EE" sz="1100" dirty="0" err="1"/>
              <a:t>energy</a:t>
            </a:r>
            <a:r>
              <a:rPr lang="et-EE" sz="1100" dirty="0"/>
              <a:t>, </a:t>
            </a:r>
            <a:r>
              <a:rPr lang="et-EE" sz="1100" dirty="0" err="1"/>
              <a:t>healthcare</a:t>
            </a:r>
            <a:r>
              <a:rPr lang="et-EE" sz="1100" dirty="0"/>
              <a:t> and </a:t>
            </a:r>
            <a:r>
              <a:rPr lang="et-EE" sz="1100" dirty="0" err="1"/>
              <a:t>payment</a:t>
            </a:r>
            <a:r>
              <a:rPr lang="et-EE" sz="1100" dirty="0"/>
              <a:t> </a:t>
            </a:r>
            <a:r>
              <a:rPr lang="et-EE" sz="1100" dirty="0" err="1"/>
              <a:t>services</a:t>
            </a:r>
            <a:r>
              <a:rPr lang="et-EE" sz="1100" dirty="0"/>
              <a:t> to </a:t>
            </a:r>
            <a:r>
              <a:rPr lang="et-EE" sz="1100" dirty="0" err="1"/>
              <a:t>continue</a:t>
            </a:r>
            <a:r>
              <a:rPr lang="et-EE" sz="1100" dirty="0"/>
              <a:t> </a:t>
            </a:r>
            <a:r>
              <a:rPr lang="et-EE" sz="1100" dirty="0" err="1"/>
              <a:t>operating</a:t>
            </a:r>
            <a:r>
              <a:rPr lang="et-EE" sz="1100" dirty="0"/>
              <a:t>.</a:t>
            </a:r>
          </a:p>
          <a:p>
            <a:br>
              <a:rPr lang="et-EE" sz="1100" b="1" dirty="0"/>
            </a:br>
            <a:br>
              <a:rPr lang="et-EE" sz="1100" b="1" dirty="0"/>
            </a:br>
            <a:r>
              <a:rPr lang="et-EE" sz="1100" b="1" dirty="0"/>
              <a:t>4. Estonia </a:t>
            </a:r>
            <a:r>
              <a:rPr lang="et-EE" sz="1100" b="1" dirty="0" err="1"/>
              <a:t>with</a:t>
            </a:r>
            <a:r>
              <a:rPr lang="et-EE" sz="1100" b="1" dirty="0"/>
              <a:t> ultra-</a:t>
            </a:r>
            <a:r>
              <a:rPr lang="et-EE" sz="1100" b="1" dirty="0" err="1"/>
              <a:t>fast</a:t>
            </a:r>
            <a:r>
              <a:rPr lang="et-EE" sz="1100" b="1" dirty="0"/>
              <a:t> </a:t>
            </a:r>
            <a:r>
              <a:rPr lang="et-EE" sz="1100" b="1" dirty="0" err="1"/>
              <a:t>connectivity</a:t>
            </a:r>
            <a:endParaRPr lang="et-EE" sz="1100" b="1" dirty="0"/>
          </a:p>
          <a:p>
            <a:r>
              <a:rPr lang="et-EE" sz="1100" dirty="0"/>
              <a:t>Ultra-</a:t>
            </a:r>
            <a:r>
              <a:rPr lang="et-EE" sz="1100" dirty="0" err="1"/>
              <a:t>fast</a:t>
            </a:r>
            <a:r>
              <a:rPr lang="et-EE" sz="1100" dirty="0"/>
              <a:t>, </a:t>
            </a:r>
            <a:r>
              <a:rPr lang="et-EE" sz="1100" dirty="0" err="1"/>
              <a:t>reliable</a:t>
            </a:r>
            <a:r>
              <a:rPr lang="et-EE" sz="1100" dirty="0"/>
              <a:t> and </a:t>
            </a:r>
            <a:r>
              <a:rPr lang="et-EE" sz="1100" dirty="0" err="1"/>
              <a:t>affordable</a:t>
            </a:r>
            <a:r>
              <a:rPr lang="et-EE" sz="1100" dirty="0"/>
              <a:t> </a:t>
            </a:r>
            <a:r>
              <a:rPr lang="et-EE" sz="1100" dirty="0" err="1"/>
              <a:t>connectivity</a:t>
            </a:r>
            <a:r>
              <a:rPr lang="et-EE" sz="1100" dirty="0"/>
              <a:t> </a:t>
            </a:r>
            <a:r>
              <a:rPr lang="et-EE" sz="1100" dirty="0" err="1"/>
              <a:t>is</a:t>
            </a:r>
            <a:r>
              <a:rPr lang="et-EE" sz="1100" dirty="0"/>
              <a:t> </a:t>
            </a:r>
            <a:r>
              <a:rPr lang="et-EE" sz="1100" dirty="0" err="1"/>
              <a:t>available</a:t>
            </a:r>
            <a:r>
              <a:rPr lang="et-EE" sz="1100" dirty="0"/>
              <a:t> </a:t>
            </a:r>
            <a:r>
              <a:rPr lang="et-EE" sz="1100" dirty="0" err="1"/>
              <a:t>throughout</a:t>
            </a:r>
            <a:r>
              <a:rPr lang="et-EE" sz="1100" dirty="0"/>
              <a:t> Estonia. </a:t>
            </a:r>
            <a:r>
              <a:rPr lang="et-EE" sz="1100" dirty="0" err="1"/>
              <a:t>It</a:t>
            </a:r>
            <a:r>
              <a:rPr lang="et-EE" sz="1100" dirty="0"/>
              <a:t> </a:t>
            </a:r>
            <a:r>
              <a:rPr lang="et-EE" sz="1100" dirty="0" err="1"/>
              <a:t>supports</a:t>
            </a:r>
            <a:r>
              <a:rPr lang="et-EE" sz="1100" dirty="0"/>
              <a:t> the </a:t>
            </a:r>
            <a:r>
              <a:rPr lang="et-EE" sz="1100" dirty="0" err="1"/>
              <a:t>digital</a:t>
            </a:r>
            <a:r>
              <a:rPr lang="et-EE" sz="1100" dirty="0"/>
              <a:t> </a:t>
            </a:r>
            <a:r>
              <a:rPr lang="et-EE" sz="1100" dirty="0" err="1"/>
              <a:t>state</a:t>
            </a:r>
            <a:r>
              <a:rPr lang="et-EE" sz="1100" dirty="0"/>
              <a:t>, </a:t>
            </a:r>
            <a:r>
              <a:rPr lang="et-EE" sz="1100" dirty="0" err="1"/>
              <a:t>economic</a:t>
            </a:r>
            <a:r>
              <a:rPr lang="et-EE" sz="1100" dirty="0"/>
              <a:t> </a:t>
            </a:r>
            <a:r>
              <a:rPr lang="et-EE" sz="1100" dirty="0" err="1"/>
              <a:t>competitiveness</a:t>
            </a:r>
            <a:r>
              <a:rPr lang="et-EE" sz="1100" dirty="0"/>
              <a:t>, </a:t>
            </a:r>
            <a:r>
              <a:rPr lang="et-EE" sz="1100" dirty="0" err="1"/>
              <a:t>innovation</a:t>
            </a:r>
            <a:r>
              <a:rPr lang="et-EE" sz="1100" dirty="0"/>
              <a:t> and </a:t>
            </a:r>
            <a:r>
              <a:rPr lang="et-EE" sz="1100" dirty="0" err="1"/>
              <a:t>equal</a:t>
            </a:r>
            <a:r>
              <a:rPr lang="et-EE" sz="1100" dirty="0"/>
              <a:t> </a:t>
            </a:r>
            <a:r>
              <a:rPr lang="et-EE" sz="1100" dirty="0" err="1"/>
              <a:t>opportunities</a:t>
            </a:r>
            <a:r>
              <a:rPr lang="et-EE" sz="1100" dirty="0"/>
              <a:t>.</a:t>
            </a:r>
          </a:p>
          <a:p>
            <a:br>
              <a:rPr lang="et-EE" sz="1100" b="1" dirty="0"/>
            </a:br>
            <a:r>
              <a:rPr lang="et-EE" sz="1100" b="1" dirty="0" err="1"/>
              <a:t>Expected</a:t>
            </a:r>
            <a:r>
              <a:rPr lang="et-EE" sz="1100" b="1" dirty="0"/>
              <a:t> </a:t>
            </a:r>
            <a:r>
              <a:rPr lang="et-EE" sz="1100" b="1" dirty="0" err="1"/>
              <a:t>outcomes</a:t>
            </a:r>
            <a:r>
              <a:rPr lang="et-EE" sz="1100" b="1" dirty="0"/>
              <a:t>:</a:t>
            </a:r>
            <a:endParaRPr lang="et-EE" sz="1100" dirty="0"/>
          </a:p>
          <a:p>
            <a:pPr lvl="0"/>
            <a:r>
              <a:rPr lang="et-EE" sz="1100" dirty="0"/>
              <a:t>A </a:t>
            </a:r>
            <a:r>
              <a:rPr lang="et-EE" sz="1100" dirty="0" err="1"/>
              <a:t>regulatory</a:t>
            </a:r>
            <a:r>
              <a:rPr lang="et-EE" sz="1100" dirty="0"/>
              <a:t> </a:t>
            </a:r>
            <a:r>
              <a:rPr lang="et-EE" sz="1100" dirty="0" err="1"/>
              <a:t>environment</a:t>
            </a:r>
            <a:r>
              <a:rPr lang="et-EE" sz="1100" dirty="0"/>
              <a:t> </a:t>
            </a:r>
            <a:r>
              <a:rPr lang="et-EE" sz="1100" dirty="0" err="1"/>
              <a:t>that</a:t>
            </a:r>
            <a:r>
              <a:rPr lang="et-EE" sz="1100" dirty="0"/>
              <a:t> </a:t>
            </a:r>
            <a:r>
              <a:rPr lang="et-EE" sz="1100" dirty="0" err="1"/>
              <a:t>supports</a:t>
            </a:r>
            <a:r>
              <a:rPr lang="et-EE" sz="1100" dirty="0"/>
              <a:t> </a:t>
            </a:r>
            <a:r>
              <a:rPr lang="et-EE" sz="1100" dirty="0" err="1"/>
              <a:t>innovation</a:t>
            </a:r>
            <a:r>
              <a:rPr lang="et-EE" sz="1100" dirty="0"/>
              <a:t>, </a:t>
            </a:r>
            <a:r>
              <a:rPr lang="et-EE" sz="1100" dirty="0" err="1"/>
              <a:t>investment</a:t>
            </a:r>
            <a:r>
              <a:rPr lang="et-EE" sz="1100" dirty="0"/>
              <a:t> and </a:t>
            </a:r>
            <a:r>
              <a:rPr lang="et-EE" sz="1100" dirty="0" err="1"/>
              <a:t>stable</a:t>
            </a:r>
            <a:r>
              <a:rPr lang="et-EE" sz="1100" dirty="0"/>
              <a:t> market </a:t>
            </a:r>
            <a:r>
              <a:rPr lang="et-EE" sz="1100" dirty="0" err="1"/>
              <a:t>development</a:t>
            </a:r>
            <a:r>
              <a:rPr lang="et-EE" sz="1100" dirty="0"/>
              <a:t>. </a:t>
            </a:r>
          </a:p>
          <a:p>
            <a:pPr lvl="0"/>
            <a:r>
              <a:rPr lang="et-EE" sz="1100" dirty="0" err="1"/>
              <a:t>Nationwide</a:t>
            </a:r>
            <a:r>
              <a:rPr lang="et-EE" sz="1100" dirty="0"/>
              <a:t> </a:t>
            </a:r>
            <a:r>
              <a:rPr lang="et-EE" sz="1100" dirty="0" err="1"/>
              <a:t>deployment</a:t>
            </a:r>
            <a:r>
              <a:rPr lang="et-EE" sz="1100" dirty="0"/>
              <a:t> of </a:t>
            </a:r>
            <a:r>
              <a:rPr lang="et-EE" sz="1100" dirty="0" err="1"/>
              <a:t>very-high-capacity</a:t>
            </a:r>
            <a:r>
              <a:rPr lang="et-EE" sz="1100" dirty="0"/>
              <a:t>, 5G and 6G </a:t>
            </a:r>
            <a:r>
              <a:rPr lang="et-EE" sz="1100" dirty="0" err="1"/>
              <a:t>networks</a:t>
            </a:r>
            <a:r>
              <a:rPr lang="et-EE" sz="1100" dirty="0"/>
              <a:t>. </a:t>
            </a:r>
          </a:p>
          <a:p>
            <a:pPr lvl="0"/>
            <a:r>
              <a:rPr lang="et-EE" sz="1100" dirty="0" err="1"/>
              <a:t>Reliable</a:t>
            </a:r>
            <a:r>
              <a:rPr lang="et-EE" sz="1100" dirty="0"/>
              <a:t> and </a:t>
            </a:r>
            <a:r>
              <a:rPr lang="et-EE" sz="1100" dirty="0" err="1"/>
              <a:t>resilient</a:t>
            </a:r>
            <a:r>
              <a:rPr lang="et-EE" sz="1100" dirty="0"/>
              <a:t> </a:t>
            </a:r>
            <a:r>
              <a:rPr lang="et-EE" sz="1100" dirty="0" err="1"/>
              <a:t>communications</a:t>
            </a:r>
            <a:r>
              <a:rPr lang="et-EE" sz="1100" dirty="0"/>
              <a:t> </a:t>
            </a:r>
            <a:r>
              <a:rPr lang="et-EE" sz="1100" dirty="0" err="1"/>
              <a:t>under</a:t>
            </a:r>
            <a:r>
              <a:rPr lang="et-EE" sz="1100" dirty="0"/>
              <a:t> all </a:t>
            </a:r>
            <a:r>
              <a:rPr lang="et-EE" sz="1100" dirty="0" err="1"/>
              <a:t>circumstances</a:t>
            </a:r>
            <a:r>
              <a:rPr lang="et-EE" sz="1100" dirty="0"/>
              <a:t>. </a:t>
            </a:r>
          </a:p>
          <a:p>
            <a:br>
              <a:rPr lang="et-EE" sz="1100" b="1" dirty="0"/>
            </a:br>
            <a:r>
              <a:rPr lang="et-EE" sz="1100" b="1" dirty="0" err="1"/>
              <a:t>Future</a:t>
            </a:r>
            <a:r>
              <a:rPr lang="et-EE" sz="1100" b="1" dirty="0"/>
              <a:t> </a:t>
            </a:r>
            <a:r>
              <a:rPr lang="et-EE" sz="1100" b="1" dirty="0" err="1"/>
              <a:t>scenario</a:t>
            </a:r>
            <a:r>
              <a:rPr lang="et-EE" sz="1100" b="1" dirty="0"/>
              <a:t>: “</a:t>
            </a:r>
            <a:r>
              <a:rPr lang="et-EE" sz="1100" b="1" dirty="0" err="1"/>
              <a:t>Uninterrupted</a:t>
            </a:r>
            <a:r>
              <a:rPr lang="et-EE" sz="1100" b="1" dirty="0"/>
              <a:t> </a:t>
            </a:r>
            <a:r>
              <a:rPr lang="et-EE" sz="1100" b="1" dirty="0" err="1"/>
              <a:t>Connectivity</a:t>
            </a:r>
            <a:r>
              <a:rPr lang="et-EE" sz="1100" b="1" dirty="0"/>
              <a:t>”</a:t>
            </a:r>
            <a:endParaRPr lang="et-EE" sz="1100" dirty="0"/>
          </a:p>
          <a:p>
            <a:r>
              <a:rPr lang="et-EE" sz="1100" dirty="0"/>
              <a:t>In 2035, a </a:t>
            </a:r>
            <a:r>
              <a:rPr lang="et-EE" sz="1100" dirty="0" err="1"/>
              <a:t>storm</a:t>
            </a:r>
            <a:r>
              <a:rPr lang="et-EE" sz="1100" dirty="0"/>
              <a:t> </a:t>
            </a:r>
            <a:r>
              <a:rPr lang="et-EE" sz="1100" dirty="0" err="1"/>
              <a:t>damages</a:t>
            </a:r>
            <a:r>
              <a:rPr lang="et-EE" sz="1100" dirty="0"/>
              <a:t> </a:t>
            </a:r>
            <a:r>
              <a:rPr lang="et-EE" sz="1100" dirty="0" err="1"/>
              <a:t>terrestrial</a:t>
            </a:r>
            <a:r>
              <a:rPr lang="et-EE" sz="1100" dirty="0"/>
              <a:t> </a:t>
            </a:r>
            <a:r>
              <a:rPr lang="et-EE" sz="1100" dirty="0" err="1"/>
              <a:t>communications</a:t>
            </a:r>
            <a:r>
              <a:rPr lang="et-EE" sz="1100" dirty="0"/>
              <a:t> </a:t>
            </a:r>
            <a:r>
              <a:rPr lang="et-EE" sz="1100" dirty="0" err="1"/>
              <a:t>lines</a:t>
            </a:r>
            <a:r>
              <a:rPr lang="et-EE" sz="1100" dirty="0"/>
              <a:t>, </a:t>
            </a:r>
            <a:r>
              <a:rPr lang="et-EE" sz="1100" dirty="0" err="1"/>
              <a:t>but</a:t>
            </a:r>
            <a:r>
              <a:rPr lang="et-EE" sz="1100" dirty="0"/>
              <a:t> </a:t>
            </a:r>
            <a:r>
              <a:rPr lang="et-EE" sz="1100" dirty="0" err="1"/>
              <a:t>Estonia’s</a:t>
            </a:r>
            <a:r>
              <a:rPr lang="et-EE" sz="1100" dirty="0"/>
              <a:t> </a:t>
            </a:r>
            <a:r>
              <a:rPr lang="et-EE" sz="1100" dirty="0" err="1"/>
              <a:t>distributed</a:t>
            </a:r>
            <a:r>
              <a:rPr lang="et-EE" sz="1100" dirty="0"/>
              <a:t> </a:t>
            </a:r>
            <a:r>
              <a:rPr lang="et-EE" sz="1100" dirty="0" err="1"/>
              <a:t>network</a:t>
            </a:r>
            <a:r>
              <a:rPr lang="et-EE" sz="1100" dirty="0"/>
              <a:t> </a:t>
            </a:r>
            <a:r>
              <a:rPr lang="et-EE" sz="1100" dirty="0" err="1"/>
              <a:t>automatically</a:t>
            </a:r>
            <a:r>
              <a:rPr lang="et-EE" sz="1100" dirty="0"/>
              <a:t> </a:t>
            </a:r>
            <a:r>
              <a:rPr lang="et-EE" sz="1100" dirty="0" err="1"/>
              <a:t>reroutes</a:t>
            </a:r>
            <a:r>
              <a:rPr lang="et-EE" sz="1100" dirty="0"/>
              <a:t> </a:t>
            </a:r>
            <a:r>
              <a:rPr lang="et-EE" sz="1100" dirty="0" err="1"/>
              <a:t>traffic</a:t>
            </a:r>
            <a:r>
              <a:rPr lang="et-EE" sz="1100" dirty="0"/>
              <a:t>. </a:t>
            </a:r>
            <a:r>
              <a:rPr lang="et-EE" sz="1100" dirty="0" err="1"/>
              <a:t>Critical</a:t>
            </a:r>
            <a:r>
              <a:rPr lang="et-EE" sz="1100" dirty="0"/>
              <a:t> </a:t>
            </a:r>
            <a:r>
              <a:rPr lang="et-EE" sz="1100" dirty="0" err="1"/>
              <a:t>services</a:t>
            </a:r>
            <a:r>
              <a:rPr lang="et-EE" sz="1100" dirty="0"/>
              <a:t>—</a:t>
            </a:r>
            <a:r>
              <a:rPr lang="et-EE" sz="1100" dirty="0" err="1"/>
              <a:t>including</a:t>
            </a:r>
            <a:r>
              <a:rPr lang="et-EE" sz="1100" dirty="0"/>
              <a:t> </a:t>
            </a:r>
            <a:r>
              <a:rPr lang="et-EE" sz="1100" dirty="0" err="1"/>
              <a:t>medical</a:t>
            </a:r>
            <a:r>
              <a:rPr lang="et-EE" sz="1100" dirty="0"/>
              <a:t> </a:t>
            </a:r>
            <a:r>
              <a:rPr lang="et-EE" sz="1100" dirty="0" err="1"/>
              <a:t>drones</a:t>
            </a:r>
            <a:r>
              <a:rPr lang="et-EE" sz="1100" dirty="0"/>
              <a:t> and </a:t>
            </a:r>
            <a:r>
              <a:rPr lang="et-EE" sz="1100" dirty="0" err="1"/>
              <a:t>hospital</a:t>
            </a:r>
            <a:r>
              <a:rPr lang="et-EE" sz="1100" dirty="0"/>
              <a:t> </a:t>
            </a:r>
            <a:r>
              <a:rPr lang="et-EE" sz="1100" dirty="0" err="1"/>
              <a:t>systems</a:t>
            </a:r>
            <a:r>
              <a:rPr lang="et-EE" sz="1100" dirty="0"/>
              <a:t>—</a:t>
            </a:r>
            <a:r>
              <a:rPr lang="et-EE" sz="1100" dirty="0" err="1"/>
              <a:t>continue</a:t>
            </a:r>
            <a:r>
              <a:rPr lang="et-EE" sz="1100" dirty="0"/>
              <a:t> </a:t>
            </a:r>
            <a:r>
              <a:rPr lang="et-EE" sz="1100" dirty="0" err="1"/>
              <a:t>operating</a:t>
            </a:r>
            <a:r>
              <a:rPr lang="et-EE" sz="1100" dirty="0"/>
              <a:t> </a:t>
            </a:r>
            <a:r>
              <a:rPr lang="et-EE" sz="1100" dirty="0" err="1"/>
              <a:t>without</a:t>
            </a:r>
            <a:r>
              <a:rPr lang="et-EE" sz="1100" dirty="0"/>
              <a:t> </a:t>
            </a:r>
            <a:r>
              <a:rPr lang="et-EE" sz="1100" dirty="0" err="1"/>
              <a:t>interruption</a:t>
            </a:r>
            <a:r>
              <a:rPr lang="et-EE" sz="1100" dirty="0"/>
              <a:t>.</a:t>
            </a:r>
          </a:p>
          <a:p>
            <a:pPr marL="0" lvl="0" indent="0" algn="l" rtl="0">
              <a:lnSpc>
                <a:spcPct val="100000"/>
              </a:lnSpc>
              <a:spcBef>
                <a:spcPts val="0"/>
              </a:spcBef>
              <a:spcAft>
                <a:spcPts val="0"/>
              </a:spcAft>
              <a:buClr>
                <a:schemeClr val="dk1"/>
              </a:buClr>
              <a:buSzPts val="1800"/>
              <a:buFont typeface="Calibri"/>
              <a:buNone/>
            </a:pPr>
            <a:endParaRPr lang="en-US" sz="1100" dirty="0">
              <a:latin typeface="Arial"/>
              <a:ea typeface="Arial"/>
              <a:cs typeface="Arial"/>
              <a:sym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8AE5D-E79D-4A76-A586-FF472B6DED4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686752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dirty="0"/>
              <a:t>Eesti.ai </a:t>
            </a:r>
            <a:r>
              <a:rPr lang="et-EE" dirty="0" err="1"/>
              <a:t>is</a:t>
            </a:r>
            <a:r>
              <a:rPr lang="et-EE" dirty="0"/>
              <a:t> </a:t>
            </a:r>
            <a:r>
              <a:rPr lang="et-EE" dirty="0" err="1"/>
              <a:t>Estonia’s</a:t>
            </a:r>
            <a:r>
              <a:rPr lang="et-EE" dirty="0"/>
              <a:t> </a:t>
            </a:r>
            <a:r>
              <a:rPr lang="et-EE" dirty="0" err="1"/>
              <a:t>national</a:t>
            </a:r>
            <a:r>
              <a:rPr lang="et-EE" dirty="0"/>
              <a:t> programme </a:t>
            </a:r>
            <a:r>
              <a:rPr lang="et-EE" dirty="0" err="1"/>
              <a:t>for</a:t>
            </a:r>
            <a:r>
              <a:rPr lang="et-EE" dirty="0"/>
              <a:t> </a:t>
            </a:r>
            <a:r>
              <a:rPr lang="et-EE" dirty="0" err="1"/>
              <a:t>systematically</a:t>
            </a:r>
            <a:r>
              <a:rPr lang="et-EE" dirty="0"/>
              <a:t> </a:t>
            </a:r>
            <a:r>
              <a:rPr lang="et-EE" dirty="0" err="1"/>
              <a:t>adopting</a:t>
            </a:r>
            <a:r>
              <a:rPr lang="et-EE" dirty="0"/>
              <a:t> </a:t>
            </a:r>
            <a:r>
              <a:rPr lang="et-EE" dirty="0" err="1"/>
              <a:t>artificial</a:t>
            </a:r>
            <a:r>
              <a:rPr lang="et-EE" dirty="0"/>
              <a:t> </a:t>
            </a:r>
            <a:r>
              <a:rPr lang="et-EE" dirty="0" err="1"/>
              <a:t>intelligence</a:t>
            </a:r>
            <a:r>
              <a:rPr lang="et-EE" dirty="0"/>
              <a:t> </a:t>
            </a:r>
            <a:r>
              <a:rPr lang="et-EE" dirty="0" err="1"/>
              <a:t>across</a:t>
            </a:r>
            <a:r>
              <a:rPr lang="et-EE" dirty="0"/>
              <a:t> the </a:t>
            </a:r>
            <a:r>
              <a:rPr lang="et-EE" dirty="0" err="1"/>
              <a:t>economy</a:t>
            </a:r>
            <a:r>
              <a:rPr lang="et-EE" dirty="0"/>
              <a:t> and the </a:t>
            </a:r>
            <a:r>
              <a:rPr lang="et-EE" dirty="0" err="1"/>
              <a:t>public</a:t>
            </a:r>
            <a:r>
              <a:rPr lang="et-EE" dirty="0"/>
              <a:t> </a:t>
            </a:r>
            <a:r>
              <a:rPr lang="et-EE" dirty="0" err="1"/>
              <a:t>sector</a:t>
            </a:r>
            <a:r>
              <a:rPr lang="et-EE" dirty="0"/>
              <a:t>. </a:t>
            </a:r>
            <a:r>
              <a:rPr lang="et-EE" dirty="0" err="1"/>
              <a:t>It</a:t>
            </a:r>
            <a:r>
              <a:rPr lang="et-EE" dirty="0"/>
              <a:t> </a:t>
            </a:r>
            <a:r>
              <a:rPr lang="et-EE" dirty="0" err="1"/>
              <a:t>responds</a:t>
            </a:r>
            <a:r>
              <a:rPr lang="et-EE" dirty="0"/>
              <a:t> to a </a:t>
            </a:r>
            <a:r>
              <a:rPr lang="et-EE" dirty="0" err="1"/>
              <a:t>structural</a:t>
            </a:r>
            <a:r>
              <a:rPr lang="et-EE" dirty="0"/>
              <a:t> </a:t>
            </a:r>
            <a:r>
              <a:rPr lang="et-EE" dirty="0" err="1"/>
              <a:t>challenge</a:t>
            </a:r>
            <a:r>
              <a:rPr lang="et-EE" dirty="0"/>
              <a:t>: </a:t>
            </a:r>
            <a:r>
              <a:rPr lang="et-EE" dirty="0" err="1"/>
              <a:t>Estonia’s</a:t>
            </a:r>
            <a:r>
              <a:rPr lang="et-EE" dirty="0"/>
              <a:t> </a:t>
            </a:r>
            <a:r>
              <a:rPr lang="et-EE" dirty="0" err="1"/>
              <a:t>workforce</a:t>
            </a:r>
            <a:r>
              <a:rPr lang="et-EE" dirty="0"/>
              <a:t> </a:t>
            </a:r>
            <a:r>
              <a:rPr lang="et-EE" dirty="0" err="1"/>
              <a:t>is</a:t>
            </a:r>
            <a:r>
              <a:rPr lang="et-EE" dirty="0"/>
              <a:t> </a:t>
            </a:r>
            <a:r>
              <a:rPr lang="et-EE" dirty="0" err="1"/>
              <a:t>not</a:t>
            </a:r>
            <a:r>
              <a:rPr lang="et-EE" dirty="0"/>
              <a:t> </a:t>
            </a:r>
            <a:r>
              <a:rPr lang="et-EE" dirty="0" err="1"/>
              <a:t>growing</a:t>
            </a:r>
            <a:r>
              <a:rPr lang="et-EE" dirty="0"/>
              <a:t>, so </a:t>
            </a:r>
            <a:r>
              <a:rPr lang="et-EE" dirty="0" err="1"/>
              <a:t>future</a:t>
            </a:r>
            <a:r>
              <a:rPr lang="et-EE" dirty="0"/>
              <a:t> </a:t>
            </a:r>
            <a:r>
              <a:rPr lang="et-EE" dirty="0" err="1"/>
              <a:t>economic</a:t>
            </a:r>
            <a:r>
              <a:rPr lang="et-EE" dirty="0"/>
              <a:t> </a:t>
            </a:r>
            <a:r>
              <a:rPr lang="et-EE" dirty="0" err="1"/>
              <a:t>growth</a:t>
            </a:r>
            <a:r>
              <a:rPr lang="et-EE" dirty="0"/>
              <a:t> must </a:t>
            </a:r>
            <a:r>
              <a:rPr lang="et-EE" dirty="0" err="1"/>
              <a:t>come</a:t>
            </a:r>
            <a:r>
              <a:rPr lang="et-EE" dirty="0"/>
              <a:t> from </a:t>
            </a:r>
            <a:r>
              <a:rPr lang="et-EE" dirty="0" err="1"/>
              <a:t>higher</a:t>
            </a:r>
            <a:r>
              <a:rPr lang="et-EE" dirty="0"/>
              <a:t> </a:t>
            </a:r>
            <a:r>
              <a:rPr lang="et-EE" dirty="0" err="1"/>
              <a:t>productivity</a:t>
            </a:r>
            <a:r>
              <a:rPr lang="et-EE" dirty="0"/>
              <a:t> and </a:t>
            </a:r>
            <a:r>
              <a:rPr lang="et-EE" dirty="0" err="1"/>
              <a:t>greater</a:t>
            </a:r>
            <a:r>
              <a:rPr lang="et-EE" dirty="0"/>
              <a:t> </a:t>
            </a:r>
            <a:r>
              <a:rPr lang="et-EE" dirty="0" err="1"/>
              <a:t>value</a:t>
            </a:r>
            <a:r>
              <a:rPr lang="et-EE" dirty="0"/>
              <a:t> </a:t>
            </a:r>
            <a:r>
              <a:rPr lang="et-EE" dirty="0" err="1"/>
              <a:t>created</a:t>
            </a:r>
            <a:r>
              <a:rPr lang="et-EE" dirty="0"/>
              <a:t> by </a:t>
            </a:r>
            <a:r>
              <a:rPr lang="et-EE" dirty="0" err="1"/>
              <a:t>each</a:t>
            </a:r>
            <a:r>
              <a:rPr lang="et-EE" dirty="0"/>
              <a:t> </a:t>
            </a:r>
            <a:r>
              <a:rPr lang="et-EE" dirty="0" err="1"/>
              <a:t>person</a:t>
            </a:r>
            <a:r>
              <a:rPr lang="et-EE" dirty="0"/>
              <a:t>.</a:t>
            </a:r>
          </a:p>
          <a:p>
            <a:r>
              <a:rPr lang="et-EE" dirty="0"/>
              <a:t>The programme </a:t>
            </a:r>
            <a:r>
              <a:rPr lang="et-EE" dirty="0" err="1"/>
              <a:t>aims</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contribute</a:t>
            </a:r>
            <a:r>
              <a:rPr lang="et-EE" dirty="0"/>
              <a:t> to </a:t>
            </a:r>
            <a:r>
              <a:rPr lang="et-EE" dirty="0" err="1"/>
              <a:t>economic</a:t>
            </a:r>
            <a:r>
              <a:rPr lang="et-EE" dirty="0"/>
              <a:t> </a:t>
            </a:r>
            <a:r>
              <a:rPr lang="et-EE" dirty="0" err="1"/>
              <a:t>growth</a:t>
            </a:r>
            <a:r>
              <a:rPr lang="et-EE" dirty="0"/>
              <a:t> of 25% </a:t>
            </a:r>
            <a:r>
              <a:rPr lang="et-EE" dirty="0" err="1"/>
              <a:t>within</a:t>
            </a:r>
            <a:r>
              <a:rPr lang="et-EE" dirty="0"/>
              <a:t> </a:t>
            </a:r>
            <a:r>
              <a:rPr lang="et-EE" dirty="0" err="1"/>
              <a:t>five</a:t>
            </a:r>
            <a:r>
              <a:rPr lang="et-EE" dirty="0"/>
              <a:t> </a:t>
            </a:r>
            <a:r>
              <a:rPr lang="et-EE" dirty="0" err="1"/>
              <a:t>years</a:t>
            </a:r>
            <a:r>
              <a:rPr lang="et-EE" dirty="0"/>
              <a:t> and 50% </a:t>
            </a:r>
            <a:r>
              <a:rPr lang="et-EE" dirty="0" err="1"/>
              <a:t>within</a:t>
            </a:r>
            <a:r>
              <a:rPr lang="et-EE" dirty="0"/>
              <a:t> </a:t>
            </a:r>
            <a:r>
              <a:rPr lang="et-EE" dirty="0" err="1"/>
              <a:t>ten</a:t>
            </a:r>
            <a:r>
              <a:rPr lang="et-EE" dirty="0"/>
              <a:t> </a:t>
            </a:r>
            <a:r>
              <a:rPr lang="et-EE" dirty="0" err="1"/>
              <a:t>years</a:t>
            </a:r>
            <a:r>
              <a:rPr lang="et-EE" dirty="0"/>
              <a:t>. </a:t>
            </a:r>
            <a:r>
              <a:rPr lang="et-EE" dirty="0" err="1"/>
              <a:t>It</a:t>
            </a:r>
            <a:r>
              <a:rPr lang="et-EE" dirty="0"/>
              <a:t> </a:t>
            </a:r>
            <a:r>
              <a:rPr lang="et-EE" dirty="0" err="1"/>
              <a:t>focuses</a:t>
            </a:r>
            <a:r>
              <a:rPr lang="et-EE" dirty="0"/>
              <a:t> on a </a:t>
            </a:r>
            <a:r>
              <a:rPr lang="et-EE" dirty="0" err="1"/>
              <a:t>limited</a:t>
            </a:r>
            <a:r>
              <a:rPr lang="et-EE" dirty="0"/>
              <a:t> number of </a:t>
            </a:r>
            <a:r>
              <a:rPr lang="et-EE" dirty="0" err="1"/>
              <a:t>high-impact</a:t>
            </a:r>
            <a:r>
              <a:rPr lang="et-EE" dirty="0"/>
              <a:t> </a:t>
            </a:r>
            <a:r>
              <a:rPr lang="et-EE" dirty="0" err="1"/>
              <a:t>projects</a:t>
            </a:r>
            <a:r>
              <a:rPr lang="et-EE" dirty="0"/>
              <a:t>, </a:t>
            </a:r>
            <a:r>
              <a:rPr lang="et-EE" dirty="0" err="1"/>
              <a:t>developed</a:t>
            </a:r>
            <a:r>
              <a:rPr lang="et-EE" dirty="0"/>
              <a:t> </a:t>
            </a:r>
            <a:r>
              <a:rPr lang="et-EE" dirty="0" err="1"/>
              <a:t>through</a:t>
            </a:r>
            <a:r>
              <a:rPr lang="et-EE" dirty="0"/>
              <a:t> </a:t>
            </a:r>
            <a:r>
              <a:rPr lang="et-EE" dirty="0" err="1"/>
              <a:t>cooperation</a:t>
            </a:r>
            <a:r>
              <a:rPr lang="et-EE" dirty="0"/>
              <a:t> </a:t>
            </a:r>
            <a:r>
              <a:rPr lang="et-EE" dirty="0" err="1"/>
              <a:t>between</a:t>
            </a:r>
            <a:r>
              <a:rPr lang="et-EE" dirty="0"/>
              <a:t> </a:t>
            </a:r>
            <a:r>
              <a:rPr lang="et-EE" dirty="0" err="1"/>
              <a:t>government</a:t>
            </a:r>
            <a:r>
              <a:rPr lang="et-EE" dirty="0"/>
              <a:t>, </a:t>
            </a:r>
            <a:r>
              <a:rPr lang="et-EE" dirty="0" err="1"/>
              <a:t>businesses</a:t>
            </a:r>
            <a:r>
              <a:rPr lang="et-EE" dirty="0"/>
              <a:t>, </a:t>
            </a:r>
            <a:r>
              <a:rPr lang="et-EE" dirty="0" err="1"/>
              <a:t>researchers</a:t>
            </a:r>
            <a:r>
              <a:rPr lang="et-EE" dirty="0"/>
              <a:t> and </a:t>
            </a:r>
            <a:r>
              <a:rPr lang="et-EE" dirty="0" err="1"/>
              <a:t>international</a:t>
            </a:r>
            <a:r>
              <a:rPr lang="et-EE" dirty="0"/>
              <a:t> </a:t>
            </a:r>
            <a:r>
              <a:rPr lang="et-EE" dirty="0" err="1"/>
              <a:t>experts</a:t>
            </a:r>
            <a:r>
              <a:rPr lang="et-EE" dirty="0"/>
              <a:t>.</a:t>
            </a:r>
          </a:p>
          <a:p>
            <a:r>
              <a:rPr lang="et-EE" dirty="0"/>
              <a:t>AI </a:t>
            </a:r>
            <a:r>
              <a:rPr lang="et-EE" dirty="0" err="1"/>
              <a:t>literacy</a:t>
            </a:r>
            <a:r>
              <a:rPr lang="et-EE" dirty="0"/>
              <a:t> </a:t>
            </a:r>
            <a:r>
              <a:rPr lang="et-EE" dirty="0" err="1"/>
              <a:t>is</a:t>
            </a:r>
            <a:r>
              <a:rPr lang="et-EE" dirty="0"/>
              <a:t> </a:t>
            </a:r>
            <a:r>
              <a:rPr lang="et-EE" dirty="0" err="1"/>
              <a:t>an</a:t>
            </a:r>
            <a:r>
              <a:rPr lang="et-EE" dirty="0"/>
              <a:t> </a:t>
            </a:r>
            <a:r>
              <a:rPr lang="et-EE" dirty="0" err="1"/>
              <a:t>important</a:t>
            </a:r>
            <a:r>
              <a:rPr lang="et-EE" dirty="0"/>
              <a:t> </a:t>
            </a:r>
            <a:r>
              <a:rPr lang="et-EE" dirty="0" err="1"/>
              <a:t>foundation</a:t>
            </a:r>
            <a:r>
              <a:rPr lang="et-EE" dirty="0"/>
              <a:t>, </a:t>
            </a:r>
            <a:r>
              <a:rPr lang="et-EE" dirty="0" err="1"/>
              <a:t>but</a:t>
            </a:r>
            <a:r>
              <a:rPr lang="et-EE" dirty="0"/>
              <a:t> the programme </a:t>
            </a:r>
            <a:r>
              <a:rPr lang="et-EE" dirty="0" err="1"/>
              <a:t>is</a:t>
            </a:r>
            <a:r>
              <a:rPr lang="et-EE" dirty="0"/>
              <a:t> </a:t>
            </a:r>
            <a:r>
              <a:rPr lang="et-EE" dirty="0" err="1"/>
              <a:t>broader</a:t>
            </a:r>
            <a:r>
              <a:rPr lang="et-EE" dirty="0"/>
              <a:t>: </a:t>
            </a:r>
            <a:r>
              <a:rPr lang="et-EE" dirty="0" err="1"/>
              <a:t>it</a:t>
            </a:r>
            <a:r>
              <a:rPr lang="et-EE" dirty="0"/>
              <a:t> </a:t>
            </a:r>
            <a:r>
              <a:rPr lang="et-EE" dirty="0" err="1"/>
              <a:t>includes</a:t>
            </a:r>
            <a:r>
              <a:rPr lang="et-EE" dirty="0"/>
              <a:t> </a:t>
            </a:r>
            <a:r>
              <a:rPr lang="et-EE" dirty="0" err="1"/>
              <a:t>developing</a:t>
            </a:r>
            <a:r>
              <a:rPr lang="et-EE" dirty="0"/>
              <a:t> AI </a:t>
            </a:r>
            <a:r>
              <a:rPr lang="et-EE" dirty="0" err="1"/>
              <a:t>skills</a:t>
            </a:r>
            <a:r>
              <a:rPr lang="et-EE" dirty="0"/>
              <a:t>, </a:t>
            </a:r>
            <a:r>
              <a:rPr lang="et-EE" dirty="0" err="1"/>
              <a:t>testing</a:t>
            </a:r>
            <a:r>
              <a:rPr lang="et-EE" dirty="0"/>
              <a:t> and </a:t>
            </a:r>
            <a:r>
              <a:rPr lang="et-EE" dirty="0" err="1"/>
              <a:t>scaling</a:t>
            </a:r>
            <a:r>
              <a:rPr lang="et-EE" dirty="0"/>
              <a:t> </a:t>
            </a:r>
            <a:r>
              <a:rPr lang="et-EE" dirty="0" err="1"/>
              <a:t>practical</a:t>
            </a:r>
            <a:r>
              <a:rPr lang="et-EE" dirty="0"/>
              <a:t> </a:t>
            </a:r>
            <a:r>
              <a:rPr lang="et-EE" dirty="0" err="1"/>
              <a:t>solutions</a:t>
            </a:r>
            <a:r>
              <a:rPr lang="et-EE" dirty="0"/>
              <a:t>, </a:t>
            </a:r>
            <a:r>
              <a:rPr lang="et-EE" dirty="0" err="1"/>
              <a:t>improving</a:t>
            </a:r>
            <a:r>
              <a:rPr lang="et-EE" dirty="0"/>
              <a:t> </a:t>
            </a:r>
            <a:r>
              <a:rPr lang="et-EE" dirty="0" err="1"/>
              <a:t>public-sector</a:t>
            </a:r>
            <a:r>
              <a:rPr lang="et-EE" dirty="0"/>
              <a:t> </a:t>
            </a:r>
            <a:r>
              <a:rPr lang="et-EE" dirty="0" err="1"/>
              <a:t>efficiency</a:t>
            </a:r>
            <a:r>
              <a:rPr lang="et-EE" dirty="0"/>
              <a:t> and </a:t>
            </a:r>
            <a:r>
              <a:rPr lang="et-EE" dirty="0" err="1"/>
              <a:t>strengthening</a:t>
            </a:r>
            <a:r>
              <a:rPr lang="et-EE" dirty="0"/>
              <a:t> </a:t>
            </a:r>
            <a:r>
              <a:rPr lang="et-EE" dirty="0" err="1"/>
              <a:t>companies</a:t>
            </a:r>
            <a:r>
              <a:rPr lang="et-EE" dirty="0"/>
              <a:t>’ </a:t>
            </a:r>
            <a:r>
              <a:rPr lang="et-EE" dirty="0" err="1"/>
              <a:t>export</a:t>
            </a:r>
            <a:r>
              <a:rPr lang="et-EE" dirty="0"/>
              <a:t> </a:t>
            </a:r>
            <a:r>
              <a:rPr lang="et-EE" dirty="0" err="1"/>
              <a:t>capacity</a:t>
            </a:r>
            <a:r>
              <a:rPr lang="et-EE" dirty="0"/>
              <a:t>. https://riigikantselei.ee/en/eestiai-Initiative</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45</a:t>
            </a:fld>
            <a:endParaRPr lang="et-EE"/>
          </a:p>
        </p:txBody>
      </p:sp>
    </p:spTree>
    <p:extLst>
      <p:ext uri="{BB962C8B-B14F-4D97-AF65-F5344CB8AC3E}">
        <p14:creationId xmlns:p14="http://schemas.microsoft.com/office/powerpoint/2010/main" val="1139355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t-EE" dirty="0"/>
              <a:t>Eesti.ai </a:t>
            </a:r>
            <a:r>
              <a:rPr lang="et-EE" dirty="0" err="1"/>
              <a:t>translates</a:t>
            </a:r>
            <a:r>
              <a:rPr lang="et-EE" dirty="0"/>
              <a:t> </a:t>
            </a:r>
            <a:r>
              <a:rPr lang="et-EE" dirty="0" err="1"/>
              <a:t>Estonia’s</a:t>
            </a:r>
            <a:r>
              <a:rPr lang="et-EE" dirty="0"/>
              <a:t> </a:t>
            </a:r>
            <a:r>
              <a:rPr lang="et-EE" dirty="0" err="1"/>
              <a:t>overall</a:t>
            </a:r>
            <a:r>
              <a:rPr lang="et-EE" dirty="0"/>
              <a:t> AI </a:t>
            </a:r>
            <a:r>
              <a:rPr lang="et-EE" dirty="0" err="1"/>
              <a:t>ambition</a:t>
            </a:r>
            <a:r>
              <a:rPr lang="et-EE" dirty="0"/>
              <a:t> </a:t>
            </a:r>
            <a:r>
              <a:rPr lang="et-EE" dirty="0" err="1"/>
              <a:t>into</a:t>
            </a:r>
            <a:r>
              <a:rPr lang="et-EE" dirty="0"/>
              <a:t> </a:t>
            </a:r>
            <a:r>
              <a:rPr lang="et-EE" dirty="0" err="1"/>
              <a:t>six</a:t>
            </a:r>
            <a:r>
              <a:rPr lang="et-EE" dirty="0"/>
              <a:t> </a:t>
            </a:r>
            <a:r>
              <a:rPr lang="et-EE" dirty="0" err="1"/>
              <a:t>practical</a:t>
            </a:r>
            <a:r>
              <a:rPr lang="et-EE" dirty="0"/>
              <a:t> </a:t>
            </a:r>
            <a:r>
              <a:rPr lang="et-EE" dirty="0" err="1"/>
              <a:t>areas</a:t>
            </a:r>
            <a:r>
              <a:rPr lang="et-EE" dirty="0"/>
              <a:t> of </a:t>
            </a:r>
            <a:r>
              <a:rPr lang="et-EE" dirty="0" err="1"/>
              <a:t>action</a:t>
            </a:r>
            <a:r>
              <a:rPr lang="et-EE" dirty="0"/>
              <a:t>.</a:t>
            </a:r>
          </a:p>
          <a:p>
            <a:pPr>
              <a:buNone/>
            </a:pPr>
            <a:r>
              <a:rPr lang="et-EE" dirty="0"/>
              <a:t>In </a:t>
            </a:r>
            <a:r>
              <a:rPr lang="et-EE" dirty="0" err="1"/>
              <a:t>healthcare</a:t>
            </a:r>
            <a:r>
              <a:rPr lang="et-EE" dirty="0"/>
              <a:t>, the </a:t>
            </a:r>
            <a:r>
              <a:rPr lang="et-EE" dirty="0" err="1"/>
              <a:t>focus</a:t>
            </a:r>
            <a:r>
              <a:rPr lang="et-EE" dirty="0"/>
              <a:t> </a:t>
            </a:r>
            <a:r>
              <a:rPr lang="et-EE" dirty="0" err="1"/>
              <a:t>is</a:t>
            </a:r>
            <a:r>
              <a:rPr lang="et-EE" dirty="0"/>
              <a:t> on </a:t>
            </a:r>
            <a:r>
              <a:rPr lang="et-EE" dirty="0" err="1"/>
              <a:t>improving</a:t>
            </a:r>
            <a:r>
              <a:rPr lang="et-EE" dirty="0"/>
              <a:t> the </a:t>
            </a:r>
            <a:r>
              <a:rPr lang="et-EE" dirty="0" err="1"/>
              <a:t>quality</a:t>
            </a:r>
            <a:r>
              <a:rPr lang="et-EE" dirty="0"/>
              <a:t> of </a:t>
            </a:r>
            <a:r>
              <a:rPr lang="et-EE" dirty="0" err="1"/>
              <a:t>care</a:t>
            </a:r>
            <a:r>
              <a:rPr lang="et-EE" dirty="0"/>
              <a:t>, </a:t>
            </a:r>
            <a:r>
              <a:rPr lang="et-EE" dirty="0" err="1"/>
              <a:t>reducing</a:t>
            </a:r>
            <a:r>
              <a:rPr lang="et-EE" dirty="0"/>
              <a:t> the </a:t>
            </a:r>
            <a:r>
              <a:rPr lang="et-EE" dirty="0" err="1"/>
              <a:t>administrative</a:t>
            </a:r>
            <a:r>
              <a:rPr lang="et-EE" dirty="0"/>
              <a:t> </a:t>
            </a:r>
            <a:r>
              <a:rPr lang="et-EE" dirty="0" err="1"/>
              <a:t>burden</a:t>
            </a:r>
            <a:r>
              <a:rPr lang="et-EE" dirty="0"/>
              <a:t> on </a:t>
            </a:r>
            <a:r>
              <a:rPr lang="et-EE" dirty="0" err="1"/>
              <a:t>medical</a:t>
            </a:r>
            <a:r>
              <a:rPr lang="et-EE" dirty="0"/>
              <a:t> </a:t>
            </a:r>
            <a:r>
              <a:rPr lang="et-EE" dirty="0" err="1"/>
              <a:t>professionals</a:t>
            </a:r>
            <a:r>
              <a:rPr lang="et-EE" dirty="0"/>
              <a:t> and </a:t>
            </a:r>
            <a:r>
              <a:rPr lang="et-EE" dirty="0" err="1"/>
              <a:t>using</a:t>
            </a:r>
            <a:r>
              <a:rPr lang="et-EE" dirty="0"/>
              <a:t> </a:t>
            </a:r>
            <a:r>
              <a:rPr lang="et-EE" dirty="0" err="1"/>
              <a:t>data</a:t>
            </a:r>
            <a:r>
              <a:rPr lang="et-EE" dirty="0"/>
              <a:t> and AI </a:t>
            </a:r>
            <a:r>
              <a:rPr lang="et-EE" dirty="0" err="1"/>
              <a:t>for</a:t>
            </a:r>
            <a:r>
              <a:rPr lang="et-EE" dirty="0"/>
              <a:t> </a:t>
            </a:r>
            <a:r>
              <a:rPr lang="et-EE" dirty="0" err="1"/>
              <a:t>earlier</a:t>
            </a:r>
            <a:r>
              <a:rPr lang="et-EE" dirty="0"/>
              <a:t> </a:t>
            </a:r>
            <a:r>
              <a:rPr lang="et-EE" dirty="0" err="1"/>
              <a:t>disease</a:t>
            </a:r>
            <a:r>
              <a:rPr lang="et-EE" dirty="0"/>
              <a:t> </a:t>
            </a:r>
            <a:r>
              <a:rPr lang="et-EE" dirty="0" err="1"/>
              <a:t>prevention</a:t>
            </a:r>
            <a:r>
              <a:rPr lang="et-EE" dirty="0"/>
              <a:t>. The </a:t>
            </a:r>
            <a:r>
              <a:rPr lang="et-EE" dirty="0" err="1"/>
              <a:t>skills</a:t>
            </a:r>
            <a:r>
              <a:rPr lang="et-EE" dirty="0"/>
              <a:t> programme </a:t>
            </a:r>
            <a:r>
              <a:rPr lang="et-EE" dirty="0" err="1"/>
              <a:t>aims</a:t>
            </a:r>
            <a:r>
              <a:rPr lang="et-EE" dirty="0"/>
              <a:t> to </a:t>
            </a:r>
            <a:r>
              <a:rPr lang="et-EE" dirty="0" err="1"/>
              <a:t>provide</a:t>
            </a:r>
            <a:r>
              <a:rPr lang="et-EE" dirty="0"/>
              <a:t> 100,000 </a:t>
            </a:r>
            <a:r>
              <a:rPr lang="et-EE" dirty="0" err="1"/>
              <a:t>people</a:t>
            </a:r>
            <a:r>
              <a:rPr lang="et-EE" dirty="0"/>
              <a:t> </a:t>
            </a:r>
            <a:r>
              <a:rPr lang="et-EE" dirty="0" err="1"/>
              <a:t>with</a:t>
            </a:r>
            <a:r>
              <a:rPr lang="et-EE" dirty="0"/>
              <a:t> </a:t>
            </a:r>
            <a:r>
              <a:rPr lang="et-EE" dirty="0" err="1"/>
              <a:t>practical</a:t>
            </a:r>
            <a:r>
              <a:rPr lang="et-EE" dirty="0"/>
              <a:t> AI </a:t>
            </a:r>
            <a:r>
              <a:rPr lang="et-EE" dirty="0" err="1"/>
              <a:t>knowledge</a:t>
            </a:r>
            <a:r>
              <a:rPr lang="et-EE" dirty="0"/>
              <a:t> and </a:t>
            </a:r>
            <a:r>
              <a:rPr lang="et-EE" dirty="0" err="1"/>
              <a:t>make</a:t>
            </a:r>
            <a:r>
              <a:rPr lang="et-EE" dirty="0"/>
              <a:t> </a:t>
            </a:r>
            <a:r>
              <a:rPr lang="et-EE" dirty="0" err="1"/>
              <a:t>one</a:t>
            </a:r>
            <a:r>
              <a:rPr lang="et-EE" dirty="0"/>
              <a:t> </a:t>
            </a:r>
            <a:r>
              <a:rPr lang="et-EE" dirty="0" err="1"/>
              <a:t>million</a:t>
            </a:r>
            <a:r>
              <a:rPr lang="et-EE" dirty="0"/>
              <a:t> </a:t>
            </a:r>
            <a:r>
              <a:rPr lang="et-EE" dirty="0" err="1"/>
              <a:t>free</a:t>
            </a:r>
            <a:r>
              <a:rPr lang="et-EE" dirty="0"/>
              <a:t> </a:t>
            </a:r>
            <a:r>
              <a:rPr lang="et-EE" dirty="0" err="1"/>
              <a:t>learning</a:t>
            </a:r>
            <a:r>
              <a:rPr lang="et-EE" dirty="0"/>
              <a:t> </a:t>
            </a:r>
            <a:r>
              <a:rPr lang="et-EE" dirty="0" err="1"/>
              <a:t>opportunities</a:t>
            </a:r>
            <a:r>
              <a:rPr lang="et-EE" dirty="0"/>
              <a:t> </a:t>
            </a:r>
            <a:r>
              <a:rPr lang="et-EE" dirty="0" err="1"/>
              <a:t>available</a:t>
            </a:r>
            <a:r>
              <a:rPr lang="et-EE" dirty="0"/>
              <a:t>.</a:t>
            </a:r>
          </a:p>
          <a:p>
            <a:pPr>
              <a:buNone/>
            </a:pPr>
            <a:endParaRPr lang="et-EE" dirty="0"/>
          </a:p>
          <a:p>
            <a:pPr>
              <a:buNone/>
            </a:pPr>
            <a:r>
              <a:rPr lang="et-EE" dirty="0"/>
              <a:t>For </a:t>
            </a:r>
            <a:r>
              <a:rPr lang="et-EE" dirty="0" err="1"/>
              <a:t>businesses</a:t>
            </a:r>
            <a:r>
              <a:rPr lang="et-EE" dirty="0"/>
              <a:t>, the </a:t>
            </a:r>
            <a:r>
              <a:rPr lang="et-EE" dirty="0" err="1"/>
              <a:t>objective</a:t>
            </a:r>
            <a:r>
              <a:rPr lang="et-EE" dirty="0"/>
              <a:t> </a:t>
            </a:r>
            <a:r>
              <a:rPr lang="et-EE" dirty="0" err="1"/>
              <a:t>is</a:t>
            </a:r>
            <a:r>
              <a:rPr lang="et-EE" dirty="0"/>
              <a:t> to </a:t>
            </a:r>
            <a:r>
              <a:rPr lang="et-EE" dirty="0" err="1"/>
              <a:t>help</a:t>
            </a:r>
            <a:r>
              <a:rPr lang="et-EE" dirty="0"/>
              <a:t> </a:t>
            </a:r>
            <a:r>
              <a:rPr lang="et-EE" dirty="0" err="1"/>
              <a:t>companies</a:t>
            </a:r>
            <a:r>
              <a:rPr lang="et-EE" dirty="0"/>
              <a:t> </a:t>
            </a:r>
            <a:r>
              <a:rPr lang="et-EE" dirty="0" err="1"/>
              <a:t>adopt</a:t>
            </a:r>
            <a:r>
              <a:rPr lang="et-EE" dirty="0"/>
              <a:t> AI, </a:t>
            </a:r>
            <a:r>
              <a:rPr lang="et-EE" dirty="0" err="1"/>
              <a:t>increase</a:t>
            </a:r>
            <a:r>
              <a:rPr lang="et-EE" dirty="0"/>
              <a:t> </a:t>
            </a:r>
            <a:r>
              <a:rPr lang="et-EE" dirty="0" err="1"/>
              <a:t>value</a:t>
            </a:r>
            <a:r>
              <a:rPr lang="et-EE" dirty="0"/>
              <a:t> </a:t>
            </a:r>
            <a:r>
              <a:rPr lang="et-EE" dirty="0" err="1"/>
              <a:t>added</a:t>
            </a:r>
            <a:r>
              <a:rPr lang="et-EE" dirty="0"/>
              <a:t> </a:t>
            </a:r>
            <a:r>
              <a:rPr lang="et-EE" dirty="0" err="1"/>
              <a:t>per</a:t>
            </a:r>
            <a:r>
              <a:rPr lang="et-EE" dirty="0"/>
              <a:t> </a:t>
            </a:r>
            <a:r>
              <a:rPr lang="et-EE" dirty="0" err="1"/>
              <a:t>employee</a:t>
            </a:r>
            <a:r>
              <a:rPr lang="et-EE" dirty="0"/>
              <a:t> and </a:t>
            </a:r>
            <a:r>
              <a:rPr lang="et-EE" dirty="0" err="1"/>
              <a:t>strengthen</a:t>
            </a:r>
            <a:r>
              <a:rPr lang="et-EE" dirty="0"/>
              <a:t> </a:t>
            </a:r>
            <a:r>
              <a:rPr lang="et-EE" dirty="0" err="1"/>
              <a:t>export</a:t>
            </a:r>
            <a:r>
              <a:rPr lang="et-EE" dirty="0"/>
              <a:t> </a:t>
            </a:r>
            <a:r>
              <a:rPr lang="et-EE" dirty="0" err="1"/>
              <a:t>capacity</a:t>
            </a:r>
            <a:r>
              <a:rPr lang="et-EE" dirty="0"/>
              <a:t>. In </a:t>
            </a:r>
            <a:r>
              <a:rPr lang="et-EE" dirty="0" err="1"/>
              <a:t>government</a:t>
            </a:r>
            <a:r>
              <a:rPr lang="et-EE" dirty="0"/>
              <a:t>, AI </a:t>
            </a:r>
            <a:r>
              <a:rPr lang="et-EE" dirty="0" err="1"/>
              <a:t>should</a:t>
            </a:r>
            <a:r>
              <a:rPr lang="et-EE" dirty="0"/>
              <a:t> </a:t>
            </a:r>
            <a:r>
              <a:rPr lang="et-EE" dirty="0" err="1"/>
              <a:t>reduce</a:t>
            </a:r>
            <a:r>
              <a:rPr lang="et-EE" dirty="0"/>
              <a:t> </a:t>
            </a:r>
            <a:r>
              <a:rPr lang="et-EE" dirty="0" err="1"/>
              <a:t>routine</a:t>
            </a:r>
            <a:r>
              <a:rPr lang="et-EE" dirty="0"/>
              <a:t> </a:t>
            </a:r>
            <a:r>
              <a:rPr lang="et-EE" dirty="0" err="1"/>
              <a:t>work</a:t>
            </a:r>
            <a:r>
              <a:rPr lang="et-EE" dirty="0"/>
              <a:t> and </a:t>
            </a:r>
            <a:r>
              <a:rPr lang="et-EE" dirty="0" err="1"/>
              <a:t>improve</a:t>
            </a:r>
            <a:r>
              <a:rPr lang="et-EE" dirty="0"/>
              <a:t> the </a:t>
            </a:r>
            <a:r>
              <a:rPr lang="et-EE" dirty="0" err="1"/>
              <a:t>quality</a:t>
            </a:r>
            <a:r>
              <a:rPr lang="et-EE" dirty="0"/>
              <a:t> and </a:t>
            </a:r>
            <a:r>
              <a:rPr lang="et-EE" dirty="0" err="1"/>
              <a:t>efficiency</a:t>
            </a:r>
            <a:r>
              <a:rPr lang="et-EE" dirty="0"/>
              <a:t> of </a:t>
            </a:r>
            <a:r>
              <a:rPr lang="et-EE" dirty="0" err="1"/>
              <a:t>public</a:t>
            </a:r>
            <a:r>
              <a:rPr lang="et-EE" dirty="0"/>
              <a:t> </a:t>
            </a:r>
            <a:r>
              <a:rPr lang="et-EE" dirty="0" err="1"/>
              <a:t>services</a:t>
            </a:r>
            <a:r>
              <a:rPr lang="et-EE" dirty="0"/>
              <a:t>, </a:t>
            </a:r>
            <a:r>
              <a:rPr lang="et-EE" dirty="0" err="1"/>
              <a:t>while</a:t>
            </a:r>
            <a:r>
              <a:rPr lang="et-EE" dirty="0"/>
              <a:t> </a:t>
            </a:r>
            <a:r>
              <a:rPr lang="et-EE" dirty="0" err="1"/>
              <a:t>humans</a:t>
            </a:r>
            <a:r>
              <a:rPr lang="et-EE" dirty="0"/>
              <a:t> </a:t>
            </a:r>
            <a:r>
              <a:rPr lang="et-EE" dirty="0" err="1"/>
              <a:t>remain</a:t>
            </a:r>
            <a:r>
              <a:rPr lang="et-EE" dirty="0"/>
              <a:t> </a:t>
            </a:r>
            <a:r>
              <a:rPr lang="et-EE" dirty="0" err="1"/>
              <a:t>responsible</a:t>
            </a:r>
            <a:r>
              <a:rPr lang="et-EE" dirty="0"/>
              <a:t> </a:t>
            </a:r>
            <a:r>
              <a:rPr lang="et-EE" dirty="0" err="1"/>
              <a:t>for</a:t>
            </a:r>
            <a:r>
              <a:rPr lang="et-EE" dirty="0"/>
              <a:t> </a:t>
            </a:r>
            <a:r>
              <a:rPr lang="et-EE" dirty="0" err="1"/>
              <a:t>consequential</a:t>
            </a:r>
            <a:r>
              <a:rPr lang="et-EE" dirty="0"/>
              <a:t> </a:t>
            </a:r>
            <a:r>
              <a:rPr lang="et-EE" dirty="0" err="1"/>
              <a:t>decisions</a:t>
            </a:r>
            <a:r>
              <a:rPr lang="et-EE" dirty="0"/>
              <a:t>.</a:t>
            </a:r>
          </a:p>
          <a:p>
            <a:pPr>
              <a:buNone/>
            </a:pPr>
            <a:endParaRPr lang="et-EE" dirty="0"/>
          </a:p>
          <a:p>
            <a:pPr>
              <a:buNone/>
            </a:pPr>
            <a:r>
              <a:rPr lang="et-EE" dirty="0"/>
              <a:t>Education </a:t>
            </a:r>
            <a:r>
              <a:rPr lang="et-EE" dirty="0" err="1"/>
              <a:t>is</a:t>
            </a:r>
            <a:r>
              <a:rPr lang="et-EE" dirty="0"/>
              <a:t> a </a:t>
            </a:r>
            <a:r>
              <a:rPr lang="et-EE" dirty="0" err="1"/>
              <a:t>central</a:t>
            </a:r>
            <a:r>
              <a:rPr lang="et-EE" dirty="0"/>
              <a:t> part of </a:t>
            </a:r>
            <a:r>
              <a:rPr lang="et-EE" dirty="0" err="1"/>
              <a:t>this</a:t>
            </a:r>
            <a:r>
              <a:rPr lang="et-EE" dirty="0"/>
              <a:t> </a:t>
            </a:r>
            <a:r>
              <a:rPr lang="et-EE" dirty="0" err="1"/>
              <a:t>transformation</a:t>
            </a:r>
            <a:r>
              <a:rPr lang="et-EE" dirty="0"/>
              <a:t>. Estonia </a:t>
            </a:r>
            <a:r>
              <a:rPr lang="et-EE" dirty="0" err="1"/>
              <a:t>is</a:t>
            </a:r>
            <a:r>
              <a:rPr lang="et-EE" dirty="0"/>
              <a:t> </a:t>
            </a:r>
            <a:r>
              <a:rPr lang="et-EE" dirty="0" err="1"/>
              <a:t>developing</a:t>
            </a:r>
            <a:r>
              <a:rPr lang="et-EE" dirty="0"/>
              <a:t> the AI </a:t>
            </a:r>
            <a:r>
              <a:rPr lang="et-EE" dirty="0" err="1"/>
              <a:t>literacy</a:t>
            </a:r>
            <a:r>
              <a:rPr lang="et-EE" dirty="0"/>
              <a:t> of </a:t>
            </a:r>
            <a:r>
              <a:rPr lang="et-EE" dirty="0" err="1"/>
              <a:t>teachers</a:t>
            </a:r>
            <a:r>
              <a:rPr lang="et-EE" dirty="0"/>
              <a:t> and </a:t>
            </a:r>
            <a:r>
              <a:rPr lang="et-EE" dirty="0" err="1"/>
              <a:t>students</a:t>
            </a:r>
            <a:r>
              <a:rPr lang="et-EE" dirty="0"/>
              <a:t> and </a:t>
            </a:r>
            <a:r>
              <a:rPr lang="et-EE" dirty="0" err="1"/>
              <a:t>exploring</a:t>
            </a:r>
            <a:r>
              <a:rPr lang="et-EE" dirty="0"/>
              <a:t> </a:t>
            </a:r>
            <a:r>
              <a:rPr lang="et-EE" dirty="0" err="1"/>
              <a:t>how</a:t>
            </a:r>
            <a:r>
              <a:rPr lang="et-EE" dirty="0"/>
              <a:t> AI </a:t>
            </a:r>
            <a:r>
              <a:rPr lang="et-EE" dirty="0" err="1"/>
              <a:t>can</a:t>
            </a:r>
            <a:r>
              <a:rPr lang="et-EE" dirty="0"/>
              <a:t> </a:t>
            </a:r>
            <a:r>
              <a:rPr lang="et-EE" dirty="0" err="1"/>
              <a:t>improve</a:t>
            </a:r>
            <a:r>
              <a:rPr lang="et-EE" dirty="0"/>
              <a:t> </a:t>
            </a:r>
            <a:r>
              <a:rPr lang="et-EE" dirty="0" err="1"/>
              <a:t>learning</a:t>
            </a:r>
            <a:r>
              <a:rPr lang="et-EE" dirty="0"/>
              <a:t> </a:t>
            </a:r>
            <a:r>
              <a:rPr lang="et-EE" dirty="0" err="1"/>
              <a:t>without</a:t>
            </a:r>
            <a:r>
              <a:rPr lang="et-EE" dirty="0"/>
              <a:t> </a:t>
            </a:r>
            <a:r>
              <a:rPr lang="et-EE" dirty="0" err="1"/>
              <a:t>replacing</a:t>
            </a:r>
            <a:r>
              <a:rPr lang="et-EE" dirty="0"/>
              <a:t> </a:t>
            </a:r>
            <a:r>
              <a:rPr lang="et-EE" dirty="0" err="1"/>
              <a:t>critical</a:t>
            </a:r>
            <a:r>
              <a:rPr lang="et-EE" dirty="0"/>
              <a:t> </a:t>
            </a:r>
            <a:r>
              <a:rPr lang="et-EE" dirty="0" err="1"/>
              <a:t>thinking</a:t>
            </a:r>
            <a:r>
              <a:rPr lang="et-EE" dirty="0"/>
              <a:t> </a:t>
            </a:r>
            <a:r>
              <a:rPr lang="et-EE" dirty="0" err="1"/>
              <a:t>or</a:t>
            </a:r>
            <a:r>
              <a:rPr lang="et-EE" dirty="0"/>
              <a:t> the </a:t>
            </a:r>
            <a:r>
              <a:rPr lang="et-EE" dirty="0" err="1"/>
              <a:t>role</a:t>
            </a:r>
            <a:r>
              <a:rPr lang="et-EE" dirty="0"/>
              <a:t> of the </a:t>
            </a:r>
            <a:r>
              <a:rPr lang="et-EE" dirty="0" err="1"/>
              <a:t>teacher</a:t>
            </a:r>
            <a:r>
              <a:rPr lang="et-EE" dirty="0"/>
              <a:t>. The </a:t>
            </a:r>
            <a:r>
              <a:rPr lang="et-EE" dirty="0" err="1"/>
              <a:t>final</a:t>
            </a:r>
            <a:r>
              <a:rPr lang="et-EE" dirty="0"/>
              <a:t> </a:t>
            </a:r>
            <a:r>
              <a:rPr lang="et-EE" dirty="0" err="1"/>
              <a:t>foundation</a:t>
            </a:r>
            <a:r>
              <a:rPr lang="et-EE" dirty="0"/>
              <a:t> </a:t>
            </a:r>
            <a:r>
              <a:rPr lang="et-EE" dirty="0" err="1"/>
              <a:t>is</a:t>
            </a:r>
            <a:r>
              <a:rPr lang="et-EE" dirty="0"/>
              <a:t> </a:t>
            </a:r>
            <a:r>
              <a:rPr lang="et-EE" dirty="0" err="1"/>
              <a:t>sufficient</a:t>
            </a:r>
            <a:r>
              <a:rPr lang="et-EE" dirty="0"/>
              <a:t> </a:t>
            </a:r>
            <a:r>
              <a:rPr lang="et-EE" dirty="0" err="1"/>
              <a:t>computing</a:t>
            </a:r>
            <a:r>
              <a:rPr lang="et-EE" dirty="0"/>
              <a:t> </a:t>
            </a:r>
            <a:r>
              <a:rPr lang="et-EE" dirty="0" err="1"/>
              <a:t>capacity</a:t>
            </a:r>
            <a:r>
              <a:rPr lang="et-EE" dirty="0"/>
              <a:t>: Estonia must </a:t>
            </a:r>
            <a:r>
              <a:rPr lang="et-EE" dirty="0" err="1"/>
              <a:t>assess</a:t>
            </a:r>
            <a:r>
              <a:rPr lang="et-EE" dirty="0"/>
              <a:t> and </a:t>
            </a:r>
            <a:r>
              <a:rPr lang="et-EE" dirty="0" err="1"/>
              <a:t>meet</a:t>
            </a:r>
            <a:r>
              <a:rPr lang="et-EE" dirty="0"/>
              <a:t> the </a:t>
            </a:r>
            <a:r>
              <a:rPr lang="et-EE" dirty="0" err="1"/>
              <a:t>growing</a:t>
            </a:r>
            <a:r>
              <a:rPr lang="et-EE" dirty="0"/>
              <a:t> </a:t>
            </a:r>
            <a:r>
              <a:rPr lang="et-EE" dirty="0" err="1"/>
              <a:t>demand</a:t>
            </a:r>
            <a:r>
              <a:rPr lang="et-EE" dirty="0"/>
              <a:t> </a:t>
            </a:r>
            <a:r>
              <a:rPr lang="et-EE" dirty="0" err="1"/>
              <a:t>for</a:t>
            </a:r>
            <a:r>
              <a:rPr lang="et-EE" dirty="0"/>
              <a:t> </a:t>
            </a:r>
            <a:r>
              <a:rPr lang="et-EE" dirty="0" err="1"/>
              <a:t>GPUs</a:t>
            </a:r>
            <a:r>
              <a:rPr lang="et-EE" dirty="0"/>
              <a:t> and </a:t>
            </a:r>
            <a:r>
              <a:rPr lang="et-EE" dirty="0" err="1"/>
              <a:t>other</a:t>
            </a:r>
            <a:r>
              <a:rPr lang="et-EE" dirty="0"/>
              <a:t> AI </a:t>
            </a:r>
            <a:r>
              <a:rPr lang="et-EE" dirty="0" err="1"/>
              <a:t>infrastructure</a:t>
            </a:r>
            <a:r>
              <a:rPr lang="et-EE" dirty="0"/>
              <a:t> </a:t>
            </a:r>
            <a:r>
              <a:rPr lang="et-EE" dirty="0" err="1"/>
              <a:t>across</a:t>
            </a:r>
            <a:r>
              <a:rPr lang="et-EE" dirty="0"/>
              <a:t> </a:t>
            </a:r>
            <a:r>
              <a:rPr lang="et-EE" dirty="0" err="1"/>
              <a:t>both</a:t>
            </a:r>
            <a:r>
              <a:rPr lang="et-EE" dirty="0"/>
              <a:t> the </a:t>
            </a:r>
            <a:r>
              <a:rPr lang="et-EE" dirty="0" err="1"/>
              <a:t>public</a:t>
            </a:r>
            <a:r>
              <a:rPr lang="et-EE" dirty="0"/>
              <a:t> and </a:t>
            </a:r>
            <a:r>
              <a:rPr lang="et-EE" dirty="0" err="1"/>
              <a:t>private</a:t>
            </a:r>
            <a:r>
              <a:rPr lang="et-EE" dirty="0"/>
              <a:t> </a:t>
            </a:r>
            <a:r>
              <a:rPr lang="et-EE" dirty="0" err="1"/>
              <a:t>sectors</a:t>
            </a:r>
            <a:r>
              <a:rPr lang="et-EE" dirty="0"/>
              <a:t>.</a:t>
            </a:r>
          </a:p>
          <a:p>
            <a:pPr>
              <a:buNone/>
            </a:pPr>
            <a:endParaRPr lang="et-EE" dirty="0"/>
          </a:p>
          <a:p>
            <a:pPr>
              <a:buNone/>
            </a:pPr>
            <a:r>
              <a:rPr lang="et-EE" dirty="0" err="1"/>
              <a:t>Together</a:t>
            </a:r>
            <a:r>
              <a:rPr lang="et-EE" dirty="0"/>
              <a:t>, </a:t>
            </a:r>
            <a:r>
              <a:rPr lang="et-EE" dirty="0" err="1"/>
              <a:t>these</a:t>
            </a:r>
            <a:r>
              <a:rPr lang="et-EE" dirty="0"/>
              <a:t> </a:t>
            </a:r>
            <a:r>
              <a:rPr lang="et-EE" dirty="0" err="1"/>
              <a:t>measures</a:t>
            </a:r>
            <a:r>
              <a:rPr lang="et-EE" dirty="0"/>
              <a:t> </a:t>
            </a:r>
            <a:r>
              <a:rPr lang="et-EE" dirty="0" err="1"/>
              <a:t>support</a:t>
            </a:r>
            <a:r>
              <a:rPr lang="et-EE" dirty="0"/>
              <a:t> </a:t>
            </a:r>
            <a:r>
              <a:rPr lang="et-EE" dirty="0" err="1"/>
              <a:t>Eesti.ai’s</a:t>
            </a:r>
            <a:r>
              <a:rPr lang="et-EE" dirty="0"/>
              <a:t> </a:t>
            </a:r>
            <a:r>
              <a:rPr lang="et-EE" dirty="0" err="1"/>
              <a:t>wider</a:t>
            </a:r>
            <a:r>
              <a:rPr lang="et-EE" dirty="0"/>
              <a:t> </a:t>
            </a:r>
            <a:r>
              <a:rPr lang="et-EE" dirty="0" err="1"/>
              <a:t>ambition</a:t>
            </a:r>
            <a:r>
              <a:rPr lang="et-EE" dirty="0"/>
              <a:t>: to </a:t>
            </a:r>
            <a:r>
              <a:rPr lang="et-EE" dirty="0" err="1"/>
              <a:t>double</a:t>
            </a:r>
            <a:r>
              <a:rPr lang="et-EE" dirty="0"/>
              <a:t> the </a:t>
            </a:r>
            <a:r>
              <a:rPr lang="et-EE" dirty="0" err="1"/>
              <a:t>value</a:t>
            </a:r>
            <a:r>
              <a:rPr lang="et-EE" dirty="0"/>
              <a:t> of </a:t>
            </a:r>
            <a:r>
              <a:rPr lang="et-EE" dirty="0" err="1"/>
              <a:t>work</a:t>
            </a:r>
            <a:r>
              <a:rPr lang="et-EE" dirty="0"/>
              <a:t> by 2035 and </a:t>
            </a:r>
            <a:r>
              <a:rPr lang="et-EE" dirty="0" err="1"/>
              <a:t>enable</a:t>
            </a:r>
            <a:r>
              <a:rPr lang="et-EE" dirty="0"/>
              <a:t> </a:t>
            </a:r>
            <a:r>
              <a:rPr lang="et-EE" dirty="0" err="1"/>
              <a:t>substantial</a:t>
            </a:r>
            <a:r>
              <a:rPr lang="et-EE" dirty="0"/>
              <a:t> </a:t>
            </a:r>
            <a:r>
              <a:rPr lang="et-EE" dirty="0" err="1"/>
              <a:t>economic</a:t>
            </a:r>
            <a:r>
              <a:rPr lang="et-EE" dirty="0"/>
              <a:t> </a:t>
            </a:r>
            <a:r>
              <a:rPr lang="et-EE" dirty="0" err="1"/>
              <a:t>growth</a:t>
            </a:r>
            <a:r>
              <a:rPr lang="et-EE" dirty="0"/>
              <a:t> </a:t>
            </a:r>
            <a:r>
              <a:rPr lang="et-EE" dirty="0" err="1"/>
              <a:t>through</a:t>
            </a:r>
            <a:r>
              <a:rPr lang="et-EE" dirty="0"/>
              <a:t> the </a:t>
            </a:r>
            <a:r>
              <a:rPr lang="et-EE" dirty="0" err="1"/>
              <a:t>systematic</a:t>
            </a:r>
            <a:r>
              <a:rPr lang="et-EE" dirty="0"/>
              <a:t> and </a:t>
            </a:r>
            <a:r>
              <a:rPr lang="et-EE" dirty="0" err="1"/>
              <a:t>responsible</a:t>
            </a:r>
            <a:r>
              <a:rPr lang="et-EE" dirty="0"/>
              <a:t> </a:t>
            </a:r>
            <a:r>
              <a:rPr lang="et-EE" dirty="0" err="1"/>
              <a:t>adoption</a:t>
            </a:r>
            <a:r>
              <a:rPr lang="et-EE" dirty="0"/>
              <a:t> of AI.</a:t>
            </a: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46</a:t>
            </a:fld>
            <a:endParaRPr lang="et-EE"/>
          </a:p>
        </p:txBody>
      </p:sp>
    </p:spTree>
    <p:extLst>
      <p:ext uri="{BB962C8B-B14F-4D97-AF65-F5344CB8AC3E}">
        <p14:creationId xmlns:p14="http://schemas.microsoft.com/office/powerpoint/2010/main" val="39807676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indent="0">
              <a:buFont typeface="Aino" panose="02000603040504020204" pitchFamily="50" charset="0"/>
              <a:buNone/>
            </a:pPr>
            <a:r>
              <a:rPr lang="et-EE" sz="1000" b="1" dirty="0">
                <a:latin typeface="Aino" panose="02000603040504020204" pitchFamily="2" charset="77"/>
              </a:rPr>
              <a:t>Project </a:t>
            </a:r>
            <a:r>
              <a:rPr lang="et-EE" sz="1000" b="1" dirty="0" err="1">
                <a:latin typeface="Aino" panose="02000603040504020204" pitchFamily="2" charset="77"/>
              </a:rPr>
              <a:t>goal</a:t>
            </a:r>
            <a:endParaRPr lang="en-GB" sz="1000" b="1" dirty="0">
              <a:latin typeface="Aino" panose="02000603040504020204" pitchFamily="2" charset="77"/>
            </a:endParaRPr>
          </a:p>
          <a:p>
            <a:pPr marL="0" indent="0">
              <a:buFont typeface="Aino" panose="02000603040504020204" pitchFamily="50" charset="0"/>
              <a:buNone/>
            </a:pPr>
            <a:r>
              <a:rPr lang="et-EE" sz="1000" dirty="0" err="1">
                <a:latin typeface="Aino" panose="02000603040504020204" pitchFamily="2" charset="77"/>
              </a:rPr>
              <a:t>Bürokratt</a:t>
            </a:r>
            <a:r>
              <a:rPr lang="et-EE" sz="1000" dirty="0">
                <a:latin typeface="Aino" panose="02000603040504020204" pitchFamily="2" charset="77"/>
              </a:rPr>
              <a:t> </a:t>
            </a:r>
            <a:r>
              <a:rPr lang="et-EE" sz="1000" dirty="0" err="1">
                <a:latin typeface="Aino" panose="02000603040504020204" pitchFamily="2" charset="77"/>
              </a:rPr>
              <a:t>chatbot</a:t>
            </a:r>
            <a:r>
              <a:rPr lang="et-EE" sz="1000" dirty="0">
                <a:latin typeface="Aino" panose="02000603040504020204" pitchFamily="2" charset="77"/>
              </a:rPr>
              <a:t> </a:t>
            </a:r>
            <a:r>
              <a:rPr lang="et-EE" sz="1000" dirty="0" err="1">
                <a:latin typeface="Aino" panose="02000603040504020204" pitchFamily="2" charset="77"/>
              </a:rPr>
              <a:t>is</a:t>
            </a:r>
            <a:r>
              <a:rPr lang="et-EE" sz="1000" dirty="0">
                <a:latin typeface="Aino" panose="02000603040504020204" pitchFamily="2" charset="77"/>
              </a:rPr>
              <a:t> </a:t>
            </a:r>
            <a:r>
              <a:rPr lang="et-EE" sz="1000" dirty="0" err="1">
                <a:latin typeface="Aino" panose="02000603040504020204" pitchFamily="2" charset="77"/>
              </a:rPr>
              <a:t>developed</a:t>
            </a:r>
            <a:r>
              <a:rPr lang="et-EE" sz="1000" dirty="0">
                <a:latin typeface="Aino" panose="02000603040504020204" pitchFamily="2" charset="77"/>
              </a:rPr>
              <a:t> and </a:t>
            </a:r>
            <a:r>
              <a:rPr lang="et-EE" sz="1000" dirty="0" err="1">
                <a:latin typeface="Aino" panose="02000603040504020204" pitchFamily="2" charset="77"/>
              </a:rPr>
              <a:t>implemented</a:t>
            </a:r>
            <a:r>
              <a:rPr lang="et-EE" sz="1000" dirty="0">
                <a:latin typeface="Aino" panose="02000603040504020204" pitchFamily="2" charset="77"/>
              </a:rPr>
              <a:t> at </a:t>
            </a:r>
            <a:r>
              <a:rPr lang="et-EE" sz="1000" dirty="0" err="1">
                <a:latin typeface="Aino" panose="02000603040504020204" pitchFamily="2" charset="77"/>
              </a:rPr>
              <a:t>three</a:t>
            </a:r>
            <a:r>
              <a:rPr lang="et-EE" sz="1000" dirty="0">
                <a:latin typeface="Aino" panose="02000603040504020204" pitchFamily="2" charset="77"/>
              </a:rPr>
              <a:t> </a:t>
            </a:r>
            <a:r>
              <a:rPr lang="et-EE" sz="1000" dirty="0" err="1">
                <a:latin typeface="Aino" panose="02000603040504020204" pitchFamily="2" charset="77"/>
              </a:rPr>
              <a:t>agencies</a:t>
            </a:r>
            <a:r>
              <a:rPr lang="et-EE" sz="1000" dirty="0">
                <a:latin typeface="Aino" panose="02000603040504020204" pitchFamily="2" charset="77"/>
              </a:rPr>
              <a:t>.</a:t>
            </a:r>
            <a:endParaRPr lang="en-GB" sz="1000" dirty="0">
              <a:latin typeface="Aino" panose="02000603040504020204" pitchFamily="2" charset="77"/>
            </a:endParaRPr>
          </a:p>
          <a:p>
            <a:pPr marL="0" indent="0">
              <a:buFont typeface="Aino" panose="02000603040504020204" pitchFamily="50" charset="0"/>
              <a:buNone/>
            </a:pPr>
            <a:endParaRPr lang="en-GB" sz="1000" dirty="0">
              <a:latin typeface="Aino" panose="02000603040504020204" pitchFamily="2" charset="77"/>
            </a:endParaRPr>
          </a:p>
          <a:p>
            <a:pPr marL="0" indent="0">
              <a:buFont typeface="Aino" panose="02000603040504020204" pitchFamily="50" charset="0"/>
              <a:buNone/>
            </a:pPr>
            <a:r>
              <a:rPr lang="et-EE" sz="1000" b="1" dirty="0" err="1">
                <a:latin typeface="Aino" panose="02000603040504020204" pitchFamily="2" charset="77"/>
              </a:rPr>
              <a:t>Future</a:t>
            </a:r>
            <a:r>
              <a:rPr lang="et-EE" sz="1000" b="1" dirty="0">
                <a:latin typeface="Aino" panose="02000603040504020204" pitchFamily="2" charset="77"/>
              </a:rPr>
              <a:t> </a:t>
            </a:r>
            <a:r>
              <a:rPr lang="et-EE" sz="1000" b="1" dirty="0" err="1">
                <a:latin typeface="Aino" panose="02000603040504020204" pitchFamily="2" charset="77"/>
              </a:rPr>
              <a:t>benefits</a:t>
            </a:r>
            <a:endParaRPr lang="en-GB" sz="1000" b="1" dirty="0">
              <a:latin typeface="Aino" panose="02000603040504020204" pitchFamily="2" charset="77"/>
            </a:endParaRPr>
          </a:p>
          <a:p>
            <a:pPr marL="0" indent="0">
              <a:buNone/>
            </a:pPr>
            <a:r>
              <a:rPr lang="en-US" sz="1000" dirty="0">
                <a:latin typeface="Aino" panose="02000603040504020204" pitchFamily="2" charset="77"/>
              </a:rPr>
              <a:t>People can communicate with the government 24/7, and thanks to the interoperability of bots, it is possible to interact with the whole government from one communication channel</a:t>
            </a:r>
            <a:endParaRPr lang="et-EE" sz="1000" dirty="0">
              <a:latin typeface="Aino" panose="02000603040504020204" pitchFamily="2" charset="77"/>
            </a:endParaRPr>
          </a:p>
          <a:p>
            <a:pPr marL="0" indent="0">
              <a:buNone/>
            </a:pPr>
            <a:endParaRPr lang="et-EE" sz="1000" dirty="0">
              <a:latin typeface="Aino" panose="02000603040504020204" pitchFamily="2" charset="77"/>
            </a:endParaRPr>
          </a:p>
          <a:p>
            <a:pPr marL="0" indent="0">
              <a:buFont typeface="+mj-lt"/>
              <a:buNone/>
            </a:pPr>
            <a:r>
              <a:rPr lang="et-EE" sz="1000" b="1" dirty="0" err="1">
                <a:latin typeface="Aino" panose="02000603040504020204" pitchFamily="2" charset="77"/>
              </a:rPr>
              <a:t>First</a:t>
            </a:r>
            <a:r>
              <a:rPr lang="et-EE" sz="1000" b="1" dirty="0">
                <a:latin typeface="Aino" panose="02000603040504020204" pitchFamily="2" charset="77"/>
              </a:rPr>
              <a:t> </a:t>
            </a:r>
            <a:r>
              <a:rPr lang="et-EE" sz="1000" b="1" dirty="0" err="1">
                <a:latin typeface="Aino" panose="02000603040504020204" pitchFamily="2" charset="77"/>
              </a:rPr>
              <a:t>chatbots</a:t>
            </a:r>
            <a:r>
              <a:rPr lang="et-EE" sz="1000" b="1" dirty="0">
                <a:latin typeface="Aino" panose="02000603040504020204" pitchFamily="2" charset="77"/>
              </a:rPr>
              <a:t> </a:t>
            </a:r>
            <a:r>
              <a:rPr lang="et-EE" sz="1000" b="1" dirty="0" err="1">
                <a:latin typeface="Aino" panose="02000603040504020204" pitchFamily="2" charset="77"/>
              </a:rPr>
              <a:t>developed</a:t>
            </a:r>
            <a:r>
              <a:rPr lang="et-EE" sz="1000" b="1" dirty="0">
                <a:latin typeface="Aino" panose="02000603040504020204" pitchFamily="2" charset="77"/>
              </a:rPr>
              <a:t> </a:t>
            </a:r>
            <a:r>
              <a:rPr lang="et-EE" sz="1000" b="1" dirty="0" err="1">
                <a:latin typeface="Aino" panose="02000603040504020204" pitchFamily="2" charset="77"/>
              </a:rPr>
              <a:t>for</a:t>
            </a:r>
            <a:r>
              <a:rPr lang="et-EE" sz="1000" b="1" dirty="0">
                <a:latin typeface="Aino" panose="02000603040504020204" pitchFamily="2" charset="77"/>
              </a:rPr>
              <a:t>:</a:t>
            </a:r>
          </a:p>
          <a:p>
            <a:pPr marL="342900" indent="-342900">
              <a:buFont typeface="+mj-lt"/>
              <a:buAutoNum type="arabicPeriod"/>
            </a:pPr>
            <a:r>
              <a:rPr lang="en-GB" sz="1000" dirty="0">
                <a:latin typeface="Aino" panose="02000603040504020204" pitchFamily="2" charset="77"/>
              </a:rPr>
              <a:t>Police and Border Control</a:t>
            </a:r>
          </a:p>
          <a:p>
            <a:pPr marL="342900" indent="-342900">
              <a:buFont typeface="+mj-lt"/>
              <a:buAutoNum type="arabicPeriod"/>
            </a:pPr>
            <a:r>
              <a:rPr lang="en-GB" sz="1000" dirty="0">
                <a:latin typeface="Aino" panose="02000603040504020204" pitchFamily="2" charset="77"/>
              </a:rPr>
              <a:t>Consumer Protection and Technical Regulatory Authority</a:t>
            </a:r>
          </a:p>
          <a:p>
            <a:pPr marL="342900" indent="-342900">
              <a:buFont typeface="+mj-lt"/>
              <a:buAutoNum type="arabicPeriod"/>
            </a:pPr>
            <a:r>
              <a:rPr lang="en-GB" sz="1000" dirty="0">
                <a:latin typeface="Aino" panose="02000603040504020204" pitchFamily="2" charset="77"/>
              </a:rPr>
              <a:t>National Library</a:t>
            </a:r>
            <a:endParaRPr lang="et-EE" sz="1000" dirty="0">
              <a:latin typeface="Aino" panose="02000603040504020204" pitchFamily="2" charset="77"/>
            </a:endParaRPr>
          </a:p>
          <a:p>
            <a:endParaRPr lang="et-EE" sz="1000" b="1" dirty="0">
              <a:latin typeface="Aino" panose="02000603040504020204" pitchFamily="2" charset="77"/>
            </a:endParaRPr>
          </a:p>
          <a:p>
            <a:r>
              <a:rPr lang="et-EE" sz="1000" b="1" dirty="0" err="1">
                <a:latin typeface="Aino" panose="02000603040504020204" pitchFamily="2" charset="77"/>
              </a:rPr>
              <a:t>Future</a:t>
            </a:r>
            <a:r>
              <a:rPr lang="et-EE" sz="1000" b="1" dirty="0">
                <a:latin typeface="Aino" panose="02000603040504020204" pitchFamily="2" charset="77"/>
              </a:rPr>
              <a:t> </a:t>
            </a:r>
            <a:r>
              <a:rPr lang="et-EE" sz="1000" b="1" dirty="0" err="1">
                <a:latin typeface="Aino" panose="02000603040504020204" pitchFamily="2" charset="77"/>
              </a:rPr>
              <a:t>developments</a:t>
            </a:r>
            <a:r>
              <a:rPr lang="et-EE" sz="1000" b="1" dirty="0">
                <a:latin typeface="Aino" panose="02000603040504020204" pitchFamily="2" charset="77"/>
              </a:rPr>
              <a:t>:</a:t>
            </a:r>
            <a:br>
              <a:rPr lang="et-EE" sz="1000" dirty="0">
                <a:latin typeface="Aino" panose="02000603040504020204" pitchFamily="2" charset="77"/>
              </a:rPr>
            </a:br>
            <a:r>
              <a:rPr lang="en-GB" sz="1000" dirty="0">
                <a:latin typeface="Aino" panose="02000603040504020204" pitchFamily="2" charset="77"/>
              </a:rPr>
              <a:t>Further onboarding</a:t>
            </a:r>
          </a:p>
          <a:p>
            <a:r>
              <a:rPr lang="en-GB" sz="1000" dirty="0">
                <a:latin typeface="Aino" panose="02000603040504020204" pitchFamily="2" charset="77"/>
              </a:rPr>
              <a:t>Speech recognition and synthesis</a:t>
            </a:r>
          </a:p>
          <a:p>
            <a:r>
              <a:rPr lang="en-GB" sz="1000" dirty="0">
                <a:latin typeface="Aino" panose="02000603040504020204" pitchFamily="2" charset="77"/>
              </a:rPr>
              <a:t>Personalized services (both public- and private sector)</a:t>
            </a:r>
          </a:p>
          <a:p>
            <a:r>
              <a:rPr lang="en-GB" sz="1000" dirty="0">
                <a:latin typeface="Aino" panose="02000603040504020204" pitchFamily="2" charset="77"/>
              </a:rPr>
              <a:t>Government mobile application and alternative communication channels</a:t>
            </a:r>
            <a:r>
              <a:rPr lang="et-EE" sz="1000" dirty="0">
                <a:latin typeface="Aino" panose="02000603040504020204" pitchFamily="2" charset="77"/>
              </a:rPr>
              <a:t>.</a:t>
            </a:r>
          </a:p>
          <a:p>
            <a:endParaRPr lang="et-EE" sz="1000" dirty="0">
              <a:latin typeface="Aino" panose="02000603040504020204" pitchFamily="2" charset="77"/>
            </a:endParaRPr>
          </a:p>
          <a:p>
            <a:pPr algn="l" fontAlgn="base"/>
            <a:r>
              <a:rPr lang="et-EE" sz="1000" b="1" i="0" dirty="0" err="1">
                <a:solidFill>
                  <a:srgbClr val="000000"/>
                </a:solidFill>
                <a:effectLst/>
                <a:latin typeface="Aino" panose="02000603040504020204" pitchFamily="2" charset="77"/>
              </a:rPr>
              <a:t>Budget</a:t>
            </a:r>
            <a:r>
              <a:rPr lang="et-EE" sz="1000" b="1" i="0" dirty="0">
                <a:solidFill>
                  <a:srgbClr val="000000"/>
                </a:solidFill>
                <a:effectLst/>
                <a:latin typeface="Aino" panose="02000603040504020204" pitchFamily="2" charset="77"/>
              </a:rPr>
              <a:t> and </a:t>
            </a:r>
            <a:r>
              <a:rPr lang="et-EE" sz="1000" b="1" i="0" dirty="0" err="1">
                <a:solidFill>
                  <a:srgbClr val="000000"/>
                </a:solidFill>
                <a:effectLst/>
                <a:latin typeface="Aino" panose="02000603040504020204" pitchFamily="2" charset="77"/>
              </a:rPr>
              <a:t>team</a:t>
            </a:r>
            <a:r>
              <a:rPr lang="et-EE" sz="1000" b="1" i="0" dirty="0">
                <a:solidFill>
                  <a:srgbClr val="000000"/>
                </a:solidFill>
                <a:effectLst/>
                <a:latin typeface="Aino" panose="02000603040504020204" pitchFamily="2" charset="77"/>
              </a:rPr>
              <a:t>:</a:t>
            </a:r>
            <a:br>
              <a:rPr lang="et-EE" sz="1000" b="0" i="0" dirty="0">
                <a:solidFill>
                  <a:srgbClr val="000000"/>
                </a:solidFill>
                <a:effectLst/>
                <a:latin typeface="Aino" panose="02000603040504020204" pitchFamily="2" charset="77"/>
              </a:rPr>
            </a:br>
            <a:r>
              <a:rPr lang="et-EE" sz="1000" b="0" i="0" dirty="0">
                <a:solidFill>
                  <a:srgbClr val="000000"/>
                </a:solidFill>
                <a:effectLst/>
                <a:latin typeface="Aino" panose="02000603040504020204" pitchFamily="2" charset="77"/>
              </a:rPr>
              <a:t>O</a:t>
            </a:r>
            <a:r>
              <a:rPr lang="en-US" sz="1000" b="0" i="0" dirty="0" err="1">
                <a:solidFill>
                  <a:srgbClr val="000000"/>
                </a:solidFill>
                <a:effectLst/>
                <a:latin typeface="Aino" panose="02000603040504020204" pitchFamily="2" charset="77"/>
              </a:rPr>
              <a:t>ver</a:t>
            </a:r>
            <a:r>
              <a:rPr lang="en-US" sz="1000" b="0" i="0" dirty="0">
                <a:solidFill>
                  <a:srgbClr val="000000"/>
                </a:solidFill>
                <a:effectLst/>
                <a:latin typeface="Aino" panose="02000603040504020204" pitchFamily="2" charset="77"/>
              </a:rPr>
              <a:t> the next four years, the total budget will be close to €13 million. </a:t>
            </a:r>
            <a:r>
              <a:rPr lang="en-US" sz="1000" b="0" i="0" dirty="0" err="1">
                <a:solidFill>
                  <a:srgbClr val="000000"/>
                </a:solidFill>
                <a:effectLst/>
                <a:latin typeface="Aino" panose="02000603040504020204" pitchFamily="2" charset="77"/>
              </a:rPr>
              <a:t>Bürokratt</a:t>
            </a:r>
            <a:r>
              <a:rPr lang="en-US" sz="1000" b="0" i="0" dirty="0">
                <a:solidFill>
                  <a:srgbClr val="000000"/>
                </a:solidFill>
                <a:effectLst/>
                <a:latin typeface="Aino" panose="02000603040504020204" pitchFamily="2" charset="77"/>
              </a:rPr>
              <a:t> will be developed in collaboration with RIA, the State Information System Authority. Other partners are involved in the development, such as the Estonian Language Institute and </a:t>
            </a:r>
            <a:r>
              <a:rPr lang="et-EE" sz="1000" b="0" i="0" dirty="0">
                <a:solidFill>
                  <a:srgbClr val="000000"/>
                </a:solidFill>
                <a:effectLst/>
                <a:latin typeface="Aino" panose="02000603040504020204" pitchFamily="2" charset="77"/>
              </a:rPr>
              <a:t>the </a:t>
            </a:r>
            <a:r>
              <a:rPr lang="en-US" sz="1000" b="0" i="0" dirty="0">
                <a:solidFill>
                  <a:srgbClr val="000000"/>
                </a:solidFill>
                <a:effectLst/>
                <a:latin typeface="Aino" panose="02000603040504020204" pitchFamily="2" charset="77"/>
              </a:rPr>
              <a:t>Ministry of Education and Research, as well as multiple private partners, including Net Group, Texta, </a:t>
            </a:r>
            <a:r>
              <a:rPr lang="en-US" sz="1000" b="0" i="0" dirty="0" err="1">
                <a:solidFill>
                  <a:srgbClr val="000000"/>
                </a:solidFill>
                <a:effectLst/>
                <a:latin typeface="Aino" panose="02000603040504020204" pitchFamily="2" charset="77"/>
              </a:rPr>
              <a:t>Stacc</a:t>
            </a:r>
            <a:r>
              <a:rPr lang="en-US" sz="1000" b="0" i="0" dirty="0">
                <a:solidFill>
                  <a:srgbClr val="000000"/>
                </a:solidFill>
                <a:effectLst/>
                <a:latin typeface="Aino" panose="02000603040504020204" pitchFamily="2" charset="77"/>
              </a:rPr>
              <a:t>, Microsoft, and Solita.</a:t>
            </a:r>
            <a:br>
              <a:rPr lang="et-EE" sz="1000" b="0" i="0" dirty="0">
                <a:solidFill>
                  <a:srgbClr val="000000"/>
                </a:solidFill>
                <a:effectLst/>
                <a:latin typeface="Aino" panose="02000603040504020204" pitchFamily="2" charset="77"/>
              </a:rPr>
            </a:br>
            <a:endParaRPr lang="et-EE" sz="1000" b="0" i="0" dirty="0">
              <a:solidFill>
                <a:srgbClr val="000000"/>
              </a:solidFill>
              <a:effectLst/>
              <a:latin typeface="Aino" panose="02000603040504020204" pitchFamily="2" charset="77"/>
            </a:endParaRPr>
          </a:p>
          <a:p>
            <a:pPr algn="l" fontAlgn="base"/>
            <a:r>
              <a:rPr lang="en-US" sz="1000" b="0" i="0" dirty="0">
                <a:solidFill>
                  <a:srgbClr val="000000"/>
                </a:solidFill>
                <a:effectLst/>
                <a:latin typeface="Aino" panose="02000603040504020204" pitchFamily="2" charset="77"/>
              </a:rPr>
              <a:t>While the most visible element of </a:t>
            </a:r>
            <a:r>
              <a:rPr lang="en-US" sz="1000" b="0" i="0" dirty="0" err="1">
                <a:solidFill>
                  <a:srgbClr val="000000"/>
                </a:solidFill>
                <a:effectLst/>
                <a:latin typeface="Aino" panose="02000603040504020204" pitchFamily="2" charset="77"/>
              </a:rPr>
              <a:t>Bürokratt</a:t>
            </a:r>
            <a:r>
              <a:rPr lang="en-US" sz="1000" b="0" i="0" dirty="0">
                <a:solidFill>
                  <a:srgbClr val="000000"/>
                </a:solidFill>
                <a:effectLst/>
                <a:latin typeface="Aino" panose="02000603040504020204" pitchFamily="2" charset="77"/>
              </a:rPr>
              <a:t> is its virtual assistant or chatbot, </a:t>
            </a:r>
            <a:r>
              <a:rPr lang="en-US" sz="1000" b="0" i="0" dirty="0" err="1">
                <a:solidFill>
                  <a:srgbClr val="000000"/>
                </a:solidFill>
                <a:effectLst/>
                <a:latin typeface="Aino" panose="02000603040504020204" pitchFamily="2" charset="77"/>
              </a:rPr>
              <a:t>Bürokratt</a:t>
            </a:r>
            <a:r>
              <a:rPr lang="en-US" sz="1000" b="0" i="0" dirty="0">
                <a:solidFill>
                  <a:srgbClr val="000000"/>
                </a:solidFill>
                <a:effectLst/>
                <a:latin typeface="Aino" panose="02000603040504020204" pitchFamily="2" charset="77"/>
              </a:rPr>
              <a:t> encompasses more than just that tool. Instead, it is an interoperable network of AI applications accessible via voice. In a way, it is similar to X-Road, the data exchange layer that serves as the backbone for Estonia’s ecosystem of digital services, called e-Estonia. </a:t>
            </a:r>
          </a:p>
          <a:p>
            <a:br>
              <a:rPr lang="en-US" sz="1000" dirty="0">
                <a:latin typeface="Aino" panose="02000603040504020204" pitchFamily="2" charset="77"/>
              </a:rPr>
            </a:br>
            <a:endParaRPr lang="en-GB"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E32193E-F815-4AC9-96A8-875FEBFC59F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47465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b="0" i="0" u="none" strike="noStrike" dirty="0">
                <a:effectLst/>
                <a:latin typeface="Aino" panose="02000603040504020204" pitchFamily="2" charset="77"/>
              </a:rPr>
              <a:t>First of all, what is Kratt? Well, Kratt is a creature from Estonian mythology and is used as a term for AI in Estonia. The Estonian government has </a:t>
            </a:r>
            <a:r>
              <a:rPr lang="en-US" sz="1000" u="none" strike="noStrike" dirty="0">
                <a:effectLst/>
                <a:latin typeface="Aino" panose="02000603040504020204" pitchFamily="2" charset="77"/>
              </a:rPr>
              <a:t>made AI a priority topic on the national level based on the Digital Agenda 2020 for Estonia. The general objective is to have at least 50 use</a:t>
            </a:r>
            <a:r>
              <a:rPr lang="et-EE" sz="1000" u="none" strike="noStrike" dirty="0">
                <a:effectLst/>
                <a:latin typeface="Aino" panose="02000603040504020204" pitchFamily="2" charset="77"/>
              </a:rPr>
              <a:t>-</a:t>
            </a:r>
            <a:r>
              <a:rPr lang="en-US" sz="1000" u="none" strike="noStrike" dirty="0">
                <a:effectLst/>
                <a:latin typeface="Aino" panose="02000603040504020204" pitchFamily="2" charset="77"/>
              </a:rPr>
              <a:t>cases of artificial intelligence in the public sector in Estonia</a:t>
            </a:r>
            <a:r>
              <a:rPr lang="et-EE" sz="1000" u="none" strike="noStrike" dirty="0">
                <a:effectLst/>
                <a:latin typeface="Aino" panose="02000603040504020204" pitchFamily="2" charset="77"/>
              </a:rPr>
              <a:t> by 2020</a:t>
            </a:r>
            <a:r>
              <a:rPr lang="en-US" sz="1000" u="none" strike="noStrike" dirty="0">
                <a:effectLst/>
                <a:latin typeface="Aino" panose="02000603040504020204" pitchFamily="2" charset="77"/>
              </a:rPr>
              <a:t>. The government has launched an expert task force, led by Government Office and the Government CIO. From 2019-2021, the Estonian government has pledged more than €10m to implement this national AI strategy.</a:t>
            </a:r>
          </a:p>
          <a:p>
            <a:pPr>
              <a:lnSpc>
                <a:spcPct val="114000"/>
              </a:lnSpc>
            </a:pPr>
            <a:endParaRPr lang="en-US" sz="1000" u="none" strike="noStrike" dirty="0">
              <a:effectLst/>
              <a:latin typeface="Aino" panose="02000603040504020204" pitchFamily="2" charset="77"/>
            </a:endParaRPr>
          </a:p>
          <a:p>
            <a:pPr>
              <a:lnSpc>
                <a:spcPct val="114000"/>
              </a:lnSpc>
            </a:pPr>
            <a:r>
              <a:rPr lang="et-EE" sz="1000" u="none" strike="noStrike" dirty="0">
                <a:effectLst/>
                <a:latin typeface="Aino" panose="02000603040504020204" pitchFamily="2" charset="77"/>
              </a:rPr>
              <a:t>E</a:t>
            </a:r>
            <a:r>
              <a:rPr lang="en-US" sz="1000" u="none" strike="noStrike" dirty="0" err="1">
                <a:effectLst/>
                <a:latin typeface="Aino" panose="02000603040504020204" pitchFamily="2" charset="77"/>
              </a:rPr>
              <a:t>xisting</a:t>
            </a:r>
            <a:r>
              <a:rPr lang="en-US" sz="1000" u="none" strike="noStrike" dirty="0">
                <a:effectLst/>
                <a:latin typeface="Aino" panose="02000603040504020204" pitchFamily="2" charset="77"/>
              </a:rPr>
              <a:t> use-cases in the Estonian public sector. To give you some examples:</a:t>
            </a:r>
          </a:p>
          <a:p>
            <a:pPr>
              <a:lnSpc>
                <a:spcPct val="114000"/>
              </a:lnSpc>
            </a:pPr>
            <a:endParaRPr lang="en-US" sz="1000" u="none" strike="noStrike" dirty="0">
              <a:effectLst/>
              <a:latin typeface="Aino" panose="02000603040504020204" pitchFamily="2" charset="77"/>
            </a:endParaRP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Information System Authority of Estonia is using machine learning for detecting anomalies and incidents on the traffic of the Estonian data exchange layer – X-Road.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Predictive analytics is used to decide where to send the police for traffic regulation. The system is well used in cities; however the algorithm does not yet work well in rural areas.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The Estonian Unemployment Insurance Fund matches job seekers with open positions using AI. It helps job seekers get matched with the right job. The current job matching algorithm is developed further with job seeker profiling algorithm. </a:t>
            </a:r>
          </a:p>
          <a:p>
            <a:pPr marL="171450" indent="-171450">
              <a:lnSpc>
                <a:spcPct val="114000"/>
              </a:lnSpc>
              <a:buFont typeface="Arial" panose="020B0604020202020204" pitchFamily="34" charset="0"/>
              <a:buChar char="•"/>
            </a:pPr>
            <a:r>
              <a:rPr lang="en-US" sz="1000" u="none" strike="noStrike" dirty="0">
                <a:effectLst/>
                <a:latin typeface="Aino" panose="02000603040504020204" pitchFamily="2" charset="77"/>
              </a:rPr>
              <a:t>Estonian Agricultural Registers and Information Board is using machine learning to detect land mowing. Satellite images are </a:t>
            </a:r>
            <a:r>
              <a:rPr lang="en-US" sz="1000" u="none" strike="noStrike" dirty="0" err="1">
                <a:effectLst/>
                <a:latin typeface="Aino" panose="02000603040504020204" pitchFamily="2" charset="77"/>
              </a:rPr>
              <a:t>analysed</a:t>
            </a:r>
            <a:r>
              <a:rPr lang="en-US" sz="1000" u="none" strike="noStrike" dirty="0">
                <a:effectLst/>
                <a:latin typeface="Aino" panose="02000603040504020204" pitchFamily="2" charset="77"/>
              </a:rPr>
              <a:t> to detect whether agricultural land has been mowed. This is necessary as mowing land is one of the requirements for receiving government grants. Before satellite image analysis this work was carried out manually using on-spot control. </a:t>
            </a:r>
            <a:endParaRPr lang="et-EE" sz="1000" u="none" strike="noStrike" dirty="0">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A chatbot </a:t>
            </a:r>
            <a:r>
              <a:rPr lang="en-US" sz="1000" b="0" i="0" dirty="0">
                <a:solidFill>
                  <a:srgbClr val="000000"/>
                </a:solidFill>
                <a:effectLst/>
                <a:latin typeface="Aino" panose="02000603040504020204" pitchFamily="2" charset="77"/>
              </a:rPr>
              <a:t>that introduces Estonia in all the world’s languages</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Data analysis tool OTT</a:t>
            </a:r>
            <a:r>
              <a:rPr lang="et-EE" sz="1000" b="1" i="0" dirty="0">
                <a:solidFill>
                  <a:srgbClr val="000000"/>
                </a:solidFill>
                <a:effectLst/>
                <a:latin typeface="Aino" panose="02000603040504020204" pitchFamily="2" charset="77"/>
              </a:rPr>
              <a:t> </a:t>
            </a:r>
            <a:r>
              <a:rPr lang="et-EE" sz="1000" b="0" i="0" dirty="0">
                <a:solidFill>
                  <a:srgbClr val="000000"/>
                </a:solidFill>
                <a:effectLst/>
                <a:latin typeface="Aino" panose="02000603040504020204" pitchFamily="2" charset="77"/>
              </a:rPr>
              <a:t>by </a:t>
            </a:r>
            <a:r>
              <a:rPr lang="en-US" sz="1000" b="0" i="0" dirty="0">
                <a:solidFill>
                  <a:srgbClr val="000000"/>
                </a:solidFill>
                <a:effectLst/>
                <a:latin typeface="Aino" panose="02000603040504020204" pitchFamily="2" charset="77"/>
              </a:rPr>
              <a:t>The Estonian Unemployment Insurance Fund</a:t>
            </a:r>
            <a:r>
              <a:rPr lang="et-EE" sz="1000" b="0" i="0" dirty="0">
                <a:solidFill>
                  <a:srgbClr val="000000"/>
                </a:solidFill>
                <a:effectLst/>
                <a:latin typeface="Aino" panose="02000603040504020204" pitchFamily="2" charset="77"/>
              </a:rPr>
              <a:t>. </a:t>
            </a:r>
            <a:r>
              <a:rPr lang="en-US" sz="1000" b="0" i="0" dirty="0">
                <a:solidFill>
                  <a:srgbClr val="000000"/>
                </a:solidFill>
                <a:effectLst/>
                <a:latin typeface="Aino" panose="02000603040504020204" pitchFamily="2" charset="77"/>
              </a:rPr>
              <a:t>OTT is a data analysis tool that forecasts the probability of the unemployed getting a job, identifies the factors influencing it and thus helps to offer the unemployed assistance based on individual needs and increase the efficiency of the Unemployment Fund.</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000" b="1" i="0" dirty="0">
                <a:solidFill>
                  <a:srgbClr val="000000"/>
                </a:solidFill>
                <a:effectLst/>
                <a:latin typeface="Aino" panose="02000603040504020204" pitchFamily="2" charset="77"/>
              </a:rPr>
              <a:t>Transcription of emergency calls</a:t>
            </a:r>
            <a:r>
              <a:rPr lang="et-EE" sz="1000" b="1" i="0" dirty="0">
                <a:solidFill>
                  <a:srgbClr val="000000"/>
                </a:solidFill>
                <a:effectLst/>
                <a:latin typeface="Aino" panose="02000603040504020204" pitchFamily="2" charset="77"/>
              </a:rPr>
              <a:t> by </a:t>
            </a:r>
            <a:r>
              <a:rPr lang="en-US" sz="1000" b="0" i="0" dirty="0">
                <a:solidFill>
                  <a:srgbClr val="000000"/>
                </a:solidFill>
                <a:effectLst/>
                <a:latin typeface="Aino" panose="02000603040504020204" pitchFamily="2" charset="77"/>
              </a:rPr>
              <a:t>Emergency Response Centre</a:t>
            </a:r>
            <a:r>
              <a:rPr lang="et-EE" sz="1000" b="0" i="0" dirty="0">
                <a:solidFill>
                  <a:srgbClr val="000000"/>
                </a:solidFill>
                <a:effectLst/>
                <a:latin typeface="Aino" panose="02000603040504020204" pitchFamily="2" charset="77"/>
              </a:rPr>
              <a:t> - </a:t>
            </a:r>
            <a:r>
              <a:rPr lang="en-US" sz="1000" b="0" i="0" dirty="0">
                <a:solidFill>
                  <a:srgbClr val="000000"/>
                </a:solidFill>
                <a:effectLst/>
                <a:latin typeface="Aino" panose="02000603040504020204" pitchFamily="2" charset="77"/>
              </a:rPr>
              <a:t>AI solution transcribe</a:t>
            </a:r>
            <a:r>
              <a:rPr lang="et-EE" sz="1000" b="0" i="0" dirty="0">
                <a:solidFill>
                  <a:srgbClr val="000000"/>
                </a:solidFill>
                <a:effectLst/>
                <a:latin typeface="Aino" panose="02000603040504020204" pitchFamily="2" charset="77"/>
              </a:rPr>
              <a:t>s</a:t>
            </a:r>
            <a:r>
              <a:rPr lang="en-US" sz="1000" b="0" i="0" dirty="0">
                <a:solidFill>
                  <a:srgbClr val="000000"/>
                </a:solidFill>
                <a:effectLst/>
                <a:latin typeface="Aino" panose="02000603040504020204" pitchFamily="2" charset="77"/>
              </a:rPr>
              <a:t> calls made to the number 112.</a:t>
            </a: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t-EE" sz="1000" b="0" i="0" dirty="0">
              <a:solidFill>
                <a:srgbClr val="000000"/>
              </a:solidFill>
              <a:effectLst/>
              <a:latin typeface="Aino" panose="02000603040504020204" pitchFamily="2" charset="77"/>
            </a:endParaRPr>
          </a:p>
          <a:p>
            <a:pPr marL="171450" marR="0" lvl="0"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t-EE" sz="1000" b="0" i="0" dirty="0" err="1">
                <a:solidFill>
                  <a:srgbClr val="000000"/>
                </a:solidFill>
                <a:effectLst/>
                <a:latin typeface="Aino" panose="02000603040504020204" pitchFamily="2" charset="77"/>
              </a:rPr>
              <a:t>Usecases</a:t>
            </a:r>
            <a:r>
              <a:rPr lang="et-EE" sz="1000" b="0" i="0" dirty="0">
                <a:solidFill>
                  <a:srgbClr val="000000"/>
                </a:solidFill>
                <a:effectLst/>
                <a:latin typeface="Aino" panose="02000603040504020204" pitchFamily="2" charset="77"/>
              </a:rPr>
              <a:t>: https://www.kratid.ee/en/ai-use-cases </a:t>
            </a:r>
            <a:endParaRPr lang="en-US" sz="1000" b="0" i="0" dirty="0">
              <a:solidFill>
                <a:srgbClr val="000000"/>
              </a:solidFill>
              <a:effectLst/>
              <a:latin typeface="Aino" panose="02000603040504020204" pitchFamily="2" charset="77"/>
            </a:endParaRPr>
          </a:p>
          <a:p>
            <a:endParaRPr lang="en-GB" sz="1000" u="none" strike="noStrike" baseline="0" dirty="0">
              <a:effectLst/>
              <a:latin typeface="Aino" panose="02000603040504020204" pitchFamily="2" charset="77"/>
            </a:endParaRPr>
          </a:p>
          <a:p>
            <a:pPr>
              <a:lnSpc>
                <a:spcPct val="114000"/>
              </a:lnSpc>
            </a:pPr>
            <a:r>
              <a:rPr lang="en-US" sz="1000" dirty="0">
                <a:latin typeface="Aino" panose="02000603040504020204" pitchFamily="2" charset="77"/>
                <a:hlinkClick r:id="rId3"/>
              </a:rPr>
              <a:t>https://www.kratid.ee/in-English</a:t>
            </a:r>
            <a:endParaRPr lang="et-EE" sz="1000" dirty="0">
              <a:latin typeface="Aino" panose="02000603040504020204" pitchFamily="2" charset="77"/>
            </a:endParaRPr>
          </a:p>
          <a:p>
            <a:pPr>
              <a:lnSpc>
                <a:spcPct val="114000"/>
              </a:lnSpc>
            </a:pPr>
            <a:r>
              <a:rPr lang="en-US" sz="1000" dirty="0">
                <a:latin typeface="Aino" panose="02000603040504020204" pitchFamily="2" charset="77"/>
                <a:hlinkClick r:id="rId4"/>
              </a:rPr>
              <a:t>https://www.mkm.ee/sites/default/files/digital_agenda_2020_estonia_engf.pdf</a:t>
            </a:r>
            <a:endParaRPr lang="et-EE" sz="1000" b="0" i="0" u="none" strike="noStrike" dirty="0">
              <a:effectLst/>
              <a:latin typeface="Aino" panose="02000603040504020204" pitchFamily="2" charset="77"/>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a:p>
            <a:pPr>
              <a:lnSpc>
                <a:spcPct val="114000"/>
              </a:lnSpc>
            </a:pPr>
            <a:endParaRPr lang="en-US" sz="1000" u="none" strike="noStrike" dirty="0">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48</a:t>
            </a:fld>
            <a:endParaRPr lang="et-EE" sz="1000">
              <a:latin typeface="Aino" panose="02000603040504020204" pitchFamily="50" charset="0"/>
            </a:endParaRPr>
          </a:p>
        </p:txBody>
      </p:sp>
    </p:spTree>
    <p:extLst>
      <p:ext uri="{BB962C8B-B14F-4D97-AF65-F5344CB8AC3E}">
        <p14:creationId xmlns:p14="http://schemas.microsoft.com/office/powerpoint/2010/main" val="25672141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n-US" sz="1000" dirty="0">
                <a:effectLst/>
                <a:latin typeface="Aino" panose="02000603040504020204" pitchFamily="2" charset="77"/>
                <a:ea typeface="Verdana"/>
                <a:cs typeface="Times New Roman"/>
              </a:rPr>
              <a:t>We don’t have to look far to see evidence of good</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n-US" sz="1000" dirty="0">
                <a:effectLst/>
                <a:latin typeface="Aino" panose="02000603040504020204" pitchFamily="2" charset="77"/>
                <a:ea typeface="Verdana"/>
                <a:cs typeface="Times New Roman"/>
              </a:rPr>
              <a:t> cooperation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These</a:t>
            </a:r>
            <a:r>
              <a:rPr lang="et-EE" sz="1000" dirty="0">
                <a:effectLst/>
                <a:latin typeface="Aino" panose="02000603040504020204" pitchFamily="2" charset="77"/>
                <a:ea typeface="Verdana"/>
                <a:cs typeface="Times New Roman"/>
              </a:rPr>
              <a:t> are just </a:t>
            </a:r>
            <a:r>
              <a:rPr lang="et-EE" sz="1000" dirty="0" err="1">
                <a:effectLst/>
                <a:latin typeface="Aino" panose="02000603040504020204" pitchFamily="2" charset="77"/>
                <a:ea typeface="Verdana"/>
                <a:cs typeface="Times New Roman"/>
              </a:rPr>
              <a:t>few</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examples</a:t>
            </a:r>
            <a:r>
              <a:rPr lang="et-EE" sz="1000" dirty="0">
                <a:effectLst/>
                <a:latin typeface="Aino" panose="02000603040504020204" pitchFamily="2" charset="77"/>
                <a:ea typeface="Verdana"/>
                <a:cs typeface="Times New Roman"/>
              </a:rPr>
              <a:t> of </a:t>
            </a:r>
            <a:r>
              <a:rPr lang="et-EE" sz="1000" dirty="0" err="1">
                <a:effectLst/>
                <a:latin typeface="Aino" panose="02000603040504020204" pitchFamily="2" charset="77"/>
                <a:ea typeface="Verdana"/>
                <a:cs typeface="Times New Roman"/>
              </a:rPr>
              <a:t>how</a:t>
            </a:r>
            <a:r>
              <a:rPr lang="et-EE" sz="1000" dirty="0">
                <a:effectLst/>
                <a:latin typeface="Aino" panose="02000603040504020204" pitchFamily="2" charset="77"/>
                <a:ea typeface="Verdana"/>
                <a:cs typeface="Times New Roman"/>
              </a:rPr>
              <a:t> Estonia </a:t>
            </a:r>
            <a:r>
              <a:rPr lang="et-EE" sz="1000" dirty="0" err="1">
                <a:effectLst/>
                <a:latin typeface="Aino" panose="02000603040504020204" pitchFamily="2" charset="77"/>
                <a:ea typeface="Verdana"/>
                <a:cs typeface="Times New Roman"/>
              </a:rPr>
              <a:t>is</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adding</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value</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to</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digitalisation</a:t>
            </a:r>
            <a:r>
              <a:rPr lang="et-EE" sz="1000" dirty="0">
                <a:effectLst/>
                <a:latin typeface="Aino" panose="02000603040504020204" pitchFamily="2" charset="77"/>
                <a:ea typeface="Verdana"/>
                <a:cs typeface="Times New Roman"/>
              </a:rPr>
              <a:t> on </a:t>
            </a:r>
            <a:r>
              <a:rPr lang="et-EE" sz="1000" dirty="0" err="1">
                <a:effectLst/>
                <a:latin typeface="Aino" panose="02000603040504020204" pitchFamily="2" charset="77"/>
                <a:ea typeface="Verdana"/>
                <a:cs typeface="Times New Roman"/>
              </a:rPr>
              <a:t>an</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international</a:t>
            </a:r>
            <a:r>
              <a:rPr lang="et-EE" sz="1000" dirty="0">
                <a:effectLst/>
                <a:latin typeface="Aino" panose="02000603040504020204" pitchFamily="2" charset="77"/>
                <a:ea typeface="Verdana"/>
                <a:cs typeface="Times New Roman"/>
              </a:rPr>
              <a:t> </a:t>
            </a:r>
            <a:r>
              <a:rPr lang="et-EE" sz="1000" dirty="0" err="1">
                <a:effectLst/>
                <a:latin typeface="Aino" panose="02000603040504020204" pitchFamily="2" charset="77"/>
                <a:ea typeface="Verdana"/>
                <a:cs typeface="Times New Roman"/>
              </a:rPr>
              <a:t>scale</a:t>
            </a:r>
            <a:r>
              <a:rPr lang="et-EE" sz="1000" dirty="0">
                <a:effectLst/>
                <a:latin typeface="Aino" panose="02000603040504020204" pitchFamily="2" charset="77"/>
                <a:ea typeface="Verdana"/>
                <a:cs typeface="Times New Roman"/>
              </a:rPr>
              <a:t>.</a:t>
            </a:r>
            <a:r>
              <a:rPr lang="et-EE" sz="1000" dirty="0">
                <a:latin typeface="Aino" panose="02000603040504020204" pitchFamily="2" charset="77"/>
                <a:ea typeface="Verdana"/>
                <a:cs typeface="Times New Roman"/>
              </a:rPr>
              <a:t> </a:t>
            </a:r>
            <a:endParaRPr lang="et-EE" sz="1000" dirty="0">
              <a:effectLst/>
              <a:latin typeface="Aino" panose="02000603040504020204" pitchFamily="2" charset="77"/>
              <a:ea typeface="Verdana" panose="020B0604030504040204" pitchFamily="34" charset="0"/>
            </a:endParaRPr>
          </a:p>
          <a:p>
            <a:endParaRPr lang="et-EE" sz="1000" dirty="0">
              <a:latin typeface="Aino" panose="02000603040504020204" pitchFamily="2" charset="77"/>
            </a:endParaRPr>
          </a:p>
          <a:p>
            <a:r>
              <a:rPr lang="en-US" sz="1000" dirty="0">
                <a:latin typeface="Aino" panose="02000603040504020204" pitchFamily="2" charset="77"/>
              </a:rPr>
              <a:t>As the digital frontrunners of Europe, the signatory </a:t>
            </a:r>
            <a:r>
              <a:rPr lang="en-US" sz="1000" b="1" dirty="0">
                <a:latin typeface="Aino" panose="02000603040504020204" pitchFamily="2" charset="77"/>
                <a:hlinkClick r:id="rId3"/>
              </a:rPr>
              <a:t>D9+</a:t>
            </a:r>
            <a:r>
              <a:rPr lang="en-US" sz="1000" b="1" dirty="0">
                <a:latin typeface="Aino" panose="02000603040504020204" pitchFamily="2" charset="77"/>
              </a:rPr>
              <a:t> </a:t>
            </a:r>
            <a:r>
              <a:rPr lang="en-US" sz="1000" dirty="0">
                <a:latin typeface="Aino" panose="02000603040504020204" pitchFamily="2" charset="77"/>
              </a:rPr>
              <a:t>countries seek </a:t>
            </a:r>
            <a:r>
              <a:rPr lang="et-EE" sz="1000" dirty="0" err="1">
                <a:latin typeface="Aino" panose="02000603040504020204" pitchFamily="2" charset="77"/>
              </a:rPr>
              <a:t>to</a:t>
            </a:r>
            <a:r>
              <a:rPr lang="et-EE" sz="1000" dirty="0">
                <a:latin typeface="Aino" panose="02000603040504020204" pitchFamily="2" charset="77"/>
              </a:rPr>
              <a:t> </a:t>
            </a:r>
            <a:r>
              <a:rPr lang="en-US" sz="1000" dirty="0">
                <a:latin typeface="Aino" panose="02000603040504020204" pitchFamily="2" charset="77"/>
              </a:rPr>
              <a:t>contribute to the formulation of the roadmap and the 2030 goals for Europe</a:t>
            </a:r>
            <a:r>
              <a:rPr lang="et-EE" sz="1000" dirty="0">
                <a:latin typeface="Aino" panose="02000603040504020204" pitchFamily="2" charset="77"/>
              </a:rPr>
              <a:t> in </a:t>
            </a:r>
            <a:r>
              <a:rPr lang="et-EE" sz="1000" dirty="0" err="1">
                <a:latin typeface="Aino" panose="02000603040504020204" pitchFamily="2" charset="77"/>
              </a:rPr>
              <a:t>terms</a:t>
            </a:r>
            <a:r>
              <a:rPr lang="et-EE" sz="1000" dirty="0">
                <a:latin typeface="Aino" panose="02000603040504020204" pitchFamily="2" charset="77"/>
              </a:rPr>
              <a:t> of </a:t>
            </a:r>
            <a:r>
              <a:rPr lang="et-EE" sz="1000" dirty="0" err="1">
                <a:latin typeface="Aino" panose="02000603040504020204" pitchFamily="2" charset="77"/>
              </a:rPr>
              <a:t>digitalisation</a:t>
            </a:r>
            <a:r>
              <a:rPr lang="et-EE" sz="1000" dirty="0">
                <a:latin typeface="Aino" panose="02000603040504020204" pitchFamily="2" charset="77"/>
              </a:rPr>
              <a:t> and </a:t>
            </a:r>
            <a:r>
              <a:rPr lang="et-EE" sz="1000" dirty="0" err="1">
                <a:latin typeface="Aino" panose="02000603040504020204" pitchFamily="2" charset="77"/>
              </a:rPr>
              <a:t>technological</a:t>
            </a:r>
            <a:r>
              <a:rPr lang="et-EE" sz="1000" dirty="0">
                <a:latin typeface="Aino" panose="02000603040504020204" pitchFamily="2" charset="77"/>
              </a:rPr>
              <a:t> </a:t>
            </a:r>
            <a:r>
              <a:rPr lang="et-EE" sz="1000" dirty="0" err="1">
                <a:latin typeface="Aino" panose="02000603040504020204" pitchFamily="2" charset="77"/>
              </a:rPr>
              <a:t>advancements</a:t>
            </a:r>
            <a:r>
              <a:rPr lang="et-EE" sz="1000" dirty="0">
                <a:latin typeface="Aino" panose="02000603040504020204" pitchFamily="2" charset="77"/>
              </a:rPr>
              <a:t>. Estonia </a:t>
            </a:r>
            <a:r>
              <a:rPr lang="et-EE" sz="1000" dirty="0" err="1">
                <a:latin typeface="Aino" panose="02000603040504020204" pitchFamily="2" charset="77"/>
              </a:rPr>
              <a:t>meets</a:t>
            </a:r>
            <a:r>
              <a:rPr lang="et-EE" sz="1000" dirty="0">
                <a:latin typeface="Aino" panose="02000603040504020204" pitchFamily="2" charset="77"/>
              </a:rPr>
              <a:t> </a:t>
            </a:r>
            <a:r>
              <a:rPr lang="et-EE" sz="1000" dirty="0" err="1">
                <a:latin typeface="Aino" panose="02000603040504020204" pitchFamily="2" charset="77"/>
              </a:rPr>
              <a:t>together</a:t>
            </a:r>
            <a:r>
              <a:rPr lang="et-EE" sz="1000" dirty="0">
                <a:latin typeface="Aino" panose="02000603040504020204" pitchFamily="2" charset="77"/>
              </a:rPr>
              <a:t> </a:t>
            </a:r>
            <a:r>
              <a:rPr lang="et-EE" sz="1000" dirty="0" err="1">
                <a:latin typeface="Aino" panose="02000603040504020204" pitchFamily="2" charset="77"/>
              </a:rPr>
              <a:t>with</a:t>
            </a:r>
            <a:r>
              <a:rPr lang="et-EE" sz="1000" dirty="0">
                <a:latin typeface="Aino" panose="02000603040504020204" pitchFamily="2" charset="77"/>
              </a:rPr>
              <a:t> </a:t>
            </a:r>
            <a:r>
              <a:rPr lang="et-EE" sz="1000" dirty="0" err="1">
                <a:latin typeface="Aino" panose="02000603040504020204" pitchFamily="2" charset="77"/>
              </a:rPr>
              <a:t>other</a:t>
            </a:r>
            <a:r>
              <a:rPr lang="et-EE" sz="1000" dirty="0">
                <a:latin typeface="Aino" panose="02000603040504020204" pitchFamily="2" charset="77"/>
              </a:rPr>
              <a:t> D9+ </a:t>
            </a:r>
            <a:r>
              <a:rPr lang="et-EE" sz="1000" dirty="0" err="1">
                <a:latin typeface="Aino" panose="02000603040504020204" pitchFamily="2" charset="77"/>
              </a:rPr>
              <a:t>countries</a:t>
            </a:r>
            <a:r>
              <a:rPr lang="et-EE" sz="1000" dirty="0">
                <a:latin typeface="Aino" panose="02000603040504020204" pitchFamily="2" charset="77"/>
              </a:rPr>
              <a:t> </a:t>
            </a:r>
            <a:r>
              <a:rPr lang="et-EE" sz="1000" dirty="0" err="1">
                <a:latin typeface="Aino" panose="02000603040504020204" pitchFamily="2" charset="77"/>
              </a:rPr>
              <a:t>twice</a:t>
            </a:r>
            <a:r>
              <a:rPr lang="et-EE" sz="1000" dirty="0">
                <a:latin typeface="Aino" panose="02000603040504020204" pitchFamily="2" charset="77"/>
              </a:rPr>
              <a:t> a </a:t>
            </a:r>
            <a:r>
              <a:rPr lang="et-EE" sz="1000" dirty="0" err="1">
                <a:latin typeface="Aino" panose="02000603040504020204" pitchFamily="2" charset="77"/>
              </a:rPr>
              <a:t>year</a:t>
            </a:r>
            <a:r>
              <a:rPr lang="et-EE" sz="1000" dirty="0">
                <a:latin typeface="Aino" panose="02000603040504020204" pitchFamily="2" charset="77"/>
              </a:rPr>
              <a:t>. </a:t>
            </a:r>
            <a:endParaRPr lang="et-EE" sz="1000" dirty="0">
              <a:solidFill>
                <a:srgbClr val="222222"/>
              </a:solidFill>
              <a:latin typeface="Aino" panose="02000603040504020204" pitchFamily="2" charset="77"/>
            </a:endParaRPr>
          </a:p>
          <a:p>
            <a:endParaRPr lang="et-EE" sz="1000" dirty="0">
              <a:latin typeface="Aino" panose="02000603040504020204" pitchFamily="2" charset="77"/>
            </a:endParaRPr>
          </a:p>
          <a:p>
            <a:r>
              <a:rPr lang="et-EE" sz="1000" dirty="0">
                <a:latin typeface="Aino" panose="02000603040504020204" pitchFamily="2" charset="77"/>
              </a:rPr>
              <a:t>Estonia </a:t>
            </a:r>
            <a:r>
              <a:rPr lang="et-EE" sz="1000" dirty="0" err="1">
                <a:latin typeface="Aino" panose="02000603040504020204" pitchFamily="2" charset="77"/>
              </a:rPr>
              <a:t>was</a:t>
            </a:r>
            <a:r>
              <a:rPr lang="et-EE" sz="1000" dirty="0">
                <a:latin typeface="Aino" panose="02000603040504020204" pitchFamily="2" charset="77"/>
              </a:rPr>
              <a:t> a </a:t>
            </a:r>
            <a:r>
              <a:rPr lang="et-EE" sz="1000" dirty="0" err="1">
                <a:latin typeface="Aino" panose="02000603040504020204" pitchFamily="2" charset="77"/>
              </a:rPr>
              <a:t>founding</a:t>
            </a:r>
            <a:r>
              <a:rPr lang="et-EE" sz="1000" dirty="0">
                <a:latin typeface="Aino" panose="02000603040504020204" pitchFamily="2" charset="77"/>
              </a:rPr>
              <a:t> </a:t>
            </a:r>
            <a:r>
              <a:rPr lang="et-EE" sz="1000" dirty="0" err="1">
                <a:latin typeface="Aino" panose="02000603040504020204" pitchFamily="2" charset="77"/>
              </a:rPr>
              <a:t>member</a:t>
            </a:r>
            <a:r>
              <a:rPr lang="et-EE" sz="1000" dirty="0">
                <a:latin typeface="Aino" panose="02000603040504020204" pitchFamily="2" charset="77"/>
              </a:rPr>
              <a:t> of D5 </a:t>
            </a:r>
            <a:r>
              <a:rPr lang="et-EE" sz="1000" dirty="0" err="1">
                <a:latin typeface="Aino" panose="02000603040504020204" pitchFamily="2" charset="77"/>
              </a:rPr>
              <a:t>that</a:t>
            </a:r>
            <a:r>
              <a:rPr lang="et-EE" sz="1000" dirty="0">
                <a:latin typeface="Aino" panose="02000603040504020204" pitchFamily="2" charset="77"/>
              </a:rPr>
              <a:t> </a:t>
            </a:r>
            <a:r>
              <a:rPr lang="et-EE" sz="1000" dirty="0" err="1">
                <a:latin typeface="Aino" panose="02000603040504020204" pitchFamily="2" charset="77"/>
              </a:rPr>
              <a:t>eventually</a:t>
            </a:r>
            <a:r>
              <a:rPr lang="et-EE" sz="1000" dirty="0">
                <a:latin typeface="Aino" panose="02000603040504020204" pitchFamily="2" charset="77"/>
              </a:rPr>
              <a:t> </a:t>
            </a:r>
            <a:r>
              <a:rPr lang="et-EE" sz="1000" dirty="0" err="1">
                <a:latin typeface="Aino" panose="02000603040504020204" pitchFamily="2" charset="77"/>
              </a:rPr>
              <a:t>developed</a:t>
            </a:r>
            <a:r>
              <a:rPr lang="et-EE" sz="1000" dirty="0">
                <a:latin typeface="Aino" panose="02000603040504020204" pitchFamily="2" charset="77"/>
              </a:rPr>
              <a:t> </a:t>
            </a:r>
            <a:r>
              <a:rPr lang="et-EE" sz="1000" dirty="0" err="1">
                <a:latin typeface="Aino" panose="02000603040504020204" pitchFamily="2" charset="77"/>
              </a:rPr>
              <a:t>into</a:t>
            </a:r>
            <a:r>
              <a:rPr lang="et-EE" sz="1000" dirty="0">
                <a:latin typeface="Aino" panose="02000603040504020204" pitchFamily="2" charset="77"/>
              </a:rPr>
              <a:t> </a:t>
            </a:r>
            <a:r>
              <a:rPr lang="et-EE" sz="1000" b="1" dirty="0">
                <a:latin typeface="Aino" panose="02000603040504020204" pitchFamily="2" charset="77"/>
                <a:hlinkClick r:id="rId4"/>
              </a:rPr>
              <a:t>Digital </a:t>
            </a:r>
            <a:r>
              <a:rPr lang="et-EE" sz="1000" b="1" dirty="0" err="1">
                <a:latin typeface="Aino" panose="02000603040504020204" pitchFamily="2" charset="77"/>
                <a:hlinkClick r:id="rId4"/>
              </a:rPr>
              <a:t>Nations</a:t>
            </a:r>
            <a:r>
              <a:rPr lang="et-EE" sz="1000" b="1" dirty="0">
                <a:latin typeface="Aino" panose="02000603040504020204" pitchFamily="2" charset="77"/>
              </a:rPr>
              <a:t>. </a:t>
            </a:r>
            <a:r>
              <a:rPr lang="et-EE" sz="1000" b="0" dirty="0">
                <a:latin typeface="Aino" panose="02000603040504020204" pitchFamily="2" charset="77"/>
              </a:rPr>
              <a:t>Digital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consists</a:t>
            </a:r>
            <a:r>
              <a:rPr lang="et-EE" sz="1000" b="0" dirty="0">
                <a:latin typeface="Aino" panose="02000603040504020204" pitchFamily="2" charset="77"/>
              </a:rPr>
              <a:t> of </a:t>
            </a:r>
            <a:r>
              <a:rPr lang="et-EE" sz="1000" b="0" dirty="0" err="1">
                <a:latin typeface="Aino" panose="02000603040504020204" pitchFamily="2" charset="77"/>
              </a:rPr>
              <a:t>leading</a:t>
            </a:r>
            <a:r>
              <a:rPr lang="et-EE" sz="1000" b="0" dirty="0">
                <a:latin typeface="Aino" panose="02000603040504020204" pitchFamily="2" charset="77"/>
              </a:rPr>
              <a:t> </a:t>
            </a:r>
            <a:r>
              <a:rPr lang="et-EE" sz="1000" b="0" dirty="0" err="1">
                <a:latin typeface="Aino" panose="02000603040504020204" pitchFamily="2" charset="77"/>
              </a:rPr>
              <a:t>digital</a:t>
            </a:r>
            <a:r>
              <a:rPr lang="et-EE" sz="1000" b="0" dirty="0">
                <a:latin typeface="Aino" panose="02000603040504020204" pitchFamily="2" charset="77"/>
              </a:rPr>
              <a:t> </a:t>
            </a:r>
            <a:r>
              <a:rPr lang="et-EE" sz="1000" b="0" dirty="0" err="1">
                <a:latin typeface="Aino" panose="02000603040504020204" pitchFamily="2" charset="77"/>
              </a:rPr>
              <a:t>nations</a:t>
            </a:r>
            <a:r>
              <a:rPr lang="et-EE" sz="1000" b="0" dirty="0">
                <a:latin typeface="Aino" panose="02000603040504020204" pitchFamily="2" charset="77"/>
              </a:rPr>
              <a:t> </a:t>
            </a:r>
            <a:r>
              <a:rPr lang="et-EE" sz="1000" b="0" dirty="0" err="1">
                <a:latin typeface="Aino" panose="02000603040504020204" pitchFamily="2" charset="77"/>
              </a:rPr>
              <a:t>to</a:t>
            </a:r>
            <a:r>
              <a:rPr lang="et-EE" sz="1000" b="0" dirty="0">
                <a:latin typeface="Aino" panose="02000603040504020204" pitchFamily="2" charset="77"/>
              </a:rPr>
              <a:t> </a:t>
            </a:r>
            <a:r>
              <a:rPr lang="en-US" sz="1000" b="0" i="0" dirty="0">
                <a:solidFill>
                  <a:srgbClr val="222222"/>
                </a:solidFill>
                <a:effectLst/>
                <a:latin typeface="Aino" panose="02000603040504020204" pitchFamily="2" charset="77"/>
              </a:rPr>
              <a:t>harness the potential global power of digital technology and help one another to become even better digital governments, faster and more efficiently through sharing and learning from each other.</a:t>
            </a:r>
            <a:r>
              <a:rPr lang="et-EE" sz="1000" dirty="0">
                <a:solidFill>
                  <a:srgbClr val="222222"/>
                </a:solidFill>
                <a:latin typeface="Aino" panose="02000603040504020204" pitchFamily="2" charset="77"/>
              </a:rPr>
              <a:t> </a:t>
            </a:r>
            <a:endParaRPr lang="et-EE" sz="1000" dirty="0">
              <a:solidFill>
                <a:srgbClr val="222222"/>
              </a:solidFill>
              <a:latin typeface="Aino" panose="02000603040504020204" pitchFamily="2" charset="77"/>
              <a:ea typeface="Lato"/>
              <a:cs typeface="Lato"/>
            </a:endParaRPr>
          </a:p>
          <a:p>
            <a:endParaRPr lang="en-US" sz="1000" dirty="0">
              <a:solidFill>
                <a:srgbClr val="484848"/>
              </a:solidFill>
              <a:latin typeface="Aino" panose="02000603040504020204" pitchFamily="2" charset="77"/>
              <a:ea typeface="Lato"/>
              <a:cs typeface="Lato"/>
            </a:endParaRPr>
          </a:p>
          <a:p>
            <a:r>
              <a:rPr lang="en-US" sz="1000" b="0" i="0" dirty="0">
                <a:solidFill>
                  <a:srgbClr val="484848"/>
                </a:solidFill>
                <a:effectLst/>
                <a:latin typeface="Aino" panose="02000603040504020204" pitchFamily="2" charset="77"/>
                <a:ea typeface="Lato"/>
                <a:cs typeface="Lato"/>
              </a:rPr>
              <a:t>The Digital Government Exchange (</a:t>
            </a:r>
            <a:r>
              <a:rPr lang="en-US" sz="1000" b="1" i="0" dirty="0">
                <a:solidFill>
                  <a:srgbClr val="484848"/>
                </a:solidFill>
                <a:effectLst/>
                <a:latin typeface="Aino" panose="02000603040504020204" pitchFamily="2" charset="77"/>
                <a:ea typeface="Lato"/>
                <a:cs typeface="Lato"/>
                <a:hlinkClick r:id="rId5"/>
              </a:rPr>
              <a:t>DGX</a:t>
            </a:r>
            <a:r>
              <a:rPr lang="en-US" sz="1000" b="0" i="0" dirty="0">
                <a:solidFill>
                  <a:srgbClr val="484848"/>
                </a:solidFill>
                <a:effectLst/>
                <a:latin typeface="Aino" panose="02000603040504020204" pitchFamily="2" charset="77"/>
                <a:ea typeface="Lato"/>
                <a:cs typeface="Lato"/>
              </a:rPr>
              <a:t>) is an annual global gathering of CIOs and public sector leaders from digital governments and smart cities.</a:t>
            </a:r>
            <a:r>
              <a:rPr lang="et-EE" sz="1000" b="0" i="0" dirty="0">
                <a:solidFill>
                  <a:srgbClr val="484848"/>
                </a:solidFill>
                <a:effectLst/>
                <a:latin typeface="Aino" panose="02000603040504020204" pitchFamily="2" charset="77"/>
                <a:ea typeface="Lato"/>
                <a:cs typeface="Lato"/>
              </a:rPr>
              <a:t> </a:t>
            </a:r>
            <a:r>
              <a:rPr lang="en-US" sz="1000" b="0" i="0" dirty="0" err="1">
                <a:solidFill>
                  <a:srgbClr val="484848"/>
                </a:solidFill>
                <a:effectLst/>
                <a:latin typeface="Aino" panose="02000603040504020204" pitchFamily="2" charset="77"/>
                <a:ea typeface="Lato"/>
                <a:cs typeface="Lato"/>
              </a:rPr>
              <a:t>Organised</a:t>
            </a:r>
            <a:r>
              <a:rPr lang="en-US" sz="1000" b="0" i="0" dirty="0">
                <a:solidFill>
                  <a:srgbClr val="484848"/>
                </a:solidFill>
                <a:effectLst/>
                <a:latin typeface="Aino" panose="02000603040504020204" pitchFamily="2" charset="77"/>
                <a:ea typeface="Lato"/>
                <a:cs typeface="Lato"/>
              </a:rPr>
              <a:t> by the Smart Nation and Digital Government Group since 2016, DGX is a one-of-its-kind international platform that has developed a community of like-minded leaders who can engage in information exchange, sharing of experiences, and mutual learning, while exploring future collaboration opportunities.</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Our</a:t>
            </a:r>
            <a:r>
              <a:rPr lang="et-EE" sz="1000" b="0" i="0" dirty="0">
                <a:solidFill>
                  <a:srgbClr val="484848"/>
                </a:solidFill>
                <a:effectLst/>
                <a:latin typeface="Aino" panose="02000603040504020204" pitchFamily="2" charset="77"/>
                <a:ea typeface="Lato"/>
                <a:cs typeface="Lato"/>
              </a:rPr>
              <a:t> ICT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interoperability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ensure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cybersecurity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IDs, </a:t>
            </a:r>
            <a:r>
              <a:rPr lang="et-EE" sz="1000" b="0" i="0" dirty="0" err="1">
                <a:solidFill>
                  <a:srgbClr val="484848"/>
                </a:solidFill>
                <a:effectLst/>
                <a:latin typeface="Aino" panose="02000603040504020204" pitchFamily="2" charset="77"/>
                <a:ea typeface="Lato"/>
                <a:cs typeface="Lato"/>
              </a:rPr>
              <a:t>build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infrastructure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contricute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health</a:t>
            </a:r>
            <a:r>
              <a:rPr lang="et-EE" sz="1000" b="0" i="0" dirty="0">
                <a:solidFill>
                  <a:srgbClr val="484848"/>
                </a:solidFill>
                <a:effectLst/>
                <a:latin typeface="Aino" panose="02000603040504020204" pitchFamily="2" charset="77"/>
                <a:ea typeface="Lato"/>
                <a:cs typeface="Lato"/>
              </a:rPr>
              <a:t>, e-</a:t>
            </a:r>
            <a:r>
              <a:rPr lang="et-EE" sz="1000" b="0" i="0" dirty="0" err="1">
                <a:solidFill>
                  <a:srgbClr val="484848"/>
                </a:solidFill>
                <a:effectLst/>
                <a:latin typeface="Aino" panose="02000603040504020204" pitchFamily="2" charset="77"/>
                <a:ea typeface="Lato"/>
                <a:cs typeface="Lato"/>
              </a:rPr>
              <a:t>education</a:t>
            </a:r>
            <a:r>
              <a:rPr lang="et-EE" sz="1000" b="0" i="0" dirty="0">
                <a:solidFill>
                  <a:srgbClr val="484848"/>
                </a:solidFill>
                <a:effectLst/>
                <a:latin typeface="Aino" panose="02000603040504020204" pitchFamily="2" charset="77"/>
                <a:ea typeface="Lato"/>
                <a:cs typeface="Lato"/>
              </a:rPr>
              <a:t> and so </a:t>
            </a:r>
            <a:r>
              <a:rPr lang="et-EE" sz="1000" b="0" i="0" dirty="0" err="1">
                <a:solidFill>
                  <a:srgbClr val="484848"/>
                </a:solidFill>
                <a:effectLst/>
                <a:latin typeface="Aino" panose="02000603040504020204" pitchFamily="2" charset="77"/>
                <a:ea typeface="Lato"/>
                <a:cs typeface="Lato"/>
              </a:rPr>
              <a:t>much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Additionally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if</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need </a:t>
            </a:r>
            <a:r>
              <a:rPr lang="et-EE" sz="1000" b="0" i="0" dirty="0" err="1">
                <a:solidFill>
                  <a:srgbClr val="484848"/>
                </a:solidFill>
                <a:effectLst/>
                <a:latin typeface="Aino" panose="02000603040504020204" pitchFamily="2" charset="77"/>
                <a:ea typeface="Lato"/>
                <a:cs typeface="Lato"/>
              </a:rPr>
              <a:t>assistance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strategies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plans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then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modernising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their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nation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further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developing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several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companies</a:t>
            </a:r>
            <a:r>
              <a:rPr lang="et-EE" sz="1000" b="0" i="0" dirty="0">
                <a:solidFill>
                  <a:srgbClr val="484848"/>
                </a:solidFill>
                <a:effectLst/>
                <a:latin typeface="Aino" panose="02000603040504020204" pitchFamily="2" charset="77"/>
                <a:ea typeface="Lato"/>
                <a:cs typeface="Lato"/>
              </a:rPr>
              <a:t> just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They</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helping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international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organizations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with</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efforts</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ensuring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digitalisation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would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go</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smoothly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Find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more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information</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about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created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solutions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here</a:t>
            </a:r>
            <a:r>
              <a:rPr lang="et-EE" sz="1000" b="0" i="0" dirty="0">
                <a:solidFill>
                  <a:srgbClr val="484848"/>
                </a:solidFill>
                <a:effectLst/>
                <a:latin typeface="Aino" panose="02000603040504020204" pitchFamily="2" charset="77"/>
                <a:ea typeface="Lato"/>
                <a:cs typeface="Lato"/>
              </a:rPr>
              <a:t>: https://digiexpo.e-estonia.com/</a:t>
            </a:r>
          </a:p>
          <a:p>
            <a:endParaRPr lang="et-EE" sz="1000" b="0" i="0" dirty="0">
              <a:solidFill>
                <a:srgbClr val="484848"/>
              </a:solidFill>
              <a:effectLst/>
              <a:latin typeface="Aino" panose="02000603040504020204" pitchFamily="2" charset="77"/>
            </a:endParaRPr>
          </a:p>
          <a:p>
            <a:r>
              <a:rPr lang="et-EE" sz="1000" b="0" i="0" dirty="0" err="1">
                <a:solidFill>
                  <a:srgbClr val="484848"/>
                </a:solidFill>
                <a:effectLst/>
                <a:latin typeface="Aino" panose="02000603040504020204" pitchFamily="2" charset="77"/>
                <a:ea typeface="Lato"/>
                <a:cs typeface="Lato"/>
              </a:rPr>
              <a:t>Besides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public</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sector</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cooperation</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public-private</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we</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proud</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to</a:t>
            </a:r>
            <a:r>
              <a:rPr lang="et-EE" sz="1000" b="0" i="0" dirty="0">
                <a:solidFill>
                  <a:srgbClr val="484848"/>
                </a:solidFill>
                <a:effectLst/>
                <a:latin typeface="Aino" panose="02000603040504020204" pitchFamily="2" charset="77"/>
                <a:ea typeface="Lato"/>
                <a:cs typeface="Lato"/>
              </a:rPr>
              <a:t> have </a:t>
            </a:r>
            <a:r>
              <a:rPr lang="et-EE" sz="1000" b="0" i="0" dirty="0" err="1">
                <a:solidFill>
                  <a:srgbClr val="484848"/>
                </a:solidFill>
                <a:effectLst/>
                <a:latin typeface="Aino" panose="02000603040504020204" pitchFamily="2" charset="77"/>
                <a:ea typeface="Lato"/>
                <a:cs typeface="Lato"/>
              </a:rPr>
              <a:t>NGOs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are </a:t>
            </a:r>
            <a:r>
              <a:rPr lang="et-EE" sz="1000" b="0" i="0" dirty="0" err="1">
                <a:solidFill>
                  <a:srgbClr val="484848"/>
                </a:solidFill>
                <a:effectLst/>
                <a:latin typeface="Aino" panose="02000603040504020204" pitchFamily="2" charset="77"/>
                <a:ea typeface="Lato"/>
                <a:cs typeface="Lato"/>
              </a:rPr>
              <a:t>actively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making</a:t>
            </a:r>
            <a:r>
              <a:rPr lang="et-EE" sz="1000" b="0" i="0" dirty="0">
                <a:solidFill>
                  <a:srgbClr val="484848"/>
                </a:solidFill>
                <a:effectLst/>
                <a:latin typeface="Aino" panose="02000603040504020204" pitchFamily="2" charset="77"/>
                <a:ea typeface="Lato"/>
                <a:cs typeface="Lato"/>
              </a:rPr>
              <a:t> sure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key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components</a:t>
            </a:r>
            <a:r>
              <a:rPr lang="et-EE" sz="1000" b="0" i="0" dirty="0">
                <a:solidFill>
                  <a:srgbClr val="484848"/>
                </a:solidFill>
                <a:effectLst/>
                <a:latin typeface="Aino" panose="02000603040504020204" pitchFamily="2" charset="77"/>
                <a:ea typeface="Lato"/>
                <a:cs typeface="Lato"/>
              </a:rPr>
              <a:t> of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stay</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strong</a:t>
            </a:r>
            <a:r>
              <a:rPr lang="et-EE" sz="1000" b="0" i="0" dirty="0">
                <a:solidFill>
                  <a:srgbClr val="484848"/>
                </a:solidFill>
                <a:effectLst/>
                <a:latin typeface="Aino" panose="02000603040504020204" pitchFamily="2" charset="77"/>
                <a:ea typeface="Lato"/>
                <a:cs typeface="Lato"/>
              </a:rPr>
              <a:t> and </a:t>
            </a:r>
            <a:r>
              <a:rPr lang="et-EE" sz="1000" b="0" i="0" dirty="0" err="1">
                <a:solidFill>
                  <a:srgbClr val="484848"/>
                </a:solidFill>
                <a:effectLst/>
                <a:latin typeface="Aino" panose="02000603040504020204" pitchFamily="2" charset="77"/>
                <a:ea typeface="Lato"/>
                <a:cs typeface="Lato"/>
              </a:rPr>
              <a:t>that</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countries</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can</a:t>
            </a:r>
            <a:r>
              <a:rPr lang="et-EE" sz="1000" b="0" i="0" dirty="0">
                <a:solidFill>
                  <a:srgbClr val="484848"/>
                </a:solidFill>
                <a:effectLst/>
                <a:latin typeface="Aino" panose="02000603040504020204" pitchFamily="2" charset="77"/>
                <a:ea typeface="Lato"/>
                <a:cs typeface="Lato"/>
              </a:rPr>
              <a:t> start </a:t>
            </a:r>
            <a:r>
              <a:rPr lang="et-EE" sz="1000" b="0" i="0" dirty="0" err="1">
                <a:solidFill>
                  <a:srgbClr val="484848"/>
                </a:solidFill>
                <a:effectLst/>
                <a:latin typeface="Aino" panose="02000603040504020204" pitchFamily="2" charset="77"/>
                <a:ea typeface="Lato"/>
                <a:cs typeface="Lato"/>
              </a:rPr>
              <a:t>laying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the</a:t>
            </a:r>
            <a:r>
              <a:rPr lang="et-EE" sz="1000" b="0" i="0" dirty="0">
                <a:solidFill>
                  <a:srgbClr val="484848"/>
                </a:solidFill>
                <a:effectLst/>
                <a:latin typeface="Aino" panose="02000603040504020204" pitchFamily="2" charset="77"/>
                <a:ea typeface="Lato"/>
                <a:cs typeface="Lato"/>
              </a:rPr>
              <a:t> Foundation </a:t>
            </a:r>
            <a:r>
              <a:rPr lang="et-EE" sz="1000" b="0" i="0" dirty="0" err="1">
                <a:solidFill>
                  <a:srgbClr val="484848"/>
                </a:solidFill>
                <a:effectLst/>
                <a:latin typeface="Aino" panose="02000603040504020204" pitchFamily="2" charset="77"/>
                <a:ea typeface="Lato"/>
                <a:cs typeface="Lato"/>
              </a:rPr>
              <a:t>for</a:t>
            </a:r>
            <a:r>
              <a:rPr lang="et-EE" sz="1000" b="0" i="0" dirty="0">
                <a:solidFill>
                  <a:srgbClr val="484848"/>
                </a:solidFill>
                <a:effectLst/>
                <a:latin typeface="Aino" panose="02000603040504020204" pitchFamily="2" charset="77"/>
                <a:ea typeface="Lato"/>
                <a:cs typeface="Lato"/>
              </a:rPr>
              <a:t> a </a:t>
            </a:r>
            <a:r>
              <a:rPr lang="et-EE" sz="1000" b="0" i="0" dirty="0" err="1">
                <a:solidFill>
                  <a:srgbClr val="484848"/>
                </a:solidFill>
                <a:effectLst/>
                <a:latin typeface="Aino" panose="02000603040504020204" pitchFamily="2" charset="77"/>
                <a:ea typeface="Lato"/>
                <a:cs typeface="Lato"/>
              </a:rPr>
              <a:t>well-working</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digital</a:t>
            </a:r>
            <a:r>
              <a:rPr lang="et-EE" sz="1000" b="0" i="0" dirty="0">
                <a:solidFill>
                  <a:srgbClr val="484848"/>
                </a:solidFill>
                <a:effectLst/>
                <a:latin typeface="Aino" panose="02000603040504020204" pitchFamily="2" charset="77"/>
                <a:ea typeface="Lato"/>
                <a:cs typeface="Lato"/>
              </a:rPr>
              <a:t> </a:t>
            </a:r>
            <a:r>
              <a:rPr lang="et-EE" sz="1000" b="0" i="0" dirty="0" err="1">
                <a:solidFill>
                  <a:srgbClr val="484848"/>
                </a:solidFill>
                <a:effectLst/>
                <a:latin typeface="Aino" panose="02000603040504020204" pitchFamily="2" charset="77"/>
                <a:ea typeface="Lato"/>
                <a:cs typeface="Lato"/>
              </a:rPr>
              <a:t>society</a:t>
            </a:r>
            <a:r>
              <a:rPr lang="et-EE" sz="1000" b="0" i="0" dirty="0">
                <a:solidFill>
                  <a:srgbClr val="484848"/>
                </a:solidFill>
                <a:effectLst/>
                <a:latin typeface="Aino" panose="02000603040504020204" pitchFamily="2" charset="77"/>
                <a:ea typeface="Lato"/>
                <a:cs typeface="Lato"/>
              </a:rPr>
              <a:t>.</a:t>
            </a:r>
            <a:r>
              <a:rPr lang="et-EE" sz="1000" dirty="0">
                <a:solidFill>
                  <a:srgbClr val="484848"/>
                </a:solidFill>
                <a:latin typeface="Aino" panose="02000603040504020204" pitchFamily="2" charset="77"/>
                <a:ea typeface="Lato"/>
                <a:cs typeface="Lato"/>
              </a:rPr>
              <a:t> </a:t>
            </a:r>
            <a:endParaRPr lang="et-EE" sz="1000" b="0" i="0" dirty="0">
              <a:solidFill>
                <a:srgbClr val="484848"/>
              </a:solidFill>
              <a:effectLst/>
              <a:latin typeface="Aino" panose="02000603040504020204" pitchFamily="2" charset="77"/>
              <a:ea typeface="Lato"/>
              <a:cs typeface="Lato"/>
            </a:endParaRPr>
          </a:p>
          <a:p>
            <a:endParaRPr lang="et-EE" sz="1000" b="0" i="0" dirty="0">
              <a:solidFill>
                <a:srgbClr val="484848"/>
              </a:solidFill>
              <a:effectLst/>
              <a:latin typeface="Aino" panose="02000603040504020204" pitchFamily="2" charset="77"/>
            </a:endParaRPr>
          </a:p>
          <a:p>
            <a:r>
              <a:rPr lang="et-EE" sz="1000" b="0" i="0" dirty="0">
                <a:solidFill>
                  <a:srgbClr val="484848"/>
                </a:solidFill>
                <a:effectLst/>
                <a:latin typeface="Aino" panose="02000603040504020204" pitchFamily="2" charset="77"/>
              </a:rPr>
              <a:t>ITL</a:t>
            </a:r>
            <a:br>
              <a:rPr lang="et-EE" sz="1000" b="0" i="0" dirty="0">
                <a:solidFill>
                  <a:srgbClr val="484848"/>
                </a:solidFill>
                <a:effectLst/>
                <a:latin typeface="Aino" panose="02000603040504020204" pitchFamily="2" charset="77"/>
              </a:rPr>
            </a:br>
            <a:r>
              <a:rPr lang="et-EE" sz="1000" b="0" i="0" dirty="0">
                <a:solidFill>
                  <a:srgbClr val="484848"/>
                </a:solidFill>
                <a:effectLst/>
                <a:latin typeface="Aino" panose="02000603040504020204" pitchFamily="2" charset="77"/>
              </a:rPr>
              <a:t>IS a </a:t>
            </a:r>
            <a:r>
              <a:rPr lang="en-US" sz="1200" b="0" i="0" dirty="0">
                <a:solidFill>
                  <a:srgbClr val="001234"/>
                </a:solidFill>
                <a:effectLst/>
                <a:highlight>
                  <a:srgbClr val="FFFFFF"/>
                </a:highlight>
                <a:latin typeface="Inter"/>
              </a:rPr>
              <a:t>cooperation network in the field of ICT that speaks for the innovation of the digital society - </a:t>
            </a:r>
            <a:r>
              <a:rPr lang="et-EE" sz="1200" b="0" i="0" dirty="0" err="1">
                <a:solidFill>
                  <a:srgbClr val="001234"/>
                </a:solidFill>
                <a:effectLst/>
                <a:highlight>
                  <a:srgbClr val="FFFFFF"/>
                </a:highlight>
                <a:latin typeface="Inter"/>
              </a:rPr>
              <a:t>their</a:t>
            </a:r>
            <a:r>
              <a:rPr lang="en-US" sz="1200" b="0" i="0" dirty="0">
                <a:solidFill>
                  <a:srgbClr val="001234"/>
                </a:solidFill>
                <a:effectLst/>
                <a:highlight>
                  <a:srgbClr val="FFFFFF"/>
                </a:highlight>
                <a:latin typeface="Inter"/>
              </a:rPr>
              <a:t> vision is a smart Estonia. </a:t>
            </a:r>
            <a:r>
              <a:rPr lang="et-EE" sz="1200" b="0" i="0" dirty="0" err="1">
                <a:solidFill>
                  <a:srgbClr val="001234"/>
                </a:solidFill>
                <a:effectLst/>
                <a:highlight>
                  <a:srgbClr val="FFFFFF"/>
                </a:highlight>
                <a:latin typeface="Inter"/>
              </a:rPr>
              <a:t>They</a:t>
            </a:r>
            <a:r>
              <a:rPr lang="en-US" sz="1200" b="0" i="0" dirty="0">
                <a:solidFill>
                  <a:srgbClr val="001234"/>
                </a:solidFill>
                <a:effectLst/>
                <a:highlight>
                  <a:srgbClr val="FFFFFF"/>
                </a:highlight>
                <a:latin typeface="Inter"/>
              </a:rPr>
              <a:t> are improving cooperation between the private and public sectors. The turnover of companies belonging to ITL makes up over 70% of the total turnover of the Estonian ICT sector.</a:t>
            </a:r>
            <a:br>
              <a:rPr lang="et-EE" sz="1200" b="0" i="0" dirty="0">
                <a:solidFill>
                  <a:srgbClr val="001234"/>
                </a:solidFill>
                <a:effectLst/>
                <a:highlight>
                  <a:srgbClr val="FFFFFF"/>
                </a:highlight>
                <a:latin typeface="Inter"/>
              </a:rPr>
            </a:br>
            <a:endParaRPr lang="et-EE" sz="1200" b="0" i="0" dirty="0">
              <a:solidFill>
                <a:srgbClr val="001234"/>
              </a:solidFill>
              <a:effectLst/>
              <a:highlight>
                <a:srgbClr val="FFFFFF"/>
              </a:highlight>
              <a:latin typeface="Inter"/>
            </a:endParaRPr>
          </a:p>
          <a:p>
            <a:r>
              <a:rPr lang="et-EE" sz="1200" b="0" i="0" u="sng" dirty="0">
                <a:solidFill>
                  <a:srgbClr val="001234"/>
                </a:solidFill>
                <a:effectLst/>
                <a:highlight>
                  <a:srgbClr val="FFFFFF"/>
                </a:highlight>
                <a:latin typeface="Inter"/>
              </a:rPr>
              <a:t>EU Global </a:t>
            </a:r>
            <a:r>
              <a:rPr lang="et-EE" sz="1200" b="0" i="0" u="sng" dirty="0" err="1">
                <a:solidFill>
                  <a:srgbClr val="001234"/>
                </a:solidFill>
                <a:effectLst/>
                <a:highlight>
                  <a:srgbClr val="FFFFFF"/>
                </a:highlight>
                <a:latin typeface="Inter"/>
              </a:rPr>
              <a:t>Gateway</a:t>
            </a:r>
            <a:br>
              <a:rPr lang="et-EE" sz="1200" b="0" i="0" dirty="0">
                <a:solidFill>
                  <a:srgbClr val="001234"/>
                </a:solidFill>
                <a:effectLst/>
                <a:highlight>
                  <a:srgbClr val="FFFFFF"/>
                </a:highlight>
                <a:latin typeface="Inter"/>
              </a:rPr>
            </a:br>
            <a:r>
              <a:rPr lang="en-US" b="0" i="0" dirty="0">
                <a:solidFill>
                  <a:srgbClr val="333333"/>
                </a:solidFill>
                <a:effectLst/>
                <a:highlight>
                  <a:srgbClr val="FFFFFF"/>
                </a:highlight>
                <a:latin typeface="proxima_nova"/>
              </a:rPr>
              <a:t>Global Gateway, a €300-billion European Union investment package aimed at help centering the international and economic rules-based global order, sees Europe's closest partners brought on board in countries as far afield as Rwanda, Namibia and Chile, at a time of continued Russian aggression in Ukraine and other challenges facing the union</a:t>
            </a:r>
            <a:r>
              <a:rPr lang="et-EE" b="0" i="0" dirty="0">
                <a:solidFill>
                  <a:srgbClr val="333333"/>
                </a:solidFill>
                <a:effectLst/>
                <a:highlight>
                  <a:srgbClr val="FFFFFF"/>
                </a:highlight>
                <a:latin typeface="proxima_nova"/>
              </a:rPr>
              <a:t>.</a:t>
            </a:r>
          </a:p>
          <a:p>
            <a:pPr algn="l"/>
            <a:r>
              <a:rPr lang="en-US" b="0" i="0" dirty="0">
                <a:solidFill>
                  <a:srgbClr val="333333"/>
                </a:solidFill>
                <a:effectLst/>
                <a:highlight>
                  <a:srgbClr val="FFFFFF"/>
                </a:highlight>
                <a:latin typeface="proxima_nova"/>
              </a:rPr>
              <a:t>This is the commitment of Global Gateway, the EU's €300 billion investment package to help re-anchor the international and economic rules-based global order.</a:t>
            </a:r>
          </a:p>
          <a:p>
            <a:pPr algn="l"/>
            <a:r>
              <a:rPr lang="en-US" b="0" i="0" dirty="0">
                <a:solidFill>
                  <a:srgbClr val="333333"/>
                </a:solidFill>
                <a:effectLst/>
                <a:highlight>
                  <a:srgbClr val="FFFFFF"/>
                </a:highlight>
                <a:latin typeface="proxima_nova"/>
              </a:rPr>
              <a:t>Launched</a:t>
            </a:r>
            <a:r>
              <a:rPr lang="et-EE" b="0" i="0" dirty="0">
                <a:solidFill>
                  <a:srgbClr val="333333"/>
                </a:solidFill>
                <a:effectLst/>
                <a:highlight>
                  <a:srgbClr val="FFFFFF"/>
                </a:highlight>
                <a:latin typeface="proxima_nova"/>
              </a:rPr>
              <a:t> in</a:t>
            </a:r>
            <a:r>
              <a:rPr lang="en-US" b="0" i="0" dirty="0">
                <a:solidFill>
                  <a:srgbClr val="333333"/>
                </a:solidFill>
                <a:effectLst/>
                <a:highlight>
                  <a:srgbClr val="FFFFFF"/>
                </a:highlight>
                <a:latin typeface="proxima_nova"/>
              </a:rPr>
              <a:t> </a:t>
            </a:r>
            <a:r>
              <a:rPr lang="et-EE" b="0" i="0" dirty="0">
                <a:solidFill>
                  <a:srgbClr val="333333"/>
                </a:solidFill>
                <a:effectLst/>
                <a:highlight>
                  <a:srgbClr val="FFFFFF"/>
                </a:highlight>
                <a:latin typeface="proxima_nova"/>
              </a:rPr>
              <a:t>2021</a:t>
            </a:r>
            <a:r>
              <a:rPr lang="en-US" b="0" i="0" dirty="0">
                <a:solidFill>
                  <a:srgbClr val="333333"/>
                </a:solidFill>
                <a:effectLst/>
                <a:highlight>
                  <a:srgbClr val="FFFFFF"/>
                </a:highlight>
                <a:latin typeface="proxima_nova"/>
              </a:rPr>
              <a:t>, it embodies an approach Estonia has championed much earlier than many others: trusted connectivity. An approach that has assumed an even greater urgency with Russia's unjustified aggression and gross violation of international law.</a:t>
            </a:r>
            <a:br>
              <a:rPr lang="et-EE" sz="1200" b="0" i="0" dirty="0">
                <a:solidFill>
                  <a:srgbClr val="001234"/>
                </a:solidFill>
                <a:effectLst/>
                <a:highlight>
                  <a:srgbClr val="FFFFFF"/>
                </a:highlight>
                <a:latin typeface="Inter"/>
              </a:rPr>
            </a:br>
            <a:r>
              <a:rPr lang="et-EE" sz="1200" b="0" i="0" dirty="0">
                <a:solidFill>
                  <a:srgbClr val="001234"/>
                </a:solidFill>
                <a:effectLst/>
                <a:highlight>
                  <a:srgbClr val="FFFFFF"/>
                </a:highlight>
                <a:latin typeface="Inter"/>
              </a:rPr>
              <a:t>https://valitsus.ee/en/news/trust</a:t>
            </a:r>
          </a:p>
          <a:p>
            <a:endParaRPr lang="et-EE" sz="1000" b="0" i="0" dirty="0">
              <a:solidFill>
                <a:srgbClr val="484848"/>
              </a:solidFill>
              <a:effectLst/>
              <a:latin typeface="Aino" panose="02000603040504020204" pitchFamily="2" charset="77"/>
            </a:endParaRPr>
          </a:p>
          <a:p>
            <a:endParaRPr lang="et-EE" sz="1000" b="0" i="0" dirty="0">
              <a:solidFill>
                <a:srgbClr val="484848"/>
              </a:solidFill>
              <a:effectLst/>
              <a:latin typeface="Aino" panose="02000603040504020204" pitchFamily="2" charset="77"/>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t-E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23083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r>
              <a:rPr lang="et-EE" sz="1000" dirty="0" err="1">
                <a:latin typeface="Aino" panose="02000603040504020204" pitchFamily="2" charset="77"/>
              </a:rPr>
              <a:t>Our</a:t>
            </a:r>
            <a:r>
              <a:rPr lang="et-EE" sz="1000" dirty="0">
                <a:latin typeface="Aino" panose="02000603040504020204" pitchFamily="2" charset="77"/>
              </a:rPr>
              <a:t> </a:t>
            </a:r>
            <a:r>
              <a:rPr lang="et-EE" sz="1000" dirty="0" err="1">
                <a:latin typeface="Aino" panose="02000603040504020204" pitchFamily="2" charset="77"/>
              </a:rPr>
              <a:t>goal</a:t>
            </a:r>
            <a:r>
              <a:rPr lang="et-EE" sz="1000" dirty="0">
                <a:latin typeface="Aino" panose="02000603040504020204" pitchFamily="2" charset="77"/>
              </a:rPr>
              <a:t> </a:t>
            </a:r>
            <a:r>
              <a:rPr lang="et-EE" sz="1000" dirty="0" err="1">
                <a:latin typeface="Aino" panose="02000603040504020204" pitchFamily="2" charset="77"/>
              </a:rPr>
              <a:t>is</a:t>
            </a:r>
            <a:r>
              <a:rPr lang="et-EE" sz="1000" dirty="0">
                <a:latin typeface="Aino" panose="02000603040504020204" pitchFamily="2" charset="77"/>
              </a:rPr>
              <a:t> 90% </a:t>
            </a:r>
            <a:r>
              <a:rPr lang="et-EE" sz="1000" dirty="0" err="1">
                <a:latin typeface="Aino" panose="02000603040504020204" pitchFamily="2" charset="77"/>
              </a:rPr>
              <a:t>user</a:t>
            </a:r>
            <a:r>
              <a:rPr lang="et-EE" sz="1000" dirty="0">
                <a:latin typeface="Aino" panose="02000603040504020204" pitchFamily="2" charset="77"/>
              </a:rPr>
              <a:t> </a:t>
            </a:r>
            <a:r>
              <a:rPr lang="et-EE" sz="1000" dirty="0" err="1">
                <a:latin typeface="Aino" panose="02000603040504020204" pitchFamily="2" charset="77"/>
              </a:rPr>
              <a:t>satisfaction</a:t>
            </a:r>
            <a:r>
              <a:rPr lang="et-EE" sz="1000" dirty="0">
                <a:latin typeface="Aino" panose="02000603040504020204" pitchFamily="2" charset="77"/>
              </a:rPr>
              <a:t> by 2030. </a:t>
            </a:r>
            <a:r>
              <a:rPr lang="et-EE" sz="1000" dirty="0" err="1">
                <a:latin typeface="Aino" panose="02000603040504020204" pitchFamily="2" charset="77"/>
              </a:rPr>
              <a:t>Seamless</a:t>
            </a:r>
            <a:r>
              <a:rPr lang="et-EE" sz="1000" dirty="0">
                <a:latin typeface="Aino" panose="02000603040504020204" pitchFamily="2" charset="77"/>
              </a:rPr>
              <a:t> and </a:t>
            </a:r>
            <a:r>
              <a:rPr lang="et-EE" sz="1000" dirty="0" err="1">
                <a:latin typeface="Aino" panose="02000603040504020204" pitchFamily="2" charset="77"/>
              </a:rPr>
              <a:t>human</a:t>
            </a:r>
            <a:r>
              <a:rPr lang="et-EE" sz="1000" dirty="0">
                <a:latin typeface="Aino" panose="02000603040504020204" pitchFamily="2" charset="77"/>
              </a:rPr>
              <a:t> </a:t>
            </a:r>
            <a:r>
              <a:rPr lang="et-EE" sz="1000" dirty="0" err="1">
                <a:latin typeface="Aino" panose="02000603040504020204" pitchFamily="2" charset="77"/>
              </a:rPr>
              <a:t>centric</a:t>
            </a:r>
            <a:r>
              <a:rPr lang="et-EE" sz="1000" dirty="0">
                <a:latin typeface="Aino" panose="02000603040504020204" pitchFamily="2" charset="77"/>
              </a:rPr>
              <a:t> (</a:t>
            </a:r>
            <a:r>
              <a:rPr lang="et-EE" sz="1000" dirty="0" err="1">
                <a:latin typeface="Aino" panose="02000603040504020204" pitchFamily="2" charset="77"/>
              </a:rPr>
              <a:t>digital</a:t>
            </a:r>
            <a:r>
              <a:rPr lang="et-EE" sz="1000" dirty="0">
                <a:latin typeface="Aino" panose="02000603040504020204" pitchFamily="2" charset="77"/>
              </a:rPr>
              <a:t>) </a:t>
            </a:r>
            <a:r>
              <a:rPr lang="et-EE" sz="1000" dirty="0" err="1">
                <a:latin typeface="Aino" panose="02000603040504020204" pitchFamily="2" charset="77"/>
              </a:rPr>
              <a:t>society</a:t>
            </a:r>
            <a:r>
              <a:rPr lang="et-EE" sz="1000" dirty="0">
                <a:latin typeface="Aino" panose="02000603040504020204" pitchFamily="2" charset="77"/>
              </a:rPr>
              <a:t> (personal </a:t>
            </a:r>
            <a:r>
              <a:rPr lang="et-EE" sz="1000" dirty="0" err="1">
                <a:latin typeface="Aino" panose="02000603040504020204" pitchFamily="2" charset="77"/>
              </a:rPr>
              <a:t>state</a:t>
            </a:r>
            <a:r>
              <a:rPr lang="et-EE" sz="1000" dirty="0">
                <a:latin typeface="Aino" panose="02000603040504020204" pitchFamily="2" charset="77"/>
              </a:rPr>
              <a:t>).</a:t>
            </a:r>
          </a:p>
          <a:p>
            <a:br>
              <a:rPr lang="et-EE" sz="1000" dirty="0">
                <a:latin typeface="Aino" panose="02000603040504020204" pitchFamily="2" charset="77"/>
              </a:rPr>
            </a:br>
            <a:r>
              <a:rPr lang="en-US" sz="1200" b="1" dirty="0"/>
              <a:t>Redefining the relationship between citizens and the government</a:t>
            </a:r>
            <a:endParaRPr lang="en-US" sz="1200" dirty="0"/>
          </a:p>
          <a:p>
            <a:pPr>
              <a:buFont typeface="Arial" panose="020B0604020202020204" pitchFamily="34" charset="0"/>
              <a:buChar char="•"/>
            </a:pPr>
            <a:r>
              <a:rPr lang="en-US" sz="1200" b="1" dirty="0"/>
              <a:t>Human-centric.</a:t>
            </a:r>
            <a:br>
              <a:rPr lang="en-US" sz="1200" dirty="0"/>
            </a:br>
            <a:r>
              <a:rPr lang="en-US" sz="1200" dirty="0"/>
              <a:t>The government should feel like one person—not a maze of institutions and rules. I only need to understand what directly affects me or my loved ones.</a:t>
            </a:r>
          </a:p>
          <a:p>
            <a:pPr>
              <a:buFont typeface="Arial" panose="020B0604020202020204" pitchFamily="34" charset="0"/>
              <a:buChar char="•"/>
            </a:pPr>
            <a:r>
              <a:rPr lang="en-US" sz="1200" b="1" dirty="0"/>
              <a:t>Accessible.</a:t>
            </a:r>
            <a:br>
              <a:rPr lang="en-US" sz="1200" dirty="0"/>
            </a:br>
            <a:r>
              <a:rPr lang="en-US" sz="1200" dirty="0"/>
              <a:t>I want to access services through the channels I prefer, in a way that’s easy and convenient for me.</a:t>
            </a:r>
          </a:p>
          <a:p>
            <a:pPr>
              <a:buFont typeface="Arial" panose="020B0604020202020204" pitchFamily="34" charset="0"/>
              <a:buChar char="•"/>
            </a:pPr>
            <a:r>
              <a:rPr lang="en-US" sz="1200" b="1" dirty="0"/>
              <a:t>Proactive.</a:t>
            </a:r>
            <a:br>
              <a:rPr lang="en-US" sz="1200" dirty="0"/>
            </a:br>
            <a:r>
              <a:rPr lang="en-US" sz="1200" dirty="0"/>
              <a:t>If I’m eligible for something, the government should take the initiative. I shouldn’t need to apply if they already have the information. I give consent for them to act on my behalf.</a:t>
            </a:r>
          </a:p>
          <a:p>
            <a:pPr>
              <a:buFont typeface="Arial" panose="020B0604020202020204" pitchFamily="34" charset="0"/>
              <a:buChar char="•"/>
            </a:pPr>
            <a:r>
              <a:rPr lang="en-US" sz="1200" b="1" dirty="0"/>
              <a:t>Trustworthy.</a:t>
            </a:r>
            <a:br>
              <a:rPr lang="en-US" sz="1200" dirty="0"/>
            </a:br>
            <a:r>
              <a:rPr lang="en-US" sz="1200" dirty="0"/>
              <a:t>I’m more likely to trust what I understand. If things are clear and I see the value, I’m open to trying them.</a:t>
            </a:r>
          </a:p>
          <a:p>
            <a:pPr>
              <a:buFont typeface="Arial" panose="020B0604020202020204" pitchFamily="34" charset="0"/>
              <a:buChar char="•"/>
            </a:pPr>
            <a:r>
              <a:rPr lang="en-US" sz="1200" b="1" dirty="0"/>
              <a:t>Empowering.</a:t>
            </a:r>
            <a:br>
              <a:rPr lang="en-US" sz="1200" dirty="0"/>
            </a:br>
            <a:r>
              <a:rPr lang="en-US" sz="1200" dirty="0"/>
              <a:t>I should be offered opportunities and support tailored to me. It should feel like I matter—that I’m a valued part of society and equipped to reach my goals.</a:t>
            </a:r>
          </a:p>
          <a:p>
            <a:endParaRPr lang="en-EE" sz="1000" dirty="0">
              <a:latin typeface="Aino" panose="02000603040504020204" pitchFamily="2" charset="77"/>
            </a:endParaRPr>
          </a:p>
        </p:txBody>
      </p:sp>
      <p:sp>
        <p:nvSpPr>
          <p:cNvPr id="4" name="Slide Number Placeholder 3"/>
          <p:cNvSpPr>
            <a:spLocks noGrp="1"/>
          </p:cNvSpPr>
          <p:nvPr>
            <p:ph type="sldNum" sz="quarter" idx="5"/>
          </p:nvPr>
        </p:nvSpPr>
        <p:spPr/>
        <p:txBody>
          <a:bodyPr/>
          <a:lstStyle/>
          <a:p>
            <a:fld id="{D376F89B-57B6-4643-BF19-A6C4F29BC795}" type="slidenum">
              <a:rPr lang="et-EE" smtClean="0"/>
              <a:t>50</a:t>
            </a:fld>
            <a:endParaRPr lang="et-EE"/>
          </a:p>
        </p:txBody>
      </p:sp>
    </p:spTree>
    <p:extLst>
      <p:ext uri="{BB962C8B-B14F-4D97-AF65-F5344CB8AC3E}">
        <p14:creationId xmlns:p14="http://schemas.microsoft.com/office/powerpoint/2010/main" val="26157564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endParaRPr lang="et-EE" sz="1000" u="none" strike="noStrike">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296504837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So when you see all this, you might wonder: What does the future have in store for Estonia? </a:t>
            </a:r>
            <a:r>
              <a:rPr lang="et-EE" sz="1200" u="none" strike="noStrike" dirty="0" err="1">
                <a:effectLst/>
                <a:latin typeface="Aino" panose="02000603040504020204" pitchFamily="50" charset="0"/>
              </a:rPr>
              <a:t>Well</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it</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clear</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that</a:t>
            </a:r>
            <a:r>
              <a:rPr lang="et-EE" sz="1200" u="none" strike="noStrike" dirty="0">
                <a:effectLst/>
                <a:latin typeface="Aino" panose="02000603040504020204" pitchFamily="50" charset="0"/>
              </a:rPr>
              <a:t> Estonia </a:t>
            </a:r>
            <a:r>
              <a:rPr lang="et-EE" sz="1200" u="none" strike="noStrike" dirty="0" err="1">
                <a:effectLst/>
                <a:latin typeface="Aino" panose="02000603040504020204" pitchFamily="50" charset="0"/>
              </a:rPr>
              <a:t>is</a:t>
            </a:r>
            <a:r>
              <a:rPr lang="et-EE" sz="1200" u="none" strike="noStrike" dirty="0">
                <a:effectLst/>
                <a:latin typeface="Aino" panose="02000603040504020204" pitchFamily="50" charset="0"/>
              </a:rPr>
              <a:t> </a:t>
            </a:r>
            <a:r>
              <a:rPr lang="et-EE" sz="1200" u="none" strike="noStrike" dirty="0" err="1">
                <a:effectLst/>
                <a:latin typeface="Aino" panose="02000603040504020204" pitchFamily="50" charset="0"/>
              </a:rPr>
              <a:t>doing</a:t>
            </a:r>
            <a:r>
              <a:rPr lang="et-EE" sz="1200" u="none" strike="noStrike" dirty="0">
                <a:effectLst/>
                <a:latin typeface="Aino" panose="02000603040504020204" pitchFamily="50" charset="0"/>
              </a:rPr>
              <a:t> </a:t>
            </a:r>
            <a:r>
              <a:rPr lang="en-GB" sz="1200" u="none" strike="noStrike" dirty="0">
                <a:effectLst/>
                <a:latin typeface="Aino" panose="02000603040504020204" pitchFamily="50" charset="0"/>
              </a:rPr>
              <a:t>its best to </a:t>
            </a:r>
            <a:r>
              <a:rPr lang="en-US" sz="1200" u="none" strike="noStrike" dirty="0">
                <a:effectLst/>
                <a:latin typeface="Aino" panose="02000603040504020204" pitchFamily="50" charset="0"/>
              </a:rPr>
              <a:t>remain an innovative, efficient and successful Northern country that leads by example. Here are some of the plans that are in the works as we speak.</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One of the big steps is to create what we call proactive government services. Even though </a:t>
            </a:r>
            <a:r>
              <a:rPr lang="et-EE" sz="1200" u="none" strike="noStrike" dirty="0">
                <a:effectLst/>
                <a:latin typeface="Aino" panose="02000603040504020204" pitchFamily="50" charset="0"/>
              </a:rPr>
              <a:t>100</a:t>
            </a:r>
            <a:r>
              <a:rPr lang="en-US" sz="1200" u="none" strike="noStrike" dirty="0">
                <a:effectLst/>
                <a:latin typeface="Aino" panose="02000603040504020204" pitchFamily="50" charset="0"/>
              </a:rPr>
              <a:t>% of public services are available digitally at this point, it would make citizens’ lives even easier if government would automatically approach them when it knows that they are entitled to a certain service. This would also further decrease the burden of bureaucracy for both the people and the state.</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first of these services actually came online in October 2019 – since then, parents automatically get a notification after their child is born to ask them to which bank account they would like their child</a:t>
            </a:r>
            <a:r>
              <a:rPr lang="et-EE" sz="1200" u="none" strike="noStrike" dirty="0">
                <a:effectLst/>
                <a:latin typeface="Aino" panose="02000603040504020204" pitchFamily="50" charset="0"/>
              </a:rPr>
              <a:t>´s</a:t>
            </a:r>
            <a:r>
              <a:rPr lang="en-US" sz="1200" u="none" strike="noStrike" dirty="0">
                <a:effectLst/>
                <a:latin typeface="Aino" panose="02000603040504020204" pitchFamily="50" charset="0"/>
              </a:rPr>
              <a:t> benefits transferred.</a:t>
            </a:r>
          </a:p>
          <a:p>
            <a:pPr marL="0" lvl="0" indent="0">
              <a:lnSpc>
                <a:spcPct val="114000"/>
              </a:lnSpc>
              <a:buFont typeface="Arial" panose="020B0604020202020204" pitchFamily="34" charset="0"/>
              <a:buNone/>
            </a:pPr>
            <a:endParaRPr lang="en-US"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Another big trend is that of seamless services and life events </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around particular situations, bringing different kinds of information from different authorities and databases to make life easier for us. This means with </a:t>
            </a:r>
            <a:r>
              <a:rPr lang="et-EE" sz="1200" u="none" strike="noStrike" dirty="0">
                <a:effectLst/>
                <a:latin typeface="Aino" panose="02000603040504020204" pitchFamily="50" charset="0"/>
              </a:rPr>
              <a:t>a </a:t>
            </a:r>
            <a:r>
              <a:rPr lang="en-US" sz="1200" u="none" strike="noStrike" dirty="0">
                <a:effectLst/>
                <a:latin typeface="Aino" panose="02000603040504020204" pitchFamily="50" charset="0"/>
              </a:rPr>
              <a:t>maximum </a:t>
            </a:r>
            <a:r>
              <a:rPr lang="et-EE" sz="1200" u="none" strike="noStrike" dirty="0">
                <a:effectLst/>
                <a:latin typeface="Aino" panose="02000603040504020204" pitchFamily="50" charset="0"/>
              </a:rPr>
              <a:t>of </a:t>
            </a:r>
            <a:r>
              <a:rPr lang="en-US" sz="1200" u="none" strike="noStrike" dirty="0">
                <a:effectLst/>
                <a:latin typeface="Aino" panose="02000603040504020204" pitchFamily="50" charset="0"/>
              </a:rPr>
              <a:t>one interaction, or ideally</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based on existing data</a:t>
            </a:r>
            <a:r>
              <a:rPr lang="et-EE" sz="1200" u="none" strike="noStrike" dirty="0">
                <a:effectLst/>
                <a:latin typeface="Aino" panose="02000603040504020204" pitchFamily="50" charset="0"/>
              </a:rPr>
              <a:t>,</a:t>
            </a:r>
            <a:r>
              <a:rPr lang="en-US" sz="1200" u="none" strike="noStrike" dirty="0">
                <a:effectLst/>
                <a:latin typeface="Aino" panose="02000603040504020204" pitchFamily="50" charset="0"/>
              </a:rPr>
              <a:t> automatically. </a:t>
            </a: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Compared to current e-services, the new seamless services are supposed to function automatically and be more user-</a:t>
            </a:r>
            <a:r>
              <a:rPr lang="en-US" sz="1200" u="none" strike="noStrike" dirty="0" err="1">
                <a:effectLst/>
                <a:latin typeface="Aino" panose="02000603040504020204" pitchFamily="50" charset="0"/>
              </a:rPr>
              <a:t>centred</a:t>
            </a:r>
            <a:r>
              <a:rPr lang="en-US" sz="1200" u="none" strike="noStrike" dirty="0">
                <a:effectLst/>
                <a:latin typeface="Aino" panose="02000603040504020204" pitchFamily="50" charset="0"/>
              </a:rPr>
              <a:t>. If the first step of developing e-services meant making different systems </a:t>
            </a:r>
            <a:r>
              <a:rPr lang="en-US" sz="1200" u="none" strike="noStrike" dirty="0" err="1">
                <a:effectLst/>
                <a:latin typeface="Aino" panose="02000603040504020204" pitchFamily="50" charset="0"/>
              </a:rPr>
              <a:t>communica</a:t>
            </a:r>
            <a:r>
              <a:rPr lang="et-EE" sz="1200" u="none" strike="noStrike" dirty="0">
                <a:effectLst/>
                <a:latin typeface="Aino" panose="02000603040504020204" pitchFamily="50" charset="0"/>
              </a:rPr>
              <a:t>te</a:t>
            </a:r>
            <a:r>
              <a:rPr lang="en-US" sz="1200" u="none" strike="noStrike" dirty="0">
                <a:effectLst/>
                <a:latin typeface="Aino" panose="02000603040504020204" pitchFamily="50" charset="0"/>
              </a:rPr>
              <a:t> with each other, then life-event / business-event services are activated automatically based on the events taking place in a person’s life. </a:t>
            </a:r>
          </a:p>
          <a:p>
            <a:pPr marL="0" lvl="0" indent="0">
              <a:lnSpc>
                <a:spcPct val="114000"/>
              </a:lnSpc>
              <a:buFont typeface="Arial" panose="020B0604020202020204" pitchFamily="34" charset="0"/>
              <a:buNone/>
            </a:pPr>
            <a:endParaRPr lang="et-EE" sz="1200"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u="none" strike="noStrike" dirty="0">
                <a:effectLst/>
                <a:latin typeface="Aino" panose="02000603040504020204" pitchFamily="50" charset="0"/>
              </a:rPr>
              <a:t>The idea was approved by the government </a:t>
            </a:r>
            <a:r>
              <a:rPr lang="et-EE" sz="1200" u="none" strike="noStrike" dirty="0">
                <a:effectLst/>
                <a:latin typeface="Aino" panose="02000603040504020204" pitchFamily="50" charset="0"/>
              </a:rPr>
              <a:t>in </a:t>
            </a:r>
            <a:r>
              <a:rPr lang="et-EE" sz="1200" u="none" strike="noStrike" dirty="0" err="1">
                <a:effectLst/>
                <a:latin typeface="Aino" panose="02000603040504020204" pitchFamily="50" charset="0"/>
              </a:rPr>
              <a:t>December</a:t>
            </a:r>
            <a:r>
              <a:rPr lang="et-EE" sz="1200" u="none" strike="noStrike" dirty="0">
                <a:effectLst/>
                <a:latin typeface="Aino" panose="02000603040504020204" pitchFamily="50" charset="0"/>
              </a:rPr>
              <a:t> 2018</a:t>
            </a:r>
            <a:r>
              <a:rPr lang="en-US" sz="1200" u="none" strike="noStrike" dirty="0">
                <a:effectLst/>
                <a:latin typeface="Aino" panose="02000603040504020204" pitchFamily="50" charset="0"/>
              </a:rPr>
              <a:t>, though the work for it started much earlier, </a:t>
            </a:r>
            <a:r>
              <a:rPr lang="et-EE" sz="1200" u="none" strike="noStrike" dirty="0" err="1">
                <a:effectLst/>
                <a:latin typeface="Aino" panose="02000603040504020204" pitchFamily="50" charset="0"/>
              </a:rPr>
              <a:t>with</a:t>
            </a:r>
            <a:r>
              <a:rPr lang="et-EE" sz="1200" u="none" strike="noStrike" dirty="0">
                <a:effectLst/>
                <a:latin typeface="Aino" panose="02000603040504020204" pitchFamily="50" charset="0"/>
              </a:rPr>
              <a:t> </a:t>
            </a:r>
            <a:r>
              <a:rPr lang="en-US" sz="1200" u="none" strike="noStrike" dirty="0">
                <a:effectLst/>
                <a:latin typeface="Aino" panose="02000603040504020204" pitchFamily="50" charset="0"/>
              </a:rPr>
              <a:t>ideas dating back to 2011. The concept of life-event service design is also embedded in the Digital Agenda 2020 for Estonia. </a:t>
            </a:r>
          </a:p>
          <a:p>
            <a:pPr marL="0" lvl="0" indent="0">
              <a:lnSpc>
                <a:spcPct val="114000"/>
              </a:lnSpc>
              <a:buFont typeface="Arial" panose="020B0604020202020204" pitchFamily="34" charset="0"/>
              <a:buNone/>
            </a:pPr>
            <a:endParaRPr lang="et-EE" sz="1200" b="1" u="none" strike="noStrike" dirty="0">
              <a:effectLst/>
              <a:latin typeface="Aino" panose="02000603040504020204" pitchFamily="50" charset="0"/>
            </a:endParaRPr>
          </a:p>
          <a:p>
            <a:pPr marL="0" lvl="0" indent="0">
              <a:lnSpc>
                <a:spcPct val="114000"/>
              </a:lnSpc>
              <a:buFont typeface="Arial" panose="020B0604020202020204" pitchFamily="34" charset="0"/>
              <a:buNone/>
            </a:pPr>
            <a:r>
              <a:rPr lang="en-US" sz="1200" b="0" i="0" u="none" strike="noStrike" dirty="0">
                <a:effectLst/>
                <a:latin typeface="Aino" panose="02000603040504020204" pitchFamily="50" charset="0"/>
              </a:rPr>
              <a:t>Another topic for the upcoming decades is cross-border digital governance. </a:t>
            </a:r>
            <a:r>
              <a:rPr lang="en-US" sz="1200" u="none" strike="noStrike" dirty="0">
                <a:effectLst/>
                <a:latin typeface="Aino" panose="02000603040504020204" pitchFamily="50" charset="0"/>
              </a:rPr>
              <a:t>Estonia is the 1st in the world to interconnect </a:t>
            </a:r>
            <a:r>
              <a:rPr lang="en-US" sz="1200" u="none" strike="noStrike" dirty="0" err="1">
                <a:effectLst/>
                <a:latin typeface="Aino" panose="02000603040504020204" pitchFamily="50" charset="0"/>
              </a:rPr>
              <a:t>decentralised</a:t>
            </a:r>
            <a:r>
              <a:rPr lang="en-US" sz="1200" u="none" strike="noStrike" dirty="0">
                <a:effectLst/>
                <a:latin typeface="Aino" panose="02000603040504020204" pitchFamily="50" charset="0"/>
              </a:rPr>
              <a:t> components of state and public sector databases on an international level via the X-Road data exchange system. This public sector data exchange facility was created in 2017 between Finland and Estonia. Depending on future policy decisions, this could mean that health, education or business data regarding Estonian citizens and entities could also be accessed by the Finnish government or private sector, regardless of whether the person lives in Estonia or Finland. Hopefully, cross-border data exchange will soon become possible between all European countries</a:t>
            </a:r>
            <a:r>
              <a:rPr lang="et-EE" sz="1200" b="0" u="none" strike="noStrike" dirty="0">
                <a:effectLst/>
                <a:latin typeface="Aino" panose="02000603040504020204" pitchFamily="50" charset="0"/>
              </a:rPr>
              <a:t>.</a:t>
            </a:r>
            <a:r>
              <a:rPr lang="de-DE" sz="1200" b="0" u="none" strike="noStrike" dirty="0">
                <a:effectLst/>
                <a:latin typeface="Aino" panose="02000603040504020204" pitchFamily="50" charset="0"/>
              </a:rPr>
              <a:t> </a:t>
            </a:r>
          </a:p>
          <a:p>
            <a:pPr marL="0" lvl="0" indent="0">
              <a:lnSpc>
                <a:spcPct val="114000"/>
              </a:lnSpc>
              <a:buFont typeface="Arial" panose="020B0604020202020204" pitchFamily="34" charset="0"/>
              <a:buNone/>
            </a:pPr>
            <a:endParaRPr lang="de-DE" sz="1200" b="0" u="none" strike="noStrike" dirty="0">
              <a:effectLst/>
              <a:latin typeface="Aino" panose="02000603040504020204" pitchFamily="50" charset="0"/>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lang="et-EE" sz="1200" b="0" u="none" strike="noStrike" dirty="0" err="1">
                <a:effectLst/>
                <a:latin typeface="Aino" panose="02000603040504020204" pitchFamily="50" charset="0"/>
              </a:rPr>
              <a:t>Currently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Estonians</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c</a:t>
            </a:r>
            <a:r>
              <a:rPr lang="et-EE" sz="1200" b="0" u="none" strike="noStrike" dirty="0" err="1">
                <a:effectLst/>
                <a:latin typeface="Aino" panose="02000603040504020204" pitchFamily="50" charset="0"/>
              </a:rPr>
              <a:t>an</a:t>
            </a:r>
            <a:r>
              <a:rPr lang="en-GB" sz="1200" b="0" u="none" strike="noStrike" dirty="0">
                <a:effectLst/>
                <a:latin typeface="Aino" panose="02000603040504020204" pitchFamily="50" charset="0"/>
              </a:rPr>
              <a:t> travel to Portugal</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Finland</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Poland</a:t>
            </a:r>
            <a:r>
              <a:rPr lang="et-EE" sz="1200" b="0" u="none" strike="noStrike" dirty="0">
                <a:effectLst/>
                <a:latin typeface="Aino" panose="02000603040504020204" pitchFamily="50" charset="0"/>
              </a:rPr>
              <a:t>, Spain </a:t>
            </a:r>
            <a:r>
              <a:rPr lang="et-EE" sz="1200" b="0" u="none" strike="noStrike" dirty="0" err="1">
                <a:effectLst/>
                <a:latin typeface="Aino" panose="02000603040504020204" pitchFamily="50" charset="0"/>
              </a:rPr>
              <a:t>or</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Croatia</a:t>
            </a:r>
            <a:r>
              <a:rPr lang="et-EE" sz="1200" b="0" u="none" strike="noStrike" dirty="0">
                <a:effectLst/>
                <a:latin typeface="Aino" panose="02000603040504020204" pitchFamily="50" charset="0"/>
              </a:rPr>
              <a:t> (and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many</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more</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European</a:t>
            </a:r>
            <a:r>
              <a:rPr lang="et-EE"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countries</a:t>
            </a:r>
            <a:r>
              <a:rPr lang="et-EE" sz="1200" b="0" u="none" strike="noStrike" dirty="0">
                <a:effectLst/>
                <a:latin typeface="Aino" panose="02000603040504020204" pitchFamily="50" charset="0"/>
              </a:rPr>
              <a:t>)</a:t>
            </a:r>
            <a:r>
              <a:rPr lang="en-GB" sz="1200" b="0" u="none" strike="noStrike" dirty="0">
                <a:effectLst/>
                <a:latin typeface="Aino" panose="02000603040504020204" pitchFamily="50" charset="0"/>
              </a:rPr>
              <a:t> and receive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prescription medicine from a pharmacy with </a:t>
            </a:r>
            <a:r>
              <a:rPr lang="et-EE" sz="1200" b="0" u="none" strike="noStrike" dirty="0" err="1">
                <a:effectLst/>
                <a:latin typeface="Aino" panose="02000603040504020204" pitchFamily="50" charset="0"/>
              </a:rPr>
              <a:t>their</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electronic ID card without ever having </a:t>
            </a:r>
            <a:r>
              <a:rPr lang="et-EE" sz="1200" b="0" u="none" strike="noStrike" dirty="0" err="1">
                <a:effectLst/>
                <a:latin typeface="Aino" panose="02000603040504020204" pitchFamily="50" charset="0"/>
              </a:rPr>
              <a:t>to</a:t>
            </a:r>
            <a:r>
              <a:rPr lang="et-EE" sz="1200" b="0" u="none" strike="noStrike" dirty="0">
                <a:effectLst/>
                <a:latin typeface="Aino" panose="02000603040504020204" pitchFamily="50" charset="0"/>
              </a:rPr>
              <a:t> seek </a:t>
            </a:r>
            <a:r>
              <a:rPr lang="et-EE" sz="1200" b="0" u="none" strike="noStrike" dirty="0" err="1">
                <a:effectLst/>
                <a:latin typeface="Aino" panose="02000603040504020204" pitchFamily="50" charset="0"/>
              </a:rPr>
              <a:t>for</a:t>
            </a:r>
            <a:r>
              <a:rPr lang="en-GB" sz="1200" b="0" u="none" strike="noStrike" dirty="0">
                <a:effectLst/>
                <a:latin typeface="Aino" panose="02000603040504020204" pitchFamily="50" charset="0"/>
              </a:rPr>
              <a:t> a </a:t>
            </a:r>
            <a:r>
              <a:rPr lang="et-EE" sz="1200" b="0" u="none" strike="noStrike" dirty="0" err="1">
                <a:effectLst/>
                <a:latin typeface="Aino" panose="02000603040504020204" pitchFamily="50" charset="0"/>
              </a:rPr>
              <a:t>local</a:t>
            </a:r>
            <a:r>
              <a:rPr lang="en-GB" sz="1200" b="0" u="none" strike="noStrike" dirty="0">
                <a:effectLst/>
                <a:latin typeface="Aino" panose="02000603040504020204" pitchFamily="50" charset="0"/>
              </a:rPr>
              <a:t> doctor, simply based on the prescription by </a:t>
            </a:r>
            <a:r>
              <a:rPr lang="et-EE" sz="1200" b="0" u="none" strike="noStrike" dirty="0" err="1">
                <a:effectLst/>
                <a:latin typeface="Aino" panose="02000603040504020204" pitchFamily="50" charset="0"/>
              </a:rPr>
              <a:t>their</a:t>
            </a:r>
            <a:r>
              <a:rPr lang="en-GB" sz="1200" b="0" u="none" strike="noStrike" dirty="0">
                <a:effectLst/>
                <a:latin typeface="Aino" panose="02000603040504020204" pitchFamily="50" charset="0"/>
              </a:rPr>
              <a:t> </a:t>
            </a:r>
            <a:r>
              <a:rPr lang="et-EE" sz="1200" b="0" u="none" strike="noStrike" dirty="0" err="1">
                <a:effectLst/>
                <a:latin typeface="Aino" panose="02000603040504020204" pitchFamily="50" charset="0"/>
              </a:rPr>
              <a:t>native</a:t>
            </a:r>
            <a:r>
              <a:rPr lang="et-EE" sz="1200" b="0" u="none" strike="noStrike" dirty="0">
                <a:effectLst/>
                <a:latin typeface="Aino" panose="02000603040504020204" pitchFamily="50" charset="0"/>
              </a:rPr>
              <a:t> </a:t>
            </a:r>
            <a:r>
              <a:rPr lang="en-GB" sz="1200" b="0" u="none" strike="noStrike" dirty="0">
                <a:effectLst/>
                <a:latin typeface="Aino" panose="02000603040504020204" pitchFamily="50" charset="0"/>
              </a:rPr>
              <a:t>doctor. </a:t>
            </a:r>
            <a:br>
              <a:rPr lang="et-EE" sz="1200" b="0" u="none" strike="noStrike" dirty="0">
                <a:effectLst/>
                <a:latin typeface="Aino" panose="02000603040504020204" pitchFamily="50" charset="0"/>
              </a:rPr>
            </a:br>
            <a:br>
              <a:rPr lang="et-EE" sz="1200" b="0" u="none" strike="noStrike" dirty="0">
                <a:effectLst/>
                <a:latin typeface="Aino" panose="02000603040504020204" pitchFamily="50" charset="0"/>
              </a:rPr>
            </a:br>
            <a:r>
              <a:rPr lang="en-GB" sz="1200" dirty="0"/>
              <a:t>Estonia is a leading user of AI solutions: </a:t>
            </a:r>
            <a:r>
              <a:rPr lang="en-GB" sz="1200" b="1" dirty="0"/>
              <a:t>our government and society is AI-powered</a:t>
            </a:r>
            <a:r>
              <a:rPr lang="et-EE" sz="1200" b="1" dirty="0"/>
              <a:t>.</a:t>
            </a:r>
            <a:br>
              <a:rPr lang="et-EE" sz="1200" dirty="0"/>
            </a:br>
            <a:r>
              <a:rPr lang="et-EE" sz="1200" dirty="0"/>
              <a:t>+ </a:t>
            </a:r>
            <a:r>
              <a:rPr kumimoji="0" lang="et-EE" sz="3600" b="0" i="0" u="none" strike="noStrike" kern="1200" cap="none" spc="0" normalizeH="0" baseline="0" noProof="0" dirty="0">
                <a:ln>
                  <a:noFill/>
                </a:ln>
                <a:solidFill>
                  <a:srgbClr val="FFFFFF"/>
                </a:solidFill>
                <a:effectLst/>
                <a:uLnTx/>
                <a:uFillTx/>
                <a:latin typeface="Aino"/>
                <a:ea typeface="+mn-ea"/>
                <a:cs typeface="+mn-cs"/>
              </a:rPr>
              <a:t>100%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central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government</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+ 75% of </a:t>
            </a:r>
            <a:r>
              <a:rPr kumimoji="0" lang="et-EE" sz="3600" b="0" i="0" u="none" strike="noStrike" kern="1200" cap="none" spc="0" normalizeH="0" baseline="0" noProof="0" dirty="0" err="1">
                <a:ln>
                  <a:noFill/>
                </a:ln>
                <a:solidFill>
                  <a:srgbClr val="FFFFFF"/>
                </a:solidFill>
                <a:effectLst/>
                <a:uLnTx/>
                <a:uFillTx/>
                <a:latin typeface="Aino"/>
                <a:ea typeface="+mn-ea"/>
                <a:cs typeface="+mn-cs"/>
              </a:rPr>
              <a:t>companies</a:t>
            </a:r>
            <a:endParaRPr kumimoji="0" lang="et-EE" sz="36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269993" rtl="0" eaLnBrk="1" fontAlgn="auto" latinLnBrk="0" hangingPunct="1">
              <a:lnSpc>
                <a:spcPct val="100000"/>
              </a:lnSpc>
              <a:spcBef>
                <a:spcPts val="400"/>
              </a:spcBef>
              <a:spcAft>
                <a:spcPts val="0"/>
              </a:spcAft>
              <a:buClr>
                <a:srgbClr val="FFFFFF"/>
              </a:buClr>
              <a:buSzTx/>
              <a:buFont typeface="Aino" panose="02000603040504020204" pitchFamily="50" charset="0"/>
              <a:buNone/>
              <a:tabLst/>
              <a:defRPr/>
            </a:pP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goal</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for</a:t>
            </a:r>
            <a:r>
              <a:rPr kumimoji="0" lang="et-EE" sz="3600" b="0" i="0" u="none" strike="noStrike" kern="1200" cap="none" spc="0" normalizeH="0" baseline="0" noProof="0" dirty="0">
                <a:ln>
                  <a:noFill/>
                </a:ln>
                <a:solidFill>
                  <a:srgbClr val="FFFFFF"/>
                </a:solidFill>
                <a:effectLst/>
                <a:uLnTx/>
                <a:uFillTx/>
                <a:latin typeface="Aino"/>
                <a:ea typeface="+mn-ea"/>
                <a:cs typeface="+mn-cs"/>
              </a:rPr>
              <a:t> 2030 - 80% </a:t>
            </a:r>
            <a:r>
              <a:rPr kumimoji="0" lang="et-EE" sz="3600" b="0" i="0" u="none" strike="noStrike" kern="1200" cap="none" spc="0" normalizeH="0" baseline="0" noProof="0" dirty="0" err="1">
                <a:ln>
                  <a:noFill/>
                </a:ln>
                <a:solidFill>
                  <a:srgbClr val="FFFFFF"/>
                </a:solidFill>
                <a:effectLst/>
                <a:uLnTx/>
                <a:uFillTx/>
                <a:latin typeface="Aino"/>
                <a:ea typeface="+mn-ea"/>
                <a:cs typeface="+mn-cs"/>
              </a:rPr>
              <a:t>elementary</a:t>
            </a:r>
            <a:r>
              <a:rPr kumimoji="0" lang="et-EE" sz="3600" b="0" i="0" u="none" strike="noStrike" kern="1200" cap="none" spc="0" normalizeH="0" baseline="0" noProof="0" dirty="0">
                <a:ln>
                  <a:noFill/>
                </a:ln>
                <a:solidFill>
                  <a:srgbClr val="FFFFFF"/>
                </a:solidFill>
                <a:effectLst/>
                <a:uLnTx/>
                <a:uFillTx/>
                <a:latin typeface="Aino"/>
                <a:ea typeface="+mn-ea"/>
                <a:cs typeface="+mn-cs"/>
              </a:rPr>
              <a:t> data and AI </a:t>
            </a:r>
            <a:r>
              <a:rPr kumimoji="0" lang="et-EE" sz="3600" b="0" i="0" u="none" strike="noStrike" kern="1200" cap="none" spc="0" normalizeH="0" baseline="0" noProof="0" dirty="0" err="1">
                <a:ln>
                  <a:noFill/>
                </a:ln>
                <a:solidFill>
                  <a:srgbClr val="FFFFFF"/>
                </a:solidFill>
                <a:effectLst/>
                <a:uLnTx/>
                <a:uFillTx/>
                <a:latin typeface="Aino"/>
                <a:ea typeface="+mn-ea"/>
                <a:cs typeface="+mn-cs"/>
              </a:rPr>
              <a:t>skills</a:t>
            </a:r>
            <a:r>
              <a:rPr kumimoji="0" lang="et-EE" sz="3600" b="0" i="0" u="none" strike="noStrike" kern="1200" cap="none" spc="0" normalizeH="0" baseline="0" noProof="0" dirty="0">
                <a:ln>
                  <a:noFill/>
                </a:ln>
                <a:solidFill>
                  <a:srgbClr val="FFFFFF"/>
                </a:solidFill>
                <a:effectLst/>
                <a:uLnTx/>
                <a:uFillTx/>
                <a:latin typeface="Aino"/>
                <a:ea typeface="+mn-ea"/>
                <a:cs typeface="+mn-cs"/>
              </a:rPr>
              <a:t> in </a:t>
            </a:r>
            <a:r>
              <a:rPr kumimoji="0" lang="et-EE" sz="3600" b="0" i="0" u="none" strike="noStrike" kern="1200" cap="none" spc="0" normalizeH="0" baseline="0" noProof="0" dirty="0" err="1">
                <a:ln>
                  <a:noFill/>
                </a:ln>
                <a:solidFill>
                  <a:srgbClr val="FFFFFF"/>
                </a:solidFill>
                <a:effectLst/>
                <a:uLnTx/>
                <a:uFillTx/>
                <a:latin typeface="Aino"/>
                <a:ea typeface="+mn-ea"/>
                <a:cs typeface="+mn-cs"/>
              </a:rPr>
              <a:t>the</a:t>
            </a:r>
            <a:r>
              <a:rPr kumimoji="0" lang="et-EE" sz="3600" b="0" i="0" u="none" strike="noStrike" kern="1200" cap="none" spc="0" normalizeH="0" baseline="0" noProof="0" dirty="0">
                <a:ln>
                  <a:noFill/>
                </a:ln>
                <a:solidFill>
                  <a:srgbClr val="FFFFFF"/>
                </a:solidFill>
                <a:effectLst/>
                <a:uLnTx/>
                <a:uFillTx/>
                <a:latin typeface="Aino"/>
                <a:ea typeface="+mn-ea"/>
                <a:cs typeface="+mn-cs"/>
              </a:rPr>
              <a:t> </a:t>
            </a:r>
            <a:r>
              <a:rPr kumimoji="0" lang="et-EE" sz="3600" b="0" i="0" u="none" strike="noStrike" kern="1200" cap="none" spc="0" normalizeH="0" baseline="0" noProof="0" dirty="0" err="1">
                <a:ln>
                  <a:noFill/>
                </a:ln>
                <a:solidFill>
                  <a:srgbClr val="FFFFFF"/>
                </a:solidFill>
                <a:effectLst/>
                <a:uLnTx/>
                <a:uFillTx/>
                <a:latin typeface="Aino"/>
                <a:ea typeface="+mn-ea"/>
                <a:cs typeface="+mn-cs"/>
              </a:rPr>
              <a:t>society</a:t>
            </a:r>
            <a:endParaRPr kumimoji="0" lang="en-GB" sz="3600" b="0" i="0" u="none" strike="noStrike" kern="1200" cap="none" spc="0" normalizeH="0" baseline="0" noProof="0" dirty="0">
              <a:ln>
                <a:noFill/>
              </a:ln>
              <a:solidFill>
                <a:srgbClr val="FFFFFF"/>
              </a:solidFill>
              <a:effectLst/>
              <a:uLnTx/>
              <a:uFillTx/>
              <a:latin typeface="Aino"/>
              <a:ea typeface="+mn-ea"/>
              <a:cs typeface="+mn-cs"/>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lvl="0" indent="0">
              <a:lnSpc>
                <a:spcPct val="114000"/>
              </a:lnSpc>
              <a:buFont typeface="Arial" panose="020B0604020202020204" pitchFamily="34" charset="0"/>
              <a:buNone/>
            </a:pPr>
            <a:endParaRPr lang="et-EE" sz="1200" b="0" u="none" strike="noStrike" dirty="0">
              <a:effectLst/>
              <a:latin typeface="Aino" panose="02000603040504020204" pitchFamily="50"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800" b="1" dirty="0" err="1"/>
              <a:t>Citizen-centric</a:t>
            </a:r>
            <a:r>
              <a:rPr lang="et-EE" sz="1800" b="1" dirty="0"/>
              <a:t> data </a:t>
            </a:r>
            <a:r>
              <a:rPr lang="et-EE" sz="1800" b="1" dirty="0" err="1"/>
              <a:t>governance</a:t>
            </a:r>
            <a:r>
              <a:rPr lang="et-EE" sz="1800" b="1" dirty="0"/>
              <a:t>"</a:t>
            </a:r>
            <a:r>
              <a:rPr lang="et-EE" sz="1800" dirty="0"/>
              <a:t> – </a:t>
            </a:r>
            <a:r>
              <a:rPr lang="et-EE" sz="1800" dirty="0" err="1"/>
              <a:t>This</a:t>
            </a:r>
            <a:r>
              <a:rPr lang="et-EE" sz="1800" dirty="0"/>
              <a:t> </a:t>
            </a:r>
            <a:r>
              <a:rPr lang="et-EE" sz="1800" dirty="0" err="1"/>
              <a:t>focuses</a:t>
            </a:r>
            <a:r>
              <a:rPr lang="et-EE" sz="1800" dirty="0"/>
              <a:t> on </a:t>
            </a:r>
            <a:r>
              <a:rPr lang="et-EE" sz="1800" dirty="0" err="1"/>
              <a:t>managing</a:t>
            </a:r>
            <a:r>
              <a:rPr lang="et-EE" sz="1800" dirty="0"/>
              <a:t> data in a </a:t>
            </a:r>
            <a:r>
              <a:rPr lang="et-EE" sz="1800" dirty="0" err="1"/>
              <a:t>way</a:t>
            </a:r>
            <a:r>
              <a:rPr lang="et-EE" sz="1800" dirty="0"/>
              <a:t> </a:t>
            </a:r>
            <a:r>
              <a:rPr lang="et-EE" sz="1800" dirty="0" err="1"/>
              <a:t>that</a:t>
            </a:r>
            <a:r>
              <a:rPr lang="et-EE" sz="1800" dirty="0"/>
              <a:t> </a:t>
            </a:r>
            <a:r>
              <a:rPr lang="et-EE" sz="1800" dirty="0" err="1"/>
              <a:t>prioritizes</a:t>
            </a:r>
            <a:r>
              <a:rPr lang="et-EE" sz="1800" dirty="0"/>
              <a:t> </a:t>
            </a:r>
            <a:r>
              <a:rPr lang="et-EE" sz="1800" dirty="0" err="1"/>
              <a:t>the</a:t>
            </a:r>
            <a:r>
              <a:rPr lang="et-EE" sz="1800" dirty="0"/>
              <a:t> </a:t>
            </a:r>
            <a:r>
              <a:rPr lang="et-EE" sz="1800" dirty="0" err="1"/>
              <a:t>individual's</a:t>
            </a:r>
            <a:r>
              <a:rPr lang="et-EE" sz="1800" dirty="0"/>
              <a:t> </a:t>
            </a:r>
            <a:r>
              <a:rPr lang="et-EE" sz="1800" dirty="0" err="1"/>
              <a:t>control</a:t>
            </a:r>
            <a:r>
              <a:rPr lang="et-EE" sz="1800" dirty="0"/>
              <a:t> and </a:t>
            </a:r>
            <a:r>
              <a:rPr lang="et-EE" sz="1800" dirty="0" err="1"/>
              <a:t>consent</a:t>
            </a:r>
            <a:r>
              <a:rPr lang="et-EE" sz="1800" dirty="0"/>
              <a:t>.</a:t>
            </a:r>
          </a:p>
          <a:p>
            <a:pPr>
              <a:buFont typeface="+mj-lt"/>
              <a:buAutoNum type="arabicPeriod"/>
            </a:pPr>
            <a:r>
              <a:rPr lang="et-EE" sz="1800" b="1" dirty="0"/>
              <a:t> </a:t>
            </a:r>
            <a:r>
              <a:rPr lang="et-EE" sz="1800" b="1" dirty="0" err="1"/>
              <a:t>Citizen's</a:t>
            </a:r>
            <a:r>
              <a:rPr lang="et-EE" sz="1800" b="1" dirty="0"/>
              <a:t> </a:t>
            </a:r>
            <a:r>
              <a:rPr lang="et-EE" sz="1800" b="1" dirty="0" err="1"/>
              <a:t>digital</a:t>
            </a:r>
            <a:r>
              <a:rPr lang="et-EE" sz="1800" b="1" dirty="0"/>
              <a:t> </a:t>
            </a:r>
            <a:r>
              <a:rPr lang="et-EE" sz="1800" b="1" dirty="0" err="1"/>
              <a:t>twin</a:t>
            </a:r>
            <a:r>
              <a:rPr lang="et-EE" sz="1800" dirty="0"/>
              <a:t> </a:t>
            </a:r>
          </a:p>
          <a:p>
            <a:pPr>
              <a:buFont typeface="+mj-lt"/>
              <a:buAutoNum type="arabicPeriod"/>
            </a:pPr>
            <a:r>
              <a:rPr lang="et-EE" sz="1800" b="1" dirty="0"/>
              <a:t> Data </a:t>
            </a:r>
            <a:r>
              <a:rPr lang="et-EE" sz="1800" b="1" dirty="0" err="1"/>
              <a:t>tracker</a:t>
            </a:r>
            <a:r>
              <a:rPr lang="et-EE" sz="1800" dirty="0"/>
              <a:t> </a:t>
            </a:r>
          </a:p>
          <a:p>
            <a:pPr>
              <a:buFont typeface="+mj-lt"/>
              <a:buAutoNum type="arabicPeriod"/>
            </a:pPr>
            <a:r>
              <a:rPr lang="et-EE" sz="1800" b="1" dirty="0"/>
              <a:t> </a:t>
            </a:r>
            <a:r>
              <a:rPr lang="et-EE" sz="1800" b="1" dirty="0" err="1"/>
              <a:t>Consent</a:t>
            </a:r>
            <a:r>
              <a:rPr lang="et-EE" sz="1800" b="1" dirty="0"/>
              <a:t> </a:t>
            </a:r>
            <a:r>
              <a:rPr lang="et-EE" sz="1800" b="1" dirty="0" err="1"/>
              <a:t>service</a:t>
            </a:r>
            <a:endParaRPr lang="en-US" sz="1200" u="none" strike="noStrike" dirty="0">
              <a:effectLst/>
              <a:latin typeface="Aino" panose="02000603040504020204" pitchFamily="50" charset="0"/>
            </a:endParaRPr>
          </a:p>
          <a:p>
            <a:endParaRPr lang="et-EE" dirty="0"/>
          </a:p>
        </p:txBody>
      </p:sp>
      <p:sp>
        <p:nvSpPr>
          <p:cNvPr id="4" name="Slide Number Placeholder 3"/>
          <p:cNvSpPr>
            <a:spLocks noGrp="1"/>
          </p:cNvSpPr>
          <p:nvPr>
            <p:ph type="sldNum" sz="quarter" idx="5"/>
          </p:nvPr>
        </p:nvSpPr>
        <p:spPr/>
        <p:txBody>
          <a:bodyPr/>
          <a:lstStyle/>
          <a:p>
            <a:fld id="{D376F89B-57B6-4643-BF19-A6C4F29BC795}" type="slidenum">
              <a:rPr lang="et-EE" smtClean="0"/>
              <a:t>53</a:t>
            </a:fld>
            <a:endParaRPr lang="et-EE"/>
          </a:p>
        </p:txBody>
      </p:sp>
    </p:spTree>
    <p:extLst>
      <p:ext uri="{BB962C8B-B14F-4D97-AF65-F5344CB8AC3E}">
        <p14:creationId xmlns:p14="http://schemas.microsoft.com/office/powerpoint/2010/main" val="14069149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gn="l"/>
            <a:r>
              <a:rPr lang="en-US" b="0" i="0" dirty="0">
                <a:solidFill>
                  <a:srgbClr val="000000"/>
                </a:solidFill>
                <a:effectLst/>
                <a:latin typeface="Roboto" panose="02000000000000000000" pitchFamily="2" charset="0"/>
              </a:rPr>
              <a:t>The Eesti.ee mobile 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launched</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December</a:t>
            </a:r>
            <a:r>
              <a:rPr lang="et-EE" b="0" i="0" dirty="0">
                <a:solidFill>
                  <a:srgbClr val="000000"/>
                </a:solidFill>
                <a:effectLst/>
                <a:latin typeface="Roboto" panose="02000000000000000000" pitchFamily="2" charset="0"/>
              </a:rPr>
              <a:t> 2024, </a:t>
            </a:r>
            <a:r>
              <a:rPr lang="et-EE" b="0" i="0" dirty="0" err="1">
                <a:solidFill>
                  <a:srgbClr val="000000"/>
                </a:solidFill>
                <a:effectLst/>
                <a:latin typeface="Roboto" panose="02000000000000000000" pitchFamily="2" charset="0"/>
              </a:rPr>
              <a:t>was</a:t>
            </a:r>
            <a:r>
              <a:rPr lang="en-US" b="0" i="0" dirty="0">
                <a:solidFill>
                  <a:srgbClr val="000000"/>
                </a:solidFill>
                <a:effectLst/>
                <a:latin typeface="Roboto" panose="02000000000000000000" pitchFamily="2" charset="0"/>
              </a:rPr>
              <a:t> created to provide users convenient and easy access to government services via their smart devices, regardless of location or time.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logical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next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step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after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having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our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on a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as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prefer</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touchscreens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 </a:t>
            </a:r>
            <a:r>
              <a:rPr lang="et-EE" b="0" i="0" dirty="0" err="1">
                <a:solidFill>
                  <a:srgbClr val="000000"/>
                </a:solidFill>
                <a:effectLst/>
                <a:latin typeface="Roboto" panose="02000000000000000000" pitchFamily="2" charset="0"/>
              </a:rPr>
              <a:t>mouse</a:t>
            </a:r>
            <a:r>
              <a:rPr lang="et-EE" b="0" i="0" dirty="0">
                <a:solidFill>
                  <a:srgbClr val="000000"/>
                </a:solidFill>
                <a:effectLst/>
                <a:latin typeface="Roboto" panose="02000000000000000000" pitchFamily="2" charset="0"/>
              </a:rPr>
              <a:t> and </a:t>
            </a:r>
            <a:r>
              <a:rPr lang="et-EE" b="0" i="0" dirty="0" err="1">
                <a:solidFill>
                  <a:srgbClr val="000000"/>
                </a:solidFill>
                <a:effectLst/>
                <a:latin typeface="Roboto" panose="02000000000000000000" pitchFamily="2" charset="0"/>
              </a:rPr>
              <a:t>keyboard</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The Estonian Information System Authority</a:t>
            </a:r>
            <a:r>
              <a:rPr lang="et-EE" b="0" i="0" dirty="0">
                <a:solidFill>
                  <a:srgbClr val="000000"/>
                </a:solidFill>
                <a:effectLst/>
                <a:latin typeface="Roboto" panose="02000000000000000000" pitchFamily="2" charset="0"/>
              </a:rPr>
              <a:t>(RIA)</a:t>
            </a:r>
            <a:r>
              <a:rPr lang="en-US" b="0" i="0" dirty="0">
                <a:solidFill>
                  <a:srgbClr val="000000"/>
                </a:solidFill>
                <a:effectLst/>
                <a:latin typeface="Roboto" panose="02000000000000000000" pitchFamily="2" charset="0"/>
              </a:rPr>
              <a:t> is responsible for the creation and ongoing development of the Eesti.ee 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plan</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services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future</a:t>
            </a:r>
            <a:r>
              <a:rPr lang="et-EE" b="0" i="0" dirty="0">
                <a:solidFill>
                  <a:srgbClr val="000000"/>
                </a:solidFill>
                <a:effectLst/>
                <a:latin typeface="Roboto" panose="02000000000000000000" pitchFamily="2" charset="0"/>
              </a:rPr>
              <a:t>.</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In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first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months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downloaded</a:t>
            </a:r>
            <a:r>
              <a:rPr lang="et-EE" b="0" i="0" dirty="0">
                <a:solidFill>
                  <a:srgbClr val="000000"/>
                </a:solidFill>
                <a:effectLst/>
                <a:latin typeface="Roboto" panose="02000000000000000000" pitchFamily="2" charset="0"/>
              </a:rPr>
              <a:t> by </a:t>
            </a:r>
            <a:r>
              <a:rPr lang="et-EE" b="0" i="0" dirty="0" err="1">
                <a:solidFill>
                  <a:srgbClr val="000000"/>
                </a:solidFill>
                <a:effectLst/>
                <a:latin typeface="Roboto" panose="02000000000000000000" pitchFamily="2" charset="0"/>
              </a:rPr>
              <a:t>tens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thousands</a:t>
            </a:r>
            <a:r>
              <a:rPr lang="et-EE" b="0" i="0" dirty="0">
                <a:solidFill>
                  <a:srgbClr val="000000"/>
                </a:solidFill>
                <a:effectLst/>
                <a:latin typeface="Roboto" panose="02000000000000000000" pitchFamily="2" charset="0"/>
              </a:rPr>
              <a:t> of </a:t>
            </a:r>
            <a:r>
              <a:rPr lang="et-EE" b="0" i="0" dirty="0" err="1">
                <a:solidFill>
                  <a:srgbClr val="000000"/>
                </a:solidFill>
                <a:effectLst/>
                <a:latin typeface="Roboto" panose="02000000000000000000" pitchFamily="2" charset="0"/>
              </a:rPr>
              <a:t>people</a:t>
            </a:r>
            <a:r>
              <a:rPr lang="et-EE" b="0" i="0" dirty="0">
                <a:solidFill>
                  <a:srgbClr val="000000"/>
                </a:solidFill>
                <a:effectLst/>
                <a:latin typeface="Roboto" panose="02000000000000000000" pitchFamily="2" charset="0"/>
              </a:rPr>
              <a:t>. </a:t>
            </a:r>
          </a:p>
          <a:p>
            <a:pPr algn="l"/>
            <a:endParaRPr lang="et-EE" b="0" i="0" dirty="0">
              <a:solidFill>
                <a:srgbClr val="000000"/>
              </a:solidFill>
              <a:effectLst/>
              <a:latin typeface="Roboto" panose="02000000000000000000" pitchFamily="2" charset="0"/>
            </a:endParaRPr>
          </a:p>
          <a:p>
            <a:pPr algn="l"/>
            <a:r>
              <a:rPr lang="et-EE" b="0" i="0" dirty="0">
                <a:solidFill>
                  <a:srgbClr val="000000"/>
                </a:solidFill>
                <a:effectLst/>
                <a:latin typeface="Roboto" panose="02000000000000000000" pitchFamily="2" charset="0"/>
              </a:rPr>
              <a:t>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n-US" b="0" i="0" dirty="0">
                <a:solidFill>
                  <a:srgbClr val="000000"/>
                </a:solidFill>
                <a:effectLst/>
                <a:latin typeface="Roboto" panose="02000000000000000000" pitchFamily="2" charset="0"/>
              </a:rPr>
              <a:t>uses the same backend framework as the state portal website to reuse an </a:t>
            </a:r>
            <a:r>
              <a:rPr lang="et-EE" b="0" i="0" dirty="0" err="1">
                <a:solidFill>
                  <a:srgbClr val="000000"/>
                </a:solidFill>
                <a:effectLst/>
                <a:latin typeface="Roboto" panose="02000000000000000000" pitchFamily="2" charset="0"/>
              </a:rPr>
              <a:t>existing</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system</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It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was</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modified</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adjust</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specific</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conditions</a:t>
            </a:r>
            <a:r>
              <a:rPr lang="et-EE" b="0" i="0" dirty="0">
                <a:solidFill>
                  <a:srgbClr val="000000"/>
                </a:solidFill>
                <a:effectLst/>
                <a:latin typeface="Roboto" panose="02000000000000000000" pitchFamily="2" charset="0"/>
              </a:rPr>
              <a:t> of a </a:t>
            </a:r>
            <a:r>
              <a:rPr lang="et-EE" b="0" i="0" dirty="0" err="1">
                <a:solidFill>
                  <a:srgbClr val="000000"/>
                </a:solidFill>
                <a:effectLst/>
                <a:latin typeface="Roboto" panose="02000000000000000000" pitchFamily="2" charset="0"/>
              </a:rPr>
              <a:t>mobile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The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just </a:t>
            </a:r>
            <a:r>
              <a:rPr lang="et-EE" b="0" i="0" dirty="0" err="1">
                <a:solidFill>
                  <a:srgbClr val="000000"/>
                </a:solidFill>
                <a:effectLst/>
                <a:latin typeface="Roboto" panose="02000000000000000000" pitchFamily="2" charset="0"/>
              </a:rPr>
              <a:t>like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state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portal</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website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makes</a:t>
            </a:r>
            <a:r>
              <a:rPr lang="et-EE" b="0" i="0" dirty="0">
                <a:solidFill>
                  <a:srgbClr val="000000"/>
                </a:solidFill>
                <a:effectLst/>
                <a:latin typeface="Roboto" panose="02000000000000000000" pitchFamily="2" charset="0"/>
              </a:rPr>
              <a:t> all data </a:t>
            </a:r>
            <a:r>
              <a:rPr lang="et-EE" b="0" i="0" dirty="0" err="1">
                <a:solidFill>
                  <a:srgbClr val="000000"/>
                </a:solidFill>
                <a:effectLst/>
                <a:latin typeface="Roboto" panose="02000000000000000000" pitchFamily="2" charset="0"/>
              </a:rPr>
              <a:t>queries</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through</a:t>
            </a:r>
            <a:r>
              <a:rPr lang="et-EE" b="0" i="0" dirty="0">
                <a:solidFill>
                  <a:srgbClr val="000000"/>
                </a:solidFill>
                <a:effectLst/>
                <a:latin typeface="Roboto" panose="02000000000000000000" pitchFamily="2" charset="0"/>
              </a:rPr>
              <a:t> X-road </a:t>
            </a:r>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ensure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safety</a:t>
            </a:r>
            <a:r>
              <a:rPr lang="et-EE" b="0" i="0" dirty="0">
                <a:solidFill>
                  <a:srgbClr val="000000"/>
                </a:solidFill>
                <a:effectLst/>
                <a:latin typeface="Roboto" panose="02000000000000000000" pitchFamily="2" charset="0"/>
              </a:rPr>
              <a:t>. </a:t>
            </a:r>
          </a:p>
          <a:p>
            <a:pPr algn="l"/>
            <a:r>
              <a:rPr lang="et-EE" b="0" i="0" dirty="0" err="1">
                <a:solidFill>
                  <a:srgbClr val="000000"/>
                </a:solidFill>
                <a:effectLst/>
                <a:latin typeface="Roboto" panose="02000000000000000000" pitchFamily="2" charset="0"/>
              </a:rPr>
              <a:t>To</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use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the</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app</a:t>
            </a:r>
            <a:r>
              <a:rPr lang="et-EE" b="0" i="0" dirty="0">
                <a:solidFill>
                  <a:srgbClr val="000000"/>
                </a:solidFill>
                <a:effectLst/>
                <a:latin typeface="Roboto" panose="02000000000000000000" pitchFamily="2" charset="0"/>
              </a:rPr>
              <a:t>, </a:t>
            </a:r>
            <a:r>
              <a:rPr lang="et-EE" b="0" i="0" dirty="0" err="1">
                <a:solidFill>
                  <a:srgbClr val="000000"/>
                </a:solidFill>
                <a:effectLst/>
                <a:latin typeface="Roboto" panose="02000000000000000000" pitchFamily="2" charset="0"/>
              </a:rPr>
              <a:t>you</a:t>
            </a:r>
            <a:r>
              <a:rPr lang="et-EE" b="0" i="0" dirty="0">
                <a:solidFill>
                  <a:srgbClr val="000000"/>
                </a:solidFill>
                <a:effectLst/>
                <a:latin typeface="Roboto" panose="02000000000000000000" pitchFamily="2" charset="0"/>
              </a:rPr>
              <a:t> need a </a:t>
            </a:r>
            <a:r>
              <a:rPr lang="et-EE" b="0" i="0" dirty="0" err="1">
                <a:solidFill>
                  <a:srgbClr val="000000"/>
                </a:solidFill>
                <a:effectLst/>
                <a:latin typeface="Roboto" panose="02000000000000000000" pitchFamily="2" charset="0"/>
              </a:rPr>
              <a:t>stable</a:t>
            </a:r>
            <a:r>
              <a:rPr lang="et-EE" b="0" i="0" dirty="0">
                <a:solidFill>
                  <a:srgbClr val="000000"/>
                </a:solidFill>
                <a:effectLst/>
                <a:latin typeface="Roboto" panose="02000000000000000000" pitchFamily="2" charset="0"/>
              </a:rPr>
              <a:t> internet </a:t>
            </a:r>
            <a:r>
              <a:rPr lang="et-EE" b="0" i="0" dirty="0" err="1">
                <a:solidFill>
                  <a:srgbClr val="000000"/>
                </a:solidFill>
                <a:effectLst/>
                <a:latin typeface="Roboto" panose="02000000000000000000" pitchFamily="2" charset="0"/>
              </a:rPr>
              <a:t>connection</a:t>
            </a:r>
            <a:r>
              <a:rPr lang="et-EE" b="0" i="0" dirty="0">
                <a:solidFill>
                  <a:srgbClr val="000000"/>
                </a:solidFill>
                <a:effectLst/>
                <a:latin typeface="Roboto" panose="02000000000000000000" pitchFamily="2" charset="0"/>
              </a:rPr>
              <a:t>. </a:t>
            </a:r>
            <a:endParaRPr lang="et-EE" dirty="0"/>
          </a:p>
        </p:txBody>
      </p:sp>
      <p:sp>
        <p:nvSpPr>
          <p:cNvPr id="4" name="Slide Number Placeholder 3"/>
          <p:cNvSpPr>
            <a:spLocks noGrp="1"/>
          </p:cNvSpPr>
          <p:nvPr>
            <p:ph type="sldNum" sz="quarter" idx="5"/>
          </p:nvPr>
        </p:nvSpPr>
        <p:spPr/>
        <p:txBody>
          <a:bodyPr/>
          <a:lstStyle/>
          <a:p>
            <a:fld id="{905D3CC1-999D-4C69-A5AD-E3FB9D73205D}" type="slidenum">
              <a:rPr lang="et-EE" smtClean="0"/>
              <a:t>54</a:t>
            </a:fld>
            <a:endParaRPr lang="et-EE"/>
          </a:p>
        </p:txBody>
      </p:sp>
    </p:spTree>
    <p:extLst>
      <p:ext uri="{BB962C8B-B14F-4D97-AF65-F5344CB8AC3E}">
        <p14:creationId xmlns:p14="http://schemas.microsoft.com/office/powerpoint/2010/main" val="41584557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2" charset="77"/>
              </a:rPr>
              <a:t>The logic for proactive government services is quite simple</a:t>
            </a:r>
            <a:r>
              <a:rPr lang="et-EE" sz="1000" kern="1200" dirty="0">
                <a:solidFill>
                  <a:schemeClr val="tx1"/>
                </a:solidFill>
                <a:effectLst/>
                <a:latin typeface="Aino" panose="02000603040504020204" pitchFamily="2" charset="77"/>
              </a:rPr>
              <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Yes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most</a:t>
            </a:r>
            <a:r>
              <a:rPr lang="et-EE" sz="1000" kern="1200" baseline="0" dirty="0">
                <a:solidFill>
                  <a:schemeClr val="tx1"/>
                </a:solidFill>
                <a:effectLst/>
                <a:latin typeface="Aino" panose="02000603040504020204" pitchFamily="2" charset="77"/>
              </a:rPr>
              <a:t> of </a:t>
            </a:r>
            <a:r>
              <a:rPr lang="et-EE" sz="1000" kern="1200" baseline="0" dirty="0" err="1">
                <a:solidFill>
                  <a:schemeClr val="tx1"/>
                </a:solidFill>
                <a:effectLst/>
                <a:latin typeface="Aino" panose="02000603040504020204" pitchFamily="2" charset="77"/>
              </a:rPr>
              <a:t>our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services</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available</a:t>
            </a:r>
            <a:r>
              <a:rPr lang="et-EE" sz="1000" kern="1200" baseline="0" dirty="0">
                <a:solidFill>
                  <a:schemeClr val="tx1"/>
                </a:solidFill>
                <a:effectLst/>
                <a:latin typeface="Aino" panose="02000603040504020204" pitchFamily="2" charset="77"/>
              </a:rPr>
              <a:t> online, </a:t>
            </a:r>
            <a:r>
              <a:rPr lang="et-EE" sz="1000" kern="1200" baseline="0" dirty="0" err="1">
                <a:solidFill>
                  <a:schemeClr val="tx1"/>
                </a:solidFill>
                <a:effectLst/>
                <a:latin typeface="Aino" panose="02000603040504020204" pitchFamily="2" charset="77"/>
              </a:rPr>
              <a:t>but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how</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about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government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approaches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offer</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us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when</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it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knows</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that</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we</a:t>
            </a:r>
            <a:r>
              <a:rPr lang="et-EE" sz="1000" kern="1200" baseline="0" dirty="0">
                <a:solidFill>
                  <a:schemeClr val="tx1"/>
                </a:solidFill>
                <a:effectLst/>
                <a:latin typeface="Aino" panose="02000603040504020204" pitchFamily="2" charset="77"/>
              </a:rPr>
              <a:t> are </a:t>
            </a:r>
            <a:r>
              <a:rPr lang="et-EE" sz="1000" kern="1200" baseline="0" dirty="0" err="1">
                <a:solidFill>
                  <a:schemeClr val="tx1"/>
                </a:solidFill>
                <a:effectLst/>
                <a:latin typeface="Aino" panose="02000603040504020204" pitchFamily="2" charset="77"/>
              </a:rPr>
              <a:t>entitled</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to</a:t>
            </a:r>
            <a:r>
              <a:rPr lang="et-EE" sz="1000" kern="1200" baseline="0" dirty="0">
                <a:solidFill>
                  <a:schemeClr val="tx1"/>
                </a:solidFill>
                <a:effectLst/>
                <a:latin typeface="Aino" panose="02000603040504020204" pitchFamily="2" charset="77"/>
              </a:rPr>
              <a:t> </a:t>
            </a:r>
            <a:r>
              <a:rPr lang="et-EE" sz="1000" kern="1200" baseline="0" dirty="0" err="1">
                <a:solidFill>
                  <a:schemeClr val="tx1"/>
                </a:solidFill>
                <a:effectLst/>
                <a:latin typeface="Aino" panose="02000603040504020204" pitchFamily="2" charset="77"/>
              </a:rPr>
              <a:t>them</a:t>
            </a:r>
            <a:r>
              <a:rPr lang="et-EE" sz="1000" kern="1200" baseline="0" dirty="0">
                <a:solidFill>
                  <a:schemeClr val="tx1"/>
                </a:solidFill>
                <a:effectLst/>
                <a:latin typeface="Aino" panose="02000603040504020204" pitchFamily="2" charset="77"/>
              </a:rPr>
              <a:t>?</a:t>
            </a:r>
            <a:r>
              <a:rPr lang="en-GB" sz="1000" kern="1200" baseline="0" dirty="0">
                <a:solidFill>
                  <a:schemeClr val="tx1"/>
                </a:solidFill>
                <a:effectLst/>
                <a:latin typeface="Aino" panose="02000603040504020204" pitchFamily="2" charset="77"/>
              </a:rPr>
              <a:t> </a:t>
            </a:r>
            <a:r>
              <a:rPr lang="en-US" sz="1000" u="none" strike="noStrike" dirty="0">
                <a:effectLst/>
                <a:latin typeface="Aino" panose="02000603040504020204" pitchFamily="2" charset="77"/>
              </a:rPr>
              <a:t>This would also further decrease the burden of bureaucracy for both the people and the state.</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marL="0" lvl="0" indent="0">
              <a:lnSpc>
                <a:spcPct val="114000"/>
              </a:lnSpc>
              <a:buFont typeface="Arial" panose="020B0604020202020204" pitchFamily="34" charset="0"/>
              <a:buNone/>
            </a:pPr>
            <a:r>
              <a:rPr lang="en-US" sz="1000" u="none" strike="noStrike" dirty="0">
                <a:effectLst/>
                <a:latin typeface="Aino" panose="02000603040504020204" pitchFamily="2" charset="77"/>
              </a:rPr>
              <a:t>The first of these services actually came online in October 2019 – since then, parents automatically get a notification after their child is born to ask them to which bank account they would like their child benefits transferred.</a:t>
            </a:r>
          </a:p>
          <a:p>
            <a:pPr marL="0" lvl="0" indent="0">
              <a:lnSpc>
                <a:spcPct val="114000"/>
              </a:lnSpc>
              <a:buFont typeface="Arial" panose="020B0604020202020204" pitchFamily="34" charset="0"/>
              <a:buNone/>
            </a:pPr>
            <a:endParaRPr lang="en-US" sz="1000" u="none" strike="noStrike" dirty="0">
              <a:effectLst/>
              <a:latin typeface="Aino" panose="02000603040504020204" pitchFamily="2" charset="77"/>
            </a:endParaRPr>
          </a:p>
          <a:p>
            <a:pPr>
              <a:lnSpc>
                <a:spcPct val="114000"/>
              </a:lnSpc>
            </a:pPr>
            <a:r>
              <a:rPr lang="en-US" sz="1000" kern="1200" dirty="0">
                <a:solidFill>
                  <a:schemeClr val="tx1"/>
                </a:solidFill>
                <a:effectLst/>
                <a:latin typeface="Aino" panose="02000603040504020204" pitchFamily="2" charset="77"/>
              </a:rPr>
              <a:t>Compared to current e-services, </a:t>
            </a:r>
            <a:r>
              <a:rPr lang="en-US" sz="1000" b="1" kern="1200" dirty="0">
                <a:solidFill>
                  <a:schemeClr val="tx1"/>
                </a:solidFill>
                <a:effectLst/>
                <a:latin typeface="Aino" panose="02000603040504020204" pitchFamily="2" charset="77"/>
              </a:rPr>
              <a:t>the new seamless services will function automatically and are more user-</a:t>
            </a:r>
            <a:r>
              <a:rPr lang="en-US" sz="1000" b="1" kern="1200" dirty="0" err="1">
                <a:solidFill>
                  <a:schemeClr val="tx1"/>
                </a:solidFill>
                <a:effectLst/>
                <a:latin typeface="Aino" panose="02000603040504020204" pitchFamily="2" charset="77"/>
              </a:rPr>
              <a:t>centred</a:t>
            </a:r>
            <a:r>
              <a:rPr lang="en-US" sz="1000" kern="1200" dirty="0">
                <a:solidFill>
                  <a:schemeClr val="tx1"/>
                </a:solidFill>
                <a:effectLst/>
                <a:latin typeface="Aino" panose="02000603040504020204" pitchFamily="2" charset="77"/>
              </a:rPr>
              <a:t>. If the first step of developing e-services meant enabling different systems to communicate with each other, then life-event/business-event services are activated automatically based on the events taking place in a person’s life. </a:t>
            </a:r>
          </a:p>
          <a:p>
            <a:pPr>
              <a:lnSpc>
                <a:spcPct val="114000"/>
              </a:lnSpc>
            </a:pPr>
            <a:endParaRPr lang="en-US" sz="1000" kern="1200" dirty="0">
              <a:solidFill>
                <a:schemeClr val="tx1"/>
              </a:solidFill>
              <a:effectLst/>
              <a:latin typeface="Aino" panose="02000603040504020204" pitchFamily="2" charset="77"/>
            </a:endParaRPr>
          </a:p>
          <a:p>
            <a:pPr>
              <a:lnSpc>
                <a:spcPct val="114000"/>
              </a:lnSpc>
            </a:pPr>
            <a:r>
              <a:rPr lang="et-EE" sz="1000" b="1" u="sng" kern="1200" dirty="0" err="1">
                <a:solidFill>
                  <a:schemeClr val="tx1"/>
                </a:solidFill>
                <a:effectLst/>
                <a:latin typeface="Aino" panose="02000603040504020204" pitchFamily="2" charset="77"/>
              </a:rPr>
              <a:t>Currently</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available</a:t>
            </a:r>
            <a:r>
              <a:rPr lang="et-EE" sz="1000" b="1" u="sng" kern="1200" dirty="0">
                <a:solidFill>
                  <a:schemeClr val="tx1"/>
                </a:solidFill>
                <a:effectLst/>
                <a:latin typeface="Aino" panose="02000603040504020204" pitchFamily="2" charset="77"/>
              </a:rPr>
              <a:t> pro-</a:t>
            </a:r>
            <a:r>
              <a:rPr lang="et-EE" sz="1000" b="1" u="sng" kern="1200" dirty="0" err="1">
                <a:solidFill>
                  <a:schemeClr val="tx1"/>
                </a:solidFill>
                <a:effectLst/>
                <a:latin typeface="Aino" panose="02000603040504020204" pitchFamily="2" charset="77"/>
              </a:rPr>
              <a:t>active</a:t>
            </a:r>
            <a:r>
              <a:rPr lang="et-EE" sz="1000" b="1" u="sng" kern="1200" dirty="0">
                <a:solidFill>
                  <a:schemeClr val="tx1"/>
                </a:solidFill>
                <a:effectLst/>
                <a:latin typeface="Aino" panose="02000603040504020204" pitchFamily="2" charset="77"/>
              </a:rPr>
              <a:t> </a:t>
            </a:r>
            <a:r>
              <a:rPr lang="et-EE" sz="1000" b="1" u="sng" kern="1200" dirty="0" err="1">
                <a:solidFill>
                  <a:schemeClr val="tx1"/>
                </a:solidFill>
                <a:effectLst/>
                <a:latin typeface="Aino" panose="02000603040504020204" pitchFamily="2" charset="77"/>
              </a:rPr>
              <a:t>services</a:t>
            </a:r>
            <a:r>
              <a:rPr lang="et-EE" sz="1000" b="1" u="sng" kern="1200" dirty="0">
                <a:solidFill>
                  <a:schemeClr val="tx1"/>
                </a:solidFill>
                <a:effectLst/>
                <a:latin typeface="Aino" panose="02000603040504020204" pitchFamily="2" charset="77"/>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Childbirth</a:t>
            </a:r>
            <a:r>
              <a:rPr lang="et-EE" sz="1000" kern="1200" dirty="0">
                <a:solidFill>
                  <a:schemeClr val="tx1"/>
                </a:solidFill>
                <a:effectLst/>
                <a:latin typeface="Aino" panose="02000603040504020204" pitchFamily="2" charset="77"/>
                <a:ea typeface="+mn-ea"/>
                <a:cs typeface="+mn-cs"/>
              </a:rPr>
              <a:t> – In </a:t>
            </a:r>
            <a:r>
              <a:rPr lang="et-EE" sz="1000" kern="1200" dirty="0" err="1">
                <a:solidFill>
                  <a:schemeClr val="tx1"/>
                </a:solidFill>
                <a:effectLst/>
                <a:latin typeface="Aino" panose="02000603040504020204" pitchFamily="2" charset="77"/>
                <a:ea typeface="+mn-ea"/>
                <a:cs typeface="+mn-cs"/>
              </a:rPr>
              <a:t>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final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form</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start </a:t>
            </a:r>
            <a:r>
              <a:rPr lang="et-EE" sz="1000" kern="1200" dirty="0" err="1">
                <a:solidFill>
                  <a:schemeClr val="tx1"/>
                </a:solidFill>
                <a:effectLst/>
                <a:latin typeface="Aino" panose="02000603040504020204" pitchFamily="2" charset="77"/>
                <a:ea typeface="+mn-ea"/>
                <a:cs typeface="+mn-cs"/>
              </a:rPr>
              <a:t>when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pregnancy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detected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clinic</a:t>
            </a:r>
            <a:r>
              <a:rPr lang="et-EE" sz="1000" kern="1200" dirty="0">
                <a:solidFill>
                  <a:schemeClr val="tx1"/>
                </a:solidFill>
                <a:effectLst/>
                <a:latin typeface="Aino" panose="02000603040504020204" pitchFamily="2" charset="77"/>
                <a:ea typeface="+mn-ea"/>
                <a:cs typeface="+mn-cs"/>
              </a:rPr>
              <a:t> by a </a:t>
            </a:r>
            <a:r>
              <a:rPr lang="et-EE" sz="1000" kern="1200" dirty="0" err="1">
                <a:solidFill>
                  <a:schemeClr val="tx1"/>
                </a:solidFill>
                <a:effectLst/>
                <a:latin typeface="Aino" panose="02000603040504020204" pitchFamily="2" charset="77"/>
                <a:ea typeface="+mn-ea"/>
                <a:cs typeface="+mn-cs"/>
              </a:rPr>
              <a:t>doctor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triggers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including</a:t>
            </a:r>
            <a:r>
              <a:rPr lang="et-EE" sz="1000" kern="1200" dirty="0">
                <a:solidFill>
                  <a:schemeClr val="tx1"/>
                </a:solidFill>
                <a:effectLst/>
                <a:latin typeface="Aino" panose="02000603040504020204" pitchFamily="2" charset="77"/>
                <a:ea typeface="+mn-ea"/>
                <a:cs typeface="+mn-cs"/>
              </a:rPr>
              <a:t> a partner, </a:t>
            </a:r>
            <a:r>
              <a:rPr lang="et-EE" sz="1000" kern="1200" dirty="0" err="1">
                <a:solidFill>
                  <a:schemeClr val="tx1"/>
                </a:solidFill>
                <a:effectLst/>
                <a:latin typeface="Aino" panose="02000603040504020204" pitchFamily="2" charset="77"/>
                <a:ea typeface="+mn-ea"/>
                <a:cs typeface="+mn-cs"/>
              </a:rPr>
              <a:t>benefits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health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pregnant </a:t>
            </a:r>
            <a:r>
              <a:rPr lang="et-EE" sz="1000" kern="1200" dirty="0" err="1">
                <a:solidFill>
                  <a:schemeClr val="tx1"/>
                </a:solidFill>
                <a:effectLst/>
                <a:latin typeface="Aino" panose="02000603040504020204" pitchFamily="2" charset="77"/>
                <a:ea typeface="+mn-ea"/>
                <a:cs typeface="+mn-cs"/>
              </a:rPr>
              <a:t>women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maternity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fraternity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calculator</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hospital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Parts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birth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benefit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newly-born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registered</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child</a:t>
            </a:r>
            <a:r>
              <a:rPr lang="et-EE" sz="1000" kern="1200" dirty="0">
                <a:solidFill>
                  <a:schemeClr val="tx1"/>
                </a:solidFill>
                <a:effectLst/>
                <a:latin typeface="Aino" panose="02000603040504020204" pitchFamily="2" charset="77"/>
                <a:ea typeface="+mn-ea"/>
                <a:cs typeface="+mn-cs"/>
              </a:rPr>
              <a:t> online.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work</a:t>
            </a:r>
            <a:r>
              <a:rPr lang="et-EE" sz="1000" kern="1200" dirty="0">
                <a:solidFill>
                  <a:schemeClr val="tx1"/>
                </a:solidFill>
                <a:effectLst/>
                <a:latin typeface="Aino" panose="02000603040504020204" pitchFamily="2" charset="77"/>
                <a:ea typeface="+mn-ea"/>
                <a:cs typeface="+mn-cs"/>
              </a:rPr>
              <a:t> in progress,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proactive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elements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Starting a </a:t>
            </a:r>
            <a:r>
              <a:rPr lang="et-EE" sz="1000" b="1"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event-logic-based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starting</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entrepreneur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combines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VAT nr and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employees</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end of 2021,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developing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available</a:t>
            </a:r>
            <a:r>
              <a:rPr lang="et-EE" sz="1000" kern="1200" dirty="0">
                <a:solidFill>
                  <a:schemeClr val="tx1"/>
                </a:solidFill>
                <a:effectLst/>
                <a:latin typeface="Aino" panose="02000603040504020204" pitchFamily="2" charset="77"/>
                <a:ea typeface="+mn-ea"/>
                <a:cs typeface="+mn-cs"/>
              </a:rPr>
              <a:t> from eesti.ee and </a:t>
            </a:r>
            <a:r>
              <a:rPr lang="et-EE" sz="1000" kern="1200" dirty="0" err="1">
                <a:solidFill>
                  <a:schemeClr val="tx1"/>
                </a:solidFill>
                <a:effectLst/>
                <a:latin typeface="Aino" panose="02000603040504020204" pitchFamily="2" charset="77"/>
                <a:ea typeface="+mn-ea"/>
                <a:cs typeface="+mn-cs"/>
              </a:rPr>
              <a:t>include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like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business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permits</a:t>
            </a:r>
            <a:r>
              <a:rPr lang="et-EE" sz="1000" kern="1200" dirty="0">
                <a:solidFill>
                  <a:schemeClr val="tx1"/>
                </a:solidFill>
                <a:effectLst/>
                <a:latin typeface="Aino" panose="02000603040504020204" pitchFamily="2" charset="77"/>
                <a:ea typeface="+mn-ea"/>
                <a:cs typeface="+mn-cs"/>
              </a:rPr>
              <a:t>. </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Proactive</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that</a:t>
            </a:r>
            <a:r>
              <a:rPr lang="et-EE" sz="1000" b="1" u="sng" kern="1200" dirty="0">
                <a:solidFill>
                  <a:schemeClr val="tx1"/>
                </a:solidFill>
                <a:effectLst/>
                <a:latin typeface="Aino" panose="02000603040504020204" pitchFamily="2" charset="77"/>
                <a:ea typeface="+mn-ea"/>
                <a:cs typeface="+mn-cs"/>
              </a:rPr>
              <a:t> are </a:t>
            </a:r>
            <a:r>
              <a:rPr lang="et-EE" sz="1000" b="1" u="sng" kern="1200" dirty="0" err="1">
                <a:solidFill>
                  <a:schemeClr val="tx1"/>
                </a:solidFill>
                <a:effectLst/>
                <a:latin typeface="Aino" panose="02000603040504020204" pitchFamily="2" charset="77"/>
                <a:ea typeface="+mn-ea"/>
                <a:cs typeface="+mn-cs"/>
              </a:rPr>
              <a:t>currently</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planned</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or</a:t>
            </a:r>
            <a:r>
              <a:rPr lang="et-EE" sz="1000" b="1" u="sng" kern="1200" dirty="0">
                <a:solidFill>
                  <a:schemeClr val="tx1"/>
                </a:solidFill>
                <a:effectLst/>
                <a:latin typeface="Aino" panose="02000603040504020204" pitchFamily="2" charset="77"/>
                <a:ea typeface="+mn-ea"/>
                <a:cs typeface="+mn-cs"/>
              </a:rPr>
              <a:t> in </a:t>
            </a:r>
            <a:r>
              <a:rPr lang="et-EE" sz="1000" b="1" u="sng" kern="1200" dirty="0" err="1">
                <a:solidFill>
                  <a:schemeClr val="tx1"/>
                </a:solidFill>
                <a:effectLst/>
                <a:latin typeface="Aino" panose="02000603040504020204" pitchFamily="2" charset="77"/>
                <a:ea typeface="+mn-ea"/>
                <a:cs typeface="+mn-cs"/>
              </a:rPr>
              <a:t>development</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Becoming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pensioner</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implemented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piloted</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6 </a:t>
            </a:r>
            <a:r>
              <a:rPr lang="et-EE" sz="1000" kern="1200" dirty="0" err="1">
                <a:solidFill>
                  <a:schemeClr val="tx1"/>
                </a:solidFill>
                <a:effectLst/>
                <a:latin typeface="Aino" panose="02000603040504020204" pitchFamily="2" charset="77"/>
                <a:ea typeface="+mn-ea"/>
                <a:cs typeface="+mn-cs"/>
              </a:rPr>
              <a:t>months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before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reaching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retirement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eesti.ee </a:t>
            </a:r>
            <a:r>
              <a:rPr lang="et-EE" sz="1000" kern="1200" dirty="0" err="1">
                <a:solidFill>
                  <a:schemeClr val="tx1"/>
                </a:solidFill>
                <a:effectLst/>
                <a:latin typeface="Aino" panose="02000603040504020204" pitchFamily="2" charset="77"/>
                <a:ea typeface="+mn-ea"/>
                <a:cs typeface="+mn-cs"/>
              </a:rPr>
              <a:t>portal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occurring</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layout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various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paths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pensions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savings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give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total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amount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what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receiving</a:t>
            </a:r>
            <a:r>
              <a:rPr lang="et-EE" sz="1000" kern="1200" dirty="0">
                <a:solidFill>
                  <a:schemeClr val="tx1"/>
                </a:solidFill>
                <a:effectLst/>
                <a:latin typeface="Aino" panose="02000603040504020204" pitchFamily="2" charset="77"/>
                <a:ea typeface="+mn-ea"/>
                <a:cs typeface="+mn-cs"/>
              </a:rPr>
              <a:t>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old-age</a:t>
            </a:r>
            <a:r>
              <a:rPr lang="et-EE" sz="1000" kern="1200" dirty="0">
                <a:solidFill>
                  <a:schemeClr val="tx1"/>
                </a:solidFill>
                <a:effectLst/>
                <a:latin typeface="Aino" panose="02000603040504020204" pitchFamily="2" charset="77"/>
                <a:ea typeface="+mn-ea"/>
                <a:cs typeface="+mn-cs"/>
              </a:rPr>
              <a:t> pension.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page, a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either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postpone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pension (</a:t>
            </a:r>
            <a:r>
              <a:rPr lang="et-EE" sz="1000" kern="1200" dirty="0" err="1">
                <a:solidFill>
                  <a:schemeClr val="tx1"/>
                </a:solidFill>
                <a:effectLst/>
                <a:latin typeface="Aino" panose="02000603040504020204" pitchFamily="2" charset="77"/>
                <a:ea typeface="+mn-ea"/>
                <a:cs typeface="+mn-cs"/>
              </a:rPr>
              <a:t>continue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working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early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leave</a:t>
            </a:r>
            <a:r>
              <a:rPr lang="et-EE" sz="1000" kern="1200" dirty="0">
                <a:solidFill>
                  <a:schemeClr val="tx1"/>
                </a:solidFill>
                <a:effectLst/>
                <a:latin typeface="Aino" panose="02000603040504020204" pitchFamily="2" charset="77"/>
                <a:ea typeface="+mn-ea"/>
                <a:cs typeface="+mn-cs"/>
              </a:rPr>
              <a:t>. The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through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planning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within</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interface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back</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least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four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institutions</a:t>
            </a:r>
            <a:r>
              <a:rPr lang="et-EE" sz="1000" kern="1200" dirty="0">
                <a:solidFill>
                  <a:schemeClr val="tx1"/>
                </a:solidFill>
                <a:effectLst/>
                <a:latin typeface="Aino" panose="02000603040504020204" pitchFamily="2" charset="77"/>
                <a:ea typeface="+mn-ea"/>
                <a:cs typeface="+mn-cs"/>
              </a:rPr>
              <a:t> are </a:t>
            </a:r>
            <a:r>
              <a:rPr lang="et-EE" sz="1000" kern="1200" dirty="0" err="1">
                <a:solidFill>
                  <a:schemeClr val="tx1"/>
                </a:solidFill>
                <a:effectLst/>
                <a:latin typeface="Aino" panose="02000603040504020204" pitchFamily="2" charset="77"/>
                <a:ea typeface="+mn-ea"/>
                <a:cs typeface="+mn-cs"/>
              </a:rPr>
              <a:t>offering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six</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Change</a:t>
            </a:r>
            <a:r>
              <a:rPr lang="et-EE" sz="1000" b="1" kern="1200" dirty="0">
                <a:solidFill>
                  <a:schemeClr val="tx1"/>
                </a:solidFill>
                <a:effectLst/>
                <a:latin typeface="Aino" panose="02000603040504020204" pitchFamily="2" charset="77"/>
                <a:ea typeface="+mn-ea"/>
                <a:cs typeface="+mn-cs"/>
              </a:rPr>
              <a:t> of </a:t>
            </a:r>
            <a:r>
              <a:rPr lang="et-EE" sz="1000" b="1" kern="1200" dirty="0" err="1">
                <a:solidFill>
                  <a:schemeClr val="tx1"/>
                </a:solidFill>
                <a:effectLst/>
                <a:latin typeface="Aino" panose="02000603040504020204" pitchFamily="2" charset="77"/>
                <a:ea typeface="+mn-ea"/>
                <a:cs typeface="+mn-cs"/>
              </a:rPr>
              <a:t>residence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moving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selling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buying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property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or</a:t>
            </a:r>
            <a:r>
              <a:rPr lang="et-EE" sz="1000"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building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houses</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usually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plenty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especially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building</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them</a:t>
            </a:r>
            <a:r>
              <a:rPr lang="et-EE" sz="1000" kern="1200" dirty="0">
                <a:solidFill>
                  <a:schemeClr val="tx1"/>
                </a:solidFill>
                <a:effectLst/>
                <a:latin typeface="Aino" panose="02000603040504020204" pitchFamily="2" charset="77"/>
                <a:ea typeface="+mn-ea"/>
                <a:cs typeface="+mn-cs"/>
              </a:rPr>
              <a:t> in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gateway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in real-</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how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administrative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save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nerves</a:t>
            </a:r>
            <a:r>
              <a:rPr lang="et-EE" sz="1000" kern="1200" dirty="0">
                <a:solidFill>
                  <a:schemeClr val="tx1"/>
                </a:solidFill>
                <a:effectLst/>
                <a:latin typeface="Aino" panose="02000603040504020204" pitchFamily="2" charset="77"/>
                <a:ea typeface="+mn-ea"/>
                <a:cs typeface="+mn-cs"/>
              </a:rPr>
              <a:t>.</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Driving</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license</a:t>
            </a:r>
            <a:r>
              <a:rPr lang="et-EE" sz="1000" b="1" kern="1200" dirty="0">
                <a:solidFill>
                  <a:schemeClr val="tx1"/>
                </a:solidFill>
                <a:effectLst/>
                <a:latin typeface="Aino" panose="02000603040504020204" pitchFamily="2" charset="77"/>
                <a:ea typeface="+mn-ea"/>
                <a:cs typeface="+mn-cs"/>
              </a:rPr>
              <a:t> </a:t>
            </a:r>
            <a:r>
              <a:rPr lang="et-EE" sz="1000" kern="1200" dirty="0">
                <a:solidFill>
                  <a:schemeClr val="tx1"/>
                </a:solidFill>
                <a:effectLst/>
                <a:latin typeface="Aino" panose="02000603040504020204" pitchFamily="2" charset="77"/>
                <a:ea typeface="+mn-ea"/>
                <a:cs typeface="+mn-cs"/>
              </a:rPr>
              <a:t>and </a:t>
            </a:r>
            <a:r>
              <a:rPr lang="et-EE" sz="1000" b="1" kern="1200" dirty="0" err="1">
                <a:solidFill>
                  <a:schemeClr val="tx1"/>
                </a:solidFill>
                <a:effectLst/>
                <a:latin typeface="Aino" panose="02000603040504020204" pitchFamily="2" charset="77"/>
                <a:ea typeface="+mn-ea"/>
                <a:cs typeface="+mn-cs"/>
              </a:rPr>
              <a:t>buying</a:t>
            </a:r>
            <a:r>
              <a:rPr lang="et-EE" sz="1000" b="1" kern="1200" dirty="0">
                <a:solidFill>
                  <a:schemeClr val="tx1"/>
                </a:solidFill>
                <a:effectLst/>
                <a:latin typeface="Aino" panose="02000603040504020204" pitchFamily="2" charset="77"/>
                <a:ea typeface="+mn-ea"/>
                <a:cs typeface="+mn-cs"/>
              </a:rPr>
              <a:t> a </a:t>
            </a:r>
            <a:r>
              <a:rPr lang="et-EE" sz="1000" b="1" kern="1200" dirty="0" err="1">
                <a:solidFill>
                  <a:schemeClr val="tx1"/>
                </a:solidFill>
                <a:effectLst/>
                <a:latin typeface="Aino" panose="02000603040504020204" pitchFamily="2" charset="77"/>
                <a:ea typeface="+mn-ea"/>
                <a:cs typeface="+mn-cs"/>
              </a:rPr>
              <a:t>car</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gather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driver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health-related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licenses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vehicle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ownership</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into</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single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source</a:t>
            </a:r>
            <a:r>
              <a:rPr lang="et-EE" sz="1000" kern="1200" dirty="0">
                <a:solidFill>
                  <a:schemeClr val="tx1"/>
                </a:solidFill>
                <a:effectLst/>
                <a:latin typeface="Aino" panose="02000603040504020204" pitchFamily="2" charset="77"/>
                <a:ea typeface="+mn-ea"/>
                <a:cs typeface="+mn-cs"/>
              </a:rPr>
              <a:t>.  </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Military</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mandatory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men</a:t>
            </a:r>
            <a:r>
              <a:rPr lang="et-EE" sz="1000" kern="1200" dirty="0">
                <a:solidFill>
                  <a:schemeClr val="tx1"/>
                </a:solidFill>
                <a:effectLst/>
                <a:latin typeface="Aino" panose="02000603040504020204" pitchFamily="2" charset="77"/>
                <a:ea typeface="+mn-ea"/>
                <a:cs typeface="+mn-cs"/>
              </a:rPr>
              <a:t> in Estonia, </a:t>
            </a:r>
            <a:r>
              <a:rPr lang="et-EE" sz="1000" kern="1200" dirty="0" err="1">
                <a:solidFill>
                  <a:schemeClr val="tx1"/>
                </a:solidFill>
                <a:effectLst/>
                <a:latin typeface="Aino" panose="02000603040504020204" pitchFamily="2" charset="77"/>
                <a:ea typeface="+mn-ea"/>
                <a:cs typeface="+mn-cs"/>
              </a:rPr>
              <a:t>every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year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than</a:t>
            </a:r>
            <a:r>
              <a:rPr lang="et-EE" sz="1000" kern="1200" dirty="0">
                <a:solidFill>
                  <a:schemeClr val="tx1"/>
                </a:solidFill>
                <a:effectLst/>
                <a:latin typeface="Aino" panose="02000603040504020204" pitchFamily="2" charset="77"/>
                <a:ea typeface="+mn-ea"/>
                <a:cs typeface="+mn-cs"/>
              </a:rPr>
              <a:t> 3000 </a:t>
            </a:r>
            <a:r>
              <a:rPr lang="et-EE" sz="1000" kern="1200" dirty="0" err="1">
                <a:solidFill>
                  <a:schemeClr val="tx1"/>
                </a:solidFill>
                <a:effectLst/>
                <a:latin typeface="Aino" panose="02000603040504020204" pitchFamily="2" charset="77"/>
                <a:ea typeface="+mn-ea"/>
                <a:cs typeface="+mn-cs"/>
              </a:rPr>
              <a:t>citizens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encounter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life-event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have </a:t>
            </a:r>
            <a:r>
              <a:rPr lang="et-EE" sz="1000" kern="1200" dirty="0" err="1">
                <a:solidFill>
                  <a:schemeClr val="tx1"/>
                </a:solidFill>
                <a:effectLst/>
                <a:latin typeface="Aino" panose="02000603040504020204" pitchFamily="2" charset="77"/>
                <a:ea typeface="+mn-ea"/>
                <a:cs typeface="+mn-cs"/>
              </a:rPr>
              <a:t>gathered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information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application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a:t>
            </a:r>
            <a:r>
              <a:rPr lang="et-EE" sz="1000" kern="1200" dirty="0">
                <a:solidFill>
                  <a:schemeClr val="tx1"/>
                </a:solidFill>
                <a:effectLst/>
                <a:latin typeface="Aino" panose="02000603040504020204" pitchFamily="2" charset="77"/>
                <a:ea typeface="+mn-ea"/>
                <a:cs typeface="+mn-cs"/>
              </a:rPr>
              <a:t>, so from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first</a:t>
            </a:r>
            <a:r>
              <a:rPr lang="et-EE" sz="1000" kern="1200" dirty="0">
                <a:solidFill>
                  <a:schemeClr val="tx1"/>
                </a:solidFill>
                <a:effectLst/>
                <a:latin typeface="Aino" panose="02000603040504020204" pitchFamily="2" charset="77"/>
                <a:ea typeface="+mn-ea"/>
                <a:cs typeface="+mn-cs"/>
              </a:rPr>
              <a:t> info </a:t>
            </a:r>
            <a:r>
              <a:rPr lang="et-EE" sz="1000" kern="1200" dirty="0" err="1">
                <a:solidFill>
                  <a:schemeClr val="tx1"/>
                </a:solidFill>
                <a:effectLst/>
                <a:latin typeface="Aino" panose="02000603040504020204" pitchFamily="2" charset="77"/>
                <a:ea typeface="+mn-ea"/>
                <a:cs typeface="+mn-cs"/>
              </a:rPr>
              <a:t>letter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youngster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listed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invitation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medical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examination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preferences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type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includes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needed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while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being</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after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reserve.</a:t>
            </a:r>
          </a:p>
          <a:p>
            <a:pPr>
              <a:lnSpc>
                <a:spcPct val="114000"/>
              </a:lnSpc>
            </a:pPr>
            <a:endParaRPr lang="et-EE" sz="1000" kern="1200" dirty="0">
              <a:solidFill>
                <a:schemeClr val="tx1"/>
              </a:solidFill>
              <a:effectLst/>
              <a:latin typeface="Aino" panose="02000603040504020204" pitchFamily="2" charset="77"/>
              <a:ea typeface="+mn-ea"/>
              <a:cs typeface="+mn-cs"/>
            </a:endParaRPr>
          </a:p>
          <a:p>
            <a:pPr>
              <a:lnSpc>
                <a:spcPct val="114000"/>
              </a:lnSpc>
            </a:pPr>
            <a:r>
              <a:rPr lang="et-EE" sz="1000" b="1" u="sng" kern="1200" dirty="0" err="1">
                <a:solidFill>
                  <a:schemeClr val="tx1"/>
                </a:solidFill>
                <a:effectLst/>
                <a:latin typeface="Aino" panose="02000603040504020204" pitchFamily="2" charset="77"/>
                <a:ea typeface="+mn-ea"/>
                <a:cs typeface="+mn-cs"/>
              </a:rPr>
              <a:t>Most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difficult</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services</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to</a:t>
            </a:r>
            <a:r>
              <a:rPr lang="et-EE" sz="1000" b="1" u="sng" kern="1200" dirty="0">
                <a:solidFill>
                  <a:schemeClr val="tx1"/>
                </a:solidFill>
                <a:effectLst/>
                <a:latin typeface="Aino" panose="02000603040504020204" pitchFamily="2" charset="77"/>
                <a:ea typeface="+mn-ea"/>
                <a:cs typeface="+mn-cs"/>
              </a:rPr>
              <a:t> </a:t>
            </a:r>
            <a:r>
              <a:rPr lang="et-EE" sz="1000" b="1" u="sng" kern="1200" dirty="0" err="1">
                <a:solidFill>
                  <a:schemeClr val="tx1"/>
                </a:solidFill>
                <a:effectLst/>
                <a:latin typeface="Aino" panose="02000603040504020204" pitchFamily="2" charset="77"/>
                <a:ea typeface="+mn-ea"/>
                <a:cs typeface="+mn-cs"/>
              </a:rPr>
              <a:t>develope</a:t>
            </a:r>
            <a:r>
              <a:rPr lang="et-EE" sz="1000" b="1" u="sng" kern="1200" dirty="0">
                <a:solidFill>
                  <a:schemeClr val="tx1"/>
                </a:solidFill>
                <a:effectLst/>
                <a:latin typeface="Aino" panose="02000603040504020204" pitchFamily="2" charset="77"/>
                <a:ea typeface="+mn-ea"/>
                <a:cs typeface="+mn-cs"/>
              </a:rPr>
              <a:t>:</a:t>
            </a:r>
          </a:p>
          <a:p>
            <a:pPr>
              <a:lnSpc>
                <a:spcPct val="114000"/>
              </a:lnSpc>
            </a:pPr>
            <a:endParaRPr lang="et-EE" sz="1000" b="1" kern="1200" dirty="0">
              <a:solidFill>
                <a:schemeClr val="tx1"/>
              </a:solidFill>
              <a:effectLst/>
              <a:latin typeface="Aino" panose="02000603040504020204" pitchFamily="2" charset="77"/>
              <a:ea typeface="+mn-ea"/>
              <a:cs typeface="+mn-cs"/>
            </a:endParaRPr>
          </a:p>
          <a:p>
            <a:pPr>
              <a:lnSpc>
                <a:spcPct val="114000"/>
              </a:lnSpc>
            </a:pPr>
            <a:r>
              <a:rPr lang="et-EE" sz="1000" b="1" kern="1200" dirty="0" err="1">
                <a:solidFill>
                  <a:schemeClr val="tx1"/>
                </a:solidFill>
                <a:effectLst/>
                <a:latin typeface="Aino" panose="02000603040504020204" pitchFamily="2" charset="77"/>
                <a:ea typeface="+mn-ea"/>
                <a:cs typeface="+mn-cs"/>
              </a:rPr>
              <a:t>Marriage</a:t>
            </a:r>
            <a:r>
              <a:rPr lang="et-EE" sz="1000" b="1" kern="1200" dirty="0">
                <a:solidFill>
                  <a:schemeClr val="tx1"/>
                </a:solidFill>
                <a:effectLst/>
                <a:latin typeface="Aino" panose="02000603040504020204" pitchFamily="2" charset="77"/>
                <a:ea typeface="+mn-ea"/>
                <a:cs typeface="+mn-cs"/>
              </a:rPr>
              <a:t> – </a:t>
            </a:r>
            <a:r>
              <a:rPr lang="et-EE" sz="1000" b="0" kern="1200" dirty="0" err="1">
                <a:solidFill>
                  <a:schemeClr val="tx1"/>
                </a:solidFill>
                <a:effectLst/>
                <a:latin typeface="Aino" panose="02000603040504020204" pitchFamily="2" charset="77"/>
                <a:ea typeface="+mn-ea"/>
                <a:cs typeface="+mn-cs"/>
              </a:rPr>
              <a:t>the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first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life-event</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based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service</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launched</a:t>
            </a:r>
            <a:r>
              <a:rPr lang="et-EE" sz="1000" b="0" kern="1200" dirty="0">
                <a:solidFill>
                  <a:schemeClr val="tx1"/>
                </a:solidFill>
                <a:effectLst/>
                <a:latin typeface="Aino" panose="02000603040504020204" pitchFamily="2" charset="77"/>
                <a:ea typeface="+mn-ea"/>
                <a:cs typeface="+mn-cs"/>
              </a:rPr>
              <a:t> </a:t>
            </a:r>
            <a:r>
              <a:rPr lang="et-EE" sz="1000" b="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two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express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intention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married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decide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upon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carry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marital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assets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agreement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only</a:t>
            </a:r>
            <a:r>
              <a:rPr lang="et-EE" sz="1000" kern="1200" dirty="0">
                <a:solidFill>
                  <a:schemeClr val="tx1"/>
                </a:solidFill>
                <a:effectLst/>
                <a:latin typeface="Aino" panose="02000603040504020204" pitchFamily="2" charset="77"/>
                <a:ea typeface="+mn-ea"/>
                <a:cs typeface="+mn-cs"/>
              </a:rPr>
              <a:t> show </a:t>
            </a:r>
            <a:r>
              <a:rPr lang="et-EE" sz="1000" kern="1200" dirty="0" err="1">
                <a:solidFill>
                  <a:schemeClr val="tx1"/>
                </a:solidFill>
                <a:effectLst/>
                <a:latin typeface="Aino" panose="02000603040504020204" pitchFamily="2" charset="77"/>
                <a:ea typeface="+mn-ea"/>
                <a:cs typeface="+mn-cs"/>
              </a:rPr>
              <a:t>up</a:t>
            </a:r>
            <a:r>
              <a:rPr lang="et-EE" sz="1000" kern="1200" dirty="0">
                <a:solidFill>
                  <a:schemeClr val="tx1"/>
                </a:solidFill>
                <a:effectLst/>
                <a:latin typeface="Aino" panose="02000603040504020204" pitchFamily="2" charset="77"/>
                <a:ea typeface="+mn-ea"/>
                <a:cs typeface="+mn-cs"/>
              </a:rPr>
              <a:t> on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designated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say</a:t>
            </a:r>
            <a:r>
              <a:rPr lang="et-EE" sz="1000" kern="1200" dirty="0">
                <a:solidFill>
                  <a:schemeClr val="tx1"/>
                </a:solidFill>
                <a:effectLst/>
                <a:latin typeface="Aino" panose="02000603040504020204" pitchFamily="2" charset="77"/>
                <a:ea typeface="+mn-ea"/>
                <a:cs typeface="+mn-cs"/>
              </a:rPr>
              <a:t> „I do“. On </a:t>
            </a:r>
            <a:r>
              <a:rPr lang="et-EE" sz="1000" kern="1200" dirty="0" err="1">
                <a:solidFill>
                  <a:schemeClr val="tx1"/>
                </a:solidFill>
                <a:effectLst/>
                <a:latin typeface="Aino" panose="02000603040504020204" pitchFamily="2" charset="77"/>
                <a:ea typeface="+mn-ea"/>
                <a:cs typeface="+mn-cs"/>
              </a:rPr>
              <a:t>that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get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ID-</a:t>
            </a:r>
            <a:r>
              <a:rPr lang="et-EE" sz="1000" kern="1200" dirty="0" err="1">
                <a:solidFill>
                  <a:schemeClr val="tx1"/>
                </a:solidFill>
                <a:effectLst/>
                <a:latin typeface="Aino" panose="02000603040504020204" pitchFamily="2" charset="77"/>
                <a:ea typeface="+mn-ea"/>
                <a:cs typeface="+mn-cs"/>
              </a:rPr>
              <a:t>card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other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documents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made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since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agencies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invovled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already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knew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about</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there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was</a:t>
            </a:r>
            <a:r>
              <a:rPr lang="et-EE" sz="1000" kern="1200" dirty="0">
                <a:solidFill>
                  <a:schemeClr val="tx1"/>
                </a:solidFill>
                <a:effectLst/>
                <a:latin typeface="Aino" panose="02000603040504020204" pitchFamily="2" charset="77"/>
                <a:ea typeface="+mn-ea"/>
                <a:cs typeface="+mn-cs"/>
              </a:rPr>
              <a:t> a need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fundamentally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change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family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law</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amendmends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were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previously</a:t>
            </a:r>
            <a:r>
              <a:rPr lang="et-EE" sz="1000" kern="1200" dirty="0">
                <a:solidFill>
                  <a:schemeClr val="tx1"/>
                </a:solidFill>
                <a:effectLst/>
                <a:latin typeface="Aino" panose="02000603040504020204" pitchFamily="2" charset="77"/>
                <a:ea typeface="+mn-ea"/>
                <a:cs typeface="+mn-cs"/>
              </a:rPr>
              <a:t> passed in </a:t>
            </a:r>
            <a:r>
              <a:rPr lang="et-EE" sz="1000" kern="1200" dirty="0" err="1">
                <a:solidFill>
                  <a:schemeClr val="tx1"/>
                </a:solidFill>
                <a:effectLst/>
                <a:latin typeface="Aino" panose="02000603040504020204" pitchFamily="2" charset="77"/>
                <a:ea typeface="+mn-ea"/>
                <a:cs typeface="+mn-cs"/>
              </a:rPr>
              <a:t>Estonia’s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Parliament</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effect</a:t>
            </a:r>
            <a:r>
              <a:rPr lang="et-EE" sz="1000" kern="1200" dirty="0">
                <a:solidFill>
                  <a:schemeClr val="tx1"/>
                </a:solidFill>
                <a:effectLst/>
                <a:latin typeface="Aino" panose="02000603040504020204" pitchFamily="2" charset="77"/>
                <a:ea typeface="+mn-ea"/>
                <a:cs typeface="+mn-cs"/>
              </a:rPr>
              <a:t> in </a:t>
            </a:r>
            <a:r>
              <a:rPr lang="et-EE" sz="1000" kern="1200" dirty="0" err="1">
                <a:solidFill>
                  <a:schemeClr val="tx1"/>
                </a:solidFill>
                <a:effectLst/>
                <a:latin typeface="Aino" panose="02000603040504020204" pitchFamily="2" charset="77"/>
                <a:ea typeface="+mn-ea"/>
                <a:cs typeface="+mn-cs"/>
              </a:rPr>
              <a:t>December</a:t>
            </a:r>
            <a:r>
              <a:rPr lang="et-EE" sz="1000" kern="1200" dirty="0">
                <a:solidFill>
                  <a:schemeClr val="tx1"/>
                </a:solidFill>
                <a:effectLst/>
                <a:latin typeface="Aino" panose="02000603040504020204" pitchFamily="2" charset="77"/>
                <a:ea typeface="+mn-ea"/>
                <a:cs typeface="+mn-cs"/>
              </a:rPr>
              <a:t> 2022.</a:t>
            </a:r>
            <a:endParaRPr lang="et-EE" sz="1000" b="0" kern="1200" dirty="0">
              <a:solidFill>
                <a:schemeClr val="tx1"/>
              </a:solidFill>
              <a:effectLst/>
              <a:latin typeface="Aino" panose="02000603040504020204" pitchFamily="2" charset="77"/>
              <a:ea typeface="+mn-ea"/>
              <a:cs typeface="+mn-cs"/>
            </a:endParaRPr>
          </a:p>
          <a:p>
            <a:pPr>
              <a:lnSpc>
                <a:spcPct val="114000"/>
              </a:lnSpc>
            </a:pPr>
            <a:endParaRPr lang="et-EE" sz="1000" b="0" kern="1200" dirty="0">
              <a:solidFill>
                <a:schemeClr val="tx1"/>
              </a:solidFill>
              <a:effectLst/>
              <a:latin typeface="Aino" panose="02000603040504020204" pitchFamily="2" charset="77"/>
              <a:ea typeface="+mn-ea"/>
              <a:cs typeface="+mn-cs"/>
            </a:endParaRPr>
          </a:p>
          <a:p>
            <a:pPr>
              <a:lnSpc>
                <a:spcPct val="114000"/>
              </a:lnSpc>
            </a:pPr>
            <a:r>
              <a:rPr lang="et-EE" sz="1000" b="1" kern="1200" dirty="0">
                <a:solidFill>
                  <a:schemeClr val="tx1"/>
                </a:solidFill>
                <a:effectLst/>
                <a:latin typeface="Aino" panose="02000603040504020204" pitchFamily="2" charset="77"/>
                <a:ea typeface="+mn-ea"/>
                <a:cs typeface="+mn-cs"/>
              </a:rPr>
              <a:t>Death of a </a:t>
            </a:r>
            <a:r>
              <a:rPr lang="et-EE" sz="1000" b="1" kern="1200" dirty="0" err="1">
                <a:solidFill>
                  <a:schemeClr val="tx1"/>
                </a:solidFill>
                <a:effectLst/>
                <a:latin typeface="Aino" panose="02000603040504020204" pitchFamily="2" charset="77"/>
                <a:ea typeface="+mn-ea"/>
                <a:cs typeface="+mn-cs"/>
              </a:rPr>
              <a:t>close</a:t>
            </a:r>
            <a:r>
              <a:rPr lang="et-EE" sz="1000" b="1" kern="1200" dirty="0">
                <a:solidFill>
                  <a:schemeClr val="tx1"/>
                </a:solidFill>
                <a:effectLst/>
                <a:latin typeface="Aino" panose="02000603040504020204" pitchFamily="2" charset="77"/>
                <a:ea typeface="+mn-ea"/>
                <a:cs typeface="+mn-cs"/>
              </a:rPr>
              <a:t> </a:t>
            </a:r>
            <a:r>
              <a:rPr lang="et-EE" sz="1000" b="1" kern="1200" dirty="0" err="1">
                <a:solidFill>
                  <a:schemeClr val="tx1"/>
                </a:solidFill>
                <a:effectLst/>
                <a:latin typeface="Aino" panose="02000603040504020204" pitchFamily="2" charset="77"/>
                <a:ea typeface="+mn-ea"/>
                <a:cs typeface="+mn-cs"/>
              </a:rPr>
              <a:t>one</a:t>
            </a:r>
            <a:r>
              <a:rPr lang="et-EE" sz="1000" b="1"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falls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difficult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category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because</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legal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challenges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multiple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rooted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processes</a:t>
            </a:r>
            <a:r>
              <a:rPr lang="et-EE" sz="1000" kern="1200" dirty="0">
                <a:solidFill>
                  <a:schemeClr val="tx1"/>
                </a:solidFill>
                <a:effectLst/>
                <a:latin typeface="Aino" panose="02000603040504020204" pitchFamily="2" charset="77"/>
                <a:ea typeface="+mn-ea"/>
                <a:cs typeface="+mn-cs"/>
              </a:rPr>
              <a:t>.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moment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issues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death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certificate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digitally</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course</a:t>
            </a:r>
            <a:r>
              <a:rPr lang="et-EE" sz="1000" kern="1200" dirty="0">
                <a:solidFill>
                  <a:schemeClr val="tx1"/>
                </a:solidFill>
                <a:effectLst/>
                <a:latin typeface="Aino" panose="02000603040504020204" pitchFamily="2" charset="77"/>
                <a:ea typeface="+mn-ea"/>
                <a:cs typeface="+mn-cs"/>
              </a:rPr>
              <a:t> and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same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makes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necessary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population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registry</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government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also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involved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with</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subsidy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place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sector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related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services</a:t>
            </a:r>
            <a:r>
              <a:rPr lang="et-EE" sz="1000" kern="1200" dirty="0">
                <a:solidFill>
                  <a:schemeClr val="tx1"/>
                </a:solidFill>
                <a:effectLst/>
                <a:latin typeface="Aino" panose="02000603040504020204" pitchFamily="2" charset="77"/>
                <a:ea typeface="+mn-ea"/>
                <a:cs typeface="+mn-cs"/>
              </a:rPr>
              <a:t> – </a:t>
            </a:r>
            <a:r>
              <a:rPr lang="et-EE" sz="1000" kern="1200" dirty="0" err="1">
                <a:solidFill>
                  <a:schemeClr val="tx1"/>
                </a:solidFill>
                <a:effectLst/>
                <a:latin typeface="Aino" panose="02000603040504020204" pitchFamily="2" charset="77"/>
                <a:ea typeface="+mn-ea"/>
                <a:cs typeface="+mn-cs"/>
              </a:rPr>
              <a:t>each</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stakeholders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use</a:t>
            </a:r>
            <a:r>
              <a:rPr lang="et-EE" sz="1000" kern="1200" dirty="0">
                <a:solidFill>
                  <a:schemeClr val="tx1"/>
                </a:solidFill>
                <a:effectLst/>
                <a:latin typeface="Aino" panose="02000603040504020204" pitchFamily="2" charset="77"/>
                <a:ea typeface="+mn-ea"/>
                <a:cs typeface="+mn-cs"/>
              </a:rPr>
              <a:t> a </a:t>
            </a:r>
            <a:r>
              <a:rPr lang="et-EE" sz="1000" kern="1200" dirty="0" err="1">
                <a:solidFill>
                  <a:schemeClr val="tx1"/>
                </a:solidFill>
                <a:effectLst/>
                <a:latin typeface="Aino" panose="02000603040504020204" pitchFamily="2" charset="77"/>
                <a:ea typeface="+mn-ea"/>
                <a:cs typeface="+mn-cs"/>
              </a:rPr>
              <a:t>different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system</a:t>
            </a:r>
            <a:r>
              <a:rPr lang="et-EE" sz="1000" kern="1200" dirty="0">
                <a:solidFill>
                  <a:schemeClr val="tx1"/>
                </a:solidFill>
                <a:effectLst/>
                <a:latin typeface="Aino" panose="02000603040504020204" pitchFamily="2" charset="77"/>
                <a:ea typeface="+mn-ea"/>
                <a:cs typeface="+mn-cs"/>
              </a:rPr>
              <a:t>, so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person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seems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fragmented</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complicated</a:t>
            </a:r>
            <a:r>
              <a:rPr lang="et-EE" sz="1000" kern="1200" dirty="0">
                <a:solidFill>
                  <a:schemeClr val="tx1"/>
                </a:solidFill>
                <a:effectLst/>
                <a:latin typeface="Aino" panose="02000603040504020204" pitchFamily="2" charset="77"/>
                <a:ea typeface="+mn-ea"/>
                <a:cs typeface="+mn-cs"/>
              </a:rPr>
              <a:t>. Life-</a:t>
            </a:r>
            <a:r>
              <a:rPr lang="et-EE" sz="1000" kern="1200" dirty="0" err="1">
                <a:solidFill>
                  <a:schemeClr val="tx1"/>
                </a:solidFill>
                <a:effectLst/>
                <a:latin typeface="Aino" panose="02000603040504020204" pitchFamily="2" charset="77"/>
                <a:ea typeface="+mn-ea"/>
                <a:cs typeface="+mn-cs"/>
              </a:rPr>
              <a:t>event</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mournful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case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should</a:t>
            </a:r>
            <a:r>
              <a:rPr lang="et-EE" sz="1000" kern="1200" dirty="0">
                <a:solidFill>
                  <a:schemeClr val="tx1"/>
                </a:solidFill>
                <a:effectLst/>
                <a:latin typeface="Aino" panose="02000603040504020204" pitchFamily="2" charset="77"/>
                <a:ea typeface="+mn-ea"/>
                <a:cs typeface="+mn-cs"/>
              </a:rPr>
              <a:t> make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easier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fulfill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wishes</a:t>
            </a:r>
            <a:r>
              <a:rPr lang="et-EE" sz="1000" kern="1200" dirty="0">
                <a:solidFill>
                  <a:schemeClr val="tx1"/>
                </a:solidFill>
                <a:effectLst/>
                <a:latin typeface="Aino" panose="02000603040504020204" pitchFamily="2" charset="77"/>
                <a:ea typeface="+mn-ea"/>
                <a:cs typeface="+mn-cs"/>
              </a:rPr>
              <a:t> of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one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who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left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burial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grounds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ceremony</a:t>
            </a:r>
            <a:r>
              <a:rPr lang="et-EE" sz="1000" kern="1200" dirty="0">
                <a:solidFill>
                  <a:schemeClr val="tx1"/>
                </a:solidFill>
                <a:effectLst/>
                <a:latin typeface="Aino" panose="02000603040504020204" pitchFamily="2" charset="77"/>
                <a:ea typeface="+mn-ea"/>
                <a:cs typeface="+mn-cs"/>
              </a:rPr>
              <a:t>, etc.),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handle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paperwork</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regarding</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funeral</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aid</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offered</a:t>
            </a:r>
            <a:r>
              <a:rPr lang="et-EE" sz="1000" kern="1200" dirty="0">
                <a:solidFill>
                  <a:schemeClr val="tx1"/>
                </a:solidFill>
                <a:effectLst/>
                <a:latin typeface="Aino" panose="02000603040504020204" pitchFamily="2" charset="77"/>
                <a:ea typeface="+mn-ea"/>
                <a:cs typeface="+mn-cs"/>
              </a:rPr>
              <a:t> by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local</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municipality</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offer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private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companies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their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way</a:t>
            </a:r>
            <a:r>
              <a:rPr lang="et-EE" sz="1000" kern="1200" dirty="0">
                <a:solidFill>
                  <a:schemeClr val="tx1"/>
                </a:solidFill>
                <a:effectLst/>
                <a:latin typeface="Aino" panose="02000603040504020204" pitchFamily="2" charset="77"/>
                <a:ea typeface="+mn-ea"/>
                <a:cs typeface="+mn-cs"/>
              </a:rPr>
              <a:t> in as </a:t>
            </a:r>
            <a:r>
              <a:rPr lang="et-EE" sz="1000" kern="1200" dirty="0" err="1">
                <a:solidFill>
                  <a:schemeClr val="tx1"/>
                </a:solidFill>
                <a:effectLst/>
                <a:latin typeface="Aino" panose="02000603040504020204" pitchFamily="2" charset="77"/>
                <a:ea typeface="+mn-ea"/>
                <a:cs typeface="+mn-cs"/>
              </a:rPr>
              <a:t>well</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we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want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this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service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be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intuitive</a:t>
            </a:r>
            <a:r>
              <a:rPr lang="et-EE" sz="1000" kern="1200" dirty="0">
                <a:solidFill>
                  <a:schemeClr val="tx1"/>
                </a:solidFill>
                <a:effectLst/>
                <a:latin typeface="Aino" panose="02000603040504020204" pitchFamily="2" charset="77"/>
                <a:ea typeface="+mn-ea"/>
                <a:cs typeface="+mn-cs"/>
              </a:rPr>
              <a:t> as </a:t>
            </a:r>
            <a:r>
              <a:rPr lang="et-EE" sz="1000" kern="1200" dirty="0" err="1">
                <a:solidFill>
                  <a:schemeClr val="tx1"/>
                </a:solidFill>
                <a:effectLst/>
                <a:latin typeface="Aino" panose="02000603040504020204" pitchFamily="2" charset="77"/>
                <a:ea typeface="+mn-ea"/>
                <a:cs typeface="+mn-cs"/>
              </a:rPr>
              <a:t>possible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for</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citizen</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it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will</a:t>
            </a:r>
            <a:r>
              <a:rPr lang="et-EE" sz="1000" kern="1200" dirty="0">
                <a:solidFill>
                  <a:schemeClr val="tx1"/>
                </a:solidFill>
                <a:effectLst/>
                <a:latin typeface="Aino" panose="02000603040504020204" pitchFamily="2" charset="77"/>
                <a:ea typeface="+mn-ea"/>
                <a:cs typeface="+mn-cs"/>
              </a:rPr>
              <a:t> take </a:t>
            </a:r>
            <a:r>
              <a:rPr lang="et-EE" sz="1000" kern="1200" dirty="0" err="1">
                <a:solidFill>
                  <a:schemeClr val="tx1"/>
                </a:solidFill>
                <a:effectLst/>
                <a:latin typeface="Aino" panose="02000603040504020204" pitchFamily="2" charset="77"/>
                <a:ea typeface="+mn-ea"/>
                <a:cs typeface="+mn-cs"/>
              </a:rPr>
              <a:t>more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time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to</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figure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out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the</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most</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effortless</a:t>
            </a:r>
            <a:r>
              <a:rPr lang="et-EE" sz="1000" kern="1200" dirty="0">
                <a:solidFill>
                  <a:schemeClr val="tx1"/>
                </a:solidFill>
                <a:effectLst/>
                <a:latin typeface="Aino" panose="02000603040504020204" pitchFamily="2" charset="77"/>
                <a:ea typeface="+mn-ea"/>
                <a:cs typeface="+mn-cs"/>
              </a:rPr>
              <a:t> and </a:t>
            </a:r>
            <a:r>
              <a:rPr lang="et-EE" sz="1000" kern="1200" dirty="0" err="1">
                <a:solidFill>
                  <a:schemeClr val="tx1"/>
                </a:solidFill>
                <a:effectLst/>
                <a:latin typeface="Aino" panose="02000603040504020204" pitchFamily="2" charset="77"/>
                <a:ea typeface="+mn-ea"/>
                <a:cs typeface="+mn-cs"/>
              </a:rPr>
              <a:t>painless</a:t>
            </a:r>
            <a:r>
              <a:rPr lang="et-EE" sz="1000" kern="1200" dirty="0">
                <a:solidFill>
                  <a:schemeClr val="tx1"/>
                </a:solidFill>
                <a:effectLst/>
                <a:latin typeface="Aino" panose="02000603040504020204" pitchFamily="2" charset="77"/>
                <a:ea typeface="+mn-ea"/>
                <a:cs typeface="+mn-cs"/>
              </a:rPr>
              <a:t> </a:t>
            </a:r>
            <a:r>
              <a:rPr lang="et-EE" sz="1000" kern="1200" dirty="0" err="1">
                <a:solidFill>
                  <a:schemeClr val="tx1"/>
                </a:solidFill>
                <a:effectLst/>
                <a:latin typeface="Aino" panose="02000603040504020204" pitchFamily="2" charset="77"/>
                <a:ea typeface="+mn-ea"/>
                <a:cs typeface="+mn-cs"/>
              </a:rPr>
              <a:t>route</a:t>
            </a:r>
            <a:r>
              <a:rPr lang="et-EE" sz="1000" kern="1200" dirty="0">
                <a:solidFill>
                  <a:schemeClr val="tx1"/>
                </a:solidFill>
                <a:effectLst/>
                <a:latin typeface="Aino" panose="02000603040504020204" pitchFamily="2" charset="77"/>
                <a:ea typeface="+mn-ea"/>
                <a:cs typeface="+mn-cs"/>
              </a:rPr>
              <a:t>. </a:t>
            </a:r>
            <a:endParaRPr lang="en-US" sz="1000" kern="1200" dirty="0">
              <a:solidFill>
                <a:schemeClr val="tx1"/>
              </a:solidFill>
              <a:effectLst/>
              <a:latin typeface="Aino" panose="02000603040504020204" pitchFamily="2" charset="77"/>
              <a:ea typeface="+mn-ea"/>
              <a:cs typeface="+mn-cs"/>
            </a:endParaRPr>
          </a:p>
          <a:p>
            <a:pPr>
              <a:lnSpc>
                <a:spcPct val="114000"/>
              </a:lnSpc>
            </a:pPr>
            <a:endParaRPr lang="en-US" sz="1000" kern="1200" dirty="0">
              <a:solidFill>
                <a:schemeClr val="tx1"/>
              </a:solidFill>
              <a:effectLst/>
              <a:latin typeface="Aino" panose="02000603040504020204" pitchFamily="2" charset="77"/>
            </a:endParaRPr>
          </a:p>
          <a:p>
            <a:pPr>
              <a:lnSpc>
                <a:spcPct val="114000"/>
              </a:lnSpc>
            </a:pPr>
            <a:endParaRPr lang="en-US" sz="1000" kern="1200" dirty="0">
              <a:solidFill>
                <a:schemeClr val="tx1"/>
              </a:solidFill>
              <a:effectLst/>
              <a:latin typeface="Aino" panose="02000603040504020204" pitchFamily="2" charset="77"/>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55</a:t>
            </a:fld>
            <a:endParaRPr lang="et-EE" sz="1000">
              <a:latin typeface="Aino" panose="02000603040504020204" pitchFamily="50" charset="0"/>
            </a:endParaRPr>
          </a:p>
        </p:txBody>
      </p:sp>
    </p:spTree>
    <p:extLst>
      <p:ext uri="{BB962C8B-B14F-4D97-AF65-F5344CB8AC3E}">
        <p14:creationId xmlns:p14="http://schemas.microsoft.com/office/powerpoint/2010/main" val="11044668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a:lnSpc>
                <a:spcPct val="114000"/>
              </a:lnSpc>
            </a:pPr>
            <a:r>
              <a:rPr lang="en-GB" sz="1000" kern="1200" dirty="0">
                <a:solidFill>
                  <a:schemeClr val="tx1"/>
                </a:solidFill>
                <a:effectLst/>
                <a:latin typeface="Aino" panose="02000603040504020204" pitchFamily="50" charset="0"/>
              </a:rPr>
              <a:t>As we are nearing the end of this presentation, what are our main takeaways? Well, here are a few points to bear in mind for your digital journey.</a:t>
            </a:r>
          </a:p>
          <a:p>
            <a:pPr>
              <a:lnSpc>
                <a:spcPct val="114000"/>
              </a:lnSpc>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First, digitalisation is rarely a question of technology. The technology exists today. Right now. Ideally, you need </a:t>
            </a:r>
            <a:r>
              <a:rPr lang="en-GB" sz="1000" b="1" kern="1200" dirty="0">
                <a:solidFill>
                  <a:schemeClr val="tx1"/>
                </a:solidFill>
                <a:effectLst/>
                <a:latin typeface="Aino" panose="02000603040504020204" pitchFamily="50" charset="0"/>
              </a:rPr>
              <a:t>digital-minded leadership </a:t>
            </a:r>
            <a:r>
              <a:rPr lang="en-GB" sz="1000" kern="1200" dirty="0">
                <a:solidFill>
                  <a:schemeClr val="tx1"/>
                </a:solidFill>
                <a:effectLst/>
                <a:latin typeface="Aino" panose="02000603040504020204" pitchFamily="50" charset="0"/>
              </a:rPr>
              <a:t>that is determined to make e-governance a reality. Estonia had this general push for digitalisation in the 1990s</a:t>
            </a:r>
            <a:r>
              <a:rPr lang="et-EE" sz="1000" kern="1200" dirty="0">
                <a:solidFill>
                  <a:schemeClr val="tx1"/>
                </a:solidFill>
                <a:effectLst/>
                <a:latin typeface="Aino" panose="02000603040504020204" pitchFamily="50" charset="0"/>
              </a:rPr>
              <a:t>,</a:t>
            </a:r>
            <a:r>
              <a:rPr lang="en-GB" sz="1000" kern="1200" dirty="0">
                <a:solidFill>
                  <a:schemeClr val="tx1"/>
                </a:solidFill>
                <a:effectLst/>
                <a:latin typeface="Aino" panose="02000603040504020204" pitchFamily="50" charset="0"/>
              </a:rPr>
              <a:t> which propelled the country to where it is today.</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takes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The 1990s </a:t>
            </a:r>
            <a:r>
              <a:rPr lang="et-EE" sz="1000" kern="1200" dirty="0" err="1">
                <a:solidFill>
                  <a:schemeClr val="tx1"/>
                </a:solidFill>
                <a:effectLst/>
                <a:latin typeface="Aino" panose="02000603040504020204" pitchFamily="50" charset="0"/>
              </a:rPr>
              <a:t>were</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time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ago</a:t>
            </a:r>
            <a:r>
              <a:rPr lang="et-EE" sz="1000" kern="1200" dirty="0">
                <a:solidFill>
                  <a:schemeClr val="tx1"/>
                </a:solidFill>
                <a:effectLst/>
                <a:latin typeface="Aino" panose="02000603040504020204" pitchFamily="50" charset="0"/>
              </a:rPr>
              <a:t>, and I </a:t>
            </a:r>
            <a:r>
              <a:rPr lang="et-EE" sz="1000" kern="1200" dirty="0" err="1">
                <a:solidFill>
                  <a:schemeClr val="tx1"/>
                </a:solidFill>
                <a:effectLst/>
                <a:latin typeface="Aino" panose="02000603040504020204" pitchFamily="50" charset="0"/>
              </a:rPr>
              <a:t>wish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patience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digitalisation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because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truly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 </a:t>
            </a:r>
            <a:r>
              <a:rPr lang="et-EE" sz="1000" kern="1200" dirty="0" err="1">
                <a:solidFill>
                  <a:schemeClr val="tx1"/>
                </a:solidFill>
                <a:effectLst/>
                <a:latin typeface="Aino" panose="02000603040504020204" pitchFamily="50" charset="0"/>
              </a:rPr>
              <a:t>long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must </a:t>
            </a:r>
            <a:r>
              <a:rPr lang="et-EE" sz="1000" kern="1200" dirty="0" err="1">
                <a:solidFill>
                  <a:schemeClr val="tx1"/>
                </a:solidFill>
                <a:effectLst/>
                <a:latin typeface="Aino" panose="02000603040504020204" pitchFamily="50" charset="0"/>
              </a:rPr>
              <a:t>remember</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no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works</a:t>
            </a:r>
            <a:r>
              <a:rPr lang="et-EE" sz="1000" kern="1200" dirty="0">
                <a:solidFill>
                  <a:schemeClr val="tx1"/>
                </a:solidFill>
                <a:effectLst/>
                <a:latin typeface="Aino" panose="02000603040504020204" pitchFamily="50" charset="0"/>
              </a:rPr>
              <a:t> 100% and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okay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But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our</a:t>
            </a:r>
            <a:r>
              <a:rPr lang="et-EE" sz="1000" kern="1200" dirty="0">
                <a:solidFill>
                  <a:schemeClr val="tx1"/>
                </a:solidFill>
                <a:effectLst/>
                <a:latin typeface="Aino" panose="02000603040504020204" pitchFamily="50" charset="0"/>
              </a:rPr>
              <a:t> innovation must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get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stuck</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behind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solution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for</a:t>
            </a:r>
            <a:r>
              <a:rPr lang="et-EE" sz="1000" kern="1200" dirty="0">
                <a:solidFill>
                  <a:schemeClr val="tx1"/>
                </a:solidFill>
                <a:effectLst/>
                <a:latin typeface="Aino" panose="02000603040504020204" pitchFamily="50" charset="0"/>
              </a:rPr>
              <a:t> 80% of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people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t>
            </a:r>
            <a:r>
              <a:rPr lang="et-EE" sz="1000" kern="1200" dirty="0" err="1">
                <a:solidFill>
                  <a:schemeClr val="tx1"/>
                </a:solidFill>
                <a:effectLst/>
                <a:latin typeface="Aino" panose="02000603040504020204" pitchFamily="50" charset="0"/>
              </a:rPr>
              <a:t>decided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and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afterwards</a:t>
            </a:r>
            <a:r>
              <a:rPr lang="et-EE" sz="1000" kern="1200" dirty="0">
                <a:solidFill>
                  <a:schemeClr val="tx1"/>
                </a:solidFill>
                <a:effectLst/>
                <a:latin typeface="Aino" panose="02000603040504020204" pitchFamily="50" charset="0"/>
              </a:rPr>
              <a:t> look </a:t>
            </a:r>
            <a:r>
              <a:rPr lang="et-EE" sz="1000" kern="1200" dirty="0" err="1">
                <a:solidFill>
                  <a:schemeClr val="tx1"/>
                </a:solidFill>
                <a:effectLst/>
                <a:latin typeface="Aino" panose="02000603040504020204" pitchFamily="50" charset="0"/>
              </a:rPr>
              <a:t>through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20% of </a:t>
            </a:r>
            <a:r>
              <a:rPr lang="et-EE" sz="1000" kern="1200" dirty="0" err="1">
                <a:solidFill>
                  <a:schemeClr val="tx1"/>
                </a:solidFill>
                <a:effectLst/>
                <a:latin typeface="Aino" panose="02000603040504020204" pitchFamily="50" charset="0"/>
              </a:rPr>
              <a:t>exceptions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kern="1200" dirty="0">
                <a:solidFill>
                  <a:schemeClr val="tx1"/>
                </a:solidFill>
                <a:effectLst/>
                <a:latin typeface="Aino" panose="02000603040504020204" pitchFamily="50" charset="0"/>
              </a:rPr>
              <a:t>Second, short and simple </a:t>
            </a:r>
            <a:r>
              <a:rPr lang="en-GB" sz="1000" b="1" kern="1200" dirty="0">
                <a:solidFill>
                  <a:schemeClr val="tx1"/>
                </a:solidFill>
                <a:effectLst/>
                <a:latin typeface="Aino" panose="02000603040504020204" pitchFamily="50" charset="0"/>
              </a:rPr>
              <a:t>laws</a:t>
            </a:r>
            <a:r>
              <a:rPr lang="en-GB" sz="1000" kern="1200" dirty="0">
                <a:solidFill>
                  <a:schemeClr val="tx1"/>
                </a:solidFill>
                <a:effectLst/>
                <a:latin typeface="Aino" panose="02000603040504020204" pitchFamily="50" charset="0"/>
              </a:rPr>
              <a:t> and </a:t>
            </a:r>
            <a:r>
              <a:rPr lang="en-GB" sz="1000" b="1" kern="1200" dirty="0">
                <a:solidFill>
                  <a:schemeClr val="tx1"/>
                </a:solidFill>
                <a:effectLst/>
                <a:latin typeface="Aino" panose="02000603040504020204" pitchFamily="50" charset="0"/>
              </a:rPr>
              <a:t>online services</a:t>
            </a:r>
            <a:r>
              <a:rPr lang="en-GB" sz="1000" kern="1200" dirty="0">
                <a:solidFill>
                  <a:schemeClr val="tx1"/>
                </a:solidFill>
                <a:effectLst/>
                <a:latin typeface="Aino" panose="02000603040504020204" pitchFamily="50" charset="0"/>
              </a:rPr>
              <a:t> are crucial. They need to be understandable and graspable to the general population and simple for government authorities and private sector companies to enact and follow.</a:t>
            </a:r>
            <a:r>
              <a:rPr lang="et-EE" sz="1000" kern="1200" dirty="0">
                <a:solidFill>
                  <a:schemeClr val="tx1"/>
                </a:solidFill>
                <a:effectLst/>
                <a:latin typeface="Aino" panose="02000603040504020204" pitchFamily="50" charset="0"/>
              </a:rPr>
              <a:t> Innovation </a:t>
            </a:r>
            <a:r>
              <a:rPr lang="et-EE" sz="1000" kern="1200" dirty="0" err="1">
                <a:solidFill>
                  <a:schemeClr val="tx1"/>
                </a:solidFill>
                <a:effectLst/>
                <a:latin typeface="Aino" panose="02000603040504020204" pitchFamily="50" charset="0"/>
              </a:rPr>
              <a:t>tends</a:t>
            </a:r>
            <a:r>
              <a:rPr lang="et-EE" sz="1000" kern="1200" dirty="0">
                <a:solidFill>
                  <a:schemeClr val="tx1"/>
                </a:solidFill>
                <a:effectLst/>
                <a:latin typeface="Aino" panose="02000603040504020204" pitchFamily="50" charset="0"/>
              </a:rPr>
              <a:t> to </a:t>
            </a:r>
            <a:r>
              <a:rPr lang="et-EE" sz="1000" kern="1200" dirty="0" err="1">
                <a:solidFill>
                  <a:schemeClr val="tx1"/>
                </a:solidFill>
                <a:effectLst/>
                <a:latin typeface="Aino" panose="02000603040504020204" pitchFamily="50" charset="0"/>
              </a:rPr>
              <a:t>thrive</a:t>
            </a:r>
            <a:r>
              <a:rPr lang="et-EE" sz="1000" kern="1200" dirty="0">
                <a:solidFill>
                  <a:schemeClr val="tx1"/>
                </a:solidFill>
                <a:effectLst/>
                <a:latin typeface="Aino" panose="02000603040504020204" pitchFamily="50" charset="0"/>
              </a:rPr>
              <a:t> in a </a:t>
            </a:r>
            <a:r>
              <a:rPr lang="et-EE" sz="1000" kern="1200" dirty="0" err="1">
                <a:solidFill>
                  <a:schemeClr val="tx1"/>
                </a:solidFill>
                <a:effectLst/>
                <a:latin typeface="Aino" panose="02000603040504020204" pitchFamily="50" charset="0"/>
              </a:rPr>
              <a:t>free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environment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If</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you</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restrict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playing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field</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then</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is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probably</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going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to</a:t>
            </a:r>
            <a:r>
              <a:rPr lang="et-EE" sz="1000" kern="1200" dirty="0">
                <a:solidFill>
                  <a:schemeClr val="tx1"/>
                </a:solidFill>
                <a:effectLst/>
                <a:latin typeface="Aino" panose="02000603040504020204" pitchFamily="50" charset="0"/>
              </a:rPr>
              <a:t> take </a:t>
            </a:r>
            <a:r>
              <a:rPr lang="et-EE" sz="1000" kern="1200" dirty="0" err="1">
                <a:solidFill>
                  <a:schemeClr val="tx1"/>
                </a:solidFill>
                <a:effectLst/>
                <a:latin typeface="Aino" panose="02000603040504020204" pitchFamily="50" charset="0"/>
              </a:rPr>
              <a:t>much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longer</a:t>
            </a:r>
            <a:r>
              <a:rPr lang="et-EE" sz="1000" kern="1200" dirty="0">
                <a:solidFill>
                  <a:schemeClr val="tx1"/>
                </a:solidFill>
                <a:effectLst/>
                <a:latin typeface="Aino" panose="02000603040504020204" pitchFamily="50" charset="0"/>
              </a:rPr>
              <a:t>. In Estonia,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have a </a:t>
            </a:r>
            <a:r>
              <a:rPr lang="et-EE" sz="1000" kern="1200" dirty="0" err="1">
                <a:solidFill>
                  <a:schemeClr val="tx1"/>
                </a:solidFill>
                <a:effectLst/>
                <a:latin typeface="Aino" panose="02000603040504020204" pitchFamily="50" charset="0"/>
              </a:rPr>
              <a:t>principle</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with</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laws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that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we</a:t>
            </a:r>
            <a:r>
              <a:rPr lang="et-EE" sz="1000" kern="1200" dirty="0">
                <a:solidFill>
                  <a:schemeClr val="tx1"/>
                </a:solidFill>
                <a:effectLst/>
                <a:latin typeface="Aino" panose="02000603040504020204" pitchFamily="50" charset="0"/>
              </a:rPr>
              <a:t> are </a:t>
            </a:r>
            <a:r>
              <a:rPr lang="et-EE" sz="1000" kern="1200" dirty="0" err="1">
                <a:solidFill>
                  <a:schemeClr val="tx1"/>
                </a:solidFill>
                <a:effectLst/>
                <a:latin typeface="Aino" panose="02000603040504020204" pitchFamily="50" charset="0"/>
              </a:rPr>
              <a:t>regulating</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processes</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not</a:t>
            </a:r>
            <a:r>
              <a:rPr lang="et-EE" sz="1000" kern="1200" dirty="0">
                <a:solidFill>
                  <a:schemeClr val="tx1"/>
                </a:solidFill>
                <a:effectLst/>
                <a:latin typeface="Aino" panose="02000603040504020204" pitchFamily="50" charset="0"/>
              </a:rPr>
              <a:t> </a:t>
            </a:r>
            <a:r>
              <a:rPr lang="et-EE" sz="1000" kern="1200" dirty="0" err="1">
                <a:solidFill>
                  <a:schemeClr val="tx1"/>
                </a:solidFill>
                <a:effectLst/>
                <a:latin typeface="Aino" panose="02000603040504020204" pitchFamily="50" charset="0"/>
              </a:rPr>
              <a:t>technologies</a:t>
            </a:r>
            <a:r>
              <a:rPr lang="et-EE" sz="1000" kern="1200" dirty="0">
                <a:solidFill>
                  <a:schemeClr val="tx1"/>
                </a:solidFill>
                <a:effectLst/>
                <a:latin typeface="Aino" panose="02000603040504020204" pitchFamily="50" charset="0"/>
              </a:rPr>
              <a:t>.</a:t>
            </a: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kern="1200" dirty="0">
                <a:solidFill>
                  <a:schemeClr val="tx1"/>
                </a:solidFill>
                <a:effectLst/>
                <a:latin typeface="Aino" panose="02000603040504020204" pitchFamily="50" charset="0"/>
              </a:rPr>
              <a:t>Transparency</a:t>
            </a:r>
            <a:r>
              <a:rPr lang="en-GB" sz="1000" kern="1200" dirty="0">
                <a:solidFill>
                  <a:schemeClr val="tx1"/>
                </a:solidFill>
                <a:effectLst/>
                <a:latin typeface="Aino" panose="02000603040504020204" pitchFamily="50" charset="0"/>
              </a:rPr>
              <a:t> must be upheld to maintain the trust of society. This must also be the case in a situation of crisis – when Estonia faced a theoretical weakness in its ID cards, it </a:t>
            </a:r>
            <a:r>
              <a:rPr lang="en-GB" sz="1000" kern="1200" dirty="0" err="1">
                <a:solidFill>
                  <a:schemeClr val="tx1"/>
                </a:solidFill>
                <a:effectLst/>
                <a:latin typeface="Aino" panose="02000603040504020204" pitchFamily="50" charset="0"/>
              </a:rPr>
              <a:t>practi</a:t>
            </a:r>
            <a:r>
              <a:rPr lang="et-EE" sz="1000" kern="1200" dirty="0">
                <a:solidFill>
                  <a:schemeClr val="tx1"/>
                </a:solidFill>
                <a:effectLst/>
                <a:latin typeface="Aino" panose="02000603040504020204" pitchFamily="50" charset="0"/>
              </a:rPr>
              <a:t>s</a:t>
            </a:r>
            <a:r>
              <a:rPr lang="en-GB" sz="1000" kern="1200" dirty="0">
                <a:solidFill>
                  <a:schemeClr val="tx1"/>
                </a:solidFill>
                <a:effectLst/>
                <a:latin typeface="Aino" panose="02000603040504020204" pitchFamily="50" charset="0"/>
              </a:rPr>
              <a:t>ed open and daily crisis communication with the population. More generally speaking, transparency also helps avoid data siloes and corruption inside state authorities.</a:t>
            </a:r>
            <a:endParaRPr lang="et-EE" sz="1000"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1" u="none" strike="noStrike" kern="1200" dirty="0">
                <a:solidFill>
                  <a:schemeClr val="tx1"/>
                </a:solidFill>
                <a:effectLst/>
                <a:latin typeface="Aino" panose="02000603040504020204" pitchFamily="50" charset="0"/>
              </a:rPr>
              <a:t>Shared platforms </a:t>
            </a:r>
            <a:r>
              <a:rPr lang="en-GB" sz="1000" b="0" u="none" strike="noStrike" kern="1200" dirty="0">
                <a:solidFill>
                  <a:schemeClr val="tx1"/>
                </a:solidFill>
                <a:effectLst/>
                <a:latin typeface="Aino" panose="02000603040504020204" pitchFamily="50" charset="0"/>
              </a:rPr>
              <a:t>like the X-Road have </a:t>
            </a:r>
            <a:r>
              <a:rPr lang="en-GB" sz="1000" b="0" u="none" strike="noStrike" kern="1200" dirty="0" err="1">
                <a:solidFill>
                  <a:schemeClr val="tx1"/>
                </a:solidFill>
                <a:effectLst/>
                <a:latin typeface="Aino" panose="02000603040504020204" pitchFamily="50" charset="0"/>
              </a:rPr>
              <a:t>spe</a:t>
            </a:r>
            <a:r>
              <a:rPr lang="et-EE" sz="1000" b="0" u="none" strike="noStrike" kern="1200" dirty="0">
                <a:solidFill>
                  <a:schemeClr val="tx1"/>
                </a:solidFill>
                <a:effectLst/>
                <a:latin typeface="Aino" panose="02000603040504020204" pitchFamily="50" charset="0"/>
              </a:rPr>
              <a:t>e</a:t>
            </a:r>
            <a:r>
              <a:rPr lang="en-GB" sz="1000" b="0" u="none" strike="noStrike" kern="1200" dirty="0">
                <a:solidFill>
                  <a:schemeClr val="tx1"/>
                </a:solidFill>
                <a:effectLst/>
                <a:latin typeface="Aino" panose="02000603040504020204" pitchFamily="50" charset="0"/>
              </a:rPr>
              <a:t>d</a:t>
            </a:r>
            <a:r>
              <a:rPr lang="et-EE" sz="1000" b="0" u="none" strike="noStrike" kern="1200" dirty="0" err="1">
                <a:solidFill>
                  <a:schemeClr val="tx1"/>
                </a:solidFill>
                <a:effectLst/>
                <a:latin typeface="Aino" panose="02000603040504020204" pitchFamily="50" charset="0"/>
              </a:rPr>
              <a:t>ed</a:t>
            </a:r>
            <a:r>
              <a:rPr lang="en-GB" sz="1000" b="0" u="none" strike="noStrike" kern="1200" dirty="0">
                <a:solidFill>
                  <a:schemeClr val="tx1"/>
                </a:solidFill>
                <a:effectLst/>
                <a:latin typeface="Aino" panose="02000603040504020204" pitchFamily="50" charset="0"/>
              </a:rPr>
              <a:t> up the development of new services immeasurably and made it easier for new players and stakeholders to join the data exchange network. This is simpler, cheaper and faster than if every entity attempts to reinvent the wheel.</a:t>
            </a:r>
            <a:endParaRPr lang="et-EE" sz="1000" b="0" u="none" strike="noStrike" kern="1200" dirty="0">
              <a:solidFill>
                <a:schemeClr val="tx1"/>
              </a:solidFill>
              <a:effectLst/>
              <a:latin typeface="Aino" panose="02000603040504020204" pitchFamily="50" charset="0"/>
            </a:endParaRPr>
          </a:p>
          <a:p>
            <a:pPr marL="0" indent="0">
              <a:lnSpc>
                <a:spcPct val="114000"/>
              </a:lnSpc>
              <a:buFont typeface="Arial" panose="020B0604020202020204" pitchFamily="34" charset="0"/>
              <a:buNone/>
            </a:pPr>
            <a:endParaRPr lang="en-GB" sz="1000" b="0" u="none" strike="noStrike" kern="1200" dirty="0">
              <a:solidFill>
                <a:schemeClr val="tx1"/>
              </a:solidFill>
              <a:effectLst/>
              <a:latin typeface="Aino" panose="02000603040504020204" pitchFamily="50" charset="0"/>
            </a:endParaRPr>
          </a:p>
          <a:p>
            <a:pPr marL="171450" indent="-171450">
              <a:lnSpc>
                <a:spcPct val="114000"/>
              </a:lnSpc>
              <a:buFont typeface="Arial" panose="020B0604020202020204" pitchFamily="34" charset="0"/>
              <a:buChar char="•"/>
            </a:pPr>
            <a:r>
              <a:rPr lang="en-GB" sz="1000" b="0" u="none" strike="noStrike" kern="1200" dirty="0">
                <a:solidFill>
                  <a:schemeClr val="tx1"/>
                </a:solidFill>
                <a:effectLst/>
                <a:latin typeface="Aino" panose="02000603040504020204" pitchFamily="50" charset="0"/>
              </a:rPr>
              <a:t>Service design is irreplaceable. It </a:t>
            </a:r>
            <a:r>
              <a:rPr lang="en-GB" sz="1000" b="1" u="none" strike="noStrike" kern="1200" dirty="0">
                <a:solidFill>
                  <a:schemeClr val="tx1"/>
                </a:solidFill>
                <a:effectLst/>
                <a:latin typeface="Aino" panose="02000603040504020204" pitchFamily="50" charset="0"/>
              </a:rPr>
              <a:t>has to be </a:t>
            </a:r>
            <a:r>
              <a:rPr lang="en-US" sz="1000" b="0" u="none" strike="noStrike" dirty="0">
                <a:effectLst/>
                <a:latin typeface="Aino" panose="02000603040504020204" pitchFamily="50" charset="0"/>
              </a:rPr>
              <a:t>citizen/customer-focused. As an example, d</a:t>
            </a:r>
            <a:r>
              <a:rPr lang="en-GB" sz="1200" b="0" i="0" kern="1200" dirty="0" err="1">
                <a:solidFill>
                  <a:schemeClr val="tx1"/>
                </a:solidFill>
                <a:effectLst/>
                <a:latin typeface="+mn-lt"/>
                <a:ea typeface="+mn-ea"/>
                <a:cs typeface="+mn-cs"/>
              </a:rPr>
              <a:t>igital</a:t>
            </a:r>
            <a:r>
              <a:rPr lang="en-GB" sz="1200" b="0" i="0" kern="1200" dirty="0">
                <a:solidFill>
                  <a:schemeClr val="tx1"/>
                </a:solidFill>
                <a:effectLst/>
                <a:latin typeface="+mn-lt"/>
                <a:ea typeface="+mn-ea"/>
                <a:cs typeface="+mn-cs"/>
              </a:rPr>
              <a:t> prescriptions are easy to use, as you only need to take your ID card to any pharmacy in the country. Because of this accessibility and user-friendliness,</a:t>
            </a:r>
            <a:r>
              <a:rPr lang="en-GB" sz="1200" b="1" i="1" kern="1200" dirty="0">
                <a:solidFill>
                  <a:schemeClr val="tx1"/>
                </a:solidFill>
                <a:effectLst/>
                <a:latin typeface="+mn-lt"/>
                <a:ea typeface="+mn-ea"/>
                <a:cs typeface="+mn-cs"/>
              </a:rPr>
              <a:t> </a:t>
            </a:r>
            <a:r>
              <a:rPr lang="en-US" sz="1000" b="0" u="none" strike="noStrike" dirty="0">
                <a:effectLst/>
                <a:latin typeface="Aino" panose="02000603040504020204" pitchFamily="50" charset="0"/>
              </a:rPr>
              <a:t>within 9 months</a:t>
            </a:r>
            <a:r>
              <a:rPr lang="et-EE" sz="1000" b="0" u="none" strike="noStrike" dirty="0">
                <a:effectLst/>
                <a:latin typeface="Aino" panose="02000603040504020204" pitchFamily="50" charset="0"/>
              </a:rPr>
              <a:t>,</a:t>
            </a:r>
            <a:r>
              <a:rPr lang="en-US" sz="1000" b="0" u="none" strike="noStrike" dirty="0">
                <a:effectLst/>
                <a:latin typeface="Aino" panose="02000603040504020204" pitchFamily="50" charset="0"/>
              </a:rPr>
              <a:t> Estonia had reached a share</a:t>
            </a:r>
            <a:r>
              <a:rPr lang="et-EE" sz="1000" b="0" u="none" strike="noStrike" dirty="0">
                <a:effectLst/>
                <a:latin typeface="Aino" panose="02000603040504020204" pitchFamily="50" charset="0"/>
              </a:rPr>
              <a:t> of</a:t>
            </a:r>
            <a:r>
              <a:rPr lang="en-US" sz="1000" b="0" u="none" strike="noStrike" dirty="0">
                <a:effectLst/>
                <a:latin typeface="Aino" panose="02000603040504020204" pitchFamily="50" charset="0"/>
              </a:rPr>
              <a:t> </a:t>
            </a:r>
            <a:r>
              <a:rPr lang="et-EE" sz="1000" b="0" u="none" strike="noStrike" dirty="0">
                <a:effectLst/>
                <a:latin typeface="Aino" panose="02000603040504020204" pitchFamily="50" charset="0"/>
              </a:rPr>
              <a:t>99</a:t>
            </a:r>
            <a:r>
              <a:rPr lang="en-US" sz="1000" b="0" u="none" strike="noStrike" dirty="0">
                <a:effectLst/>
                <a:latin typeface="Aino" panose="02000603040504020204" pitchFamily="50" charset="0"/>
              </a:rPr>
              <a:t>% of prescriptions being digital. This idea seems to get lost in government systems: the end-user is the citizen, not the government officials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why</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are </a:t>
            </a:r>
            <a:r>
              <a:rPr lang="et-EE" sz="1000" b="0" u="none" strike="noStrike" dirty="0" err="1">
                <a:effectLst/>
                <a:latin typeface="Aino" panose="02000603040504020204" pitchFamily="50" charset="0"/>
              </a:rPr>
              <a:t>also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developing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our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a:t>
            </a:r>
            <a:r>
              <a:rPr lang="et-EE" sz="1000" b="0" u="none" strike="noStrike" dirty="0">
                <a:effectLst/>
                <a:latin typeface="Aino" panose="02000603040504020204" pitchFamily="50" charset="0"/>
              </a:rPr>
              <a:t> at </a:t>
            </a:r>
            <a:r>
              <a:rPr lang="et-EE" sz="1000" b="0" u="none" strike="noStrike" dirty="0" err="1">
                <a:effectLst/>
                <a:latin typeface="Aino" panose="02000603040504020204" pitchFamily="50" charset="0"/>
              </a:rPr>
              <a:t>the</a:t>
            </a:r>
            <a:r>
              <a:rPr lang="et-EE" sz="1000" b="0" u="none" strike="noStrike" dirty="0">
                <a:effectLst/>
                <a:latin typeface="Aino" panose="02000603040504020204" pitchFamily="50" charset="0"/>
              </a:rPr>
              <a:t> moment, </a:t>
            </a:r>
            <a:r>
              <a:rPr lang="et-EE" sz="1000" b="0" u="none" strike="noStrike" dirty="0" err="1">
                <a:effectLst/>
                <a:latin typeface="Aino" panose="02000603040504020204" pitchFamily="50" charset="0"/>
              </a:rPr>
              <a:t>because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have a </a:t>
            </a:r>
            <a:r>
              <a:rPr lang="et-EE" sz="1000" b="0" u="none" strike="noStrike" dirty="0" err="1">
                <a:effectLst/>
                <a:latin typeface="Aino" panose="02000603040504020204" pitchFamily="50" charset="0"/>
              </a:rPr>
              <a:t>new</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generation</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coming</a:t>
            </a:r>
            <a:r>
              <a:rPr lang="et-EE" sz="1000" b="0" u="none" strike="noStrike" dirty="0">
                <a:effectLst/>
                <a:latin typeface="Aino" panose="02000603040504020204" pitchFamily="50" charset="0"/>
              </a:rPr>
              <a:t> on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more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used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screens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than</a:t>
            </a:r>
            <a:r>
              <a:rPr lang="et-EE" sz="1000" b="0" u="none" strike="noStrike" dirty="0">
                <a:effectLst/>
                <a:latin typeface="Aino" panose="02000603040504020204" pitchFamily="50" charset="0"/>
              </a:rPr>
              <a:t> a </a:t>
            </a:r>
            <a:r>
              <a:rPr lang="et-EE" sz="1000" b="0" u="none" strike="noStrike" dirty="0" err="1">
                <a:effectLst/>
                <a:latin typeface="Aino" panose="02000603040504020204" pitchFamily="50" charset="0"/>
              </a:rPr>
              <a:t>mouse</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keyboard</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We</a:t>
            </a:r>
            <a:r>
              <a:rPr lang="et-EE" sz="1000" b="0" u="none" strike="noStrike" dirty="0">
                <a:effectLst/>
                <a:latin typeface="Aino" panose="02000603040504020204" pitchFamily="50" charset="0"/>
              </a:rPr>
              <a:t> need </a:t>
            </a:r>
            <a:r>
              <a:rPr lang="et-EE" sz="1000" b="0" u="none" strike="noStrike" dirty="0" err="1">
                <a:effectLst/>
                <a:latin typeface="Aino" panose="02000603040504020204" pitchFamily="50" charset="0"/>
              </a:rPr>
              <a:t>them</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to</a:t>
            </a:r>
            <a:r>
              <a:rPr lang="et-EE" sz="1000" b="0" u="none" strike="noStrike" dirty="0">
                <a:effectLst/>
                <a:latin typeface="Aino" panose="02000603040504020204" pitchFamily="50" charset="0"/>
              </a:rPr>
              <a:t> feel </a:t>
            </a:r>
            <a:r>
              <a:rPr lang="et-EE" sz="1000" b="0" u="none" strike="noStrike" dirty="0" err="1">
                <a:effectLst/>
                <a:latin typeface="Aino" panose="02000603040504020204" pitchFamily="50" charset="0"/>
              </a:rPr>
              <a:t>that</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state</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services</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is</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convenient</a:t>
            </a:r>
            <a:r>
              <a:rPr lang="et-EE" sz="1000" b="0" u="none" strike="noStrike" dirty="0">
                <a:effectLst/>
                <a:latin typeface="Aino" panose="02000603040504020204" pitchFamily="50" charset="0"/>
              </a:rPr>
              <a:t> and </a:t>
            </a:r>
            <a:r>
              <a:rPr lang="et-EE" sz="1000" b="0" u="none" strike="noStrike" dirty="0" err="1">
                <a:effectLst/>
                <a:latin typeface="Aino" panose="02000603040504020204" pitchFamily="50" charset="0"/>
              </a:rPr>
              <a:t>pleasant</a:t>
            </a:r>
            <a:r>
              <a:rPr lang="et-EE" sz="1000" b="0" u="none" strike="noStrike" dirty="0">
                <a:effectLst/>
                <a:latin typeface="Aino" panose="02000603040504020204" pitchFamily="50" charset="0"/>
              </a:rPr>
              <a:t> as </a:t>
            </a:r>
            <a:r>
              <a:rPr lang="et-EE" sz="1000" b="0" u="none" strike="noStrike" dirty="0" err="1">
                <a:effectLst/>
                <a:latin typeface="Aino" panose="02000603040504020204" pitchFamily="50" charset="0"/>
              </a:rPr>
              <a:t>using</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their</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social</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media</a:t>
            </a:r>
            <a:r>
              <a:rPr lang="et-EE" sz="1000" b="0" u="none" strike="noStrike" dirty="0">
                <a:effectLst/>
                <a:latin typeface="Aino" panose="02000603040504020204" pitchFamily="50" charset="0"/>
              </a:rPr>
              <a:t> </a:t>
            </a:r>
            <a:r>
              <a:rPr lang="et-EE" sz="1000" b="0" u="none" strike="noStrike" dirty="0" err="1">
                <a:effectLst/>
                <a:latin typeface="Aino" panose="02000603040504020204" pitchFamily="50" charset="0"/>
              </a:rPr>
              <a:t>apps</a:t>
            </a:r>
            <a:r>
              <a:rPr lang="et-EE" sz="1000" b="0" u="none" strike="noStrike" dirty="0">
                <a:effectLst/>
                <a:latin typeface="Aino" panose="02000603040504020204" pitchFamily="50" charset="0"/>
              </a:rPr>
              <a:t>. </a:t>
            </a:r>
          </a:p>
          <a:p>
            <a:pPr marL="0" indent="0">
              <a:lnSpc>
                <a:spcPct val="114000"/>
              </a:lnSpc>
              <a:buFont typeface="Arial" panose="020B0604020202020204" pitchFamily="34" charset="0"/>
              <a:buNone/>
            </a:pPr>
            <a:endParaRPr lang="en-US" sz="1000" b="0" u="none" strike="noStrike" dirty="0">
              <a:effectLst/>
              <a:latin typeface="Aino" panose="02000603040504020204" pitchFamily="50" charset="0"/>
            </a:endParaRPr>
          </a:p>
          <a:p>
            <a:pPr marL="171450" indent="-171450">
              <a:lnSpc>
                <a:spcPct val="114000"/>
              </a:lnSpc>
              <a:buFont typeface="Arial" panose="020B0604020202020204" pitchFamily="34" charset="0"/>
              <a:buChar char="•"/>
            </a:pPr>
            <a:r>
              <a:rPr lang="en-US" sz="1000" b="0" u="none" strike="noStrike" dirty="0">
                <a:effectLst/>
                <a:latin typeface="Aino" panose="02000603040504020204" pitchFamily="50" charset="0"/>
              </a:rPr>
              <a:t>Finally, the Estonian government has been very open towards </a:t>
            </a:r>
            <a:r>
              <a:rPr lang="en-US" sz="1000" b="1" u="none" strike="noStrike" dirty="0">
                <a:effectLst/>
                <a:latin typeface="Aino" panose="02000603040504020204" pitchFamily="50" charset="0"/>
              </a:rPr>
              <a:t>public-private partnerships</a:t>
            </a:r>
            <a:r>
              <a:rPr lang="en-US" sz="1000" b="0" u="none" strike="noStrike" dirty="0">
                <a:effectLst/>
                <a:latin typeface="Aino" panose="02000603040504020204" pitchFamily="50" charset="0"/>
              </a:rPr>
              <a:t>. The logic was simple: the government would set certain parameters and service expectations, but the execution was left to the specialists in the various areas that usually reside in the private sector.</a:t>
            </a:r>
          </a:p>
          <a:p>
            <a:pPr>
              <a:lnSpc>
                <a:spcPct val="114000"/>
              </a:lnSpc>
            </a:pPr>
            <a:endParaRPr lang="en-US" sz="1000" b="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D3CC1-999D-4C69-A5AD-E3FB9D73205D}" type="slidenum">
              <a:rPr kumimoji="0" lang="et-EE" sz="1000" b="0" i="0" u="none" strike="noStrike" kern="1200" cap="none" spc="0" normalizeH="0" baseline="0" noProof="0" smtClean="0">
                <a:ln>
                  <a:noFill/>
                </a:ln>
                <a:solidFill>
                  <a:prstClr val="black"/>
                </a:solidFill>
                <a:effectLst/>
                <a:uLnTx/>
                <a:uFillTx/>
                <a:latin typeface="Aino" panose="02000603040504020204" pitchFamily="50"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t-EE" sz="1000" b="0" i="0" u="none" strike="noStrike" kern="1200" cap="none" spc="0" normalizeH="0" baseline="0" noProof="0">
              <a:ln>
                <a:noFill/>
              </a:ln>
              <a:solidFill>
                <a:prstClr val="black"/>
              </a:solidFill>
              <a:effectLst/>
              <a:uLnTx/>
              <a:uFillTx/>
              <a:latin typeface="Aino" panose="02000603040504020204" pitchFamily="50" charset="0"/>
              <a:ea typeface="+mn-ea"/>
              <a:cs typeface="+mn-cs"/>
            </a:endParaRPr>
          </a:p>
        </p:txBody>
      </p:sp>
    </p:spTree>
    <p:extLst>
      <p:ext uri="{BB962C8B-B14F-4D97-AF65-F5344CB8AC3E}">
        <p14:creationId xmlns:p14="http://schemas.microsoft.com/office/powerpoint/2010/main" val="3511392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dirty="0">
                <a:effectLst/>
                <a:latin typeface="Aino" panose="02000603040504020204" pitchFamily="50" charset="0"/>
              </a:rPr>
              <a:t>And this marks the end of </a:t>
            </a:r>
            <a:r>
              <a:rPr lang="et-EE" sz="1000" u="none" strike="noStrike" dirty="0">
                <a:effectLst/>
                <a:latin typeface="Aino" panose="02000603040504020204" pitchFamily="50" charset="0"/>
              </a:rPr>
              <a:t>the</a:t>
            </a:r>
            <a:r>
              <a:rPr lang="en-GB" sz="1000" u="none" strike="noStrike" dirty="0">
                <a:effectLst/>
                <a:latin typeface="Aino" panose="02000603040504020204" pitchFamily="50" charset="0"/>
              </a:rPr>
              <a:t> presentation about e-Estonia – its past, its present and its future. I hope you learned something new today and are going home with lots of food for thought. </a:t>
            </a: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lang="et-EE" sz="1000" u="none" strike="noStrike" dirty="0">
              <a:effectLst/>
              <a:latin typeface="Aino" panose="02000603040504020204" pitchFamily="50" charset="0"/>
            </a:endParaRPr>
          </a:p>
          <a:p>
            <a:pPr marL="0" marR="0" lvl="0" indent="0" algn="l" defTabSz="914400" rtl="0" eaLnBrk="1" fontAlgn="auto" latinLnBrk="0" hangingPunct="1">
              <a:lnSpc>
                <a:spcPct val="114000"/>
              </a:lnSpc>
              <a:spcBef>
                <a:spcPts val="0"/>
              </a:spcBef>
              <a:spcAft>
                <a:spcPts val="0"/>
              </a:spcAft>
              <a:buClrTx/>
              <a:buSzTx/>
              <a:buFontTx/>
              <a:buNone/>
              <a:tabLst/>
              <a:defRPr/>
            </a:pPr>
            <a:r>
              <a:rPr lang="en-GB" sz="1000" u="none" strike="noStrike" dirty="0">
                <a:effectLst/>
                <a:latin typeface="Aino" panose="02000603040504020204" pitchFamily="50" charset="0"/>
              </a:rPr>
              <a:t>Also, I can highly recommend staying up-to-date with what’s happening in digital Estonia. You can do so by visiting e-estonia.com or following the various social media channels. You can also find this presentation in English, German, French, Spanish and Japanese in addition to a multitude of factsheets</a:t>
            </a:r>
            <a:r>
              <a:rPr lang="et-EE" sz="1000" u="none" strike="noStrike" dirty="0">
                <a:effectLst/>
                <a:latin typeface="Aino" panose="02000603040504020204" pitchFamily="50" charset="0"/>
              </a:rPr>
              <a:t>,</a:t>
            </a:r>
            <a:r>
              <a:rPr lang="en-GB" sz="1000" u="none" strike="noStrike" dirty="0">
                <a:effectLst/>
                <a:latin typeface="Aino" panose="02000603040504020204" pitchFamily="50" charset="0"/>
              </a:rPr>
              <a:t> Q&amp;A’s</a:t>
            </a:r>
            <a:r>
              <a:rPr lang="et-EE" sz="1000" u="none" strike="noStrike" dirty="0">
                <a:effectLst/>
                <a:latin typeface="Aino" panose="02000603040504020204" pitchFamily="50" charset="0"/>
              </a:rPr>
              <a:t>, </a:t>
            </a:r>
            <a:r>
              <a:rPr lang="et-EE" sz="1000" u="none" strike="noStrike" dirty="0" err="1">
                <a:effectLst/>
                <a:latin typeface="Aino" panose="02000603040504020204" pitchFamily="50" charset="0"/>
              </a:rPr>
              <a:t>articles</a:t>
            </a:r>
            <a:r>
              <a:rPr lang="et-EE" sz="1000" u="none" strike="noStrike" dirty="0">
                <a:effectLst/>
                <a:latin typeface="Aino" panose="02000603040504020204" pitchFamily="50" charset="0"/>
              </a:rPr>
              <a:t> and a </a:t>
            </a:r>
            <a:r>
              <a:rPr lang="et-EE" sz="1000" u="none" strike="noStrike" dirty="0" err="1">
                <a:effectLst/>
                <a:latin typeface="Aino" panose="02000603040504020204" pitchFamily="50" charset="0"/>
              </a:rPr>
              <a:t>podcast</a:t>
            </a:r>
            <a:r>
              <a:rPr lang="en-GB" sz="1000" u="none" strike="noStrike" dirty="0">
                <a:effectLst/>
                <a:latin typeface="Aino" panose="02000603040504020204" pitchFamily="50" charset="0"/>
              </a:rPr>
              <a:t>. Thank you for your attention! </a:t>
            </a:r>
            <a:r>
              <a:rPr lang="en-GB" sz="1000" u="none" strike="noStrike" dirty="0">
                <a:effectLst/>
                <a:latin typeface="Aino" panose="02000603040504020204" pitchFamily="50" charset="0"/>
                <a:sym typeface="Wingdings" panose="05000000000000000000" pitchFamily="2" charset="2"/>
              </a:rPr>
              <a:t></a:t>
            </a:r>
            <a:endParaRPr lang="et-EE" sz="1000" u="none" strike="noStrike" dirty="0">
              <a:effectLst/>
              <a:latin typeface="Aino" panose="02000603040504020204" pitchFamily="50" charset="0"/>
            </a:endParaRPr>
          </a:p>
          <a:p>
            <a:pPr>
              <a:lnSpc>
                <a:spcPct val="114000"/>
              </a:lnSpc>
            </a:pPr>
            <a:endParaRPr lang="et-EE" sz="1000" u="none" strike="noStrike" dirty="0">
              <a:effectLst/>
              <a:latin typeface="Aino" panose="02000603040504020204" pitchFamily="50" charset="0"/>
            </a:endParaRPr>
          </a:p>
        </p:txBody>
      </p:sp>
      <p:sp>
        <p:nvSpPr>
          <p:cNvPr id="4" name="Slide Number Placeholder 3"/>
          <p:cNvSpPr>
            <a:spLocks noGrp="1"/>
          </p:cNvSpPr>
          <p:nvPr>
            <p:ph type="sldNum" sz="quarter" idx="10"/>
          </p:nvPr>
        </p:nvSpPr>
        <p:spPr/>
        <p:txBody>
          <a:bodyPr/>
          <a:lstStyle/>
          <a:p>
            <a:fld id="{905D3CC1-999D-4C69-A5AD-E3FB9D73205D}" type="slidenum">
              <a:rPr lang="et-EE" sz="1000" smtClean="0">
                <a:latin typeface="Aino" panose="02000603040504020204" pitchFamily="50" charset="0"/>
              </a:rPr>
              <a:t>57</a:t>
            </a:fld>
            <a:endParaRPr lang="et-EE" sz="1000">
              <a:latin typeface="Aino" panose="02000603040504020204" pitchFamily="50" charset="0"/>
            </a:endParaRPr>
          </a:p>
        </p:txBody>
      </p:sp>
    </p:spTree>
    <p:extLst>
      <p:ext uri="{BB962C8B-B14F-4D97-AF65-F5344CB8AC3E}">
        <p14:creationId xmlns:p14="http://schemas.microsoft.com/office/powerpoint/2010/main" val="49490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118020842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665739348"/>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C29E039E-94B2-9AD9-D591-31FDB4F8838F}"/>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t"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2DD7BAF6-4688-C597-DE37-0233B8D83FEC}"/>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4">
            <a:extLst>
              <a:ext uri="{FF2B5EF4-FFF2-40B4-BE49-F238E27FC236}">
                <a16:creationId xmlns:a16="http://schemas.microsoft.com/office/drawing/2014/main" id="{AFF422FD-AC50-27C2-86E7-A35330BBFA27}"/>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949417209"/>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text ↓ ">
    <p:bg>
      <p:bgPr>
        <a:solidFill>
          <a:schemeClr val="tx1"/>
        </a:solidFill>
        <a:effectLst/>
      </p:bgPr>
    </p:bg>
    <p:spTree>
      <p:nvGrpSpPr>
        <p:cNvPr id="1" name=""/>
        <p:cNvGrpSpPr/>
        <p:nvPr/>
      </p:nvGrpSpPr>
      <p:grpSpPr>
        <a:xfrm>
          <a:off x="0" y="0"/>
          <a:ext cx="0" cy="0"/>
          <a:chOff x="0" y="0"/>
          <a:chExt cx="0" cy="0"/>
        </a:xfrm>
      </p:grpSpPr>
      <p:sp>
        <p:nvSpPr>
          <p:cNvPr id="3" name="Text Placeholder 14">
            <a:extLst>
              <a:ext uri="{FF2B5EF4-FFF2-40B4-BE49-F238E27FC236}">
                <a16:creationId xmlns:a16="http://schemas.microsoft.com/office/drawing/2014/main" id="{63318D6B-6F82-AD32-8F1C-69C9C5F464B2}"/>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CA88A36-10F2-567F-7408-FB8391DD6E22}"/>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2" name="Text Placeholder 4">
            <a:extLst>
              <a:ext uri="{FF2B5EF4-FFF2-40B4-BE49-F238E27FC236}">
                <a16:creationId xmlns:a16="http://schemas.microsoft.com/office/drawing/2014/main" id="{E048F3B3-5963-8EDF-D834-F022829B0F9C}"/>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3599839561"/>
      </p:ext>
    </p:extLst>
  </p:cSld>
  <p:clrMapOvr>
    <a:masterClrMapping/>
  </p:clrMapOvr>
  <p:transition spd="slow">
    <p:push dir="u"/>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two column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ext Placeholder 14">
            <a:extLst>
              <a:ext uri="{FF2B5EF4-FFF2-40B4-BE49-F238E27FC236}">
                <a16:creationId xmlns:a16="http://schemas.microsoft.com/office/drawing/2014/main" id="{AE6A0DA1-5FE5-3F27-9876-273D739809A8}"/>
              </a:ext>
            </a:extLst>
          </p:cNvPr>
          <p:cNvSpPr>
            <a:spLocks noGrp="1"/>
          </p:cNvSpPr>
          <p:nvPr>
            <p:ph type="body" sz="quarter" idx="12" hasCustomPrompt="1"/>
          </p:nvPr>
        </p:nvSpPr>
        <p:spPr>
          <a:xfrm>
            <a:off x="6389437" y="3429000"/>
            <a:ext cx="5277368" cy="3429000"/>
          </a:xfrm>
          <a:prstGeom prst="rect">
            <a:avLst/>
          </a:prstGeom>
        </p:spPr>
        <p:txBody>
          <a:bodyPr lIns="0" tIns="0" rIns="0" bIns="720000" anchor="t"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E96F8BD5-890A-2059-8EFA-CEBF62478119}"/>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92982091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 facts">
    <p:bg>
      <p:bgPr>
        <a:solidFill>
          <a:schemeClr val="tx1"/>
        </a:solidFill>
        <a:effectLst/>
      </p:bgPr>
    </p:bg>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F258E906-9FFA-E9F6-A4F6-E6AB21A68E20}"/>
              </a:ext>
            </a:extLst>
          </p:cNvPr>
          <p:cNvSpPr>
            <a:spLocks noGrp="1"/>
          </p:cNvSpPr>
          <p:nvPr>
            <p:ph type="body" sz="quarter" idx="11" hasCustomPrompt="1"/>
          </p:nvPr>
        </p:nvSpPr>
        <p:spPr>
          <a:xfrm>
            <a:off x="55086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3" name="Title Placeholder 14">
            <a:extLst>
              <a:ext uri="{FF2B5EF4-FFF2-40B4-BE49-F238E27FC236}">
                <a16:creationId xmlns:a16="http://schemas.microsoft.com/office/drawing/2014/main" id="{B9E16436-4472-ABBD-01AD-308A994BE7BB}"/>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4" name="Text Placeholder 14">
            <a:extLst>
              <a:ext uri="{FF2B5EF4-FFF2-40B4-BE49-F238E27FC236}">
                <a16:creationId xmlns:a16="http://schemas.microsoft.com/office/drawing/2014/main" id="{7441307C-4F05-AD7D-AB2A-639468192166}"/>
              </a:ext>
            </a:extLst>
          </p:cNvPr>
          <p:cNvSpPr>
            <a:spLocks noGrp="1"/>
          </p:cNvSpPr>
          <p:nvPr>
            <p:ph type="body" sz="quarter" idx="12" hasCustomPrompt="1"/>
          </p:nvPr>
        </p:nvSpPr>
        <p:spPr>
          <a:xfrm>
            <a:off x="905875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5" name="Text Placeholder 14">
            <a:extLst>
              <a:ext uri="{FF2B5EF4-FFF2-40B4-BE49-F238E27FC236}">
                <a16:creationId xmlns:a16="http://schemas.microsoft.com/office/drawing/2014/main" id="{3CBD90CE-70CD-6FB3-EFB9-61D5B7AB2DDE}"/>
              </a:ext>
            </a:extLst>
          </p:cNvPr>
          <p:cNvSpPr>
            <a:spLocks noGrp="1"/>
          </p:cNvSpPr>
          <p:nvPr>
            <p:ph type="body" sz="quarter" idx="13" hasCustomPrompt="1"/>
          </p:nvPr>
        </p:nvSpPr>
        <p:spPr>
          <a:xfrm>
            <a:off x="3386828"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7" name="Text Placeholder 14">
            <a:extLst>
              <a:ext uri="{FF2B5EF4-FFF2-40B4-BE49-F238E27FC236}">
                <a16:creationId xmlns:a16="http://schemas.microsoft.com/office/drawing/2014/main" id="{07EDCE19-6E63-48D5-9B82-65DDFBBC6F68}"/>
              </a:ext>
            </a:extLst>
          </p:cNvPr>
          <p:cNvSpPr>
            <a:spLocks noGrp="1"/>
          </p:cNvSpPr>
          <p:nvPr>
            <p:ph type="body" sz="quarter" idx="14" hasCustomPrompt="1"/>
          </p:nvPr>
        </p:nvSpPr>
        <p:spPr>
          <a:xfrm>
            <a:off x="6222793" y="3429000"/>
            <a:ext cx="2592000" cy="3429000"/>
          </a:xfrm>
          <a:prstGeom prst="rect">
            <a:avLst/>
          </a:prstGeom>
        </p:spPr>
        <p:txBody>
          <a:bodyPr lIns="0" tIns="0" rIns="0" bIns="720000" anchor="t" anchorCtr="0"/>
          <a:lstStyle>
            <a:lvl1pPr marL="0" indent="0" algn="ctr">
              <a:lnSpc>
                <a:spcPct val="100000"/>
              </a:lnSpc>
              <a:spcBef>
                <a:spcPts val="0"/>
              </a:spcBef>
              <a:spcAft>
                <a:spcPts val="800"/>
              </a:spcAft>
              <a:buClr>
                <a:schemeClr val="bg1"/>
              </a:buClr>
              <a:buFont typeface="System Font Regular"/>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Tree>
    <p:extLst>
      <p:ext uri="{BB962C8B-B14F-4D97-AF65-F5344CB8AC3E}">
        <p14:creationId xmlns:p14="http://schemas.microsoft.com/office/powerpoint/2010/main" val="39062669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4740130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 photo lef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1"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6389436"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6399780"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81319218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 ✏️  table or drawing">
    <p:bg>
      <p:bgPr>
        <a:solidFill>
          <a:schemeClr val="tx1"/>
        </a:solidFill>
        <a:effectLst/>
      </p:bgPr>
    </p:bg>
    <p:spTree>
      <p:nvGrpSpPr>
        <p:cNvPr id="1" name=""/>
        <p:cNvGrpSpPr/>
        <p:nvPr/>
      </p:nvGrpSpPr>
      <p:grpSpPr>
        <a:xfrm>
          <a:off x="0" y="0"/>
          <a:ext cx="0" cy="0"/>
          <a:chOff x="0" y="0"/>
          <a:chExt cx="0" cy="0"/>
        </a:xfrm>
      </p:grpSpPr>
      <p:sp>
        <p:nvSpPr>
          <p:cNvPr id="9" name="Title Placeholder 14">
            <a:extLst>
              <a:ext uri="{FF2B5EF4-FFF2-40B4-BE49-F238E27FC236}">
                <a16:creationId xmlns:a16="http://schemas.microsoft.com/office/drawing/2014/main" id="{C7C5CF7B-5697-C8A0-4F69-7DA982B79D8A}"/>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798141620"/>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98552808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 ✏️ table or drawing">
    <p:bg>
      <p:bgPr>
        <a:solidFill>
          <a:schemeClr val="bg1"/>
        </a:solidFill>
        <a:effectLst/>
      </p:bgPr>
    </p:bg>
    <p:spTree>
      <p:nvGrpSpPr>
        <p:cNvPr id="1" name=""/>
        <p:cNvGrpSpPr/>
        <p:nvPr/>
      </p:nvGrpSpPr>
      <p:grpSpPr>
        <a:xfrm>
          <a:off x="0" y="0"/>
          <a:ext cx="0" cy="0"/>
          <a:chOff x="0" y="0"/>
          <a:chExt cx="0" cy="0"/>
        </a:xfrm>
      </p:grpSpPr>
      <p:sp>
        <p:nvSpPr>
          <p:cNvPr id="3" name="Title Placeholder 14">
            <a:extLst>
              <a:ext uri="{FF2B5EF4-FFF2-40B4-BE49-F238E27FC236}">
                <a16:creationId xmlns:a16="http://schemas.microsoft.com/office/drawing/2014/main" id="{6C21BE2C-3521-B6A2-33E7-AABC48EE2877}"/>
              </a:ext>
            </a:extLst>
          </p:cNvPr>
          <p:cNvSpPr>
            <a:spLocks noGrp="1"/>
          </p:cNvSpPr>
          <p:nvPr>
            <p:ph type="title" hasCustomPrompt="1"/>
          </p:nvPr>
        </p:nvSpPr>
        <p:spPr>
          <a:xfrm>
            <a:off x="561207" y="554994"/>
            <a:ext cx="11085625" cy="692497"/>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2314793115"/>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prstGeom prst="rect">
            <a:avLst/>
          </a:prstGeo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7739062" cy="969974"/>
          </a:xfrm>
          <a:prstGeom prst="rect">
            <a:avLst/>
          </a:prstGeo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p:nvPr>
        </p:nvSpPr>
        <p:spPr>
          <a:xfrm>
            <a:off x="623888" y="5448301"/>
            <a:ext cx="6119812" cy="1409700"/>
          </a:xfrm>
          <a:prstGeom prst="rect">
            <a:avLst/>
          </a:prstGeom>
        </p:spPr>
        <p:txBody>
          <a:bodyPr lIns="90000" tIns="46800" rIns="90000" bIns="558000" anchor="b"/>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
        <p:nvSpPr>
          <p:cNvPr id="8" name="Text Placeholder 6">
            <a:extLst>
              <a:ext uri="{FF2B5EF4-FFF2-40B4-BE49-F238E27FC236}">
                <a16:creationId xmlns:a16="http://schemas.microsoft.com/office/drawing/2014/main" id="{A23AB346-3C6F-4CB4-BBF6-A91A24E3CD81}"/>
              </a:ext>
            </a:extLst>
          </p:cNvPr>
          <p:cNvSpPr>
            <a:spLocks noGrp="1"/>
          </p:cNvSpPr>
          <p:nvPr>
            <p:ph type="body" sz="quarter" idx="13" hasCustomPrompt="1"/>
          </p:nvPr>
        </p:nvSpPr>
        <p:spPr>
          <a:xfrm>
            <a:off x="623888" y="1628776"/>
            <a:ext cx="4824412" cy="647700"/>
          </a:xfrm>
          <a:prstGeom prst="rect">
            <a:avLst/>
          </a:prstGeo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497857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8" grpId="0">
        <p:tmplLst>
          <p:tmpl>
            <p:tnLst>
              <p:par>
                <p:cTn presetID="2" presetClass="entr" presetSubtype="8"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additive="base">
                        <p:cTn dur="500" fill="hold"/>
                        <p:tgtEl>
                          <p:spTgt spid="8"/>
                        </p:tgtEl>
                        <p:attrNameLst>
                          <p:attrName>ppt_x</p:attrName>
                        </p:attrNameLst>
                      </p:cBhvr>
                      <p:tavLst>
                        <p:tav tm="0">
                          <p:val>
                            <p:strVal val="0-#ppt_w/2"/>
                          </p:val>
                        </p:tav>
                        <p:tav tm="100000">
                          <p:val>
                            <p:strVal val="#ppt_x"/>
                          </p:val>
                        </p:tav>
                      </p:tavLst>
                    </p:anim>
                    <p:anim calcmode="lin" valueType="num">
                      <p:cBhvr additive="base">
                        <p:cTn dur="500" fill="hold"/>
                        <p:tgtEl>
                          <p:spTgt spid="8"/>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70502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67264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27863683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1965922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3723336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422903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273509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5061250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698111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90934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1504127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6626433"/>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223823316"/>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35206368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681439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31727085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812891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7173111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2100351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7169529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31612075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95257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680509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10173188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821590722"/>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tx1"/>
            </a:fgClr>
            <a:bgClr>
              <a:schemeClr val="bg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tx1"/>
              </a:buClr>
              <a:buFont typeface="System Font Regular"/>
              <a:buChar char="+"/>
              <a:defRPr sz="1800">
                <a:solidFill>
                  <a:schemeClr val="tx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tx1"/>
                </a:solidFill>
              </a:defRPr>
            </a:lvl1pPr>
          </a:lstStyle>
          <a:p>
            <a:r>
              <a:rPr lang="en-US"/>
              <a:t>click to edit headline</a:t>
            </a:r>
            <a:endParaRPr lang="et-EE"/>
          </a:p>
        </p:txBody>
      </p:sp>
    </p:spTree>
    <p:extLst>
      <p:ext uri="{BB962C8B-B14F-4D97-AF65-F5344CB8AC3E}">
        <p14:creationId xmlns:p14="http://schemas.microsoft.com/office/powerpoint/2010/main" val="3650142657"/>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 photo right">
    <p:bg>
      <p:bgPr>
        <a:solidFill>
          <a:schemeClr val="tx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FB02FC3-DA5A-4578-B011-B08687D578C6}"/>
              </a:ext>
            </a:extLst>
          </p:cNvPr>
          <p:cNvSpPr>
            <a:spLocks noGrp="1"/>
          </p:cNvSpPr>
          <p:nvPr>
            <p:ph type="pic" sz="quarter" idx="12"/>
          </p:nvPr>
        </p:nvSpPr>
        <p:spPr>
          <a:xfrm>
            <a:off x="6389436" y="0"/>
            <a:ext cx="5802564" cy="6858000"/>
          </a:xfrm>
          <a:prstGeom prst="rect">
            <a:avLst/>
          </a:prstGeom>
          <a:pattFill prst="pct5">
            <a:fgClr>
              <a:schemeClr val="bg1"/>
            </a:fgClr>
            <a:bgClr>
              <a:schemeClr val="tx1"/>
            </a:bgClr>
          </a:pattFill>
        </p:spPr>
        <p:txBody>
          <a:bodyPr anchor="ctr" anchorCtr="0"/>
          <a:lstStyle>
            <a:lvl1pPr marL="0" indent="0" algn="ctr">
              <a:buNone/>
              <a:defRPr sz="1800" b="0" i="0">
                <a:solidFill>
                  <a:schemeClr val="bg1"/>
                </a:solidFill>
                <a:latin typeface="Aino" panose="02000603040504020204" pitchFamily="2" charset="77"/>
              </a:defRPr>
            </a:lvl1pPr>
          </a:lstStyle>
          <a:p>
            <a:r>
              <a:rPr lang="en-GB"/>
              <a:t>Click icon to add picture</a:t>
            </a:r>
            <a:endParaRPr lang="et-EE"/>
          </a:p>
        </p:txBody>
      </p:sp>
      <p:sp>
        <p:nvSpPr>
          <p:cNvPr id="7" name="Text Placeholder 14">
            <a:extLst>
              <a:ext uri="{FF2B5EF4-FFF2-40B4-BE49-F238E27FC236}">
                <a16:creationId xmlns:a16="http://schemas.microsoft.com/office/drawing/2014/main" id="{869C6F01-A1AF-4E52-9C08-6D9F87CFFE2F}"/>
              </a:ext>
            </a:extLst>
          </p:cNvPr>
          <p:cNvSpPr>
            <a:spLocks noGrp="1"/>
          </p:cNvSpPr>
          <p:nvPr>
            <p:ph type="body" sz="quarter" idx="11" hasCustomPrompt="1"/>
          </p:nvPr>
        </p:nvSpPr>
        <p:spPr>
          <a:xfrm>
            <a:off x="550864" y="1988841"/>
            <a:ext cx="5277368" cy="4869160"/>
          </a:xfrm>
          <a:prstGeom prst="rect">
            <a:avLst/>
          </a:prstGeom>
        </p:spPr>
        <p:txBody>
          <a:bodyPr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2" name="Title Placeholder 14">
            <a:extLst>
              <a:ext uri="{FF2B5EF4-FFF2-40B4-BE49-F238E27FC236}">
                <a16:creationId xmlns:a16="http://schemas.microsoft.com/office/drawing/2014/main" id="{D3122CC1-C040-02F8-2F65-1A3A0F5CC22E}"/>
              </a:ext>
            </a:extLst>
          </p:cNvPr>
          <p:cNvSpPr>
            <a:spLocks noGrp="1"/>
          </p:cNvSpPr>
          <p:nvPr>
            <p:ph type="title" hasCustomPrompt="1"/>
          </p:nvPr>
        </p:nvSpPr>
        <p:spPr>
          <a:xfrm>
            <a:off x="561208" y="554994"/>
            <a:ext cx="5267023" cy="1384995"/>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265809453"/>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2109222796"/>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able">
    <p:bg>
      <p:bgRef idx="1001">
        <a:schemeClr val="bg1"/>
      </p:bgRef>
    </p:bg>
    <p:spTree>
      <p:nvGrpSpPr>
        <p:cNvPr id="1" name=""/>
        <p:cNvGrpSpPr/>
        <p:nvPr/>
      </p:nvGrpSpPr>
      <p:grpSpPr>
        <a:xfrm>
          <a:off x="0" y="0"/>
          <a:ext cx="0" cy="0"/>
          <a:chOff x="0" y="0"/>
          <a:chExt cx="0" cy="0"/>
        </a:xfrm>
      </p:grpSpPr>
      <p:sp>
        <p:nvSpPr>
          <p:cNvPr id="6" name="Pildi kohatäide 5">
            <a:extLst>
              <a:ext uri="{FF2B5EF4-FFF2-40B4-BE49-F238E27FC236}">
                <a16:creationId xmlns:a16="http://schemas.microsoft.com/office/drawing/2014/main" id="{2E5601E1-6B7A-4715-9E14-29D1A9A49204}"/>
              </a:ext>
            </a:extLst>
          </p:cNvPr>
          <p:cNvSpPr>
            <a:spLocks noGrp="1"/>
          </p:cNvSpPr>
          <p:nvPr>
            <p:ph type="pic" sz="quarter" idx="15"/>
          </p:nvPr>
        </p:nvSpPr>
        <p:spPr>
          <a:xfrm>
            <a:off x="0" y="0"/>
            <a:ext cx="12192000" cy="6858000"/>
          </a:xfrm>
        </p:spPr>
        <p:txBody>
          <a:bodyPr/>
          <a:lstStyle/>
          <a:p>
            <a:endParaRPr lang="et-EE"/>
          </a:p>
        </p:txBody>
      </p:sp>
      <p:sp>
        <p:nvSpPr>
          <p:cNvPr id="2" name="Title 1"/>
          <p:cNvSpPr>
            <a:spLocks noGrp="1"/>
          </p:cNvSpPr>
          <p:nvPr>
            <p:ph type="title"/>
          </p:nvPr>
        </p:nvSpPr>
        <p:spPr>
          <a:xfrm>
            <a:off x="623887" y="658801"/>
            <a:ext cx="10944225" cy="969974"/>
          </a:xfrm>
        </p:spPr>
        <p:txBody>
          <a:bodyPr/>
          <a:lstStyle>
            <a:lvl1pPr>
              <a:defRPr baseline="0">
                <a:solidFill>
                  <a:schemeClr val="accent1"/>
                </a:solidFill>
              </a:defRPr>
            </a:lvl1pPr>
          </a:lstStyle>
          <a:p>
            <a:r>
              <a:rPr lang="en-US"/>
              <a:t>Click to edit</a:t>
            </a:r>
            <a:endParaRPr lang="en-GB"/>
          </a:p>
        </p:txBody>
      </p:sp>
      <p:sp>
        <p:nvSpPr>
          <p:cNvPr id="7" name="Text Placeholder 6"/>
          <p:cNvSpPr>
            <a:spLocks noGrp="1"/>
          </p:cNvSpPr>
          <p:nvPr>
            <p:ph type="body" sz="quarter" idx="11" hasCustomPrompt="1"/>
          </p:nvPr>
        </p:nvSpPr>
        <p:spPr>
          <a:xfrm>
            <a:off x="623888" y="1449871"/>
            <a:ext cx="10855808" cy="647700"/>
          </a:xfrm>
        </p:spPr>
        <p:txBody>
          <a:bodyPr bIns="0" anchor="t"/>
          <a:lstStyle>
            <a:lvl1pPr marL="0" indent="0">
              <a:buNone/>
              <a:defRPr sz="2200" baseline="0">
                <a:solidFill>
                  <a:schemeClr val="accent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
        <p:nvSpPr>
          <p:cNvPr id="8" name="Text Placeholder 8">
            <a:extLst>
              <a:ext uri="{FF2B5EF4-FFF2-40B4-BE49-F238E27FC236}">
                <a16:creationId xmlns:a16="http://schemas.microsoft.com/office/drawing/2014/main" id="{009BD642-565B-4E2B-8C28-0696AC4A1976}"/>
              </a:ext>
            </a:extLst>
          </p:cNvPr>
          <p:cNvSpPr>
            <a:spLocks noGrp="1"/>
          </p:cNvSpPr>
          <p:nvPr>
            <p:ph type="body" sz="quarter" idx="12" hasCustomPrompt="1"/>
          </p:nvPr>
        </p:nvSpPr>
        <p:spPr>
          <a:xfrm>
            <a:off x="623887" y="2276475"/>
            <a:ext cx="9495473" cy="3960813"/>
          </a:xfrm>
        </p:spPr>
        <p:txBody>
          <a:bodyPr wrap="square" bIns="0"/>
          <a:lstStyle>
            <a:lvl1pPr>
              <a:buClr>
                <a:schemeClr val="bg1"/>
              </a:buClr>
              <a:buNone/>
              <a:defRPr sz="1800">
                <a:solidFill>
                  <a:schemeClr val="accent1"/>
                </a:solidFill>
              </a:defRPr>
            </a:lvl1pPr>
            <a:lvl2pPr>
              <a:buClr>
                <a:schemeClr val="bg1"/>
              </a:buClr>
              <a:buNone/>
              <a:defRPr sz="2100">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t-EE" err="1"/>
              <a:t>Author</a:t>
            </a:r>
            <a:endParaRPr lang="et-EE"/>
          </a:p>
          <a:p>
            <a:pPr lvl="0"/>
            <a:r>
              <a:rPr lang="et-EE" err="1"/>
              <a:t>Date</a:t>
            </a:r>
            <a:endParaRPr lang="en-GB"/>
          </a:p>
        </p:txBody>
      </p:sp>
    </p:spTree>
    <p:extLst>
      <p:ext uri="{BB962C8B-B14F-4D97-AF65-F5344CB8AC3E}">
        <p14:creationId xmlns:p14="http://schemas.microsoft.com/office/powerpoint/2010/main" val="37083211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9533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640581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5" name="Media Placeholder 4"/>
          <p:cNvSpPr>
            <a:spLocks noGrp="1"/>
          </p:cNvSpPr>
          <p:nvPr>
            <p:ph type="media" sz="quarter" idx="12"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video</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spcBef>
                <a:spcPts val="200"/>
              </a:spcBef>
              <a:buNone/>
              <a:defRPr sz="1800">
                <a:solidFill>
                  <a:schemeClr val="bg1"/>
                </a:solidFill>
              </a:defRPr>
            </a:lvl1pPr>
          </a:lstStyle>
          <a:p>
            <a:pPr lvl="0"/>
            <a:r>
              <a:rPr lang="en-GB"/>
              <a:t>Click to edit </a:t>
            </a:r>
            <a:endParaRPr lang="et-EE"/>
          </a:p>
          <a:p>
            <a:pPr lvl="0"/>
            <a:r>
              <a:rPr lang="en-GB"/>
              <a:t>Master subtitle style</a:t>
            </a:r>
          </a:p>
        </p:txBody>
      </p:sp>
    </p:spTree>
    <p:extLst>
      <p:ext uri="{BB962C8B-B14F-4D97-AF65-F5344CB8AC3E}">
        <p14:creationId xmlns:p14="http://schemas.microsoft.com/office/powerpoint/2010/main" val="24613023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spcBef>
                <a:spcPts val="200"/>
              </a:spcBef>
              <a:buClr>
                <a:schemeClr val="bg1"/>
              </a:buClr>
              <a:buFont typeface="Aino" panose="02000603040504020204" pitchFamily="50" charset="0"/>
              <a:buChar char="+"/>
              <a:defRPr>
                <a:solidFill>
                  <a:schemeClr val="bg1"/>
                </a:solidFill>
              </a:defRPr>
            </a:lvl1pPr>
            <a:lvl2pPr marL="361950" indent="-180975">
              <a:spcBef>
                <a:spcPts val="200"/>
              </a:spcBef>
              <a:buClr>
                <a:schemeClr val="bg1"/>
              </a:buClr>
              <a:buFont typeface="Aino" panose="02000603040504020204" pitchFamily="50" charset="0"/>
              <a:buChar char="+"/>
              <a:defRPr>
                <a:solidFill>
                  <a:schemeClr val="bg1"/>
                </a:solidFill>
              </a:defRPr>
            </a:lvl2pPr>
            <a:lvl3pPr marL="542925" indent="-180975">
              <a:spcBef>
                <a:spcPts val="200"/>
              </a:spcBef>
              <a:buClr>
                <a:schemeClr val="bg1"/>
              </a:buClr>
              <a:buFont typeface="Aino" panose="02000603040504020204" pitchFamily="50" charset="0"/>
              <a:buChar char="+"/>
              <a:defRPr>
                <a:solidFill>
                  <a:schemeClr val="bg1"/>
                </a:solidFill>
              </a:defRPr>
            </a:lvl3pPr>
            <a:lvl4pPr marL="714375" indent="-171450">
              <a:spcBef>
                <a:spcPts val="200"/>
              </a:spcBef>
              <a:buClr>
                <a:schemeClr val="bg1"/>
              </a:buClr>
              <a:buFont typeface="Aino" panose="02000603040504020204" pitchFamily="50" charset="0"/>
              <a:buChar char="+"/>
              <a:defRPr>
                <a:solidFill>
                  <a:schemeClr val="bg1"/>
                </a:solidFill>
              </a:defRPr>
            </a:lvl4pPr>
            <a:lvl5pPr marL="895350" indent="-180975">
              <a:spcBef>
                <a:spcPts val="200"/>
              </a:spcBef>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5392549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a:t>
            </a:r>
            <a:endParaRPr lang="en-GB"/>
          </a:p>
        </p:txBody>
      </p:sp>
    </p:spTree>
    <p:extLst>
      <p:ext uri="{BB962C8B-B14F-4D97-AF65-F5344CB8AC3E}">
        <p14:creationId xmlns:p14="http://schemas.microsoft.com/office/powerpoint/2010/main" val="10907876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Subheading + Text">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35561723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a:t>Click to edit</a:t>
            </a:r>
            <a:endParaRPr lang="en-GB"/>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9881073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oto + Title + Subtitle">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1179317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16176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Tree>
    <p:extLst>
      <p:ext uri="{BB962C8B-B14F-4D97-AF65-F5344CB8AC3E}">
        <p14:creationId xmlns:p14="http://schemas.microsoft.com/office/powerpoint/2010/main" val="37450480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FINAL">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2"/>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5448301"/>
            <a:ext cx="6119812" cy="1409700"/>
          </a:xfrm>
        </p:spPr>
        <p:txBody>
          <a:bodyPr/>
          <a:lstStyle>
            <a:lvl1pPr marL="0" indent="0">
              <a:buNone/>
              <a:defRPr sz="18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7" name="Text Placeholder 5">
            <a:extLst>
              <a:ext uri="{FF2B5EF4-FFF2-40B4-BE49-F238E27FC236}">
                <a16:creationId xmlns:a16="http://schemas.microsoft.com/office/drawing/2014/main" id="{6A70AD30-2B4B-4187-9B93-B9CECC3D44EB}"/>
              </a:ext>
            </a:extLst>
          </p:cNvPr>
          <p:cNvSpPr>
            <a:spLocks noGrp="1"/>
          </p:cNvSpPr>
          <p:nvPr>
            <p:ph type="body" sz="quarter" idx="13"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Tree>
    <p:extLst>
      <p:ext uri="{BB962C8B-B14F-4D97-AF65-F5344CB8AC3E}">
        <p14:creationId xmlns:p14="http://schemas.microsoft.com/office/powerpoint/2010/main" val="1187459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oto + Fulltext">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23888" y="658801"/>
            <a:ext cx="6119812" cy="969974"/>
          </a:xfrm>
        </p:spPr>
        <p:txBody>
          <a:bodyPr/>
          <a:lstStyle>
            <a:lvl1pPr>
              <a:defRPr>
                <a:solidFill>
                  <a:schemeClr val="bg1"/>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23888" y="1628774"/>
            <a:ext cx="4824412" cy="1800225"/>
          </a:xfrm>
        </p:spPr>
        <p:txBody>
          <a:bodyPr anchor="t"/>
          <a:lstStyle>
            <a:lvl1pPr marL="0" indent="0">
              <a:buNone/>
              <a:defRPr sz="2200">
                <a:solidFill>
                  <a:schemeClr val="bg1"/>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11677650" y="3429000"/>
            <a:ext cx="250824" cy="2808288"/>
          </a:xfrm>
        </p:spPr>
        <p:txBody>
          <a:bodyPr vert="vert270" bIns="0"/>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23888" y="4371975"/>
            <a:ext cx="4824412" cy="2486025"/>
          </a:xfrm>
        </p:spPr>
        <p:txBody>
          <a:bodyPr/>
          <a:lstStyle>
            <a:lvl1pPr marL="228600" indent="-228600">
              <a:buClr>
                <a:schemeClr val="bg1"/>
              </a:buClr>
              <a:buFont typeface="Aino" panose="02000603040504020204" pitchFamily="50" charset="0"/>
              <a:buChar char="+"/>
              <a:defRPr>
                <a:solidFill>
                  <a:schemeClr val="bg1"/>
                </a:solidFill>
              </a:defRPr>
            </a:lvl1pPr>
            <a:lvl2pPr marL="361950" indent="-180975">
              <a:buClr>
                <a:schemeClr val="bg1"/>
              </a:buClr>
              <a:buFont typeface="Aino" panose="02000603040504020204" pitchFamily="50" charset="0"/>
              <a:buChar char="+"/>
              <a:defRPr>
                <a:solidFill>
                  <a:schemeClr val="bg1"/>
                </a:solidFill>
              </a:defRPr>
            </a:lvl2pPr>
            <a:lvl3pPr marL="542925" indent="-180975">
              <a:buClr>
                <a:schemeClr val="bg1"/>
              </a:buClr>
              <a:buFont typeface="Aino" panose="02000603040504020204" pitchFamily="50" charset="0"/>
              <a:buChar char="+"/>
              <a:defRPr>
                <a:solidFill>
                  <a:schemeClr val="bg1"/>
                </a:solidFill>
              </a:defRPr>
            </a:lvl3pPr>
            <a:lvl4pPr marL="714375" indent="-171450">
              <a:buClr>
                <a:schemeClr val="bg1"/>
              </a:buClr>
              <a:buFont typeface="Aino" panose="02000603040504020204" pitchFamily="50" charset="0"/>
              <a:buChar char="+"/>
              <a:defRPr>
                <a:solidFill>
                  <a:schemeClr val="bg1"/>
                </a:solidFill>
              </a:defRPr>
            </a:lvl4pPr>
            <a:lvl5pPr marL="895350" indent="-180975">
              <a:buClr>
                <a:schemeClr val="bg1"/>
              </a:buClr>
              <a:buFont typeface="Aino" panose="02000603040504020204" pitchFamily="50"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73825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0-#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0-#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text + Foto">
    <p:spTree>
      <p:nvGrpSpPr>
        <p:cNvPr id="1" name=""/>
        <p:cNvGrpSpPr/>
        <p:nvPr/>
      </p:nvGrpSpPr>
      <p:grpSpPr>
        <a:xfrm>
          <a:off x="0" y="0"/>
          <a:ext cx="0" cy="0"/>
          <a:chOff x="0" y="0"/>
          <a:chExt cx="0" cy="0"/>
        </a:xfrm>
      </p:grpSpPr>
      <p:sp>
        <p:nvSpPr>
          <p:cNvPr id="4" name="Picture Placeholder 3"/>
          <p:cNvSpPr>
            <a:spLocks noGrp="1"/>
          </p:cNvSpPr>
          <p:nvPr>
            <p:ph type="pic" sz="quarter" idx="10" hasCustomPrompt="1"/>
          </p:nvPr>
        </p:nvSpPr>
        <p:spPr>
          <a:xfrm>
            <a:off x="0" y="0"/>
            <a:ext cx="12192000" cy="6858000"/>
          </a:xfrm>
          <a:solidFill>
            <a:srgbClr val="C4BEC5"/>
          </a:solidFill>
        </p:spPr>
        <p:txBody>
          <a:bodyPr anchor="ctr"/>
          <a:lstStyle>
            <a:lvl1pPr marL="0" indent="0" algn="ctr">
              <a:buNone/>
              <a:defRPr>
                <a:solidFill>
                  <a:srgbClr val="575A5D"/>
                </a:solidFill>
              </a:defRPr>
            </a:lvl1pPr>
          </a:lstStyle>
          <a:p>
            <a:r>
              <a:rPr lang="et-EE" err="1"/>
              <a:t>Click</a:t>
            </a:r>
            <a:r>
              <a:rPr lang="et-EE"/>
              <a:t> </a:t>
            </a:r>
            <a:r>
              <a:rPr lang="et-EE" err="1"/>
              <a:t>to</a:t>
            </a:r>
            <a:r>
              <a:rPr lang="et-EE"/>
              <a:t> </a:t>
            </a:r>
            <a:r>
              <a:rPr lang="et-EE" err="1"/>
              <a:t>add</a:t>
            </a:r>
            <a:r>
              <a:rPr lang="et-EE"/>
              <a:t> </a:t>
            </a:r>
            <a:r>
              <a:rPr lang="et-EE" err="1"/>
              <a:t>picture</a:t>
            </a:r>
            <a:endParaRPr lang="en-GB"/>
          </a:p>
        </p:txBody>
      </p:sp>
      <p:sp>
        <p:nvSpPr>
          <p:cNvPr id="2" name="Title 1"/>
          <p:cNvSpPr>
            <a:spLocks noGrp="1"/>
          </p:cNvSpPr>
          <p:nvPr>
            <p:ph type="title"/>
          </p:nvPr>
        </p:nvSpPr>
        <p:spPr>
          <a:xfrm>
            <a:off x="6743700" y="658801"/>
            <a:ext cx="4824412" cy="969974"/>
          </a:xfrm>
        </p:spPr>
        <p:txBody>
          <a:bodyPr/>
          <a:lstStyle>
            <a:lvl1pPr>
              <a:defRPr>
                <a:solidFill>
                  <a:srgbClr val="575A5D"/>
                </a:solidFill>
              </a:defRPr>
            </a:lvl1pPr>
          </a:lstStyle>
          <a:p>
            <a:r>
              <a:rPr lang="en-US"/>
              <a:t>Click to</a:t>
            </a:r>
            <a:r>
              <a:rPr lang="et-EE"/>
              <a:t> </a:t>
            </a:r>
            <a:r>
              <a:rPr lang="et-EE" err="1"/>
              <a:t>edit</a:t>
            </a:r>
            <a:endParaRPr lang="en-GB"/>
          </a:p>
        </p:txBody>
      </p:sp>
      <p:sp>
        <p:nvSpPr>
          <p:cNvPr id="6" name="Text Placeholder 5"/>
          <p:cNvSpPr>
            <a:spLocks noGrp="1"/>
          </p:cNvSpPr>
          <p:nvPr>
            <p:ph type="body" sz="quarter" idx="11" hasCustomPrompt="1"/>
          </p:nvPr>
        </p:nvSpPr>
        <p:spPr>
          <a:xfrm>
            <a:off x="6743700" y="1628774"/>
            <a:ext cx="4824412" cy="1800225"/>
          </a:xfrm>
        </p:spPr>
        <p:txBody>
          <a:bodyPr anchor="t"/>
          <a:lstStyle>
            <a:lvl1pPr marL="0" indent="0">
              <a:buNone/>
              <a:defRPr sz="2200">
                <a:solidFill>
                  <a:schemeClr val="tx2"/>
                </a:solidFill>
              </a:defRPr>
            </a:lvl1pPr>
          </a:lstStyle>
          <a:p>
            <a:pPr lvl="0"/>
            <a:r>
              <a:rPr lang="en-GB"/>
              <a:t>Click to edit Master subtitle style</a:t>
            </a:r>
          </a:p>
        </p:txBody>
      </p:sp>
      <p:sp>
        <p:nvSpPr>
          <p:cNvPr id="8" name="Text Placeholder 7"/>
          <p:cNvSpPr>
            <a:spLocks noGrp="1"/>
          </p:cNvSpPr>
          <p:nvPr>
            <p:ph type="body" sz="quarter" idx="12" hasCustomPrompt="1"/>
          </p:nvPr>
        </p:nvSpPr>
        <p:spPr>
          <a:xfrm>
            <a:off x="263525" y="3429000"/>
            <a:ext cx="250824" cy="2808288"/>
          </a:xfrm>
        </p:spPr>
        <p:txBody>
          <a:bodyPr vert="vert270" bIns="0" anchor="t"/>
          <a:lstStyle>
            <a:lvl1pPr marL="0" indent="0">
              <a:buNone/>
              <a:defRPr sz="800">
                <a:solidFill>
                  <a:schemeClr val="bg1"/>
                </a:solidFill>
              </a:defRPr>
            </a:lvl1pPr>
            <a:lvl2pPr marL="180975" indent="0">
              <a:buNone/>
              <a:defRPr sz="800"/>
            </a:lvl2pPr>
            <a:lvl3pPr marL="361950" indent="0">
              <a:buNone/>
              <a:defRPr sz="800"/>
            </a:lvl3pPr>
            <a:lvl4pPr marL="542925" indent="0">
              <a:buNone/>
              <a:defRPr sz="800"/>
            </a:lvl4pPr>
            <a:lvl5pPr marL="714375" indent="0">
              <a:buNone/>
              <a:defRPr sz="800"/>
            </a:lvl5pPr>
          </a:lstStyle>
          <a:p>
            <a:pPr lvl="0"/>
            <a:r>
              <a:rPr lang="en-US"/>
              <a:t>©</a:t>
            </a:r>
            <a:r>
              <a:rPr lang="et-EE"/>
              <a:t> </a:t>
            </a:r>
            <a:r>
              <a:rPr lang="et-EE" err="1"/>
              <a:t>Copyright</a:t>
            </a:r>
            <a:endParaRPr lang="en-GB"/>
          </a:p>
        </p:txBody>
      </p:sp>
      <p:sp>
        <p:nvSpPr>
          <p:cNvPr id="5" name="Content Placeholder 4"/>
          <p:cNvSpPr>
            <a:spLocks noGrp="1"/>
          </p:cNvSpPr>
          <p:nvPr>
            <p:ph sz="quarter" idx="13"/>
          </p:nvPr>
        </p:nvSpPr>
        <p:spPr>
          <a:xfrm>
            <a:off x="6743700" y="4371975"/>
            <a:ext cx="4824412" cy="2486025"/>
          </a:xfrm>
        </p:spPr>
        <p:txBody>
          <a:bodyPr/>
          <a:lstStyle>
            <a:lvl1pPr marL="228600" indent="-228600">
              <a:buClr>
                <a:srgbClr val="575A5D"/>
              </a:buClr>
              <a:buFont typeface="Aino" panose="02000603040504020204" pitchFamily="50" charset="0"/>
              <a:buChar char="+"/>
              <a:defRPr>
                <a:solidFill>
                  <a:srgbClr val="575A5D"/>
                </a:solidFill>
              </a:defRPr>
            </a:lvl1pPr>
            <a:lvl2pPr marL="361950" indent="-180975">
              <a:buClr>
                <a:srgbClr val="575A5D"/>
              </a:buClr>
              <a:buFont typeface="Aino" panose="02000603040504020204" pitchFamily="50" charset="0"/>
              <a:buChar char="+"/>
              <a:defRPr>
                <a:solidFill>
                  <a:srgbClr val="575A5D"/>
                </a:solidFill>
              </a:defRPr>
            </a:lvl2pPr>
            <a:lvl3pPr marL="542925" indent="-180975">
              <a:buClr>
                <a:srgbClr val="575A5D"/>
              </a:buClr>
              <a:buFont typeface="Aino" panose="02000603040504020204" pitchFamily="50" charset="0"/>
              <a:buChar char="+"/>
              <a:defRPr>
                <a:solidFill>
                  <a:srgbClr val="575A5D"/>
                </a:solidFill>
              </a:defRPr>
            </a:lvl3pPr>
            <a:lvl4pPr marL="714375" indent="-171450">
              <a:buClr>
                <a:srgbClr val="575A5D"/>
              </a:buClr>
              <a:buFont typeface="Aino" panose="02000603040504020204" pitchFamily="50" charset="0"/>
              <a:buChar char="+"/>
              <a:defRPr>
                <a:solidFill>
                  <a:srgbClr val="575A5D"/>
                </a:solidFill>
              </a:defRPr>
            </a:lvl4pPr>
            <a:lvl5pPr marL="895350" indent="-180975">
              <a:buClr>
                <a:srgbClr val="575A5D"/>
              </a:buClr>
              <a:buFont typeface="Aino" panose="02000603040504020204" pitchFamily="50" charset="0"/>
              <a:buChar char="+"/>
              <a:defRPr>
                <a:solidFill>
                  <a:srgbClr val="575A5D"/>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51745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tmplLst>
          <p:tmpl>
            <p:tnLst>
              <p:par>
                <p:cTn presetID="2" presetClass="entr" presetSubtype="2" fill="hold" nodeType="with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500" fill="hold"/>
                        <p:tgtEl>
                          <p:spTgt spid="6"/>
                        </p:tgtEl>
                        <p:attrNameLst>
                          <p:attrName>ppt_x</p:attrName>
                        </p:attrNameLst>
                      </p:cBhvr>
                      <p:tavLst>
                        <p:tav tm="0">
                          <p:val>
                            <p:strVal val="1+#ppt_w/2"/>
                          </p:val>
                        </p:tav>
                        <p:tav tm="100000">
                          <p:val>
                            <p:strVal val="#ppt_x"/>
                          </p:val>
                        </p:tav>
                      </p:tavLst>
                    </p:anim>
                    <p:anim calcmode="lin" valueType="num">
                      <p:cBhvr additive="base">
                        <p:cTn dur="500" fill="hold"/>
                        <p:tgtEl>
                          <p:spTgt spid="6"/>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2" presetClass="entr" presetSubtype="2"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20921285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meline">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575A5D"/>
                </a:solidFill>
              </a:defRPr>
            </a:lvl1pPr>
          </a:lstStyle>
          <a:p>
            <a:r>
              <a:rPr lang="en-US"/>
              <a:t>Click to edit</a:t>
            </a:r>
            <a:endParaRPr lang="en-GB"/>
          </a:p>
        </p:txBody>
      </p:sp>
    </p:spTree>
    <p:extLst>
      <p:ext uri="{BB962C8B-B14F-4D97-AF65-F5344CB8AC3E}">
        <p14:creationId xmlns:p14="http://schemas.microsoft.com/office/powerpoint/2010/main" val="3956594957"/>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a:t>First level</a:t>
            </a:r>
          </a:p>
          <a:p>
            <a:pPr lvl="1"/>
            <a:r>
              <a:rPr lang="en-US"/>
              <a:t>Second Level</a:t>
            </a:r>
          </a:p>
          <a:p>
            <a:pPr lvl="2"/>
            <a:r>
              <a:rPr lang="en-US"/>
              <a:t>Third level</a:t>
            </a:r>
          </a:p>
          <a:p>
            <a:pPr lvl="3"/>
            <a:r>
              <a:rPr lang="en-US" err="1"/>
              <a:t>Fourh</a:t>
            </a:r>
            <a:r>
              <a:rPr lang="en-US"/>
              <a:t> level</a:t>
            </a:r>
            <a:endParaRPr lang="en-GB"/>
          </a:p>
        </p:txBody>
      </p:sp>
    </p:spTree>
    <p:extLst>
      <p:ext uri="{BB962C8B-B14F-4D97-AF65-F5344CB8AC3E}">
        <p14:creationId xmlns:p14="http://schemas.microsoft.com/office/powerpoint/2010/main" val="1651893597"/>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366671454"/>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a:t>
            </a:r>
            <a:r>
              <a:rPr lang="en-GB"/>
              <a:t>subheading</a:t>
            </a:r>
          </a:p>
        </p:txBody>
      </p:sp>
    </p:spTree>
    <p:extLst>
      <p:ext uri="{BB962C8B-B14F-4D97-AF65-F5344CB8AC3E}">
        <p14:creationId xmlns:p14="http://schemas.microsoft.com/office/powerpoint/2010/main" val="1664495726"/>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 background photo + text">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a:t>Click icon to add picture</a:t>
            </a:r>
            <a:endParaRPr lang="et-EE"/>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0" indent="0">
              <a:lnSpc>
                <a:spcPct val="100000"/>
              </a:lnSpc>
              <a:spcBef>
                <a:spcPts val="0"/>
              </a:spcBef>
              <a:spcAft>
                <a:spcPts val="800"/>
              </a:spcAft>
              <a:buClr>
                <a:schemeClr val="bg1"/>
              </a:buClr>
              <a:buFontTx/>
              <a:buNone/>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a:t>click to edit headline</a:t>
            </a:r>
            <a:endParaRPr lang="et-EE"/>
          </a:p>
        </p:txBody>
      </p:sp>
    </p:spTree>
    <p:extLst>
      <p:ext uri="{BB962C8B-B14F-4D97-AF65-F5344CB8AC3E}">
        <p14:creationId xmlns:p14="http://schemas.microsoft.com/office/powerpoint/2010/main" val="3115539033"/>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able">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3888" y="658801"/>
            <a:ext cx="5472112" cy="969974"/>
          </a:xfrm>
        </p:spPr>
        <p:txBody>
          <a:bodyPr/>
          <a:lstStyle>
            <a:lvl1pPr>
              <a:defRPr>
                <a:solidFill>
                  <a:schemeClr val="bg1"/>
                </a:solidFill>
              </a:defRPr>
            </a:lvl1pPr>
          </a:lstStyle>
          <a:p>
            <a:r>
              <a:rPr lang="en-US"/>
              <a:t>Click to edit</a:t>
            </a:r>
            <a:endParaRPr lang="en-GB"/>
          </a:p>
        </p:txBody>
      </p:sp>
      <p:sp>
        <p:nvSpPr>
          <p:cNvPr id="4" name="Text Placeholder 3"/>
          <p:cNvSpPr>
            <a:spLocks noGrp="1"/>
          </p:cNvSpPr>
          <p:nvPr>
            <p:ph type="body" sz="quarter" idx="10" hasCustomPrompt="1"/>
            <p:custDataLst>
              <p:tags r:id="rId2"/>
            </p:custDataLst>
          </p:nvPr>
        </p:nvSpPr>
        <p:spPr>
          <a:xfrm>
            <a:off x="8183563" y="658800"/>
            <a:ext cx="3475037" cy="969975"/>
          </a:xfrm>
        </p:spPr>
        <p:txBody>
          <a:bodyPr bIns="0" anchor="t" anchorCtr="0"/>
          <a:lstStyle>
            <a:lvl1pPr marL="0" indent="0" algn="r">
              <a:buClr>
                <a:schemeClr val="bg1"/>
              </a:buClr>
              <a:buFont typeface="Aino" panose="02000603040504020204" pitchFamily="50" charset="0"/>
              <a:buNone/>
              <a:defRPr sz="1200">
                <a:solidFill>
                  <a:schemeClr val="bg1"/>
                </a:solidFill>
              </a:defRPr>
            </a:lvl1pPr>
            <a:lvl2pPr marL="180975" indent="0" algn="r">
              <a:buClr>
                <a:schemeClr val="bg1"/>
              </a:buClr>
              <a:buFont typeface="Aino" panose="02000603040504020204" pitchFamily="50" charset="0"/>
              <a:buNone/>
              <a:defRPr sz="1200">
                <a:solidFill>
                  <a:schemeClr val="bg1"/>
                </a:solidFill>
              </a:defRPr>
            </a:lvl2pPr>
            <a:lvl3pPr marL="361950" indent="0" algn="r">
              <a:buClr>
                <a:schemeClr val="bg1"/>
              </a:buClr>
              <a:buFont typeface="Aino" panose="02000603040504020204" pitchFamily="50" charset="0"/>
              <a:buNone/>
              <a:defRPr sz="1200">
                <a:solidFill>
                  <a:schemeClr val="bg1"/>
                </a:solidFill>
              </a:defRPr>
            </a:lvl3pPr>
            <a:lvl4pPr marL="542925" indent="0" algn="r">
              <a:buClr>
                <a:schemeClr val="bg1"/>
              </a:buClr>
              <a:buFont typeface="Aino" panose="02000603040504020204" pitchFamily="50" charset="0"/>
              <a:buNone/>
              <a:defRPr sz="1200">
                <a:solidFill>
                  <a:schemeClr val="bg1"/>
                </a:solidFill>
              </a:defRPr>
            </a:lvl4pPr>
            <a:lvl5pPr marL="714375" indent="0" algn="r">
              <a:buClr>
                <a:schemeClr val="bg1"/>
              </a:buClr>
              <a:buFont typeface="Aino" panose="02000603040504020204" pitchFamily="50" charset="0"/>
              <a:buNone/>
              <a:defRPr sz="1200">
                <a:solidFill>
                  <a:schemeClr val="bg1"/>
                </a:solidFill>
              </a:defRPr>
            </a:lvl5pPr>
          </a:lstStyle>
          <a:p>
            <a:pPr lvl="0"/>
            <a:r>
              <a:rPr lang="en-US"/>
              <a:t>Source</a:t>
            </a:r>
            <a:endParaRPr lang="en-GB"/>
          </a:p>
        </p:txBody>
      </p:sp>
      <p:sp>
        <p:nvSpPr>
          <p:cNvPr id="7" name="Text Placeholder 6"/>
          <p:cNvSpPr>
            <a:spLocks noGrp="1"/>
          </p:cNvSpPr>
          <p:nvPr>
            <p:ph type="body" sz="quarter" idx="11" hasCustomPrompt="1"/>
            <p:custDataLst>
              <p:tags r:id="rId3"/>
            </p:custDataLst>
          </p:nvPr>
        </p:nvSpPr>
        <p:spPr>
          <a:xfrm>
            <a:off x="623888" y="1628776"/>
            <a:ext cx="4824412" cy="647700"/>
          </a:xfrm>
        </p:spPr>
        <p:txBody>
          <a:bodyPr bIns="0" anchor="t"/>
          <a:lstStyle>
            <a:lvl1pPr marL="0" indent="0">
              <a:buNone/>
              <a:defRPr sz="2200">
                <a:solidFill>
                  <a:schemeClr val="bg1"/>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a:t>Click to edit Master subtitle style</a:t>
            </a:r>
          </a:p>
        </p:txBody>
      </p:sp>
    </p:spTree>
    <p:extLst>
      <p:ext uri="{BB962C8B-B14F-4D97-AF65-F5344CB8AC3E}">
        <p14:creationId xmlns:p14="http://schemas.microsoft.com/office/powerpoint/2010/main" val="27147617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dur="5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ur="5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ur="5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tmplLst>
          <p:tmpl>
            <p:tnLst>
              <p:par>
                <p:cTn presetID="2" presetClass="entr" presetSubtype="8" fill="hold" nodeType="withEffect">
                  <p:stCondLst>
                    <p:cond delay="0"/>
                  </p:stCondLst>
                  <p:childTnLst>
                    <p:set>
                      <p:cBhvr>
                        <p:cTn dur="1" fill="hold">
                          <p:stCondLst>
                            <p:cond delay="0"/>
                          </p:stCondLst>
                        </p:cTn>
                        <p:tgtEl>
                          <p:spTgt spid="7"/>
                        </p:tgtEl>
                        <p:attrNameLst>
                          <p:attrName>style.visibility</p:attrName>
                        </p:attrNameLst>
                      </p:cBhvr>
                      <p:to>
                        <p:strVal val="visible"/>
                      </p:to>
                    </p:set>
                    <p:anim calcmode="lin" valueType="num">
                      <p:cBhvr additive="base">
                        <p:cTn dur="500" fill="hold"/>
                        <p:tgtEl>
                          <p:spTgt spid="7"/>
                        </p:tgtEl>
                        <p:attrNameLst>
                          <p:attrName>ppt_x</p:attrName>
                        </p:attrNameLst>
                      </p:cBhvr>
                      <p:tavLst>
                        <p:tav tm="0">
                          <p:val>
                            <p:strVal val="0-#ppt_w/2"/>
                          </p:val>
                        </p:tav>
                        <p:tav tm="100000">
                          <p:val>
                            <p:strVal val="#ppt_x"/>
                          </p:val>
                        </p:tav>
                      </p:tavLst>
                    </p:anim>
                    <p:anim calcmode="lin" valueType="num">
                      <p:cBhvr additive="base">
                        <p:cTn dur="500" fill="hold"/>
                        <p:tgtEl>
                          <p:spTgt spid="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lnSpc>
                <a:spcPct val="90000"/>
              </a:lnSpc>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5472113" cy="2808287"/>
          </a:xfrm>
        </p:spPr>
        <p:txBody>
          <a:bodyPr bIns="0"/>
          <a:lstStyle>
            <a:lvl1pPr marL="0" indent="0">
              <a:spcBef>
                <a:spcPts val="200"/>
              </a:spcBef>
              <a:buNone/>
              <a:defRPr sz="2200">
                <a:solidFill>
                  <a:schemeClr val="bg1"/>
                </a:solidFill>
              </a:defRPr>
            </a:lvl1pPr>
          </a:lstStyle>
          <a:p>
            <a:pPr lvl="0"/>
            <a:r>
              <a:rPr lang="en-GB" dirty="0"/>
              <a:t>Click to edit</a:t>
            </a:r>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290135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24582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_Blue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790587"/>
          </a:xfrm>
        </p:spPr>
        <p:txBody>
          <a:bodyPr/>
          <a:lstStyle>
            <a:lvl1pPr>
              <a:defRPr>
                <a:solidFill>
                  <a:schemeClr val="bg1"/>
                </a:solidFill>
              </a:defRPr>
            </a:lvl1pPr>
          </a:lstStyle>
          <a:p>
            <a:r>
              <a:rPr lang="en-US" dirty="0"/>
              <a:t>Click to edit Master title style</a:t>
            </a:r>
            <a:endParaRPr lang="en-GB" dirty="0"/>
          </a:p>
        </p:txBody>
      </p:sp>
      <p:sp>
        <p:nvSpPr>
          <p:cNvPr id="6" name="Text Placeholder 5"/>
          <p:cNvSpPr>
            <a:spLocks noGrp="1"/>
          </p:cNvSpPr>
          <p:nvPr>
            <p:ph type="body" sz="quarter" idx="11" hasCustomPrompt="1"/>
          </p:nvPr>
        </p:nvSpPr>
        <p:spPr>
          <a:xfrm>
            <a:off x="623887" y="1449389"/>
            <a:ext cx="9446704" cy="1979612"/>
          </a:xfrm>
        </p:spPr>
        <p:txBody>
          <a:bodyPr bIns="0" anchor="t" anchorCtr="0"/>
          <a:lstStyle>
            <a:lvl1pPr marL="0" indent="0">
              <a:spcBef>
                <a:spcPts val="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57552966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2922293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_Blue_2 Col_Ful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18083844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_Blue_2 Col">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145924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_Gray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5284742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018612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_Gray_2 Col_Ful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42750630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_Gray_2 Col">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7826460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_White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9332988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146194601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_White_2 Col_Ful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46704"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40"/>
            <a:ext cx="9446704" cy="643036"/>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1"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401952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_White_2 Co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ksti kohatäide 3">
            <a:extLst>
              <a:ext uri="{FF2B5EF4-FFF2-40B4-BE49-F238E27FC236}">
                <a16:creationId xmlns:a16="http://schemas.microsoft.com/office/drawing/2014/main" id="{394016EB-E113-4661-883A-31E1AAE31B56}"/>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tx1"/>
              </a:buClr>
              <a:defRPr>
                <a:solidFill>
                  <a:schemeClr val="tx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264594603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_Blue_Full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46704"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7" y="3994150"/>
            <a:ext cx="9446705"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2DD21069-81C2-4532-ABDF-0DBD9B72F607}"/>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8438187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_Blue_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12192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9495473"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6" name="Text Placeholder 7">
            <a:extLst>
              <a:ext uri="{FF2B5EF4-FFF2-40B4-BE49-F238E27FC236}">
                <a16:creationId xmlns:a16="http://schemas.microsoft.com/office/drawing/2014/main" id="{7D96BED0-FA01-4014-A0BF-3582DED2742D}"/>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538746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_Bullet_List_Blu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bg1"/>
              </a:buClr>
              <a:buFont typeface="Aino Headline" panose="020B0303040504020204" pitchFamily="34" charset="0"/>
              <a:buChar char="+"/>
              <a:defRPr sz="5000">
                <a:solidFill>
                  <a:schemeClr val="bg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0434265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_Section_Bullet_List_Beige">
    <p:bg>
      <p:bgPr>
        <a:solidFill>
          <a:srgbClr val="FCEDC5"/>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7420542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_Section_Bullet_List_Gray">
    <p:bg>
      <p:bgPr>
        <a:solidFill>
          <a:srgbClr val="F0F1F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227191018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_Section_Bullet_List_White">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4562CE-4E7D-401E-B3D4-ECF75E7BD491}"/>
              </a:ext>
            </a:extLst>
          </p:cNvPr>
          <p:cNvSpPr>
            <a:spLocks noGrp="1"/>
          </p:cNvSpPr>
          <p:nvPr>
            <p:ph type="body" sz="quarter" idx="10" hasCustomPrompt="1"/>
          </p:nvPr>
        </p:nvSpPr>
        <p:spPr>
          <a:xfrm>
            <a:off x="623887" y="657225"/>
            <a:ext cx="10944225" cy="5580063"/>
          </a:xfrm>
        </p:spPr>
        <p:txBody>
          <a:bodyPr anchor="t" anchorCtr="0"/>
          <a:lstStyle>
            <a:lvl1pPr marL="720000" indent="-720000">
              <a:lnSpc>
                <a:spcPct val="90000"/>
              </a:lnSpc>
              <a:spcBef>
                <a:spcPts val="0"/>
              </a:spcBef>
              <a:spcAft>
                <a:spcPts val="1200"/>
              </a:spcAft>
              <a:buClr>
                <a:schemeClr val="accent1"/>
              </a:buClr>
              <a:buFont typeface="Aino Headline" panose="020B0303040504020204" pitchFamily="34" charset="0"/>
              <a:buChar char="+"/>
              <a:defRPr sz="5000">
                <a:solidFill>
                  <a:schemeClr val="accent1"/>
                </a:solidFill>
                <a:latin typeface="+mj-lt"/>
              </a:defRPr>
            </a:lvl1pPr>
            <a:lvl2pPr marL="540000" indent="-270000">
              <a:buClr>
                <a:schemeClr val="bg1"/>
              </a:buClr>
              <a:buFont typeface="Aino Headline" panose="020B0303040504020204" pitchFamily="34" charset="0"/>
              <a:buChar char="+"/>
              <a:defRPr sz="5000">
                <a:solidFill>
                  <a:schemeClr val="bg1"/>
                </a:solidFill>
                <a:latin typeface="+mj-lt"/>
              </a:defRPr>
            </a:lvl2pPr>
            <a:lvl3pPr marL="810000" indent="-270000">
              <a:buClr>
                <a:schemeClr val="bg1"/>
              </a:buClr>
              <a:buFont typeface="Aino Headline" panose="020B0303040504020204" pitchFamily="34" charset="0"/>
              <a:buChar char="+"/>
              <a:defRPr sz="5000">
                <a:solidFill>
                  <a:schemeClr val="bg1"/>
                </a:solidFill>
                <a:latin typeface="+mj-lt"/>
              </a:defRPr>
            </a:lvl3pPr>
            <a:lvl4pPr marL="1170000" indent="-270000">
              <a:buClr>
                <a:schemeClr val="bg1"/>
              </a:buClr>
              <a:buFont typeface="Aino Headline" panose="020B0303040504020204" pitchFamily="34" charset="0"/>
              <a:buChar char="+"/>
              <a:defRPr sz="5000">
                <a:solidFill>
                  <a:schemeClr val="bg1"/>
                </a:solidFill>
                <a:latin typeface="+mj-lt"/>
              </a:defRPr>
            </a:lvl4pPr>
            <a:lvl5pPr marL="1080000" indent="-270000">
              <a:buClr>
                <a:schemeClr val="bg1"/>
              </a:buClr>
              <a:buFont typeface="Aino Headline" panose="020B0303040504020204" pitchFamily="34" charset="0"/>
              <a:buChar char="+"/>
              <a:defRPr sz="5000">
                <a:solidFill>
                  <a:schemeClr val="bg1"/>
                </a:solidFill>
                <a:latin typeface="+mj-lt"/>
              </a:defRPr>
            </a:lvl5pPr>
          </a:lstStyle>
          <a:p>
            <a:pPr lvl="0"/>
            <a:r>
              <a:rPr lang="en-US" dirty="0"/>
              <a:t>large bullet list</a:t>
            </a:r>
          </a:p>
        </p:txBody>
      </p:sp>
    </p:spTree>
    <p:extLst>
      <p:ext uri="{BB962C8B-B14F-4D97-AF65-F5344CB8AC3E}">
        <p14:creationId xmlns:p14="http://schemas.microsoft.com/office/powerpoint/2010/main" val="31140900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7058259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Section_Header_Image">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
        <p:nvSpPr>
          <p:cNvPr id="8" name="Text Placeholder 7"/>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037681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75223302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Section_Header_Centr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bg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282633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on_Header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7359474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_Centr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887" y="658800"/>
            <a:ext cx="10944226" cy="5578487"/>
          </a:xfrm>
        </p:spPr>
        <p:txBody>
          <a:bodyPr anchor="ctr" anchorCtr="0"/>
          <a:lstStyle>
            <a:lvl1pPr algn="ctr">
              <a:defRPr sz="6000">
                <a:solidFill>
                  <a:schemeClr val="accent1"/>
                </a:solidFill>
              </a:defRPr>
            </a:lvl1pPr>
          </a:lstStyle>
          <a:p>
            <a:r>
              <a:rPr lang="en-US" dirty="0"/>
              <a:t>Click to</a:t>
            </a:r>
            <a:r>
              <a:rPr lang="et-EE" dirty="0"/>
              <a:t> </a:t>
            </a:r>
            <a:r>
              <a:rPr lang="et-EE" dirty="0" err="1"/>
              <a:t>edit</a:t>
            </a:r>
            <a:endParaRPr lang="en-GB" dirty="0"/>
          </a:p>
        </p:txBody>
      </p:sp>
    </p:spTree>
    <p:extLst>
      <p:ext uri="{BB962C8B-B14F-4D97-AF65-F5344CB8AC3E}">
        <p14:creationId xmlns:p14="http://schemas.microsoft.com/office/powerpoint/2010/main" val="137627874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ot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6474135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ot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24993938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40344451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Quote_Beige">
    <p:bg>
      <p:bgPr>
        <a:solidFill>
          <a:srgbClr val="FCEDC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10944226" cy="4789498"/>
          </a:xfrm>
        </p:spPr>
        <p:txBody>
          <a:bodyPr/>
          <a:lstStyle>
            <a:lvl1pPr>
              <a:defRPr sz="5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5448299"/>
            <a:ext cx="7559676" cy="788989"/>
          </a:xfrm>
        </p:spPr>
        <p:txBody>
          <a:bodyPr bIns="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90652680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ntent_Blue_Full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0673544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ontent_Blue_Half-Image">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137405905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_Gray_Full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45133748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_Gray_Half-Image">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48688526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_White_Full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7" y="658801"/>
            <a:ext cx="5111750"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1633439"/>
            <a:ext cx="5111750"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23888" y="3994150"/>
            <a:ext cx="5111750"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886966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_White_Half-Image">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609600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23888" y="658801"/>
            <a:ext cx="5111750"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8" y="2276475"/>
            <a:ext cx="5111750"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557586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_Blue_Full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bg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1912826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ontent_Blue_Half-Image-left">
    <p:bg>
      <p:bgPr>
        <a:solidFill>
          <a:schemeClr val="accent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98863133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ent_Gray_Full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336519643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_Gray_Half-Image-left">
    <p:bg>
      <p:bgPr>
        <a:solidFill>
          <a:srgbClr val="F0F1F2"/>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2686003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_White_Full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D3B062EB-0F5C-4F9D-9569-2531A3D63769}"/>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699" y="658801"/>
            <a:ext cx="5181599" cy="974638"/>
          </a:xfrm>
        </p:spPr>
        <p:txBody>
          <a:bodyPr/>
          <a:lstStyle>
            <a:lvl1pPr>
              <a:defRPr>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743699" y="1633439"/>
            <a:ext cx="5181599"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
        <p:nvSpPr>
          <p:cNvPr id="9" name="Text Placeholder 8"/>
          <p:cNvSpPr>
            <a:spLocks noGrp="1"/>
          </p:cNvSpPr>
          <p:nvPr>
            <p:ph type="body" sz="quarter" idx="12" hasCustomPrompt="1"/>
          </p:nvPr>
        </p:nvSpPr>
        <p:spPr>
          <a:xfrm>
            <a:off x="6743701" y="3994150"/>
            <a:ext cx="5178424" cy="2243138"/>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8" name="Text Placeholder 7">
            <a:extLst>
              <a:ext uri="{FF2B5EF4-FFF2-40B4-BE49-F238E27FC236}">
                <a16:creationId xmlns:a16="http://schemas.microsoft.com/office/drawing/2014/main" id="{C222BE6A-BF46-417C-8758-C28B140D579B}"/>
              </a:ext>
            </a:extLst>
          </p:cNvPr>
          <p:cNvSpPr>
            <a:spLocks noGrp="1"/>
          </p:cNvSpPr>
          <p:nvPr>
            <p:ph type="body" sz="quarter" idx="14" hasCustomPrompt="1"/>
          </p:nvPr>
        </p:nvSpPr>
        <p:spPr>
          <a:xfrm>
            <a:off x="266701"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2334576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_White_Half-Image-left">
    <p:bg>
      <p:bgPr>
        <a:solidFill>
          <a:schemeClr val="bg1"/>
        </a:solidFill>
        <a:effectLst/>
      </p:bgPr>
    </p:bg>
    <p:spTree>
      <p:nvGrpSpPr>
        <p:cNvPr id="1" name=""/>
        <p:cNvGrpSpPr/>
        <p:nvPr/>
      </p:nvGrpSpPr>
      <p:grpSpPr>
        <a:xfrm>
          <a:off x="0" y="0"/>
          <a:ext cx="0" cy="0"/>
          <a:chOff x="0" y="0"/>
          <a:chExt cx="0" cy="0"/>
        </a:xfrm>
      </p:grpSpPr>
      <p:sp>
        <p:nvSpPr>
          <p:cNvPr id="4" name="Pildi kohatäide 3">
            <a:extLst>
              <a:ext uri="{FF2B5EF4-FFF2-40B4-BE49-F238E27FC236}">
                <a16:creationId xmlns:a16="http://schemas.microsoft.com/office/drawing/2014/main" id="{A1F15EB4-2BA8-4FAB-9FDD-CE1746C11BF7}"/>
              </a:ext>
            </a:extLst>
          </p:cNvPr>
          <p:cNvSpPr>
            <a:spLocks noGrp="1"/>
          </p:cNvSpPr>
          <p:nvPr>
            <p:ph type="pic" sz="quarter" idx="13" hasCustomPrompt="1"/>
          </p:nvPr>
        </p:nvSpPr>
        <p:spPr>
          <a:xfrm>
            <a:off x="0" y="0"/>
            <a:ext cx="6096000" cy="6858000"/>
          </a:xfrm>
          <a:solidFill>
            <a:srgbClr val="2B7AA1"/>
          </a:solidFill>
        </p:spPr>
        <p:txBody>
          <a:bodyPr anchor="ctr" anchorCtr="0"/>
          <a:lstStyle>
            <a:lvl1pPr marL="0" indent="0" algn="ctr">
              <a:buNone/>
              <a:defRPr>
                <a:solidFill>
                  <a:schemeClr val="bg1"/>
                </a:solidFill>
              </a:defRPr>
            </a:lvl1pPr>
          </a:lstStyle>
          <a:p>
            <a:r>
              <a:rPr lang="en-GB" dirty="0"/>
              <a:t>Click icon to add pictures</a:t>
            </a:r>
          </a:p>
        </p:txBody>
      </p:sp>
      <p:sp>
        <p:nvSpPr>
          <p:cNvPr id="2" name="Title 1"/>
          <p:cNvSpPr>
            <a:spLocks noGrp="1"/>
          </p:cNvSpPr>
          <p:nvPr>
            <p:ph type="title"/>
          </p:nvPr>
        </p:nvSpPr>
        <p:spPr>
          <a:xfrm>
            <a:off x="6743700" y="658801"/>
            <a:ext cx="5184774"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743700" y="2276475"/>
            <a:ext cx="5184774"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7" name="Text Placeholder 7">
            <a:extLst>
              <a:ext uri="{FF2B5EF4-FFF2-40B4-BE49-F238E27FC236}">
                <a16:creationId xmlns:a16="http://schemas.microsoft.com/office/drawing/2014/main" id="{646CE165-5786-4FD8-B859-19F1A06E8899}"/>
              </a:ext>
            </a:extLst>
          </p:cNvPr>
          <p:cNvSpPr>
            <a:spLocks noGrp="1"/>
          </p:cNvSpPr>
          <p:nvPr>
            <p:ph type="body" sz="quarter" idx="14" hasCustomPrompt="1"/>
          </p:nvPr>
        </p:nvSpPr>
        <p:spPr>
          <a:xfrm>
            <a:off x="263526" y="3429000"/>
            <a:ext cx="360362" cy="2808288"/>
          </a:xfrm>
        </p:spPr>
        <p:txBody>
          <a:bodyPr vert="vert270" bIns="0" anchor="t" anchorCtr="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Tree>
    <p:extLst>
      <p:ext uri="{BB962C8B-B14F-4D97-AF65-F5344CB8AC3E}">
        <p14:creationId xmlns:p14="http://schemas.microsoft.com/office/powerpoint/2010/main" val="7005420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Blank_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34337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_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961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_Graph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0366330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_Graph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9015525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ent_Graph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8183563" y="657225"/>
            <a:ext cx="3384550" cy="800100"/>
          </a:xfrm>
        </p:spPr>
        <p:txBody>
          <a:bodyPr wrap="square" bIns="0" anchor="t" anchorCtr="0"/>
          <a:lstStyle>
            <a:lvl1pPr marL="0" indent="0" algn="r">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74857141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Headline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7290545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Headline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204618041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Headlin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a:solidFill>
                  <a:schemeClr val="accent1"/>
                </a:solidFill>
              </a:defRPr>
            </a:lvl1pPr>
          </a:lstStyle>
          <a:p>
            <a:r>
              <a:rPr lang="en-US"/>
              <a:t>Click to edit Master title style</a:t>
            </a:r>
            <a:endParaRPr lang="en-GB" dirty="0"/>
          </a:p>
        </p:txBody>
      </p:sp>
    </p:spTree>
    <p:extLst>
      <p:ext uri="{BB962C8B-B14F-4D97-AF65-F5344CB8AC3E}">
        <p14:creationId xmlns:p14="http://schemas.microsoft.com/office/powerpoint/2010/main" val="17554052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_GraphRight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bg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bg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413538885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_GraphRight_Gray">
    <p:bg>
      <p:bgPr>
        <a:solidFill>
          <a:srgbClr val="F0F1F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13756374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_GraphRight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0"/>
            <a:ext cx="5472113" cy="2770199"/>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5437188"/>
            <a:ext cx="5472112" cy="800100"/>
          </a:xfrm>
        </p:spPr>
        <p:txBody>
          <a:bodyPr wrap="square" bIns="0" anchor="b" anchorCtr="0"/>
          <a:lstStyle>
            <a:lvl1pPr marL="0" indent="0" algn="l">
              <a:buClr>
                <a:schemeClr val="bg1"/>
              </a:buClr>
              <a:buNone/>
              <a:defRPr sz="1200">
                <a:solidFill>
                  <a:schemeClr val="accent1"/>
                </a:solidFill>
              </a:defRPr>
            </a:lvl1pPr>
            <a:lvl2pPr marL="270000" indent="0">
              <a:buClr>
                <a:schemeClr val="bg1"/>
              </a:buClr>
              <a:buNone/>
              <a:defRPr sz="1200">
                <a:solidFill>
                  <a:schemeClr val="bg1"/>
                </a:solidFill>
              </a:defRPr>
            </a:lvl2pPr>
            <a:lvl3pPr marL="540000" indent="0">
              <a:buClr>
                <a:schemeClr val="bg1"/>
              </a:buClr>
              <a:buNone/>
              <a:defRPr sz="1200">
                <a:solidFill>
                  <a:schemeClr val="bg1"/>
                </a:solidFill>
              </a:defRPr>
            </a:lvl3pPr>
            <a:lvl4pPr marL="900000" indent="0">
              <a:buClr>
                <a:schemeClr val="bg1"/>
              </a:buClr>
              <a:buNone/>
              <a:defRPr sz="1200">
                <a:solidFill>
                  <a:schemeClr val="bg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Source</a:t>
            </a:r>
            <a:endParaRPr lang="en-GB" dirty="0"/>
          </a:p>
        </p:txBody>
      </p:sp>
    </p:spTree>
    <p:extLst>
      <p:ext uri="{BB962C8B-B14F-4D97-AF65-F5344CB8AC3E}">
        <p14:creationId xmlns:p14="http://schemas.microsoft.com/office/powerpoint/2010/main" val="2854581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End_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323917788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End_Image">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8F73E35-744B-44B8-8AF8-6185A19DB445}"/>
              </a:ext>
            </a:extLst>
          </p:cNvPr>
          <p:cNvSpPr>
            <a:spLocks noGrp="1"/>
          </p:cNvSpPr>
          <p:nvPr>
            <p:ph type="pic" sz="quarter" idx="12" hasCustomPrompt="1"/>
          </p:nvPr>
        </p:nvSpPr>
        <p:spPr>
          <a:xfrm>
            <a:off x="0" y="0"/>
            <a:ext cx="12192000" cy="6858000"/>
          </a:xfrm>
          <a:solidFill>
            <a:srgbClr val="2B7AA1"/>
          </a:solidFill>
        </p:spPr>
        <p:txBody>
          <a:bodyPr anchor="ctr"/>
          <a:lstStyle>
            <a:lvl1pPr marL="0" indent="0" algn="ctr">
              <a:buNone/>
              <a:defRPr>
                <a:solidFill>
                  <a:schemeClr val="bg1"/>
                </a:solidFill>
              </a:defRPr>
            </a:lvl1pPr>
          </a:lstStyle>
          <a:p>
            <a:r>
              <a:rPr lang="en-GB" dirty="0"/>
              <a:t>Click icon to add pictures</a:t>
            </a:r>
          </a:p>
        </p:txBody>
      </p:sp>
      <p:sp>
        <p:nvSpPr>
          <p:cNvPr id="5" name="Text Placeholder 7">
            <a:extLst>
              <a:ext uri="{FF2B5EF4-FFF2-40B4-BE49-F238E27FC236}">
                <a16:creationId xmlns:a16="http://schemas.microsoft.com/office/drawing/2014/main" id="{BE762C6A-BA1D-4B63-B365-B1A46B1DB81D}"/>
              </a:ext>
            </a:extLst>
          </p:cNvPr>
          <p:cNvSpPr>
            <a:spLocks noGrp="1"/>
          </p:cNvSpPr>
          <p:nvPr>
            <p:ph type="body" sz="quarter" idx="13" hasCustomPrompt="1"/>
          </p:nvPr>
        </p:nvSpPr>
        <p:spPr>
          <a:xfrm>
            <a:off x="11568113" y="3429000"/>
            <a:ext cx="360362" cy="2808288"/>
          </a:xfrm>
        </p:spPr>
        <p:txBody>
          <a:bodyPr vert="vert270" bIns="0"/>
          <a:lstStyle>
            <a:lvl1pPr marL="0" indent="0">
              <a:buNone/>
              <a:defRPr sz="800">
                <a:solidFill>
                  <a:schemeClr val="bg1"/>
                </a:solidFill>
              </a:defRPr>
            </a:lvl1pPr>
            <a:lvl2pPr marL="180975" indent="0">
              <a:buNone/>
              <a:defRPr sz="800">
                <a:solidFill>
                  <a:schemeClr val="bg1"/>
                </a:solidFill>
              </a:defRPr>
            </a:lvl2pPr>
            <a:lvl3pPr marL="361950" indent="0">
              <a:buNone/>
              <a:defRPr sz="800">
                <a:solidFill>
                  <a:schemeClr val="bg1"/>
                </a:solidFill>
              </a:defRPr>
            </a:lvl3pPr>
            <a:lvl4pPr marL="542925" indent="0">
              <a:buNone/>
              <a:defRPr sz="800">
                <a:solidFill>
                  <a:schemeClr val="bg1"/>
                </a:solidFill>
              </a:defRPr>
            </a:lvl4pPr>
            <a:lvl5pPr marL="714375" indent="0">
              <a:buNone/>
              <a:defRPr sz="800">
                <a:solidFill>
                  <a:schemeClr val="bg1"/>
                </a:solidFill>
              </a:defRPr>
            </a:lvl5pPr>
          </a:lstStyle>
          <a:p>
            <a:pPr lvl="0"/>
            <a:r>
              <a:rPr lang="en-US" dirty="0"/>
              <a:t>© Copyright</a:t>
            </a:r>
            <a:endParaRPr lang="en-GB" dirty="0"/>
          </a:p>
        </p:txBody>
      </p:sp>
      <p:sp>
        <p:nvSpPr>
          <p:cNvPr id="2" name="Title 1"/>
          <p:cNvSpPr>
            <a:spLocks noGrp="1"/>
          </p:cNvSpPr>
          <p:nvPr>
            <p:ph type="title"/>
          </p:nvPr>
        </p:nvSpPr>
        <p:spPr>
          <a:xfrm>
            <a:off x="623887" y="658801"/>
            <a:ext cx="7559676" cy="1617674"/>
          </a:xfrm>
        </p:spPr>
        <p:txBody>
          <a:bodyPr/>
          <a:lstStyle>
            <a:lvl1pPr>
              <a:defRPr sz="6000">
                <a:solidFill>
                  <a:schemeClr val="bg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bg1"/>
                </a:solidFill>
              </a:defRPr>
            </a:lvl1pPr>
          </a:lstStyle>
          <a:p>
            <a:pPr lvl="0"/>
            <a:r>
              <a:rPr lang="en-GB" dirty="0"/>
              <a:t>Click to edit</a:t>
            </a:r>
          </a:p>
        </p:txBody>
      </p:sp>
    </p:spTree>
    <p:extLst>
      <p:ext uri="{BB962C8B-B14F-4D97-AF65-F5344CB8AC3E}">
        <p14:creationId xmlns:p14="http://schemas.microsoft.com/office/powerpoint/2010/main" val="419947374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End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7559676" cy="1617674"/>
          </a:xfrm>
        </p:spPr>
        <p:txBody>
          <a:bodyPr/>
          <a:lstStyle>
            <a:lvl1pPr>
              <a:defRPr sz="6000">
                <a:solidFill>
                  <a:schemeClr val="accent1"/>
                </a:solidFill>
              </a:defRPr>
            </a:lvl1pPr>
          </a:lstStyle>
          <a:p>
            <a:r>
              <a:rPr lang="en-US"/>
              <a:t>Click to edit Master title style</a:t>
            </a:r>
            <a:endParaRPr lang="en-GB" dirty="0"/>
          </a:p>
        </p:txBody>
      </p:sp>
      <p:sp>
        <p:nvSpPr>
          <p:cNvPr id="6" name="Text Placeholder 5"/>
          <p:cNvSpPr>
            <a:spLocks noGrp="1"/>
          </p:cNvSpPr>
          <p:nvPr>
            <p:ph type="body" sz="quarter" idx="11" hasCustomPrompt="1"/>
          </p:nvPr>
        </p:nvSpPr>
        <p:spPr>
          <a:xfrm>
            <a:off x="623887" y="3429001"/>
            <a:ext cx="7559676" cy="2808288"/>
          </a:xfrm>
        </p:spPr>
        <p:txBody>
          <a:bodyPr bIns="0"/>
          <a:lstStyle>
            <a:lvl1pPr marL="0" indent="0">
              <a:spcBef>
                <a:spcPts val="200"/>
              </a:spcBef>
              <a:buNone/>
              <a:defRPr sz="2200">
                <a:solidFill>
                  <a:schemeClr val="accent1"/>
                </a:solidFill>
              </a:defRPr>
            </a:lvl1pPr>
          </a:lstStyle>
          <a:p>
            <a:pPr lvl="0"/>
            <a:r>
              <a:rPr lang="en-GB" dirty="0"/>
              <a:t>Click to edit</a:t>
            </a:r>
          </a:p>
        </p:txBody>
      </p:sp>
      <p:pic>
        <p:nvPicPr>
          <p:cNvPr id="4" name="Pilt 3">
            <a:extLst>
              <a:ext uri="{FF2B5EF4-FFF2-40B4-BE49-F238E27FC236}">
                <a16:creationId xmlns:a16="http://schemas.microsoft.com/office/drawing/2014/main" id="{F7557E13-7323-43CB-8697-929E891FB7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79101" y="5410200"/>
            <a:ext cx="1489011" cy="827089"/>
          </a:xfrm>
          <a:prstGeom prst="rect">
            <a:avLst/>
          </a:prstGeom>
        </p:spPr>
      </p:pic>
    </p:spTree>
    <p:extLst>
      <p:ext uri="{BB962C8B-B14F-4D97-AF65-F5344CB8AC3E}">
        <p14:creationId xmlns:p14="http://schemas.microsoft.com/office/powerpoint/2010/main" val="230232191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Manual_Title">
    <p:bg>
      <p:bgPr>
        <a:solidFill>
          <a:schemeClr val="bg2"/>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26E22F4-7000-4904-A79C-A24ACA08C0E4}"/>
              </a:ext>
            </a:extLst>
          </p:cNvPr>
          <p:cNvSpPr txBox="1"/>
          <p:nvPr userDrawn="1"/>
        </p:nvSpPr>
        <p:spPr>
          <a:xfrm>
            <a:off x="623889" y="658801"/>
            <a:ext cx="4243386" cy="884249"/>
          </a:xfrm>
          <a:prstGeom prst="rect">
            <a:avLst/>
          </a:prstGeom>
          <a:noFill/>
        </p:spPr>
        <p:txBody>
          <a:bodyPr wrap="square" lIns="0" tIns="0" rIns="0" bIns="0" rtlCol="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6000" dirty="0">
                <a:solidFill>
                  <a:schemeClr val="accent1"/>
                </a:solidFill>
                <a:latin typeface="+mj-lt"/>
              </a:rPr>
              <a:t>hello!</a:t>
            </a:r>
          </a:p>
        </p:txBody>
      </p:sp>
      <p:sp>
        <p:nvSpPr>
          <p:cNvPr id="11" name="Text Placeholder 8">
            <a:extLst>
              <a:ext uri="{FF2B5EF4-FFF2-40B4-BE49-F238E27FC236}">
                <a16:creationId xmlns:a16="http://schemas.microsoft.com/office/drawing/2014/main" id="{ED321AF2-2354-45D7-A71C-6ABF961BCFE0}"/>
              </a:ext>
            </a:extLst>
          </p:cNvPr>
          <p:cNvSpPr>
            <a:spLocks noGrp="1"/>
          </p:cNvSpPr>
          <p:nvPr>
            <p:ph type="body" sz="quarter" idx="12" hasCustomPrompt="1"/>
          </p:nvPr>
        </p:nvSpPr>
        <p:spPr>
          <a:xfrm>
            <a:off x="623887" y="3429000"/>
            <a:ext cx="4964112" cy="2808288"/>
          </a:xfrm>
        </p:spPr>
        <p:txBody>
          <a:bodyPr wrap="square" bIns="0"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2" name="Teksti kohatäide 3">
            <a:extLst>
              <a:ext uri="{FF2B5EF4-FFF2-40B4-BE49-F238E27FC236}">
                <a16:creationId xmlns:a16="http://schemas.microsoft.com/office/drawing/2014/main" id="{EDDBAD18-C3DD-4E53-BC6C-0BC0923EC9D7}"/>
              </a:ext>
            </a:extLst>
          </p:cNvPr>
          <p:cNvSpPr>
            <a:spLocks noGrp="1"/>
          </p:cNvSpPr>
          <p:nvPr>
            <p:ph type="body" sz="quarter" idx="13" hasCustomPrompt="1"/>
          </p:nvPr>
        </p:nvSpPr>
        <p:spPr>
          <a:xfrm>
            <a:off x="6096001" y="3429000"/>
            <a:ext cx="4964112" cy="2808288"/>
          </a:xfrm>
        </p:spPr>
        <p:txBody>
          <a:bodyPr anchor="t" anchorCtr="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13" name="TextBox 12">
            <a:extLst>
              <a:ext uri="{FF2B5EF4-FFF2-40B4-BE49-F238E27FC236}">
                <a16:creationId xmlns:a16="http://schemas.microsoft.com/office/drawing/2014/main" id="{A36B1F16-A6F5-4DCC-A452-D5018E125DDF}"/>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
        <p:nvSpPr>
          <p:cNvPr id="7" name="Text Placeholder 5">
            <a:extLst>
              <a:ext uri="{FF2B5EF4-FFF2-40B4-BE49-F238E27FC236}">
                <a16:creationId xmlns:a16="http://schemas.microsoft.com/office/drawing/2014/main" id="{555D3345-6186-49B0-B6E3-18C1158ABF93}"/>
              </a:ext>
            </a:extLst>
          </p:cNvPr>
          <p:cNvSpPr>
            <a:spLocks noGrp="1"/>
          </p:cNvSpPr>
          <p:nvPr>
            <p:ph type="body" sz="quarter" idx="11" hasCustomPrompt="1"/>
          </p:nvPr>
        </p:nvSpPr>
        <p:spPr>
          <a:xfrm>
            <a:off x="623887" y="1633439"/>
            <a:ext cx="9446704" cy="1795561"/>
          </a:xfrm>
        </p:spPr>
        <p:txBody>
          <a:bodyPr bIns="0" anchor="t" anchorCtr="0"/>
          <a:lstStyle>
            <a:lvl1pPr marL="0" indent="0">
              <a:spcBef>
                <a:spcPts val="200"/>
              </a:spcBef>
              <a:buNone/>
              <a:defRPr sz="2200">
                <a:solidFill>
                  <a:schemeClr val="accent1"/>
                </a:solidFill>
              </a:defRPr>
            </a:lvl1pPr>
          </a:lstStyle>
          <a:p>
            <a:pPr lvl="0"/>
            <a:r>
              <a:rPr lang="en-GB" dirty="0"/>
              <a:t>Click to edit</a:t>
            </a:r>
          </a:p>
        </p:txBody>
      </p:sp>
    </p:spTree>
    <p:extLst>
      <p:ext uri="{BB962C8B-B14F-4D97-AF65-F5344CB8AC3E}">
        <p14:creationId xmlns:p14="http://schemas.microsoft.com/office/powerpoint/2010/main" val="151726309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Manual">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accent1"/>
              </a:buClr>
              <a:defRPr>
                <a:solidFill>
                  <a:schemeClr val="accent1"/>
                </a:solidFill>
              </a:defRPr>
            </a:lvl1pPr>
            <a:lvl2pPr>
              <a:buClr>
                <a:schemeClr val="accent1"/>
              </a:buClr>
              <a:defRPr>
                <a:solidFill>
                  <a:schemeClr val="accent1"/>
                </a:solidFill>
              </a:defRPr>
            </a:lvl2pPr>
            <a:lvl3pPr>
              <a:buClr>
                <a:schemeClr val="accent1"/>
              </a:buClr>
              <a:defRPr>
                <a:solidFill>
                  <a:schemeClr val="accent1"/>
                </a:solidFill>
              </a:defRPr>
            </a:lvl3pPr>
            <a:lvl4pPr>
              <a:buClr>
                <a:schemeClr val="accent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166299892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Manual_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7" y="658801"/>
            <a:ext cx="9495473" cy="1617674"/>
          </a:xfrm>
        </p:spPr>
        <p:txBody>
          <a:bodyPr/>
          <a:lstStyle>
            <a:lvl1pPr>
              <a:defRPr>
                <a:solidFill>
                  <a:schemeClr val="accent1"/>
                </a:solidFill>
              </a:defRPr>
            </a:lvl1pPr>
          </a:lstStyle>
          <a:p>
            <a:r>
              <a:rPr lang="en-US"/>
              <a:t>Click to edit Master title style</a:t>
            </a:r>
            <a:endParaRPr lang="en-GB" dirty="0"/>
          </a:p>
        </p:txBody>
      </p:sp>
      <p:sp>
        <p:nvSpPr>
          <p:cNvPr id="9" name="Text Placeholder 8"/>
          <p:cNvSpPr>
            <a:spLocks noGrp="1"/>
          </p:cNvSpPr>
          <p:nvPr>
            <p:ph type="body" sz="quarter" idx="12" hasCustomPrompt="1"/>
          </p:nvPr>
        </p:nvSpPr>
        <p:spPr>
          <a:xfrm>
            <a:off x="623887" y="2276475"/>
            <a:ext cx="9495473" cy="3960813"/>
          </a:xfrm>
        </p:spPr>
        <p:txBody>
          <a:bodyPr wrap="square" bIns="0"/>
          <a:lstStyle>
            <a:lvl1pPr>
              <a:buClr>
                <a:schemeClr val="bg1"/>
              </a:buClr>
              <a:defRPr>
                <a:solidFill>
                  <a:schemeClr val="accent1"/>
                </a:solidFill>
              </a:defRPr>
            </a:lvl1pPr>
            <a:lvl2pPr>
              <a:buClr>
                <a:schemeClr val="bg1"/>
              </a:buClr>
              <a:defRPr>
                <a:solidFill>
                  <a:schemeClr val="accent1"/>
                </a:solidFill>
              </a:defRPr>
            </a:lvl2pPr>
            <a:lvl3pPr>
              <a:buClr>
                <a:schemeClr val="bg1"/>
              </a:buClr>
              <a:defRPr>
                <a:solidFill>
                  <a:schemeClr val="accent1"/>
                </a:solidFill>
              </a:defRPr>
            </a:lvl3pPr>
            <a:lvl4pPr>
              <a:buClr>
                <a:schemeClr val="bg1"/>
              </a:buClr>
              <a:defRPr>
                <a:solidFill>
                  <a:schemeClr val="accent1"/>
                </a:solidFill>
              </a:defRPr>
            </a:lvl4pPr>
            <a:lvl5pPr>
              <a:buClr>
                <a:schemeClr val="bg1"/>
              </a:buClr>
              <a:defRPr>
                <a:solidFill>
                  <a:schemeClr val="bg1"/>
                </a:solidFill>
              </a:defRPr>
            </a:lvl5pPr>
            <a:lvl9pPr>
              <a:buClr>
                <a:schemeClr val="bg1"/>
              </a:buClr>
              <a:defRPr>
                <a:solidFill>
                  <a:schemeClr val="bg1"/>
                </a:solidFill>
              </a:defRPr>
            </a:lvl9p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
        <p:nvSpPr>
          <p:cNvPr id="4" name="TextBox 3">
            <a:extLst>
              <a:ext uri="{FF2B5EF4-FFF2-40B4-BE49-F238E27FC236}">
                <a16:creationId xmlns:a16="http://schemas.microsoft.com/office/drawing/2014/main" id="{CDFBF891-B282-479A-A9F6-C8EB47E32762}"/>
              </a:ext>
            </a:extLst>
          </p:cNvPr>
          <p:cNvSpPr txBox="1"/>
          <p:nvPr userDrawn="1"/>
        </p:nvSpPr>
        <p:spPr>
          <a:xfrm>
            <a:off x="6096000" y="0"/>
            <a:ext cx="5832475" cy="657225"/>
          </a:xfrm>
          <a:prstGeom prst="rect">
            <a:avLst/>
          </a:prstGeom>
          <a:no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800" dirty="0">
                <a:solidFill>
                  <a:schemeClr val="accent1"/>
                </a:solidFill>
              </a:rPr>
              <a:t>THIS IS AN INSTRUCTION SLIDE – DELETE BEFORE FINALISING YOUR PRESENTATION</a:t>
            </a:r>
          </a:p>
        </p:txBody>
      </p:sp>
    </p:spTree>
    <p:extLst>
      <p:ext uri="{BB962C8B-B14F-4D97-AF65-F5344CB8AC3E}">
        <p14:creationId xmlns:p14="http://schemas.microsoft.com/office/powerpoint/2010/main" val="56391578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 Visual">
    <p:bg>
      <p:bgPr>
        <a:solidFill>
          <a:srgbClr val="0000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92360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 Subheading + Text + Graph">
    <p:bg>
      <p:bgPr>
        <a:solidFill>
          <a:srgbClr val="F0F1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658801"/>
            <a:ext cx="5472112" cy="969974"/>
          </a:xfrm>
        </p:spPr>
        <p:txBody>
          <a:bodyPr/>
          <a:lstStyle>
            <a:lvl1pPr>
              <a:defRPr>
                <a:solidFill>
                  <a:srgbClr val="575A5D"/>
                </a:solidFill>
              </a:defRPr>
            </a:lvl1pPr>
          </a:lstStyle>
          <a:p>
            <a:r>
              <a:rPr lang="en-US" dirty="0"/>
              <a:t>Click to edit</a:t>
            </a:r>
            <a:endParaRPr lang="en-GB" dirty="0"/>
          </a:p>
        </p:txBody>
      </p:sp>
      <p:sp>
        <p:nvSpPr>
          <p:cNvPr id="4" name="Text Placeholder 3"/>
          <p:cNvSpPr>
            <a:spLocks noGrp="1"/>
          </p:cNvSpPr>
          <p:nvPr>
            <p:ph type="body" sz="quarter" idx="10"/>
          </p:nvPr>
        </p:nvSpPr>
        <p:spPr>
          <a:xfrm>
            <a:off x="623888" y="4133850"/>
            <a:ext cx="4824412" cy="2724150"/>
          </a:xfrm>
        </p:spPr>
        <p:txBody>
          <a:bodyPr/>
          <a:lstStyle>
            <a:lvl1pPr marL="228600" indent="-228600">
              <a:buClr>
                <a:srgbClr val="C4BEC5"/>
              </a:buClr>
              <a:buFont typeface="Aino" panose="02000603040504020204" pitchFamily="50" charset="0"/>
              <a:buChar char="+"/>
              <a:defRPr>
                <a:solidFill>
                  <a:srgbClr val="575A5D"/>
                </a:solidFill>
              </a:defRPr>
            </a:lvl1pPr>
            <a:lvl2pPr marL="361950" indent="-180975">
              <a:buClr>
                <a:srgbClr val="C4BEC5"/>
              </a:buClr>
              <a:buFont typeface="Aino" panose="02000603040504020204" pitchFamily="50" charset="0"/>
              <a:buChar char="+"/>
              <a:defRPr>
                <a:solidFill>
                  <a:srgbClr val="575A5D"/>
                </a:solidFill>
              </a:defRPr>
            </a:lvl2pPr>
            <a:lvl3pPr marL="542925" indent="-180975">
              <a:buClr>
                <a:srgbClr val="C4BEC5"/>
              </a:buClr>
              <a:buFont typeface="Aino" panose="02000603040504020204" pitchFamily="50" charset="0"/>
              <a:buChar char="+"/>
              <a:defRPr>
                <a:solidFill>
                  <a:srgbClr val="575A5D"/>
                </a:solidFill>
              </a:defRPr>
            </a:lvl3pPr>
            <a:lvl4pPr marL="714375" indent="-171450">
              <a:buClr>
                <a:srgbClr val="C4BEC5"/>
              </a:buClr>
              <a:buFont typeface="Aino" panose="02000603040504020204" pitchFamily="50" charset="0"/>
              <a:buChar char="+"/>
              <a:defRPr>
                <a:solidFill>
                  <a:srgbClr val="575A5D"/>
                </a:solidFill>
              </a:defRPr>
            </a:lvl4pPr>
            <a:lvl5pPr marL="895350" indent="-180975">
              <a:buClr>
                <a:srgbClr val="C4BEC5"/>
              </a:buClr>
              <a:buFont typeface="Aino" panose="02000603040504020204" pitchFamily="50" charset="0"/>
              <a:buChar char="+"/>
              <a:defRPr>
                <a:solidFill>
                  <a:srgbClr val="575A5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Text Placeholder 6"/>
          <p:cNvSpPr>
            <a:spLocks noGrp="1"/>
          </p:cNvSpPr>
          <p:nvPr>
            <p:ph type="body" sz="quarter" idx="11" hasCustomPrompt="1"/>
          </p:nvPr>
        </p:nvSpPr>
        <p:spPr>
          <a:xfrm>
            <a:off x="623888" y="1628776"/>
            <a:ext cx="4824412" cy="647700"/>
          </a:xfrm>
        </p:spPr>
        <p:txBody>
          <a:bodyPr bIns="0" anchor="t"/>
          <a:lstStyle>
            <a:lvl1pPr marL="0" indent="0">
              <a:buNone/>
              <a:defRPr sz="2200">
                <a:solidFill>
                  <a:schemeClr val="tx2"/>
                </a:solidFill>
              </a:defRPr>
            </a:lvl1pPr>
            <a:lvl2pPr marL="180975" indent="0">
              <a:buNone/>
              <a:defRPr>
                <a:solidFill>
                  <a:srgbClr val="C4BEC5"/>
                </a:solidFill>
              </a:defRPr>
            </a:lvl2pPr>
            <a:lvl3pPr marL="361950" indent="0">
              <a:buNone/>
              <a:defRPr>
                <a:solidFill>
                  <a:srgbClr val="C4BEC5"/>
                </a:solidFill>
              </a:defRPr>
            </a:lvl3pPr>
            <a:lvl4pPr marL="542925" indent="0">
              <a:buNone/>
              <a:defRPr>
                <a:solidFill>
                  <a:srgbClr val="C4BEC5"/>
                </a:solidFill>
              </a:defRPr>
            </a:lvl4pPr>
            <a:lvl5pPr marL="714375" indent="0">
              <a:buNone/>
              <a:defRPr>
                <a:solidFill>
                  <a:srgbClr val="C4BEC5"/>
                </a:solidFill>
              </a:defRPr>
            </a:lvl5pPr>
          </a:lstStyle>
          <a:p>
            <a:pPr lvl="0"/>
            <a:r>
              <a:rPr lang="en-GB" dirty="0"/>
              <a:t>Click to edit Master subtitle style</a:t>
            </a:r>
          </a:p>
        </p:txBody>
      </p:sp>
    </p:spTree>
    <p:extLst>
      <p:ext uri="{BB962C8B-B14F-4D97-AF65-F5344CB8AC3E}">
        <p14:creationId xmlns:p14="http://schemas.microsoft.com/office/powerpoint/2010/main" val="3590678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tmplLst>
          <p:tmpl>
            <p:tnLst>
              <p:par>
                <p:cTn presetID="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additive="base">
                        <p:cTn dur="500" fill="hold"/>
                        <p:tgtEl>
                          <p:spTgt spid="4"/>
                        </p:tgtEl>
                        <p:attrNameLst>
                          <p:attrName>ppt_x</p:attrName>
                        </p:attrNameLst>
                      </p:cBhvr>
                      <p:tavLst>
                        <p:tav tm="0">
                          <p:val>
                            <p:strVal val="0-#ppt_w/2"/>
                          </p:val>
                        </p:tav>
                        <p:tav tm="100000">
                          <p:val>
                            <p:strVal val="#ppt_x"/>
                          </p:val>
                        </p:tav>
                      </p:tavLst>
                    </p:anim>
                    <p:anim calcmode="lin" valueType="num">
                      <p:cBhvr additive="base">
                        <p:cTn dur="500" fill="hold"/>
                        <p:tgtEl>
                          <p:spTgt spid="4"/>
                        </p:tgtEl>
                        <p:attrNameLst>
                          <p:attrName>ppt_y</p:attrName>
                        </p:attrNameLst>
                      </p:cBhvr>
                      <p:tavLst>
                        <p:tav tm="0">
                          <p:val>
                            <p:strVal val="#ppt_y"/>
                          </p:val>
                        </p:tav>
                        <p:tav tm="100000">
                          <p:val>
                            <p:strVal val="#ppt_y"/>
                          </p:val>
                        </p:tav>
                      </p:tavLst>
                    </p:anim>
                  </p:childTnLst>
                </p:cTn>
              </p:par>
            </p:tnLst>
          </p:tmpl>
        </p:tmplLst>
      </p:bldP>
      <p:bldP spid="7" grpId="0"/>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 background photo + bullets">
    <p:bg>
      <p:bgPr>
        <a:solidFill>
          <a:schemeClr val="tx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32EA25D9-65BC-A710-9936-E74E38F5CF60}"/>
              </a:ext>
            </a:extLst>
          </p:cNvPr>
          <p:cNvSpPr>
            <a:spLocks noGrp="1"/>
          </p:cNvSpPr>
          <p:nvPr>
            <p:ph type="pic" sz="quarter" idx="12"/>
          </p:nvPr>
        </p:nvSpPr>
        <p:spPr>
          <a:xfrm>
            <a:off x="0" y="0"/>
            <a:ext cx="12192000" cy="6858000"/>
          </a:xfrm>
          <a:prstGeom prst="rect">
            <a:avLst/>
          </a:prstGeom>
          <a:pattFill prst="pct5">
            <a:fgClr>
              <a:schemeClr val="bg1"/>
            </a:fgClr>
            <a:bgClr>
              <a:schemeClr val="tx1"/>
            </a:bgClr>
          </a:pattFill>
        </p:spPr>
        <p:txBody>
          <a:bodyPr anchor="ctr"/>
          <a:lstStyle>
            <a:lvl1pPr marL="0" indent="0" algn="ctr">
              <a:buNone/>
              <a:defRPr sz="1800">
                <a:solidFill>
                  <a:schemeClr val="bg1"/>
                </a:solidFill>
              </a:defRPr>
            </a:lvl1pPr>
          </a:lstStyle>
          <a:p>
            <a:r>
              <a:rPr lang="en-GB" dirty="0"/>
              <a:t>Click icon to add picture</a:t>
            </a:r>
            <a:endParaRPr lang="et-EE" dirty="0"/>
          </a:p>
        </p:txBody>
      </p:sp>
      <p:sp>
        <p:nvSpPr>
          <p:cNvPr id="3" name="Text Placeholder 14">
            <a:extLst>
              <a:ext uri="{FF2B5EF4-FFF2-40B4-BE49-F238E27FC236}">
                <a16:creationId xmlns:a16="http://schemas.microsoft.com/office/drawing/2014/main" id="{CAD61C2B-0ABB-221F-F065-019C554797FA}"/>
              </a:ext>
            </a:extLst>
          </p:cNvPr>
          <p:cNvSpPr>
            <a:spLocks noGrp="1"/>
          </p:cNvSpPr>
          <p:nvPr>
            <p:ph type="body" sz="quarter" idx="11" hasCustomPrompt="1"/>
          </p:nvPr>
        </p:nvSpPr>
        <p:spPr>
          <a:xfrm>
            <a:off x="573012" y="3429000"/>
            <a:ext cx="8415113" cy="3412068"/>
          </a:xfrm>
          <a:prstGeom prst="rect">
            <a:avLst/>
          </a:prstGeom>
        </p:spPr>
        <p:txBody>
          <a:bodyPr wrap="square" lIns="0" tIns="0" rIns="0" bIns="720000" anchor="b" anchorCtr="0"/>
          <a:lstStyle>
            <a:lvl1pPr marL="285750" indent="-285750">
              <a:lnSpc>
                <a:spcPct val="100000"/>
              </a:lnSpc>
              <a:spcBef>
                <a:spcPts val="0"/>
              </a:spcBef>
              <a:spcAft>
                <a:spcPts val="800"/>
              </a:spcAft>
              <a:buClr>
                <a:schemeClr val="bg1"/>
              </a:buClr>
              <a:buFont typeface="System Font Regular"/>
              <a:buChar char="+"/>
              <a:defRPr sz="1800">
                <a:solidFill>
                  <a:schemeClr val="bg1"/>
                </a:solidFill>
                <a:latin typeface="Aino" panose="02000603040504020204" pitchFamily="2" charset="77"/>
              </a:defRPr>
            </a:lvl1pPr>
            <a:lvl2pPr>
              <a:defRPr sz="1800">
                <a:latin typeface="Aino "/>
              </a:defRPr>
            </a:lvl2pPr>
            <a:lvl3pPr>
              <a:defRPr sz="1800">
                <a:latin typeface="Aino "/>
              </a:defRPr>
            </a:lvl3pPr>
            <a:lvl4pPr>
              <a:defRPr sz="1800">
                <a:latin typeface="Aino "/>
              </a:defRPr>
            </a:lvl4pPr>
            <a:lvl5pPr>
              <a:defRPr sz="1800">
                <a:latin typeface="Aino "/>
              </a:defRPr>
            </a:lvl5pPr>
          </a:lstStyle>
          <a:p>
            <a:pPr lvl="0"/>
            <a:r>
              <a:rPr lang="en-GB" dirty="0"/>
              <a:t>click to edit text</a:t>
            </a:r>
          </a:p>
        </p:txBody>
      </p:sp>
      <p:sp>
        <p:nvSpPr>
          <p:cNvPr id="6" name="Title Placeholder 14">
            <a:extLst>
              <a:ext uri="{FF2B5EF4-FFF2-40B4-BE49-F238E27FC236}">
                <a16:creationId xmlns:a16="http://schemas.microsoft.com/office/drawing/2014/main" id="{4E55B4C9-ACBC-3750-C593-B32182CAC62D}"/>
              </a:ext>
            </a:extLst>
          </p:cNvPr>
          <p:cNvSpPr>
            <a:spLocks noGrp="1"/>
          </p:cNvSpPr>
          <p:nvPr>
            <p:ph type="title" hasCustomPrompt="1"/>
          </p:nvPr>
        </p:nvSpPr>
        <p:spPr>
          <a:xfrm>
            <a:off x="561208" y="554994"/>
            <a:ext cx="8426918" cy="692497"/>
          </a:xfrm>
          <a:prstGeom prst="rect">
            <a:avLst/>
          </a:prstGeom>
        </p:spPr>
        <p:txBody>
          <a:bodyPr vert="horz" wrap="square" lIns="0" tIns="0" rIns="0" bIns="0" rtlCol="0" anchor="t">
            <a:spAutoFit/>
          </a:bodyPr>
          <a:lstStyle>
            <a:lvl1pPr>
              <a:defRPr sz="5000">
                <a:solidFill>
                  <a:schemeClr val="bg1"/>
                </a:solidFill>
              </a:defRPr>
            </a:lvl1pPr>
          </a:lstStyle>
          <a:p>
            <a:r>
              <a:rPr lang="en-US" dirty="0"/>
              <a:t>click to edit headline</a:t>
            </a:r>
            <a:endParaRPr lang="et-EE" dirty="0"/>
          </a:p>
        </p:txBody>
      </p:sp>
      <p:sp>
        <p:nvSpPr>
          <p:cNvPr id="5" name="Text Placeholder 4">
            <a:extLst>
              <a:ext uri="{FF2B5EF4-FFF2-40B4-BE49-F238E27FC236}">
                <a16:creationId xmlns:a16="http://schemas.microsoft.com/office/drawing/2014/main" id="{FAD9244D-74CC-2D9E-F260-D4AEF14BE37E}"/>
              </a:ext>
            </a:extLst>
          </p:cNvPr>
          <p:cNvSpPr>
            <a:spLocks noGrp="1"/>
          </p:cNvSpPr>
          <p:nvPr>
            <p:ph type="body" sz="quarter" idx="13" hasCustomPrompt="1"/>
          </p:nvPr>
        </p:nvSpPr>
        <p:spPr>
          <a:xfrm>
            <a:off x="561975" y="1340768"/>
            <a:ext cx="8426450" cy="381025"/>
          </a:xfrm>
          <a:prstGeom prst="rect">
            <a:avLst/>
          </a:prstGeom>
        </p:spPr>
        <p:txBody>
          <a:bodyPr lIns="0" rIns="0"/>
          <a:lstStyle>
            <a:lvl1pPr marL="0" indent="0">
              <a:buNone/>
              <a:defRPr sz="2200">
                <a:solidFill>
                  <a:schemeClr val="bg1"/>
                </a:solidFill>
                <a:latin typeface="Aino" panose="02000603040504020204" pitchFamily="2" charset="77"/>
              </a:defRPr>
            </a:lvl1pPr>
            <a:lvl2pPr marL="457200" indent="0">
              <a:buNone/>
              <a:defRPr sz="2200">
                <a:solidFill>
                  <a:schemeClr val="bg1"/>
                </a:solidFill>
              </a:defRPr>
            </a:lvl2pPr>
            <a:lvl3pPr marL="914400" indent="0">
              <a:buNone/>
              <a:defRPr sz="2200">
                <a:solidFill>
                  <a:schemeClr val="bg1"/>
                </a:solidFill>
              </a:defRPr>
            </a:lvl3pPr>
            <a:lvl4pPr marL="1371600" indent="0">
              <a:buNone/>
              <a:defRPr sz="2200">
                <a:solidFill>
                  <a:schemeClr val="bg1"/>
                </a:solidFill>
              </a:defRPr>
            </a:lvl4pPr>
            <a:lvl5pPr marL="1828800" indent="0">
              <a:buNone/>
              <a:defRPr sz="2200">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a:t>
            </a:r>
            <a:r>
              <a:rPr lang="en-GB" dirty="0"/>
              <a:t>subheading</a:t>
            </a:r>
          </a:p>
        </p:txBody>
      </p:sp>
    </p:spTree>
    <p:extLst>
      <p:ext uri="{BB962C8B-B14F-4D97-AF65-F5344CB8AC3E}">
        <p14:creationId xmlns:p14="http://schemas.microsoft.com/office/powerpoint/2010/main" val="40796145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theme" Target="../theme/theme4.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63" Type="http://schemas.openxmlformats.org/officeDocument/2006/relationships/theme" Target="../theme/theme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slideLayout" Target="../slideLayouts/slideLayout12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375619"/>
      </p:ext>
    </p:extLst>
  </p:cSld>
  <p:clrMap bg1="lt1" tx1="dk1" bg2="lt2" tx2="dk2" accent1="accent1" accent2="accent2" accent3="accent3" accent4="accent4" accent5="accent5" accent6="accent6" hlink="hlink" folHlink="folHlink"/>
  <p:sldLayoutIdLst>
    <p:sldLayoutId id="2147483836" r:id="rId1"/>
    <p:sldLayoutId id="2147483843" r:id="rId2"/>
    <p:sldLayoutId id="2147483813" r:id="rId3"/>
    <p:sldLayoutId id="2147483812" r:id="rId4"/>
    <p:sldLayoutId id="2147483814" r:id="rId5"/>
    <p:sldLayoutId id="2147483844" r:id="rId6"/>
    <p:sldLayoutId id="2147483816" r:id="rId7"/>
    <p:sldLayoutId id="2147483842" r:id="rId8"/>
    <p:sldLayoutId id="2147483810" r:id="rId9"/>
    <p:sldLayoutId id="2147483852" r:id="rId10"/>
    <p:sldLayoutId id="2147483853" r:id="rId11"/>
    <p:sldLayoutId id="2147483854" r:id="rId12"/>
  </p:sldLayoutIdLst>
  <p:transition spd="slow">
    <p:push dir="u"/>
  </p:transition>
  <p:txStyles>
    <p:titleStyle>
      <a:lvl1pPr algn="l" defTabSz="914400" rtl="0" eaLnBrk="1" latinLnBrk="0" hangingPunct="1">
        <a:lnSpc>
          <a:spcPct val="90000"/>
        </a:lnSpc>
        <a:spcBef>
          <a:spcPct val="0"/>
        </a:spcBef>
        <a:buNone/>
        <a:defRPr sz="5000" kern="1200">
          <a:solidFill>
            <a:schemeClr val="tx1"/>
          </a:solidFill>
          <a:latin typeface="Aino Headline" panose="020B0303040504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7" userDrawn="1">
          <p15:clr>
            <a:srgbClr val="F26B43"/>
          </p15:clr>
        </p15:guide>
        <p15:guide id="3" pos="7333" userDrawn="1">
          <p15:clr>
            <a:srgbClr val="F26B43"/>
          </p15:clr>
        </p15:guide>
        <p15:guide id="4" orient="horz" pos="346" userDrawn="1">
          <p15:clr>
            <a:srgbClr val="F26B43"/>
          </p15:clr>
        </p15:guide>
        <p15:guide id="5" orient="horz" pos="3838" userDrawn="1">
          <p15:clr>
            <a:srgbClr val="F26B43"/>
          </p15:clr>
        </p15:guide>
        <p15:guide id="6" orient="horz" pos="2160" userDrawn="1">
          <p15:clr>
            <a:srgbClr val="F26B43"/>
          </p15:clr>
        </p15:guide>
        <p15:guide id="7"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09291424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2663005093"/>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 id="2147483888" r:id="rId18"/>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8" y="658801"/>
            <a:ext cx="6119812" cy="969974"/>
          </a:xfrm>
          <a:prstGeom prst="rect">
            <a:avLst/>
          </a:prstGeom>
        </p:spPr>
        <p:txBody>
          <a:bodyPr vert="horz" lIns="0" tIns="0" rIns="0" bIns="0" rtlCol="0" anchor="t">
            <a:noAutofit/>
          </a:bodyPr>
          <a:lstStyle/>
          <a:p>
            <a:r>
              <a:rPr lang="en-US"/>
              <a:t>Click to edit</a:t>
            </a:r>
            <a:endParaRPr lang="en-GB"/>
          </a:p>
        </p:txBody>
      </p:sp>
      <p:sp>
        <p:nvSpPr>
          <p:cNvPr id="3" name="Text Placeholder 2"/>
          <p:cNvSpPr>
            <a:spLocks noGrp="1"/>
          </p:cNvSpPr>
          <p:nvPr>
            <p:ph type="body" idx="1"/>
          </p:nvPr>
        </p:nvSpPr>
        <p:spPr>
          <a:xfrm>
            <a:off x="623888" y="3428999"/>
            <a:ext cx="5472112" cy="3429001"/>
          </a:xfrm>
          <a:prstGeom prst="rect">
            <a:avLst/>
          </a:prstGeom>
        </p:spPr>
        <p:txBody>
          <a:bodyPr vert="horz" lIns="0" tIns="0" rIns="0" bIns="558000" rtlCol="0" anchor="b">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a:p>
            <a:pPr lvl="5"/>
            <a:r>
              <a:rPr lang="et-EE" err="1"/>
              <a:t>Sixth</a:t>
            </a:r>
            <a:r>
              <a:rPr lang="et-EE"/>
              <a:t> </a:t>
            </a:r>
            <a:r>
              <a:rPr lang="et-EE" err="1"/>
              <a:t>level</a:t>
            </a:r>
            <a:endParaRPr lang="et-EE"/>
          </a:p>
          <a:p>
            <a:pPr lvl="6"/>
            <a:r>
              <a:rPr lang="et-EE" err="1"/>
              <a:t>Seventh</a:t>
            </a:r>
            <a:r>
              <a:rPr lang="et-EE"/>
              <a:t> </a:t>
            </a:r>
            <a:r>
              <a:rPr lang="et-EE" err="1"/>
              <a:t>level</a:t>
            </a:r>
            <a:endParaRPr lang="et-EE"/>
          </a:p>
          <a:p>
            <a:pPr lvl="7"/>
            <a:r>
              <a:rPr lang="et-EE" err="1"/>
              <a:t>Eighth</a:t>
            </a:r>
            <a:r>
              <a:rPr lang="et-EE"/>
              <a:t> </a:t>
            </a:r>
            <a:r>
              <a:rPr lang="et-EE" err="1"/>
              <a:t>level</a:t>
            </a:r>
            <a:endParaRPr lang="en-GB"/>
          </a:p>
        </p:txBody>
      </p:sp>
    </p:spTree>
    <p:extLst>
      <p:ext uri="{BB962C8B-B14F-4D97-AF65-F5344CB8AC3E}">
        <p14:creationId xmlns:p14="http://schemas.microsoft.com/office/powerpoint/2010/main" val="3870874768"/>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Lst>
  <p:transition spd="slow">
    <p:push dir="u"/>
  </p:transition>
  <p:txStyles>
    <p:titleStyle>
      <a:lvl1pPr algn="l" defTabSz="914400" rtl="0" eaLnBrk="1" latinLnBrk="0" hangingPunct="1">
        <a:lnSpc>
          <a:spcPct val="100000"/>
        </a:lnSpc>
        <a:spcBef>
          <a:spcPct val="0"/>
        </a:spcBef>
        <a:buNone/>
        <a:defRPr sz="5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1026">
          <p15:clr>
            <a:srgbClr val="F26B43"/>
          </p15:clr>
        </p15:guide>
        <p15:guide id="12" orient="horz" pos="1434">
          <p15:clr>
            <a:srgbClr val="F26B43"/>
          </p15:clr>
        </p15:guide>
        <p15:guide id="13" orient="horz" pos="41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0F1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887" y="657225"/>
            <a:ext cx="7559675" cy="1619250"/>
          </a:xfrm>
          <a:prstGeom prst="rect">
            <a:avLst/>
          </a:prstGeom>
        </p:spPr>
        <p:txBody>
          <a:bodyPr vert="horz" lIns="0" tIns="0" rIns="0" bIns="0" rtlCol="0" anchor="t">
            <a:noAutofit/>
          </a:bodyPr>
          <a:lstStyle/>
          <a:p>
            <a:r>
              <a:rPr lang="en-US" dirty="0"/>
              <a:t>Click to edit</a:t>
            </a:r>
            <a:endParaRPr lang="en-GB" dirty="0"/>
          </a:p>
        </p:txBody>
      </p:sp>
      <p:sp>
        <p:nvSpPr>
          <p:cNvPr id="3" name="Text Placeholder 2"/>
          <p:cNvSpPr>
            <a:spLocks noGrp="1"/>
          </p:cNvSpPr>
          <p:nvPr>
            <p:ph type="body" idx="1"/>
          </p:nvPr>
        </p:nvSpPr>
        <p:spPr>
          <a:xfrm>
            <a:off x="623888" y="3428999"/>
            <a:ext cx="7559674" cy="2808289"/>
          </a:xfrm>
          <a:prstGeom prst="rect">
            <a:avLst/>
          </a:prstGeom>
        </p:spPr>
        <p:txBody>
          <a:bodyPr vert="horz" lIns="0" tIns="0" rIns="0" bIns="0" rtlCol="0" anchor="b">
            <a:noAutofit/>
          </a:bodyPr>
          <a:lstStyle/>
          <a:p>
            <a:pPr lvl="0"/>
            <a:r>
              <a:rPr lang="en-US" dirty="0"/>
              <a:t>First level</a:t>
            </a:r>
          </a:p>
          <a:p>
            <a:pPr lvl="1"/>
            <a:r>
              <a:rPr lang="en-US" dirty="0"/>
              <a:t>Second Level</a:t>
            </a:r>
          </a:p>
          <a:p>
            <a:pPr lvl="2"/>
            <a:r>
              <a:rPr lang="en-US" dirty="0"/>
              <a:t>Third level</a:t>
            </a:r>
          </a:p>
          <a:p>
            <a:pPr lvl="3"/>
            <a:r>
              <a:rPr lang="en-US" dirty="0" err="1"/>
              <a:t>Fourh</a:t>
            </a:r>
            <a:r>
              <a:rPr lang="en-US" dirty="0"/>
              <a:t> level</a:t>
            </a:r>
            <a:endParaRPr lang="en-GB" dirty="0"/>
          </a:p>
        </p:txBody>
      </p:sp>
    </p:spTree>
    <p:extLst>
      <p:ext uri="{BB962C8B-B14F-4D97-AF65-F5344CB8AC3E}">
        <p14:creationId xmlns:p14="http://schemas.microsoft.com/office/powerpoint/2010/main" val="3065771182"/>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19" r:id="rId12"/>
    <p:sldLayoutId id="2147483920" r:id="rId13"/>
    <p:sldLayoutId id="2147483921" r:id="rId14"/>
    <p:sldLayoutId id="2147483922" r:id="rId15"/>
    <p:sldLayoutId id="2147483923" r:id="rId16"/>
    <p:sldLayoutId id="2147483924" r:id="rId17"/>
    <p:sldLayoutId id="2147483925" r:id="rId18"/>
    <p:sldLayoutId id="2147483926" r:id="rId19"/>
    <p:sldLayoutId id="2147483927" r:id="rId20"/>
    <p:sldLayoutId id="2147483928" r:id="rId21"/>
    <p:sldLayoutId id="2147483929" r:id="rId22"/>
    <p:sldLayoutId id="2147483930" r:id="rId23"/>
    <p:sldLayoutId id="2147483931" r:id="rId24"/>
    <p:sldLayoutId id="2147483932" r:id="rId25"/>
    <p:sldLayoutId id="2147483933" r:id="rId26"/>
    <p:sldLayoutId id="2147483934" r:id="rId27"/>
    <p:sldLayoutId id="2147483935" r:id="rId28"/>
    <p:sldLayoutId id="2147483936" r:id="rId29"/>
    <p:sldLayoutId id="2147483937" r:id="rId30"/>
    <p:sldLayoutId id="2147483938" r:id="rId31"/>
    <p:sldLayoutId id="2147483939" r:id="rId32"/>
    <p:sldLayoutId id="2147483940" r:id="rId33"/>
    <p:sldLayoutId id="2147483941" r:id="rId34"/>
    <p:sldLayoutId id="2147483942" r:id="rId35"/>
    <p:sldLayoutId id="2147483943" r:id="rId36"/>
    <p:sldLayoutId id="2147483944" r:id="rId37"/>
    <p:sldLayoutId id="2147483945" r:id="rId38"/>
    <p:sldLayoutId id="2147483946" r:id="rId39"/>
    <p:sldLayoutId id="2147483947" r:id="rId40"/>
    <p:sldLayoutId id="2147483948" r:id="rId41"/>
    <p:sldLayoutId id="2147483949" r:id="rId42"/>
    <p:sldLayoutId id="2147483950" r:id="rId43"/>
    <p:sldLayoutId id="2147483951" r:id="rId44"/>
    <p:sldLayoutId id="2147483952" r:id="rId45"/>
    <p:sldLayoutId id="2147483953" r:id="rId46"/>
    <p:sldLayoutId id="2147483954" r:id="rId47"/>
    <p:sldLayoutId id="2147483955" r:id="rId48"/>
    <p:sldLayoutId id="2147483956" r:id="rId49"/>
    <p:sldLayoutId id="2147483957" r:id="rId50"/>
    <p:sldLayoutId id="2147483958" r:id="rId51"/>
    <p:sldLayoutId id="2147483959" r:id="rId52"/>
    <p:sldLayoutId id="2147483960" r:id="rId53"/>
    <p:sldLayoutId id="2147483961" r:id="rId54"/>
    <p:sldLayoutId id="2147483962" r:id="rId55"/>
    <p:sldLayoutId id="2147483963" r:id="rId56"/>
    <p:sldLayoutId id="2147483964" r:id="rId57"/>
    <p:sldLayoutId id="2147483965" r:id="rId58"/>
    <p:sldLayoutId id="2147483966" r:id="rId59"/>
    <p:sldLayoutId id="2147483967" r:id="rId60"/>
    <p:sldLayoutId id="2147483968" r:id="rId61"/>
    <p:sldLayoutId id="2147483969" r:id="rId62"/>
  </p:sldLayoutIdLst>
  <p:txStyles>
    <p:titleStyle>
      <a:lvl1pPr algn="l" defTabSz="914400" rtl="0" eaLnBrk="1" latinLnBrk="0" hangingPunct="1">
        <a:lnSpc>
          <a:spcPct val="90000"/>
        </a:lnSpc>
        <a:spcBef>
          <a:spcPct val="0"/>
        </a:spcBef>
        <a:buNone/>
        <a:defRPr sz="5000" kern="1200" spc="-100" baseline="0">
          <a:solidFill>
            <a:schemeClr val="accent1"/>
          </a:solidFill>
          <a:latin typeface="+mj-lt"/>
          <a:ea typeface="+mj-ea"/>
          <a:cs typeface="+mj-cs"/>
        </a:defRPr>
      </a:lvl1pPr>
    </p:titleStyle>
    <p:body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66">
          <p15:clr>
            <a:srgbClr val="F26B43"/>
          </p15:clr>
        </p15:guide>
        <p15:guide id="4" pos="7514">
          <p15:clr>
            <a:srgbClr val="F26B43"/>
          </p15:clr>
        </p15:guide>
        <p15:guide id="5" orient="horz" pos="3929">
          <p15:clr>
            <a:srgbClr val="F26B43"/>
          </p15:clr>
        </p15:guide>
        <p15:guide id="6" pos="393">
          <p15:clr>
            <a:srgbClr val="F26B43"/>
          </p15:clr>
        </p15:guide>
        <p15:guide id="7" pos="4248">
          <p15:clr>
            <a:srgbClr val="F26B43"/>
          </p15:clr>
        </p15:guide>
        <p15:guide id="8" pos="3432">
          <p15:clr>
            <a:srgbClr val="F26B43"/>
          </p15:clr>
        </p15:guide>
        <p15:guide id="9" pos="5155">
          <p15:clr>
            <a:srgbClr val="F26B43"/>
          </p15:clr>
        </p15:guide>
        <p15:guide id="10" pos="2525">
          <p15:clr>
            <a:srgbClr val="F26B43"/>
          </p15:clr>
        </p15:guide>
        <p15:guide id="11" orient="horz" pos="958">
          <p15:clr>
            <a:srgbClr val="F26B43"/>
          </p15:clr>
        </p15:guide>
        <p15:guide id="13" orient="horz" pos="414">
          <p15:clr>
            <a:srgbClr val="F26B43"/>
          </p15:clr>
        </p15:guide>
        <p15:guide id="14" pos="72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3" Type="http://schemas.openxmlformats.org/officeDocument/2006/relationships/video" Target="../media/media1.mp4"/><Relationship Id="rId7"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tags" Target="../tags/tag7.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3.xml"/><Relationship Id="rId7" Type="http://schemas.openxmlformats.org/officeDocument/2006/relationships/image" Target="../media/image7.png"/><Relationship Id="rId2" Type="http://schemas.openxmlformats.org/officeDocument/2006/relationships/slideLayout" Target="../slideLayouts/slideLayout16.xml"/><Relationship Id="rId1" Type="http://schemas.openxmlformats.org/officeDocument/2006/relationships/tags" Target="../tags/tag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16.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31.svg"/><Relationship Id="rId5" Type="http://schemas.openxmlformats.org/officeDocument/2006/relationships/image" Target="../media/image30.svg"/><Relationship Id="rId10" Type="http://schemas.openxmlformats.org/officeDocument/2006/relationships/image" Target="../media/image34.svg"/><Relationship Id="rId4" Type="http://schemas.openxmlformats.org/officeDocument/2006/relationships/image" Target="../media/image29.svg"/><Relationship Id="rId9" Type="http://schemas.openxmlformats.org/officeDocument/2006/relationships/image" Target="../media/image26.svg"/></Relationships>
</file>

<file path=ppt/slides/_rels/slide1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 Id="rId9" Type="http://schemas.openxmlformats.org/officeDocument/2006/relationships/image" Target="../media/image41.svg"/></Relationships>
</file>

<file path=ppt/slides/_rels/slide18.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33.svg"/><Relationship Id="rId7" Type="http://schemas.openxmlformats.org/officeDocument/2006/relationships/image" Target="../media/image45.sv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8.svg"/><Relationship Id="rId7" Type="http://schemas.openxmlformats.org/officeDocument/2006/relationships/image" Target="../media/image51.svg"/><Relationship Id="rId12" Type="http://schemas.openxmlformats.org/officeDocument/2006/relationships/image" Target="../media/image56.sv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50.svg"/><Relationship Id="rId11" Type="http://schemas.openxmlformats.org/officeDocument/2006/relationships/image" Target="../media/image55.svg"/><Relationship Id="rId5" Type="http://schemas.openxmlformats.org/officeDocument/2006/relationships/image" Target="../media/image31.svg"/><Relationship Id="rId10" Type="http://schemas.openxmlformats.org/officeDocument/2006/relationships/image" Target="../media/image54.svg"/><Relationship Id="rId4" Type="http://schemas.openxmlformats.org/officeDocument/2006/relationships/image" Target="../media/image49.svg"/><Relationship Id="rId9" Type="http://schemas.openxmlformats.org/officeDocument/2006/relationships/image" Target="../media/image53.svg"/></Relationships>
</file>

<file path=ppt/slides/_rels/slide20.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44.svg"/><Relationship Id="rId18" Type="http://schemas.openxmlformats.org/officeDocument/2006/relationships/image" Target="../media/image23.svg"/><Relationship Id="rId3" Type="http://schemas.openxmlformats.org/officeDocument/2006/relationships/image" Target="../media/image36.svg"/><Relationship Id="rId7" Type="http://schemas.openxmlformats.org/officeDocument/2006/relationships/image" Target="../media/image59.svg"/><Relationship Id="rId12" Type="http://schemas.openxmlformats.org/officeDocument/2006/relationships/image" Target="../media/image42.svg"/><Relationship Id="rId17" Type="http://schemas.openxmlformats.org/officeDocument/2006/relationships/image" Target="../media/image26.svg"/><Relationship Id="rId2" Type="http://schemas.openxmlformats.org/officeDocument/2006/relationships/notesSlide" Target="../notesSlides/notesSlide20.xml"/><Relationship Id="rId16" Type="http://schemas.openxmlformats.org/officeDocument/2006/relationships/image" Target="../media/image22.svg"/><Relationship Id="rId1" Type="http://schemas.openxmlformats.org/officeDocument/2006/relationships/slideLayout" Target="../slideLayouts/slideLayout11.xml"/><Relationship Id="rId6" Type="http://schemas.openxmlformats.org/officeDocument/2006/relationships/image" Target="../media/image58.svg"/><Relationship Id="rId11" Type="http://schemas.openxmlformats.org/officeDocument/2006/relationships/image" Target="../media/image45.svg"/><Relationship Id="rId5" Type="http://schemas.openxmlformats.org/officeDocument/2006/relationships/image" Target="../media/image57.svg"/><Relationship Id="rId15" Type="http://schemas.openxmlformats.org/officeDocument/2006/relationships/image" Target="../media/image25.svg"/><Relationship Id="rId10" Type="http://schemas.openxmlformats.org/officeDocument/2006/relationships/image" Target="../media/image60.svg"/><Relationship Id="rId4" Type="http://schemas.openxmlformats.org/officeDocument/2006/relationships/image" Target="../media/image34.svg"/><Relationship Id="rId9" Type="http://schemas.openxmlformats.org/officeDocument/2006/relationships/image" Target="../media/image50.svg"/><Relationship Id="rId14" Type="http://schemas.openxmlformats.org/officeDocument/2006/relationships/image" Target="../media/image19.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61.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63.jpe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tags" Target="../tags/tag21.xml"/><Relationship Id="rId7" Type="http://schemas.openxmlformats.org/officeDocument/2006/relationships/notesSlide" Target="../notesSlides/notesSlide2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66.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0.png"/><Relationship Id="rId5" Type="http://schemas.openxmlformats.org/officeDocument/2006/relationships/image" Target="../media/image69.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72.jpeg"/></Relationships>
</file>

<file path=ppt/slides/_rels/slide3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svg"/></Relationships>
</file>

<file path=ppt/slides/_rels/slide37.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40.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6.jpe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tags" Target="../tags/tag35.xml"/><Relationship Id="rId7" Type="http://schemas.openxmlformats.org/officeDocument/2006/relationships/image" Target="../media/image88.png"/><Relationship Id="rId12" Type="http://schemas.openxmlformats.org/officeDocument/2006/relationships/image" Target="../media/image93.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87.jpeg"/><Relationship Id="rId11" Type="http://schemas.openxmlformats.org/officeDocument/2006/relationships/image" Target="../media/image92.png"/><Relationship Id="rId5" Type="http://schemas.openxmlformats.org/officeDocument/2006/relationships/notesSlide" Target="../notesSlides/notesSlide39.xml"/><Relationship Id="rId10" Type="http://schemas.openxmlformats.org/officeDocument/2006/relationships/image" Target="../media/image91.png"/><Relationship Id="rId4" Type="http://schemas.openxmlformats.org/officeDocument/2006/relationships/slideLayout" Target="../slideLayouts/slideLayout15.xml"/><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44.xml"/><Relationship Id="rId1" Type="http://schemas.openxmlformats.org/officeDocument/2006/relationships/slideLayout" Target="../slideLayouts/slideLayout75.xml"/></Relationships>
</file>

<file path=ppt/slides/_rels/slide45.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notesSlide" Target="../notesSlides/notesSlide45.xml"/><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xml"/></Relationships>
</file>

<file path=ppt/slides/_rels/slide47.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03.svg"/></Relationships>
</file>

<file path=ppt/slides/_rels/slide5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09.svg"/><Relationship Id="rId4" Type="http://schemas.openxmlformats.org/officeDocument/2006/relationships/image" Target="../media/image108.svg"/></Relationships>
</file>

<file path=ppt/slides/_rels/slide55.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116.svg"/><Relationship Id="rId18" Type="http://schemas.openxmlformats.org/officeDocument/2006/relationships/image" Target="../media/image120.svg"/><Relationship Id="rId3" Type="http://schemas.openxmlformats.org/officeDocument/2006/relationships/image" Target="../media/image110.png"/><Relationship Id="rId7" Type="http://schemas.openxmlformats.org/officeDocument/2006/relationships/image" Target="../media/image40.svg"/><Relationship Id="rId12" Type="http://schemas.openxmlformats.org/officeDocument/2006/relationships/image" Target="../media/image115.svg"/><Relationship Id="rId17" Type="http://schemas.openxmlformats.org/officeDocument/2006/relationships/image" Target="../media/image33.svg"/><Relationship Id="rId2" Type="http://schemas.openxmlformats.org/officeDocument/2006/relationships/notesSlide" Target="../notesSlides/notesSlide54.xml"/><Relationship Id="rId16" Type="http://schemas.openxmlformats.org/officeDocument/2006/relationships/image" Target="../media/image119.svg"/><Relationship Id="rId1" Type="http://schemas.openxmlformats.org/officeDocument/2006/relationships/slideLayout" Target="../slideLayouts/slideLayout11.xml"/><Relationship Id="rId6" Type="http://schemas.openxmlformats.org/officeDocument/2006/relationships/image" Target="../media/image112.svg"/><Relationship Id="rId11" Type="http://schemas.openxmlformats.org/officeDocument/2006/relationships/image" Target="../media/image114.svg"/><Relationship Id="rId5" Type="http://schemas.openxmlformats.org/officeDocument/2006/relationships/image" Target="../media/image111.svg"/><Relationship Id="rId15" Type="http://schemas.openxmlformats.org/officeDocument/2006/relationships/image" Target="../media/image118.svg"/><Relationship Id="rId10" Type="http://schemas.openxmlformats.org/officeDocument/2006/relationships/image" Target="../media/image38.svg"/><Relationship Id="rId4" Type="http://schemas.openxmlformats.org/officeDocument/2006/relationships/image" Target="../media/image52.svg"/><Relationship Id="rId9" Type="http://schemas.openxmlformats.org/officeDocument/2006/relationships/image" Target="../media/image113.svg"/><Relationship Id="rId14" Type="http://schemas.openxmlformats.org/officeDocument/2006/relationships/image" Target="../media/image117.svg"/></Relationships>
</file>

<file path=ppt/slides/_rels/slide5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55.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svg"/><Relationship Id="rId4" Type="http://schemas.openxmlformats.org/officeDocument/2006/relationships/image" Target="../media/image12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standing in front of a bus">
            <a:extLst>
              <a:ext uri="{FF2B5EF4-FFF2-40B4-BE49-F238E27FC236}">
                <a16:creationId xmlns:a16="http://schemas.microsoft.com/office/drawing/2014/main" id="{36FE8324-355C-C332-0957-1AC850746012}"/>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p:spPr>
      </p:pic>
      <p:sp>
        <p:nvSpPr>
          <p:cNvPr id="12" name="Rectangle 11">
            <a:extLst>
              <a:ext uri="{FF2B5EF4-FFF2-40B4-BE49-F238E27FC236}">
                <a16:creationId xmlns:a16="http://schemas.microsoft.com/office/drawing/2014/main" id="{3880590A-43A3-B0A4-4024-1D7C2A9303BC}"/>
              </a:ext>
            </a:extLst>
          </p:cNvPr>
          <p:cNvSpPr/>
          <p:nvPr/>
        </p:nvSpPr>
        <p:spPr>
          <a:xfrm>
            <a:off x="0" y="-16932"/>
            <a:ext cx="11502044" cy="6858000"/>
          </a:xfrm>
          <a:prstGeom prst="rect">
            <a:avLst/>
          </a:prstGeom>
          <a:gradFill flip="none" rotWithShape="1">
            <a:gsLst>
              <a:gs pos="100000">
                <a:srgbClr val="000000">
                  <a:alpha val="70000"/>
                </a:srgbClr>
              </a:gs>
              <a:gs pos="51000">
                <a:srgbClr val="000000">
                  <a:alpha val="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2">
            <a:extLst>
              <a:ext uri="{FF2B5EF4-FFF2-40B4-BE49-F238E27FC236}">
                <a16:creationId xmlns:a16="http://schemas.microsoft.com/office/drawing/2014/main" id="{66D68059-B066-BECB-53D7-A341BAE83CC8}"/>
              </a:ext>
            </a:extLst>
          </p:cNvPr>
          <p:cNvSpPr>
            <a:spLocks noGrp="1"/>
          </p:cNvSpPr>
          <p:nvPr>
            <p:ph type="body" sz="quarter" idx="11"/>
          </p:nvPr>
        </p:nvSpPr>
        <p:spPr>
          <a:xfrm>
            <a:off x="573012" y="3429000"/>
            <a:ext cx="8415113" cy="3412068"/>
          </a:xfrm>
        </p:spPr>
        <p:txBody>
          <a:bodyPr/>
          <a:lstStyle/>
          <a:p>
            <a:pPr marL="0" indent="0">
              <a:buNone/>
            </a:pPr>
            <a:r>
              <a:rPr lang="et-EE" dirty="0" err="1"/>
              <a:t>Author</a:t>
            </a:r>
            <a:endParaRPr lang="et-EE" dirty="0"/>
          </a:p>
          <a:p>
            <a:pPr marL="0" indent="0">
              <a:buNone/>
            </a:pPr>
            <a:r>
              <a:rPr lang="et-EE" dirty="0" err="1"/>
              <a:t>Date</a:t>
            </a:r>
            <a:endParaRPr lang="en-GB" dirty="0"/>
          </a:p>
          <a:p>
            <a:endParaRPr lang="en-US" dirty="0"/>
          </a:p>
        </p:txBody>
      </p:sp>
      <p:sp>
        <p:nvSpPr>
          <p:cNvPr id="17" name="Title 3">
            <a:extLst>
              <a:ext uri="{FF2B5EF4-FFF2-40B4-BE49-F238E27FC236}">
                <a16:creationId xmlns:a16="http://schemas.microsoft.com/office/drawing/2014/main" id="{5C6A4509-1C2D-B377-2176-5C6155D79D09}"/>
              </a:ext>
            </a:extLst>
          </p:cNvPr>
          <p:cNvSpPr>
            <a:spLocks noGrp="1"/>
          </p:cNvSpPr>
          <p:nvPr>
            <p:ph type="title"/>
          </p:nvPr>
        </p:nvSpPr>
        <p:spPr>
          <a:xfrm>
            <a:off x="561208" y="554994"/>
            <a:ext cx="8426918" cy="692497"/>
          </a:xfrm>
        </p:spPr>
        <p:txBody>
          <a:bodyPr/>
          <a:lstStyle/>
          <a:p>
            <a:r>
              <a:rPr lang="et-EE" dirty="0"/>
              <a:t>e-estonia: </a:t>
            </a:r>
            <a:r>
              <a:rPr lang="et-EE" dirty="0" err="1"/>
              <a:t>beyond</a:t>
            </a:r>
            <a:r>
              <a:rPr lang="et-EE" dirty="0"/>
              <a:t> </a:t>
            </a:r>
            <a:r>
              <a:rPr lang="et-EE" dirty="0" err="1"/>
              <a:t>digital</a:t>
            </a:r>
            <a:endParaRPr lang="en-US" dirty="0"/>
          </a:p>
        </p:txBody>
      </p:sp>
      <p:sp>
        <p:nvSpPr>
          <p:cNvPr id="19" name="Text Placeholder 4">
            <a:extLst>
              <a:ext uri="{FF2B5EF4-FFF2-40B4-BE49-F238E27FC236}">
                <a16:creationId xmlns:a16="http://schemas.microsoft.com/office/drawing/2014/main" id="{D5E5CC8C-2890-940B-74EF-C818845861C9}"/>
              </a:ext>
            </a:extLst>
          </p:cNvPr>
          <p:cNvSpPr>
            <a:spLocks noGrp="1"/>
          </p:cNvSpPr>
          <p:nvPr>
            <p:ph type="body" sz="quarter" idx="13"/>
          </p:nvPr>
        </p:nvSpPr>
        <p:spPr>
          <a:xfrm>
            <a:off x="561975" y="1340768"/>
            <a:ext cx="8426450" cy="381025"/>
          </a:xfrm>
        </p:spPr>
        <p:txBody>
          <a:bodyPr/>
          <a:lstStyle/>
          <a:p>
            <a:r>
              <a:rPr lang="et-EE" sz="2200" dirty="0" err="1">
                <a:solidFill>
                  <a:schemeClr val="bg1"/>
                </a:solidFill>
              </a:rPr>
              <a:t>the</a:t>
            </a:r>
            <a:r>
              <a:rPr lang="et-EE" sz="2200" dirty="0">
                <a:solidFill>
                  <a:schemeClr val="bg1"/>
                </a:solidFill>
              </a:rPr>
              <a:t> coolest </a:t>
            </a:r>
            <a:r>
              <a:rPr lang="et-EE" sz="2200" dirty="0" err="1">
                <a:solidFill>
                  <a:schemeClr val="bg1"/>
                </a:solidFill>
              </a:rPr>
              <a:t>digital</a:t>
            </a:r>
            <a:r>
              <a:rPr lang="et-EE" sz="2200" dirty="0">
                <a:solidFill>
                  <a:schemeClr val="bg1"/>
                </a:solidFill>
              </a:rPr>
              <a:t> </a:t>
            </a:r>
            <a:r>
              <a:rPr lang="et-EE" sz="2200" dirty="0" err="1">
                <a:solidFill>
                  <a:schemeClr val="bg1"/>
                </a:solidFill>
              </a:rPr>
              <a:t>society</a:t>
            </a:r>
            <a:endParaRPr lang="en-GB" sz="2200" dirty="0">
              <a:solidFill>
                <a:schemeClr val="bg1"/>
              </a:solidFill>
            </a:endParaRPr>
          </a:p>
          <a:p>
            <a:endParaRPr lang="en-US" dirty="0"/>
          </a:p>
        </p:txBody>
      </p:sp>
    </p:spTree>
    <p:extLst>
      <p:ext uri="{BB962C8B-B14F-4D97-AF65-F5344CB8AC3E}">
        <p14:creationId xmlns:p14="http://schemas.microsoft.com/office/powerpoint/2010/main" val="398406087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aakeraLongInvert_custom">
            <a:hlinkClick r:id="" action="ppaction://media"/>
            <a:extLst>
              <a:ext uri="{FF2B5EF4-FFF2-40B4-BE49-F238E27FC236}">
                <a16:creationId xmlns:a16="http://schemas.microsoft.com/office/drawing/2014/main" id="{B32238C4-5AD9-4AA1-A712-C7D120798380}"/>
              </a:ext>
            </a:extLst>
          </p:cNvPr>
          <p:cNvPicPr>
            <a:picLocks noChangeAspect="1"/>
          </p:cNvPicPr>
          <p:nvPr>
            <a:videoFile r:link="rId3"/>
            <p:custDataLst>
              <p:tags r:id="rId4"/>
            </p:custDataLst>
            <p:extLst>
              <p:ext uri="{DAA4B4D4-6D71-4841-9C94-3DE7FCFB9230}">
                <p14:media xmlns:p14="http://schemas.microsoft.com/office/powerpoint/2010/main" r:embed="rId2"/>
              </p:ext>
            </p:extLst>
          </p:nvPr>
        </p:nvPicPr>
        <p:blipFill>
          <a:blip r:embed="rId9"/>
          <a:stretch>
            <a:fillRect/>
          </a:stretch>
        </p:blipFill>
        <p:spPr>
          <a:xfrm>
            <a:off x="0" y="0"/>
            <a:ext cx="12192000" cy="6858000"/>
          </a:xfrm>
          <a:prstGeom prst="rect">
            <a:avLst/>
          </a:prstGeom>
        </p:spPr>
      </p:pic>
      <p:sp>
        <p:nvSpPr>
          <p:cNvPr id="4" name="Text Placeholder 3"/>
          <p:cNvSpPr>
            <a:spLocks noGrp="1"/>
          </p:cNvSpPr>
          <p:nvPr>
            <p:ph type="body" sz="quarter" idx="11"/>
            <p:custDataLst>
              <p:tags r:id="rId5"/>
            </p:custDataLst>
          </p:nvPr>
        </p:nvSpPr>
        <p:spPr>
          <a:xfrm>
            <a:off x="573012" y="3429000"/>
            <a:ext cx="8415113" cy="3412068"/>
          </a:xfrm>
        </p:spPr>
        <p:txBody>
          <a:bodyPr anchor="b"/>
          <a:lstStyle/>
          <a:p>
            <a:r>
              <a:rPr lang="en-GB" dirty="0"/>
              <a:t>population: 1.3 million</a:t>
            </a:r>
          </a:p>
          <a:p>
            <a:r>
              <a:rPr lang="en-GB" dirty="0"/>
              <a:t>area: 45,</a:t>
            </a:r>
            <a:r>
              <a:rPr lang="et-EE" dirty="0"/>
              <a:t>339</a:t>
            </a:r>
            <a:r>
              <a:rPr lang="en-GB" dirty="0"/>
              <a:t> km2</a:t>
            </a:r>
          </a:p>
          <a:p>
            <a:r>
              <a:rPr lang="en-GB" dirty="0"/>
              <a:t>currency: Euro</a:t>
            </a:r>
          </a:p>
          <a:p>
            <a:r>
              <a:rPr lang="en-GB" dirty="0"/>
              <a:t>member of: </a:t>
            </a:r>
            <a:r>
              <a:rPr lang="et-EE" dirty="0"/>
              <a:t>UN, </a:t>
            </a:r>
            <a:r>
              <a:rPr lang="en-GB" dirty="0"/>
              <a:t>EU, NATO, OECD, </a:t>
            </a:r>
            <a:r>
              <a:rPr lang="et-EE" dirty="0"/>
              <a:t>WTO, CERN etc.</a:t>
            </a:r>
            <a:endParaRPr lang="en-GB" dirty="0"/>
          </a:p>
          <a:p>
            <a:r>
              <a:rPr lang="et-EE" dirty="0"/>
              <a:t>e</a:t>
            </a:r>
            <a:r>
              <a:rPr lang="en-US" dirty="0" err="1"/>
              <a:t>mployees</a:t>
            </a:r>
            <a:r>
              <a:rPr lang="en-US" dirty="0"/>
              <a:t> in the ICT sector contribute to 10% of the GDP</a:t>
            </a:r>
            <a:endParaRPr lang="en-GB" dirty="0"/>
          </a:p>
        </p:txBody>
      </p:sp>
      <p:sp>
        <p:nvSpPr>
          <p:cNvPr id="3" name="Title 2"/>
          <p:cNvSpPr>
            <a:spLocks noGrp="1"/>
          </p:cNvSpPr>
          <p:nvPr>
            <p:ph type="title"/>
            <p:custDataLst>
              <p:tags r:id="rId6"/>
            </p:custDataLst>
          </p:nvPr>
        </p:nvSpPr>
        <p:spPr>
          <a:xfrm>
            <a:off x="561208" y="554994"/>
            <a:ext cx="8426918" cy="692497"/>
          </a:xfrm>
        </p:spPr>
        <p:txBody>
          <a:bodyPr/>
          <a:lstStyle/>
          <a:p>
            <a:r>
              <a:rPr lang="en-GB"/>
              <a:t>a modest country</a:t>
            </a:r>
          </a:p>
        </p:txBody>
      </p:sp>
      <p:sp>
        <p:nvSpPr>
          <p:cNvPr id="8" name="Text Placeholder 7">
            <a:extLst>
              <a:ext uri="{FF2B5EF4-FFF2-40B4-BE49-F238E27FC236}">
                <a16:creationId xmlns:a16="http://schemas.microsoft.com/office/drawing/2014/main" id="{69DE0543-6F83-4319-B668-020C39388543}"/>
              </a:ext>
            </a:extLst>
          </p:cNvPr>
          <p:cNvSpPr>
            <a:spLocks noGrp="1"/>
          </p:cNvSpPr>
          <p:nvPr>
            <p:ph type="body" sz="quarter" idx="13"/>
          </p:nvPr>
        </p:nvSpPr>
        <p:spPr>
          <a:xfrm>
            <a:off x="561975" y="1340768"/>
            <a:ext cx="8426450" cy="381025"/>
          </a:xfrm>
        </p:spPr>
        <p:txBody>
          <a:bodyPr/>
          <a:lstStyle/>
          <a:p>
            <a:r>
              <a:rPr lang="et-EE" err="1"/>
              <a:t>extending</a:t>
            </a:r>
            <a:r>
              <a:rPr lang="et-EE"/>
              <a:t> </a:t>
            </a:r>
            <a:r>
              <a:rPr lang="en-GB"/>
              <a:t>beyond</a:t>
            </a:r>
            <a:r>
              <a:rPr lang="et-EE"/>
              <a:t> </a:t>
            </a:r>
            <a:r>
              <a:rPr lang="en-GB"/>
              <a:t>its borders</a:t>
            </a:r>
          </a:p>
        </p:txBody>
      </p:sp>
    </p:spTree>
    <p:custDataLst>
      <p:tags r:id="rId1"/>
    </p:custDataLst>
    <p:extLst>
      <p:ext uri="{BB962C8B-B14F-4D97-AF65-F5344CB8AC3E}">
        <p14:creationId xmlns:p14="http://schemas.microsoft.com/office/powerpoint/2010/main" val="1214725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mediacall" presetSubtype="0" fill="hold" nodeType="afterEffect">
                                  <p:stCondLst>
                                    <p:cond delay="0"/>
                                  </p:stCondLst>
                                  <p:childTnLst>
                                    <p:cmd type="call" cmd="playFrom(0.0)">
                                      <p:cBhvr>
                                        <p:cTn id="6" dur="94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endCondLst>
                    <p:cond evt="onNext" delay="0">
                      <p:tgtEl>
                        <p:sldTgt/>
                      </p:tgtEl>
                    </p:cond>
                    <p:cond evt="onPrev" delay="0">
                      <p:tgtEl>
                        <p:sldTgt/>
                      </p:tgtEl>
                    </p:cond>
                  </p:end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alphaModFix amt="9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1BC464-0D12-D2FE-E466-4EE030B0649B}"/>
              </a:ext>
            </a:extLst>
          </p:cNvPr>
          <p:cNvSpPr/>
          <p:nvPr>
            <p:custDataLst>
              <p:tags r:id="rId1"/>
            </p:custDataLst>
          </p:nvPr>
        </p:nvSpPr>
        <p:spPr>
          <a:xfrm>
            <a:off x="0" y="0"/>
            <a:ext cx="12192000" cy="6858000"/>
          </a:xfrm>
          <a:prstGeom prst="rect">
            <a:avLst/>
          </a:prstGeom>
          <a:gradFill>
            <a:gsLst>
              <a:gs pos="1000">
                <a:srgbClr val="000000">
                  <a:alpha val="48000"/>
                </a:srgbClr>
              </a:gs>
              <a:gs pos="92000">
                <a:srgbClr val="000000">
                  <a:alpha val="48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grpSp>
        <p:nvGrpSpPr>
          <p:cNvPr id="15" name="Group 14">
            <a:extLst>
              <a:ext uri="{FF2B5EF4-FFF2-40B4-BE49-F238E27FC236}">
                <a16:creationId xmlns:a16="http://schemas.microsoft.com/office/drawing/2014/main" id="{D6093EEE-29C5-2A28-DF08-87D8855F176B}"/>
              </a:ext>
            </a:extLst>
          </p:cNvPr>
          <p:cNvGrpSpPr/>
          <p:nvPr/>
        </p:nvGrpSpPr>
        <p:grpSpPr>
          <a:xfrm>
            <a:off x="4572000" y="5046674"/>
            <a:ext cx="3486894" cy="1152525"/>
            <a:chOff x="514159" y="2372865"/>
            <a:chExt cx="3486894" cy="1152525"/>
          </a:xfrm>
        </p:grpSpPr>
        <p:pic>
          <p:nvPicPr>
            <p:cNvPr id="5" name="Picture 4">
              <a:extLst>
                <a:ext uri="{FF2B5EF4-FFF2-40B4-BE49-F238E27FC236}">
                  <a16:creationId xmlns:a16="http://schemas.microsoft.com/office/drawing/2014/main" id="{97E78D71-1C83-411D-BA98-ED7BA736FA9D}"/>
                </a:ext>
              </a:extLst>
            </p:cNvPr>
            <p:cNvPicPr>
              <a:picLocks noChangeAspect="1" noChangeArrowheads="1"/>
            </p:cNvPicPr>
            <p:nvPr/>
          </p:nvPicPr>
          <p:blipFill>
            <a:blip r:embed="rId5" cstate="screen">
              <a:biLevel thresh="25000"/>
              <a:extLst>
                <a:ext uri="{28A0092B-C50C-407E-A947-70E740481C1C}">
                  <a14:useLocalDpi xmlns:a14="http://schemas.microsoft.com/office/drawing/2010/main"/>
                </a:ext>
              </a:extLst>
            </a:blip>
            <a:srcRect/>
            <a:stretch>
              <a:fillRect/>
            </a:stretch>
          </p:blipFill>
          <p:spPr bwMode="auto">
            <a:xfrm>
              <a:off x="514159" y="237286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6">
              <a:extLst>
                <a:ext uri="{FF2B5EF4-FFF2-40B4-BE49-F238E27FC236}">
                  <a16:creationId xmlns:a16="http://schemas.microsoft.com/office/drawing/2014/main" id="{43B08139-DB8E-4B58-B1B4-7596D9FCB898}"/>
                </a:ext>
              </a:extLst>
            </p:cNvPr>
            <p:cNvSpPr txBox="1">
              <a:spLocks/>
            </p:cNvSpPr>
            <p:nvPr/>
          </p:nvSpPr>
          <p:spPr>
            <a:xfrm>
              <a:off x="179180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mn-cs"/>
                </a:rPr>
                <a:t>tax</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declaration</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in 3 min</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6" name="Group 15">
            <a:extLst>
              <a:ext uri="{FF2B5EF4-FFF2-40B4-BE49-F238E27FC236}">
                <a16:creationId xmlns:a16="http://schemas.microsoft.com/office/drawing/2014/main" id="{2575C308-FA37-CFEF-4729-86D265204363}"/>
              </a:ext>
            </a:extLst>
          </p:cNvPr>
          <p:cNvGrpSpPr/>
          <p:nvPr/>
        </p:nvGrpSpPr>
        <p:grpSpPr>
          <a:xfrm>
            <a:off x="687173" y="2543513"/>
            <a:ext cx="3504656" cy="1152525"/>
            <a:chOff x="4872037" y="2372866"/>
            <a:chExt cx="3504656" cy="1152525"/>
          </a:xfrm>
        </p:grpSpPr>
        <p:pic>
          <p:nvPicPr>
            <p:cNvPr id="7" name="Picture 8">
              <a:extLst>
                <a:ext uri="{FF2B5EF4-FFF2-40B4-BE49-F238E27FC236}">
                  <a16:creationId xmlns:a16="http://schemas.microsoft.com/office/drawing/2014/main" id="{CE894910-1922-4C31-9997-A604D9F9CC22}"/>
                </a:ext>
              </a:extLst>
            </p:cNvPr>
            <p:cNvPicPr>
              <a:picLocks noChangeAspect="1" noChangeArrowheads="1"/>
            </p:cNvPicPr>
            <p:nvPr/>
          </p:nvPicPr>
          <p:blipFill>
            <a:blip r:embed="rId6" cstate="screen">
              <a:biLevel thresh="25000"/>
              <a:extLst>
                <a:ext uri="{28A0092B-C50C-407E-A947-70E740481C1C}">
                  <a14:useLocalDpi xmlns:a14="http://schemas.microsoft.com/office/drawing/2010/main"/>
                </a:ext>
              </a:extLst>
            </a:blip>
            <a:srcRect/>
            <a:stretch>
              <a:fillRect/>
            </a:stretch>
          </p:blipFill>
          <p:spPr bwMode="auto">
            <a:xfrm>
              <a:off x="4872037" y="2372866"/>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6">
              <a:extLst>
                <a:ext uri="{FF2B5EF4-FFF2-40B4-BE49-F238E27FC236}">
                  <a16:creationId xmlns:a16="http://schemas.microsoft.com/office/drawing/2014/main" id="{C7512146-BCD4-47CC-9B13-798C788048A9}"/>
                </a:ext>
              </a:extLst>
            </p:cNvPr>
            <p:cNvSpPr txBox="1">
              <a:spLocks/>
            </p:cNvSpPr>
            <p:nvPr/>
          </p:nvSpPr>
          <p:spPr>
            <a:xfrm>
              <a:off x="6167440" y="2625278"/>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 of </a:t>
              </a:r>
              <a:r>
                <a:rPr kumimoji="0" lang="et-EE" sz="2200" b="0" i="0" u="none" strike="noStrike" kern="1200" cap="none" spc="0" normalizeH="0" baseline="0" noProof="0" dirty="0" err="1">
                  <a:ln>
                    <a:noFill/>
                  </a:ln>
                  <a:solidFill>
                    <a:srgbClr val="FFFFFF"/>
                  </a:solidFill>
                  <a:effectLst/>
                  <a:uLnTx/>
                  <a:uFillTx/>
                  <a:latin typeface="Aino"/>
                  <a:ea typeface="+mn-ea"/>
                  <a:cs typeface="+mn-cs"/>
                </a:rPr>
                <a:t>services</a:t>
              </a:r>
              <a:r>
                <a:rPr kumimoji="0" lang="et-EE" sz="2200" b="0" i="0" u="none" strike="noStrike" kern="1200" cap="none" spc="0" normalizeH="0" baseline="0" noProof="0" dirty="0">
                  <a:ln>
                    <a:noFill/>
                  </a:ln>
                  <a:solidFill>
                    <a:srgbClr val="FFFFFF"/>
                  </a:solidFill>
                  <a:effectLst/>
                  <a:uLnTx/>
                  <a:uFillTx/>
                  <a:latin typeface="Aino"/>
                  <a:ea typeface="+mn-ea"/>
                  <a:cs typeface="+mn-cs"/>
                </a:rPr>
                <a:t> are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GB" sz="2200" b="0" i="0" u="none" strike="noStrike" kern="1200" cap="none" spc="0" normalizeH="0" baseline="0" noProof="0" dirty="0">
                <a:ln>
                  <a:noFill/>
                </a:ln>
                <a:solidFill>
                  <a:srgbClr val="575A5D"/>
                </a:solidFill>
                <a:effectLst/>
                <a:uLnTx/>
                <a:uFillTx/>
                <a:latin typeface="Aino"/>
                <a:ea typeface="+mn-ea"/>
                <a:cs typeface="+mn-cs"/>
              </a:endParaRPr>
            </a:p>
          </p:txBody>
        </p:sp>
      </p:grpSp>
      <p:grpSp>
        <p:nvGrpSpPr>
          <p:cNvPr id="18" name="Group 17">
            <a:extLst>
              <a:ext uri="{FF2B5EF4-FFF2-40B4-BE49-F238E27FC236}">
                <a16:creationId xmlns:a16="http://schemas.microsoft.com/office/drawing/2014/main" id="{7DC4A220-F2A7-6A72-2ADB-199D2EF91DB8}"/>
              </a:ext>
            </a:extLst>
          </p:cNvPr>
          <p:cNvGrpSpPr/>
          <p:nvPr/>
        </p:nvGrpSpPr>
        <p:grpSpPr>
          <a:xfrm>
            <a:off x="8305253" y="4277007"/>
            <a:ext cx="3438994" cy="1233958"/>
            <a:chOff x="8686970" y="2276475"/>
            <a:chExt cx="3438994" cy="1233958"/>
          </a:xfrm>
        </p:grpSpPr>
        <p:pic>
          <p:nvPicPr>
            <p:cNvPr id="9" name="Picture 10">
              <a:extLst>
                <a:ext uri="{FF2B5EF4-FFF2-40B4-BE49-F238E27FC236}">
                  <a16:creationId xmlns:a16="http://schemas.microsoft.com/office/drawing/2014/main" id="{C7932B2E-63CD-44EB-8A07-29590B30F476}"/>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8686970" y="2276475"/>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6">
              <a:extLst>
                <a:ext uri="{FF2B5EF4-FFF2-40B4-BE49-F238E27FC236}">
                  <a16:creationId xmlns:a16="http://schemas.microsoft.com/office/drawing/2014/main" id="{93D36E8B-3D50-4765-A1F8-AFC641E74D0A}"/>
                </a:ext>
              </a:extLst>
            </p:cNvPr>
            <p:cNvSpPr txBox="1">
              <a:spLocks/>
            </p:cNvSpPr>
            <p:nvPr/>
          </p:nvSpPr>
          <p:spPr>
            <a:xfrm>
              <a:off x="9916711" y="2387823"/>
              <a:ext cx="2209253" cy="112261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2%</a:t>
              </a:r>
              <a:r>
                <a:rPr kumimoji="0" lang="et-EE" sz="2200" b="0" i="0" u="none" strike="noStrike" kern="1200" cap="none" spc="0" normalizeH="0" baseline="0" noProof="0" dirty="0">
                  <a:ln>
                    <a:noFill/>
                  </a:ln>
                  <a:solidFill>
                    <a:srgbClr val="0000F0"/>
                  </a:solidFill>
                  <a:effectLst/>
                  <a:uLnTx/>
                  <a:uFillTx/>
                  <a:latin typeface="Aino"/>
                  <a:ea typeface="+mn-ea"/>
                  <a:cs typeface="+mn-cs"/>
                </a:rPr>
                <a:t> </a:t>
              </a:r>
              <a:r>
                <a:rPr kumimoji="0" lang="et-EE" sz="2200" b="0" i="0" u="none" strike="noStrike" kern="1200" cap="none" spc="0" normalizeH="0" baseline="0" noProof="0" dirty="0">
                  <a:ln>
                    <a:noFill/>
                  </a:ln>
                  <a:solidFill>
                    <a:srgbClr val="FFFFFF"/>
                  </a:solidFill>
                  <a:effectLst/>
                  <a:uLnTx/>
                  <a:uFillTx/>
                  <a:latin typeface="Aino"/>
                  <a:ea typeface="+mn-ea"/>
                  <a:cs typeface="+mn-cs"/>
                </a:rPr>
                <a:t>GDP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thanks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to</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digital</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signature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19" name="Group 18">
            <a:extLst>
              <a:ext uri="{FF2B5EF4-FFF2-40B4-BE49-F238E27FC236}">
                <a16:creationId xmlns:a16="http://schemas.microsoft.com/office/drawing/2014/main" id="{B5FDCAA8-964D-18F8-44EF-A02AF98FBB46}"/>
              </a:ext>
            </a:extLst>
          </p:cNvPr>
          <p:cNvGrpSpPr/>
          <p:nvPr/>
        </p:nvGrpSpPr>
        <p:grpSpPr>
          <a:xfrm>
            <a:off x="8311031" y="2543512"/>
            <a:ext cx="3433216" cy="1152525"/>
            <a:chOff x="4872037" y="4566900"/>
            <a:chExt cx="3433216" cy="1152525"/>
          </a:xfrm>
        </p:grpSpPr>
        <p:pic>
          <p:nvPicPr>
            <p:cNvPr id="13" name="Picture 12">
              <a:extLst>
                <a:ext uri="{FF2B5EF4-FFF2-40B4-BE49-F238E27FC236}">
                  <a16:creationId xmlns:a16="http://schemas.microsoft.com/office/drawing/2014/main" id="{19D16696-87A1-4F6C-89C9-5063A834FCFD}"/>
                </a:ext>
              </a:extLst>
            </p:cNvPr>
            <p:cNvPicPr>
              <a:picLocks noChangeAspect="1" noChangeArrowheads="1"/>
            </p:cNvPicPr>
            <p:nvPr/>
          </p:nvPicPr>
          <p:blipFill>
            <a:blip r:embed="rId8" cstate="screen">
              <a:biLevel thresh="25000"/>
              <a:extLst>
                <a:ext uri="{28A0092B-C50C-407E-A947-70E740481C1C}">
                  <a14:useLocalDpi xmlns:a14="http://schemas.microsoft.com/office/drawing/2010/main"/>
                </a:ext>
              </a:extLst>
            </a:blip>
            <a:srcRect/>
            <a:stretch>
              <a:fillRect/>
            </a:stretch>
          </p:blipFill>
          <p:spPr bwMode="auto">
            <a:xfrm>
              <a:off x="4872037" y="4566900"/>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6">
              <a:extLst>
                <a:ext uri="{FF2B5EF4-FFF2-40B4-BE49-F238E27FC236}">
                  <a16:creationId xmlns:a16="http://schemas.microsoft.com/office/drawing/2014/main" id="{3F9FE869-7625-400A-BBCF-8324B4C5828A}"/>
                </a:ext>
              </a:extLst>
            </p:cNvPr>
            <p:cNvSpPr txBox="1">
              <a:spLocks/>
            </p:cNvSpPr>
            <p:nvPr/>
          </p:nvSpPr>
          <p:spPr>
            <a:xfrm>
              <a:off x="6096000" y="4566900"/>
              <a:ext cx="2209253"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99,6% </a:t>
              </a:r>
              <a:r>
                <a:rPr kumimoji="0" lang="et-EE" sz="2200" b="0" i="0" u="none" strike="noStrike" kern="1200" cap="none" spc="0" normalizeH="0" baseline="0" noProof="0" dirty="0" err="1">
                  <a:ln>
                    <a:noFill/>
                  </a:ln>
                  <a:solidFill>
                    <a:srgbClr val="FFFFFF"/>
                  </a:solidFill>
                  <a:effectLst/>
                  <a:uLnTx/>
                  <a:uFillTx/>
                  <a:latin typeface="Aino"/>
                  <a:ea typeface="+mn-ea"/>
                  <a:cs typeface="+mn-cs"/>
                </a:rPr>
                <a:t>banking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transactions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done</a:t>
              </a:r>
              <a:r>
                <a:rPr kumimoji="0" lang="et-EE" sz="2200" b="0" i="0" u="none" strike="noStrike" kern="1200" cap="none" spc="0" normalizeH="0" baseline="0" noProof="0" dirty="0">
                  <a:ln>
                    <a:noFill/>
                  </a:ln>
                  <a:solidFill>
                    <a:srgbClr val="FFFFFF"/>
                  </a:solidFill>
                  <a:effectLst/>
                  <a:uLnTx/>
                  <a:uFillTx/>
                  <a:latin typeface="Aino"/>
                  <a:ea typeface="+mn-ea"/>
                  <a:cs typeface="+mn-cs"/>
                </a:rPr>
                <a:t> online</a:t>
              </a:r>
              <a:endParaRPr kumimoji="0" lang="en-GB" sz="2200" b="0" i="0" u="none" strike="noStrike" kern="1200" cap="none" spc="0" normalizeH="0" baseline="0" noProof="0" dirty="0">
                <a:ln>
                  <a:noFill/>
                </a:ln>
                <a:solidFill>
                  <a:srgbClr val="FFFFFF"/>
                </a:solidFill>
                <a:effectLst/>
                <a:uLnTx/>
                <a:uFillTx/>
                <a:latin typeface="Aino"/>
                <a:ea typeface="+mn-ea"/>
                <a:cs typeface="+mn-cs"/>
              </a:endParaRPr>
            </a:p>
          </p:txBody>
        </p:sp>
      </p:grpSp>
      <p:grpSp>
        <p:nvGrpSpPr>
          <p:cNvPr id="21" name="Group 20">
            <a:extLst>
              <a:ext uri="{FF2B5EF4-FFF2-40B4-BE49-F238E27FC236}">
                <a16:creationId xmlns:a16="http://schemas.microsoft.com/office/drawing/2014/main" id="{67989EF5-040A-B777-A399-42F547ABA499}"/>
              </a:ext>
            </a:extLst>
          </p:cNvPr>
          <p:cNvGrpSpPr/>
          <p:nvPr/>
        </p:nvGrpSpPr>
        <p:grpSpPr>
          <a:xfrm>
            <a:off x="623888" y="4246285"/>
            <a:ext cx="3232253" cy="1273111"/>
            <a:chOff x="8686969" y="4566898"/>
            <a:chExt cx="3232253" cy="1273111"/>
          </a:xfrm>
        </p:grpSpPr>
        <p:pic>
          <p:nvPicPr>
            <p:cNvPr id="11" name="Picture 14">
              <a:extLst>
                <a:ext uri="{FF2B5EF4-FFF2-40B4-BE49-F238E27FC236}">
                  <a16:creationId xmlns:a16="http://schemas.microsoft.com/office/drawing/2014/main" id="{87F3C23C-EBB2-4EF7-A772-1E5B92C65BE5}"/>
                </a:ext>
              </a:extLst>
            </p:cNvPr>
            <p:cNvPicPr>
              <a:picLocks noChangeAspect="1" noChangeArrowheads="1"/>
            </p:cNvPicPr>
            <p:nvPr/>
          </p:nvPicPr>
          <p:blipFill>
            <a:blip r:embed="rId9" cstate="screen">
              <a:biLevel thresh="25000"/>
              <a:extLst>
                <a:ext uri="{28A0092B-C50C-407E-A947-70E740481C1C}">
                  <a14:useLocalDpi xmlns:a14="http://schemas.microsoft.com/office/drawing/2010/main"/>
                </a:ext>
              </a:extLst>
            </a:blip>
            <a:srcRect/>
            <a:stretch>
              <a:fillRect/>
            </a:stretch>
          </p:blipFill>
          <p:spPr bwMode="auto">
            <a:xfrm>
              <a:off x="8686969" y="4566898"/>
              <a:ext cx="1152525" cy="11525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6">
              <a:extLst>
                <a:ext uri="{FF2B5EF4-FFF2-40B4-BE49-F238E27FC236}">
                  <a16:creationId xmlns:a16="http://schemas.microsoft.com/office/drawing/2014/main" id="{C6DF06E8-1352-479A-A763-EB90966FF43A}"/>
                </a:ext>
              </a:extLst>
            </p:cNvPr>
            <p:cNvSpPr txBox="1">
              <a:spLocks/>
            </p:cNvSpPr>
            <p:nvPr/>
          </p:nvSpPr>
          <p:spPr>
            <a:xfrm>
              <a:off x="9916711" y="4589190"/>
              <a:ext cx="2002511" cy="1250819"/>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200" b="0" i="0" u="none" strike="noStrike" kern="1200" cap="none" spc="0" normalizeH="0" baseline="0" noProof="0" dirty="0">
                  <a:ln>
                    <a:noFill/>
                  </a:ln>
                  <a:solidFill>
                    <a:srgbClr val="FFFFFF"/>
                  </a:solidFill>
                  <a:effectLst/>
                  <a:uLnTx/>
                  <a:uFillTx/>
                  <a:latin typeface="Aino"/>
                  <a:ea typeface="+mn-ea"/>
                  <a:cs typeface="+mn-cs"/>
                </a:rPr>
                <a:t>1000+ </a:t>
              </a:r>
              <a:r>
                <a:rPr kumimoji="0" lang="et-EE" sz="2200" b="0" i="0" u="none" strike="noStrike" kern="1200" cap="none" spc="0" normalizeH="0" baseline="0" noProof="0" dirty="0" err="1">
                  <a:ln>
                    <a:noFill/>
                  </a:ln>
                  <a:solidFill>
                    <a:srgbClr val="FFFFFF"/>
                  </a:solidFill>
                  <a:effectLst/>
                  <a:uLnTx/>
                  <a:uFillTx/>
                  <a:latin typeface="Aino"/>
                  <a:ea typeface="+mn-ea"/>
                  <a:cs typeface="+mn-cs"/>
                </a:rPr>
                <a:t>years</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working</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time</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r>
                <a:rPr kumimoji="0" lang="et-EE" sz="2200" b="0" i="0" u="none" strike="noStrike" kern="1200" cap="none" spc="0" normalizeH="0" baseline="0" noProof="0" dirty="0" err="1">
                  <a:ln>
                    <a:noFill/>
                  </a:ln>
                  <a:solidFill>
                    <a:srgbClr val="FFFFFF"/>
                  </a:solidFill>
                  <a:effectLst/>
                  <a:uLnTx/>
                  <a:uFillTx/>
                  <a:latin typeface="Aino"/>
                  <a:ea typeface="+mn-ea"/>
                  <a:cs typeface="+mn-cs"/>
                </a:rPr>
                <a:t>saved</a:t>
              </a:r>
              <a:r>
                <a:rPr kumimoji="0" lang="et-EE" sz="2200" b="0" i="0" u="none" strike="noStrike" kern="1200" cap="none" spc="0" normalizeH="0" baseline="0" noProof="0" dirty="0">
                  <a:ln>
                    <a:noFill/>
                  </a:ln>
                  <a:solidFill>
                    <a:srgbClr val="FFFFFF"/>
                  </a:solidFill>
                  <a:effectLst/>
                  <a:uLnTx/>
                  <a:uFillTx/>
                  <a:latin typeface="Aino"/>
                  <a:ea typeface="+mn-ea"/>
                  <a:cs typeface="+mn-cs"/>
                </a:rPr>
                <a:t> </a:t>
              </a:r>
            </a:p>
          </p:txBody>
        </p:sp>
      </p:gr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23888" y="1459190"/>
            <a:ext cx="38848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fast</a:t>
            </a:r>
            <a:r>
              <a:rPr kumimoji="0" lang="en-GB" sz="2400" b="0" i="0" u="none" strike="noStrike" kern="1200" cap="none" spc="0" normalizeH="0" baseline="0" noProof="0" dirty="0" err="1">
                <a:ln>
                  <a:noFill/>
                </a:ln>
                <a:solidFill>
                  <a:srgbClr val="FFFFFF"/>
                </a:solidFill>
                <a:effectLst/>
                <a:uLnTx/>
                <a:uFillTx/>
                <a:latin typeface="Aino"/>
                <a:ea typeface="+mn-ea"/>
                <a:cs typeface="+mn-cs"/>
              </a:rPr>
              <a:t>est</a:t>
            </a:r>
            <a:r>
              <a:rPr kumimoji="0" lang="et-EE" sz="2400" b="0" i="0" u="none" strike="noStrike" kern="1200" cap="none" spc="0" normalizeH="0" baseline="0" noProof="0" dirty="0">
                <a:ln>
                  <a:noFill/>
                </a:ln>
                <a:solidFill>
                  <a:srgbClr val="FF2DB4"/>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decision</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making</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p:txBody>
          <a:bodyPr/>
          <a:lstStyle/>
          <a:p>
            <a:r>
              <a:rPr lang="et-EE" dirty="0" err="1"/>
              <a:t>benefits</a:t>
            </a:r>
            <a:endParaRPr lang="et-EE" dirty="0"/>
          </a:p>
        </p:txBody>
      </p:sp>
    </p:spTree>
    <p:extLst>
      <p:ext uri="{BB962C8B-B14F-4D97-AF65-F5344CB8AC3E}">
        <p14:creationId xmlns:p14="http://schemas.microsoft.com/office/powerpoint/2010/main" val="37254447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79BF56FB-8004-F807-85D1-CDA72F63D8C9}"/>
              </a:ext>
            </a:extLst>
          </p:cNvPr>
          <p:cNvSpPr>
            <a:spLocks noGrp="1"/>
          </p:cNvSpPr>
          <p:nvPr>
            <p:ph type="body" sz="quarter" idx="11"/>
          </p:nvPr>
        </p:nvSpPr>
        <p:spPr>
          <a:xfrm>
            <a:off x="550863" y="4021953"/>
            <a:ext cx="2592000" cy="2663825"/>
          </a:xfrm>
        </p:spPr>
        <p:txBody>
          <a:bodyPr/>
          <a:lstStyle/>
          <a:p>
            <a:pPr algn="ctr"/>
            <a:r>
              <a:rPr lang="en-GB" sz="1800" dirty="0">
                <a:solidFill>
                  <a:schemeClr val="bg1"/>
                </a:solidFill>
              </a:rPr>
              <a:t>FREEDOM HOUSE 202</a:t>
            </a:r>
            <a:r>
              <a:rPr lang="et-EE" dirty="0"/>
              <a:t>4</a:t>
            </a:r>
            <a:endParaRPr lang="et-EE" sz="1800" dirty="0">
              <a:solidFill>
                <a:schemeClr val="bg1"/>
              </a:solidFill>
            </a:endParaRPr>
          </a:p>
          <a:p>
            <a:pPr algn="ctr"/>
            <a:r>
              <a:rPr lang="en-GB" sz="1800" dirty="0">
                <a:solidFill>
                  <a:schemeClr val="bg1"/>
                </a:solidFill>
              </a:rPr>
              <a:t>internet freedom</a:t>
            </a:r>
          </a:p>
        </p:txBody>
      </p:sp>
      <p:sp>
        <p:nvSpPr>
          <p:cNvPr id="4" name="Title 3"/>
          <p:cNvSpPr>
            <a:spLocks noGrp="1"/>
          </p:cNvSpPr>
          <p:nvPr>
            <p:ph type="title"/>
          </p:nvPr>
        </p:nvSpPr>
        <p:spPr>
          <a:xfrm>
            <a:off x="561208" y="554994"/>
            <a:ext cx="8426918" cy="692497"/>
          </a:xfrm>
        </p:spPr>
        <p:txBody>
          <a:bodyPr/>
          <a:lstStyle/>
          <a:p>
            <a:r>
              <a:rPr lang="et-EE" err="1"/>
              <a:t>our</a:t>
            </a:r>
            <a:r>
              <a:rPr lang="et-EE"/>
              <a:t> </a:t>
            </a:r>
            <a:r>
              <a:rPr lang="et-EE" err="1"/>
              <a:t>highest</a:t>
            </a:r>
            <a:r>
              <a:rPr lang="et-EE"/>
              <a:t> </a:t>
            </a:r>
            <a:r>
              <a:rPr lang="et-EE" err="1"/>
              <a:t>rankings</a:t>
            </a:r>
            <a:endParaRPr lang="en-US"/>
          </a:p>
        </p:txBody>
      </p:sp>
      <p:sp>
        <p:nvSpPr>
          <p:cNvPr id="2" name="Text Placeholder 1">
            <a:extLst>
              <a:ext uri="{FF2B5EF4-FFF2-40B4-BE49-F238E27FC236}">
                <a16:creationId xmlns:a16="http://schemas.microsoft.com/office/drawing/2014/main" id="{9861275E-79D0-3A3E-ED05-06251BAF0C93}"/>
              </a:ext>
            </a:extLst>
          </p:cNvPr>
          <p:cNvSpPr>
            <a:spLocks noGrp="1"/>
          </p:cNvSpPr>
          <p:nvPr>
            <p:ph type="body" sz="quarter" idx="12"/>
          </p:nvPr>
        </p:nvSpPr>
        <p:spPr>
          <a:xfrm>
            <a:off x="9058758" y="4021953"/>
            <a:ext cx="2592000" cy="1185907"/>
          </a:xfrm>
        </p:spPr>
        <p:txBody>
          <a:bodyPr/>
          <a:lstStyle/>
          <a:p>
            <a:pPr algn="ctr"/>
            <a:r>
              <a:rPr lang="et-EE"/>
              <a:t>UN e-</a:t>
            </a:r>
            <a:r>
              <a:rPr lang="et-EE" err="1"/>
              <a:t>Government</a:t>
            </a:r>
            <a:r>
              <a:rPr lang="et-EE"/>
              <a:t> </a:t>
            </a:r>
            <a:r>
              <a:rPr lang="et-EE" err="1"/>
              <a:t>Survey</a:t>
            </a:r>
            <a:r>
              <a:rPr lang="et-EE"/>
              <a:t> </a:t>
            </a:r>
            <a:r>
              <a:rPr lang="et-EE" sz="1800">
                <a:solidFill>
                  <a:schemeClr val="bg1"/>
                </a:solidFill>
              </a:rPr>
              <a:t> </a:t>
            </a:r>
            <a:br>
              <a:rPr lang="et-EE" sz="1800">
                <a:solidFill>
                  <a:schemeClr val="bg1"/>
                </a:solidFill>
              </a:rPr>
            </a:br>
            <a:r>
              <a:rPr lang="en-GB" sz="1800">
                <a:solidFill>
                  <a:schemeClr val="bg1"/>
                </a:solidFill>
              </a:rPr>
              <a:t>202</a:t>
            </a:r>
            <a:r>
              <a:rPr lang="et-EE"/>
              <a:t>4</a:t>
            </a:r>
            <a:endParaRPr lang="en-GB" sz="1800">
              <a:solidFill>
                <a:schemeClr val="bg1"/>
              </a:solidFill>
            </a:endParaRPr>
          </a:p>
          <a:p>
            <a:endParaRPr lang="en-EE"/>
          </a:p>
        </p:txBody>
      </p:sp>
      <p:sp>
        <p:nvSpPr>
          <p:cNvPr id="5" name="Text Placeholder 4">
            <a:extLst>
              <a:ext uri="{FF2B5EF4-FFF2-40B4-BE49-F238E27FC236}">
                <a16:creationId xmlns:a16="http://schemas.microsoft.com/office/drawing/2014/main" id="{D7F62A0D-1C91-04D4-4E4B-1C73C16C6836}"/>
              </a:ext>
            </a:extLst>
          </p:cNvPr>
          <p:cNvSpPr>
            <a:spLocks noGrp="1"/>
          </p:cNvSpPr>
          <p:nvPr>
            <p:ph type="body" sz="quarter" idx="13"/>
          </p:nvPr>
        </p:nvSpPr>
        <p:spPr>
          <a:xfrm>
            <a:off x="3386828" y="4021953"/>
            <a:ext cx="2592000" cy="2663825"/>
          </a:xfrm>
        </p:spPr>
        <p:txBody>
          <a:bodyPr/>
          <a:lstStyle/>
          <a:p>
            <a:pPr algn="ctr"/>
            <a:r>
              <a:rPr lang="et-EE" sz="1800" dirty="0">
                <a:solidFill>
                  <a:schemeClr val="bg1"/>
                </a:solidFill>
              </a:rPr>
              <a:t>DESI 2025</a:t>
            </a:r>
          </a:p>
          <a:p>
            <a:pPr algn="ctr"/>
            <a:r>
              <a:rPr lang="et-EE" sz="1800" dirty="0" err="1">
                <a:solidFill>
                  <a:schemeClr val="bg1"/>
                </a:solidFill>
              </a:rPr>
              <a:t>digital</a:t>
            </a:r>
            <a:r>
              <a:rPr lang="et-EE" sz="1800" dirty="0">
                <a:solidFill>
                  <a:schemeClr val="bg1"/>
                </a:solidFill>
              </a:rPr>
              <a:t> </a:t>
            </a:r>
            <a:r>
              <a:rPr lang="et-EE" sz="1800" dirty="0" err="1">
                <a:solidFill>
                  <a:schemeClr val="bg1"/>
                </a:solidFill>
              </a:rPr>
              <a:t>public</a:t>
            </a:r>
            <a:r>
              <a:rPr lang="et-EE" sz="1800" dirty="0">
                <a:solidFill>
                  <a:schemeClr val="bg1"/>
                </a:solidFill>
              </a:rPr>
              <a:t> </a:t>
            </a:r>
            <a:r>
              <a:rPr lang="et-EE" sz="1800" dirty="0" err="1">
                <a:solidFill>
                  <a:schemeClr val="bg1"/>
                </a:solidFill>
              </a:rPr>
              <a:t>services</a:t>
            </a:r>
            <a:r>
              <a:rPr lang="et-EE" sz="1800" dirty="0">
                <a:solidFill>
                  <a:schemeClr val="bg1"/>
                </a:solidFill>
              </a:rPr>
              <a:t> </a:t>
            </a:r>
            <a:r>
              <a:rPr lang="et-EE" sz="1800" dirty="0" err="1">
                <a:solidFill>
                  <a:schemeClr val="bg1"/>
                </a:solidFill>
              </a:rPr>
              <a:t>for</a:t>
            </a:r>
            <a:r>
              <a:rPr lang="et-EE" sz="1800" dirty="0">
                <a:solidFill>
                  <a:schemeClr val="bg1"/>
                </a:solidFill>
              </a:rPr>
              <a:t> </a:t>
            </a:r>
            <a:r>
              <a:rPr lang="et-EE" sz="1800" dirty="0" err="1">
                <a:solidFill>
                  <a:schemeClr val="bg1"/>
                </a:solidFill>
              </a:rPr>
              <a:t>citizens</a:t>
            </a:r>
            <a:endParaRPr lang="en-GB" sz="1800" dirty="0">
              <a:solidFill>
                <a:schemeClr val="bg1"/>
              </a:solidFill>
            </a:endParaRPr>
          </a:p>
          <a:p>
            <a:endParaRPr lang="en-EE" dirty="0"/>
          </a:p>
        </p:txBody>
      </p:sp>
      <p:sp>
        <p:nvSpPr>
          <p:cNvPr id="7" name="Text Placeholder 6">
            <a:extLst>
              <a:ext uri="{FF2B5EF4-FFF2-40B4-BE49-F238E27FC236}">
                <a16:creationId xmlns:a16="http://schemas.microsoft.com/office/drawing/2014/main" id="{D0D065D2-2D4C-5729-5337-CFBE2F6736AE}"/>
              </a:ext>
            </a:extLst>
          </p:cNvPr>
          <p:cNvSpPr>
            <a:spLocks noGrp="1"/>
          </p:cNvSpPr>
          <p:nvPr>
            <p:ph type="body" sz="quarter" idx="14"/>
          </p:nvPr>
        </p:nvSpPr>
        <p:spPr>
          <a:xfrm>
            <a:off x="6222793" y="4021953"/>
            <a:ext cx="2592000" cy="2663825"/>
          </a:xfrm>
        </p:spPr>
        <p:txBody>
          <a:bodyPr/>
          <a:lstStyle/>
          <a:p>
            <a:r>
              <a:rPr lang="et-EE" dirty="0"/>
              <a:t>OECD 2025</a:t>
            </a:r>
          </a:p>
          <a:p>
            <a:r>
              <a:rPr lang="et-EE" dirty="0" err="1"/>
              <a:t>tax</a:t>
            </a:r>
            <a:r>
              <a:rPr lang="et-EE" dirty="0"/>
              <a:t> </a:t>
            </a:r>
            <a:r>
              <a:rPr lang="et-EE" dirty="0" err="1">
                <a:latin typeface="Aino" panose="02000603040504020204" pitchFamily="50" charset="-70"/>
              </a:rPr>
              <a:t>c</a:t>
            </a:r>
            <a:r>
              <a:rPr lang="et-EE" b="0" i="0" dirty="0" err="1">
                <a:effectLst/>
                <a:latin typeface="Aino" panose="02000603040504020204" pitchFamily="50" charset="-70"/>
              </a:rPr>
              <a:t>ompetitiveness</a:t>
            </a:r>
            <a:r>
              <a:rPr lang="et-EE" b="0" i="0" dirty="0">
                <a:effectLst/>
                <a:latin typeface="Aino" panose="02000603040504020204" pitchFamily="50" charset="-70"/>
              </a:rPr>
              <a:t> </a:t>
            </a:r>
            <a:r>
              <a:rPr lang="et-EE" sz="1800" dirty="0" err="1">
                <a:solidFill>
                  <a:schemeClr val="bg1"/>
                </a:solidFill>
              </a:rPr>
              <a:t>index</a:t>
            </a:r>
            <a:endParaRPr lang="en-GB" sz="1800" dirty="0">
              <a:solidFill>
                <a:schemeClr val="bg1"/>
              </a:solidFill>
            </a:endParaRPr>
          </a:p>
          <a:p>
            <a:endParaRPr lang="en-EE"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1487443"/>
            <a:ext cx="7573100" cy="755651"/>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
        <p:nvSpPr>
          <p:cNvPr id="6" name="Text Placeholder 2">
            <a:extLst>
              <a:ext uri="{FF2B5EF4-FFF2-40B4-BE49-F238E27FC236}">
                <a16:creationId xmlns:a16="http://schemas.microsoft.com/office/drawing/2014/main" id="{F107C3AF-0DB2-7120-2DEA-6027AFF4426E}"/>
              </a:ext>
            </a:extLst>
          </p:cNvPr>
          <p:cNvSpPr txBox="1">
            <a:spLocks/>
          </p:cNvSpPr>
          <p:nvPr/>
        </p:nvSpPr>
        <p:spPr>
          <a:xfrm>
            <a:off x="776804" y="3657601"/>
            <a:ext cx="8642701" cy="3200399"/>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1800" b="0" i="0" u="none" strike="noStrike" kern="1200" cap="none" spc="0" normalizeH="0" baseline="0" noProof="0">
              <a:ln>
                <a:noFill/>
              </a:ln>
              <a:solidFill>
                <a:srgbClr val="F0F1F2"/>
              </a:solidFill>
              <a:effectLst/>
              <a:uLnTx/>
              <a:uFillTx/>
              <a:latin typeface="Aino"/>
              <a:ea typeface="+mn-ea"/>
              <a:cs typeface="+mn-cs"/>
            </a:endParaRPr>
          </a:p>
        </p:txBody>
      </p:sp>
      <p:sp>
        <p:nvSpPr>
          <p:cNvPr id="10" name="Text Placeholder 10">
            <a:extLst>
              <a:ext uri="{FF2B5EF4-FFF2-40B4-BE49-F238E27FC236}">
                <a16:creationId xmlns:a16="http://schemas.microsoft.com/office/drawing/2014/main" id="{13079B59-CC4E-CAFE-346E-0565148BEFCF}"/>
              </a:ext>
            </a:extLst>
          </p:cNvPr>
          <p:cNvSpPr txBox="1">
            <a:spLocks/>
          </p:cNvSpPr>
          <p:nvPr/>
        </p:nvSpPr>
        <p:spPr>
          <a:xfrm>
            <a:off x="55086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
        <p:nvSpPr>
          <p:cNvPr id="29" name="Text Placeholder 10">
            <a:extLst>
              <a:ext uri="{FF2B5EF4-FFF2-40B4-BE49-F238E27FC236}">
                <a16:creationId xmlns:a16="http://schemas.microsoft.com/office/drawing/2014/main" id="{52A48211-B4E9-CDF9-C598-5D54B356119E}"/>
              </a:ext>
            </a:extLst>
          </p:cNvPr>
          <p:cNvSpPr txBox="1">
            <a:spLocks/>
          </p:cNvSpPr>
          <p:nvPr/>
        </p:nvSpPr>
        <p:spPr>
          <a:xfrm>
            <a:off x="33893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#4</a:t>
            </a:r>
            <a:endParaRPr lang="en-GB" sz="5000" dirty="0">
              <a:latin typeface="+mj-lt"/>
            </a:endParaRPr>
          </a:p>
        </p:txBody>
      </p:sp>
      <p:sp>
        <p:nvSpPr>
          <p:cNvPr id="30" name="Text Placeholder 10">
            <a:extLst>
              <a:ext uri="{FF2B5EF4-FFF2-40B4-BE49-F238E27FC236}">
                <a16:creationId xmlns:a16="http://schemas.microsoft.com/office/drawing/2014/main" id="{85F9C843-54FD-D0D0-E19A-84870EAD0B90}"/>
              </a:ext>
            </a:extLst>
          </p:cNvPr>
          <p:cNvSpPr txBox="1">
            <a:spLocks/>
          </p:cNvSpPr>
          <p:nvPr/>
        </p:nvSpPr>
        <p:spPr>
          <a:xfrm>
            <a:off x="61706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31" name="Text Placeholder 10">
            <a:extLst>
              <a:ext uri="{FF2B5EF4-FFF2-40B4-BE49-F238E27FC236}">
                <a16:creationId xmlns:a16="http://schemas.microsoft.com/office/drawing/2014/main" id="{0187B0DB-91F1-F3CA-DE19-48804D5B73A4}"/>
              </a:ext>
            </a:extLst>
          </p:cNvPr>
          <p:cNvSpPr txBox="1">
            <a:spLocks/>
          </p:cNvSpPr>
          <p:nvPr/>
        </p:nvSpPr>
        <p:spPr>
          <a:xfrm>
            <a:off x="9028113" y="2836047"/>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#2</a:t>
            </a:r>
            <a:endParaRPr lang="en-GB" sz="5000">
              <a:latin typeface="+mj-lt"/>
            </a:endParaRPr>
          </a:p>
        </p:txBody>
      </p:sp>
    </p:spTree>
    <p:extLst>
      <p:ext uri="{BB962C8B-B14F-4D97-AF65-F5344CB8AC3E}">
        <p14:creationId xmlns:p14="http://schemas.microsoft.com/office/powerpoint/2010/main" val="42329776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nodePh="1">
                                  <p:stCondLst>
                                    <p:cond delay="0"/>
                                  </p:stCondLst>
                                  <p:endCondLst>
                                    <p:cond evt="begin" delay="0">
                                      <p:tn val="12"/>
                                    </p:cond>
                                  </p:end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Two people on motorcycles on a race track">
            <a:extLst>
              <a:ext uri="{FF2B5EF4-FFF2-40B4-BE49-F238E27FC236}">
                <a16:creationId xmlns:a16="http://schemas.microsoft.com/office/drawing/2014/main" id="{9B31F8FB-D33F-5B5D-6B6D-B41356DD46E5}"/>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9" name="Rectangle 13">
            <a:extLst>
              <a:ext uri="{FF2B5EF4-FFF2-40B4-BE49-F238E27FC236}">
                <a16:creationId xmlns:a16="http://schemas.microsoft.com/office/drawing/2014/main" id="{551CD11C-F9D6-CA71-8D5E-BE3F9B01271B}"/>
              </a:ext>
            </a:extLst>
          </p:cNvPr>
          <p:cNvSpPr/>
          <p:nvPr/>
        </p:nvSpPr>
        <p:spPr>
          <a:xfrm>
            <a:off x="0" y="-7864"/>
            <a:ext cx="12192000" cy="6865864"/>
          </a:xfrm>
          <a:prstGeom prst="rect">
            <a:avLst/>
          </a:prstGeom>
          <a:gradFill>
            <a:gsLst>
              <a:gs pos="100000">
                <a:srgbClr val="000000">
                  <a:alpha val="80000"/>
                </a:srgbClr>
              </a:gs>
              <a:gs pos="17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B2519716-88DA-C2C5-5EAF-ECEF2C71805D}"/>
              </a:ext>
            </a:extLst>
          </p:cNvPr>
          <p:cNvSpPr>
            <a:spLocks noGrp="1"/>
          </p:cNvSpPr>
          <p:nvPr>
            <p:ph type="body" sz="quarter" idx="11"/>
          </p:nvPr>
        </p:nvSpPr>
        <p:spPr>
          <a:xfrm>
            <a:off x="573012" y="4000500"/>
            <a:ext cx="8415113" cy="3188970"/>
          </a:xfrm>
        </p:spPr>
        <p:txBody>
          <a:bodyPr/>
          <a:lstStyle/>
          <a:p>
            <a:r>
              <a:rPr lang="et-EE" dirty="0" err="1"/>
              <a:t>digital-minded</a:t>
            </a:r>
            <a:r>
              <a:rPr lang="et-EE" dirty="0"/>
              <a:t> </a:t>
            </a:r>
            <a:r>
              <a:rPr lang="et-EE" dirty="0" err="1"/>
              <a:t>leadership</a:t>
            </a:r>
            <a:endParaRPr lang="et-EE" dirty="0"/>
          </a:p>
          <a:p>
            <a:r>
              <a:rPr lang="et-EE" dirty="0" err="1"/>
              <a:t>citizen-centric</a:t>
            </a:r>
            <a:endParaRPr lang="et-EE" dirty="0"/>
          </a:p>
          <a:p>
            <a:r>
              <a:rPr lang="et-EE" dirty="0" err="1"/>
              <a:t>public-private</a:t>
            </a:r>
            <a:r>
              <a:rPr lang="et-EE" dirty="0"/>
              <a:t> </a:t>
            </a:r>
            <a:r>
              <a:rPr lang="et-EE" dirty="0" err="1"/>
              <a:t>partnership</a:t>
            </a:r>
            <a:r>
              <a:rPr lang="et-EE" dirty="0"/>
              <a:t> </a:t>
            </a:r>
            <a:endParaRPr lang="en-GB" dirty="0"/>
          </a:p>
          <a:p>
            <a:r>
              <a:rPr lang="et-EE" dirty="0"/>
              <a:t>internet </a:t>
            </a:r>
            <a:r>
              <a:rPr lang="et-EE" dirty="0" err="1"/>
              <a:t>access</a:t>
            </a:r>
            <a:r>
              <a:rPr lang="et-EE" dirty="0"/>
              <a:t> </a:t>
            </a:r>
            <a:r>
              <a:rPr lang="et-EE" dirty="0" err="1"/>
              <a:t>for</a:t>
            </a:r>
            <a:r>
              <a:rPr lang="et-EE" dirty="0"/>
              <a:t> </a:t>
            </a:r>
            <a:r>
              <a:rPr lang="et-EE" dirty="0" err="1"/>
              <a:t>everybody</a:t>
            </a:r>
            <a:endParaRPr lang="et-EE" dirty="0"/>
          </a:p>
          <a:p>
            <a:r>
              <a:rPr lang="et-EE" dirty="0"/>
              <a:t>all </a:t>
            </a:r>
            <a:r>
              <a:rPr lang="et-EE" dirty="0" err="1"/>
              <a:t>individuals</a:t>
            </a:r>
            <a:r>
              <a:rPr lang="et-EE" dirty="0"/>
              <a:t> </a:t>
            </a:r>
            <a:r>
              <a:rPr lang="et-EE" dirty="0" err="1"/>
              <a:t>own</a:t>
            </a:r>
            <a:r>
              <a:rPr lang="et-EE" dirty="0"/>
              <a:t> </a:t>
            </a:r>
            <a:r>
              <a:rPr lang="et-EE" dirty="0" err="1"/>
              <a:t>their</a:t>
            </a:r>
            <a:r>
              <a:rPr lang="et-EE" dirty="0"/>
              <a:t> personal data</a:t>
            </a:r>
          </a:p>
          <a:p>
            <a:pPr marL="0" indent="0">
              <a:buNone/>
            </a:pPr>
            <a:endParaRPr lang="et-EE" dirty="0"/>
          </a:p>
        </p:txBody>
      </p:sp>
      <p:sp>
        <p:nvSpPr>
          <p:cNvPr id="4" name="Title 3">
            <a:extLst>
              <a:ext uri="{FF2B5EF4-FFF2-40B4-BE49-F238E27FC236}">
                <a16:creationId xmlns:a16="http://schemas.microsoft.com/office/drawing/2014/main" id="{CE6F3D89-7B6E-5816-1FA4-1A2E90E6639B}"/>
              </a:ext>
            </a:extLst>
          </p:cNvPr>
          <p:cNvSpPr>
            <a:spLocks noGrp="1"/>
          </p:cNvSpPr>
          <p:nvPr>
            <p:ph type="title"/>
          </p:nvPr>
        </p:nvSpPr>
        <p:spPr/>
        <p:txBody>
          <a:bodyPr/>
          <a:lstStyle/>
          <a:p>
            <a:r>
              <a:rPr lang="et-EE" dirty="0" err="1"/>
              <a:t>essential</a:t>
            </a:r>
            <a:endParaRPr lang="et-EE" dirty="0"/>
          </a:p>
        </p:txBody>
      </p:sp>
      <p:sp>
        <p:nvSpPr>
          <p:cNvPr id="5" name="Text Placeholder 4">
            <a:extLst>
              <a:ext uri="{FF2B5EF4-FFF2-40B4-BE49-F238E27FC236}">
                <a16:creationId xmlns:a16="http://schemas.microsoft.com/office/drawing/2014/main" id="{C2369650-39E8-2265-D6C2-F6381881F60D}"/>
              </a:ext>
            </a:extLst>
          </p:cNvPr>
          <p:cNvSpPr>
            <a:spLocks noGrp="1"/>
          </p:cNvSpPr>
          <p:nvPr>
            <p:ph type="body" sz="quarter" idx="13"/>
          </p:nvPr>
        </p:nvSpPr>
        <p:spPr/>
        <p:txBody>
          <a:bodyPr/>
          <a:lstStyle/>
          <a:p>
            <a:r>
              <a:rPr lang="et-EE" sz="2000" dirty="0">
                <a:solidFill>
                  <a:schemeClr val="bg1"/>
                </a:solidFill>
              </a:rPr>
              <a:t>c</a:t>
            </a:r>
            <a:r>
              <a:rPr lang="en-GB" sz="2000" dirty="0" err="1">
                <a:solidFill>
                  <a:schemeClr val="bg1"/>
                </a:solidFill>
              </a:rPr>
              <a:t>lear</a:t>
            </a:r>
            <a:r>
              <a:rPr lang="en-GB" sz="2000" dirty="0">
                <a:solidFill>
                  <a:schemeClr val="bg1"/>
                </a:solidFill>
              </a:rPr>
              <a:t> and</a:t>
            </a:r>
            <a:r>
              <a:rPr lang="et-EE" sz="2000" dirty="0">
                <a:solidFill>
                  <a:schemeClr val="bg1"/>
                </a:solidFill>
              </a:rPr>
              <a:t> </a:t>
            </a:r>
            <a:r>
              <a:rPr lang="en-GB" sz="2000" dirty="0">
                <a:solidFill>
                  <a:schemeClr val="bg1"/>
                </a:solidFill>
              </a:rPr>
              <a:t>honest</a:t>
            </a:r>
            <a:r>
              <a:rPr lang="en-GB" sz="2000" dirty="0"/>
              <a:t> </a:t>
            </a:r>
            <a:r>
              <a:rPr lang="en-GB" sz="2000" dirty="0">
                <a:solidFill>
                  <a:schemeClr val="bg1"/>
                </a:solidFill>
              </a:rPr>
              <a:t>principles</a:t>
            </a:r>
            <a:endParaRPr lang="en-GB" sz="2000" dirty="0">
              <a:solidFill>
                <a:schemeClr val="tx1"/>
              </a:solidFill>
            </a:endParaRPr>
          </a:p>
          <a:p>
            <a:endParaRPr lang="et-EE" dirty="0"/>
          </a:p>
        </p:txBody>
      </p:sp>
    </p:spTree>
    <p:extLst>
      <p:ext uri="{BB962C8B-B14F-4D97-AF65-F5344CB8AC3E}">
        <p14:creationId xmlns:p14="http://schemas.microsoft.com/office/powerpoint/2010/main" val="137875007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p:pic>
      <p:sp>
        <p:nvSpPr>
          <p:cNvPr id="17" name="Rectangle 16">
            <a:extLst>
              <a:ext uri="{FF2B5EF4-FFF2-40B4-BE49-F238E27FC236}">
                <a16:creationId xmlns:a16="http://schemas.microsoft.com/office/drawing/2014/main" id="{D77585F6-41BF-6A0D-D0E8-EE730732A5D8}"/>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44B172E-2FD0-4854-FCE8-97B7DCC4CB45}"/>
              </a:ext>
            </a:extLst>
          </p:cNvPr>
          <p:cNvSpPr>
            <a:spLocks noGrp="1"/>
          </p:cNvSpPr>
          <p:nvPr>
            <p:ph type="body" sz="quarter" idx="11"/>
          </p:nvPr>
        </p:nvSpPr>
        <p:spPr>
          <a:xfrm>
            <a:off x="573013" y="3960429"/>
            <a:ext cx="8415113" cy="1503684"/>
          </a:xfrm>
        </p:spPr>
        <p:txBody>
          <a:bodyPr/>
          <a:lstStyle/>
          <a:p>
            <a:r>
              <a:rPr lang="et-EE" dirty="0" err="1">
                <a:latin typeface="+mn-lt"/>
              </a:rPr>
              <a:t>once-only</a:t>
            </a:r>
            <a:r>
              <a:rPr lang="et-EE" dirty="0">
                <a:latin typeface="+mn-lt"/>
              </a:rPr>
              <a:t> </a:t>
            </a:r>
            <a:r>
              <a:rPr lang="et-EE" dirty="0" err="1">
                <a:latin typeface="+mn-lt"/>
              </a:rPr>
              <a:t>principle</a:t>
            </a:r>
            <a:endParaRPr lang="et-EE" dirty="0">
              <a:latin typeface="+mn-lt"/>
            </a:endParaRPr>
          </a:p>
          <a:p>
            <a:r>
              <a:rPr lang="et-EE" dirty="0">
                <a:latin typeface="+mn-lt"/>
              </a:rPr>
              <a:t>all </a:t>
            </a:r>
            <a:r>
              <a:rPr lang="et-EE" dirty="0" err="1">
                <a:latin typeface="+mn-lt"/>
              </a:rPr>
              <a:t>Estonians</a:t>
            </a:r>
            <a:r>
              <a:rPr lang="et-EE" dirty="0">
                <a:latin typeface="+mn-lt"/>
              </a:rPr>
              <a:t> have a </a:t>
            </a:r>
            <a:r>
              <a:rPr lang="et-EE" dirty="0" err="1">
                <a:latin typeface="+mn-lt"/>
              </a:rPr>
              <a:t>state-issued</a:t>
            </a:r>
            <a:r>
              <a:rPr lang="et-EE" dirty="0">
                <a:latin typeface="+mn-lt"/>
              </a:rPr>
              <a:t> </a:t>
            </a:r>
            <a:r>
              <a:rPr lang="et-EE" dirty="0" err="1">
                <a:latin typeface="+mn-lt"/>
              </a:rPr>
              <a:t>digital</a:t>
            </a:r>
            <a:r>
              <a:rPr lang="et-EE" dirty="0">
                <a:latin typeface="+mn-lt"/>
              </a:rPr>
              <a:t> </a:t>
            </a:r>
            <a:r>
              <a:rPr lang="et-EE" dirty="0" err="1">
                <a:latin typeface="+mn-lt"/>
              </a:rPr>
              <a:t>identity</a:t>
            </a:r>
            <a:r>
              <a:rPr lang="et-EE" dirty="0">
                <a:latin typeface="+mn-lt"/>
              </a:rPr>
              <a:t> </a:t>
            </a:r>
            <a:r>
              <a:rPr lang="et-EE" dirty="0" err="1">
                <a:latin typeface="+mn-lt"/>
              </a:rPr>
              <a:t>since</a:t>
            </a:r>
            <a:r>
              <a:rPr lang="et-EE" dirty="0">
                <a:latin typeface="+mn-lt"/>
              </a:rPr>
              <a:t> 2002</a:t>
            </a:r>
          </a:p>
          <a:p>
            <a:r>
              <a:rPr lang="et-EE" dirty="0">
                <a:latin typeface="+mn-lt"/>
                <a:ea typeface="Aptos" panose="020B0004020202020204" pitchFamily="34" charset="0"/>
                <a:cs typeface="Aptos" panose="020B0004020202020204" pitchFamily="34" charset="0"/>
              </a:rPr>
              <a:t>a</a:t>
            </a:r>
            <a:r>
              <a:rPr lang="et-EE" sz="1800" dirty="0">
                <a:effectLst/>
                <a:latin typeface="+mn-lt"/>
                <a:ea typeface="Aptos" panose="020B0004020202020204" pitchFamily="34" charset="0"/>
                <a:cs typeface="Aptos" panose="020B0004020202020204" pitchFamily="34" charset="0"/>
              </a:rPr>
              <a:t>ll </a:t>
            </a:r>
            <a:r>
              <a:rPr lang="et-EE" sz="1800" dirty="0" err="1">
                <a:effectLst/>
                <a:latin typeface="+mn-lt"/>
                <a:ea typeface="Aptos" panose="020B0004020202020204" pitchFamily="34" charset="0"/>
                <a:cs typeface="Aptos" panose="020B0004020202020204" pitchFamily="34" charset="0"/>
              </a:rPr>
              <a:t>government</a:t>
            </a:r>
            <a:r>
              <a:rPr lang="et-EE" sz="1800" dirty="0">
                <a:effectLst/>
                <a:latin typeface="+mn-lt"/>
                <a:ea typeface="Aptos" panose="020B0004020202020204" pitchFamily="34" charset="0"/>
                <a:cs typeface="Aptos" panose="020B0004020202020204" pitchFamily="34" charset="0"/>
              </a:rPr>
              <a:t> </a:t>
            </a:r>
            <a:r>
              <a:rPr lang="et-EE" sz="1800" dirty="0" err="1">
                <a:effectLst/>
                <a:latin typeface="+mn-lt"/>
                <a:ea typeface="Aptos" panose="020B0004020202020204" pitchFamily="34" charset="0"/>
                <a:cs typeface="Aptos" panose="020B0004020202020204" pitchFamily="34" charset="0"/>
              </a:rPr>
              <a:t>services</a:t>
            </a:r>
            <a:r>
              <a:rPr lang="et-EE" sz="1800" dirty="0">
                <a:effectLst/>
                <a:latin typeface="+mn-lt"/>
                <a:ea typeface="Aptos" panose="020B0004020202020204" pitchFamily="34" charset="0"/>
                <a:cs typeface="Aptos" panose="020B0004020202020204" pitchFamily="34" charset="0"/>
              </a:rPr>
              <a:t> are </a:t>
            </a:r>
            <a:r>
              <a:rPr lang="et-EE" sz="1800" dirty="0" err="1">
                <a:effectLst/>
                <a:latin typeface="+mn-lt"/>
                <a:ea typeface="Aptos" panose="020B0004020202020204" pitchFamily="34" charset="0"/>
                <a:cs typeface="Aptos" panose="020B0004020202020204" pitchFamily="34" charset="0"/>
              </a:rPr>
              <a:t>available</a:t>
            </a:r>
            <a:r>
              <a:rPr lang="et-EE" sz="1800" dirty="0">
                <a:effectLst/>
                <a:latin typeface="+mn-lt"/>
                <a:ea typeface="Aptos" panose="020B0004020202020204" pitchFamily="34" charset="0"/>
                <a:cs typeface="Aptos" panose="020B0004020202020204" pitchFamily="34" charset="0"/>
              </a:rPr>
              <a:t> online</a:t>
            </a:r>
            <a:endParaRPr lang="et-EE" dirty="0">
              <a:latin typeface="+mn-lt"/>
            </a:endParaRPr>
          </a:p>
          <a:p>
            <a:pPr marL="0" indent="0">
              <a:buNone/>
            </a:pPr>
            <a:endParaRPr lang="et-EE" dirty="0">
              <a:latin typeface="+mn-lt"/>
            </a:endParaRPr>
          </a:p>
        </p:txBody>
      </p:sp>
      <p:sp>
        <p:nvSpPr>
          <p:cNvPr id="4" name="Title 3"/>
          <p:cNvSpPr>
            <a:spLocks noGrp="1"/>
          </p:cNvSpPr>
          <p:nvPr>
            <p:ph type="title"/>
          </p:nvPr>
        </p:nvSpPr>
        <p:spPr/>
        <p:txBody>
          <a:bodyPr/>
          <a:lstStyle/>
          <a:p>
            <a:r>
              <a:rPr lang="et-EE" err="1"/>
              <a:t>living</a:t>
            </a:r>
            <a:r>
              <a:rPr lang="et-EE"/>
              <a:t> </a:t>
            </a:r>
            <a:r>
              <a:rPr lang="et-EE" err="1"/>
              <a:t>the</a:t>
            </a:r>
            <a:r>
              <a:rPr lang="et-EE"/>
              <a:t> digital </a:t>
            </a:r>
            <a:r>
              <a:rPr lang="et-EE" err="1"/>
              <a:t>future</a:t>
            </a:r>
            <a:endParaRPr lang="en-US"/>
          </a:p>
        </p:txBody>
      </p:sp>
      <p:sp>
        <p:nvSpPr>
          <p:cNvPr id="7" name="Text Placeholder 6">
            <a:extLst>
              <a:ext uri="{FF2B5EF4-FFF2-40B4-BE49-F238E27FC236}">
                <a16:creationId xmlns:a16="http://schemas.microsoft.com/office/drawing/2014/main" id="{FB505BCD-BF87-2F37-C080-779CEDF70371}"/>
              </a:ext>
            </a:extLst>
          </p:cNvPr>
          <p:cNvSpPr>
            <a:spLocks noGrp="1"/>
          </p:cNvSpPr>
          <p:nvPr>
            <p:ph type="body" sz="quarter" idx="13"/>
          </p:nvPr>
        </p:nvSpPr>
        <p:spPr/>
        <p:txBody>
          <a:bodyPr/>
          <a:lstStyle/>
          <a:p>
            <a:r>
              <a:rPr lang="et-EE" err="1"/>
              <a:t>seamless</a:t>
            </a:r>
            <a:r>
              <a:rPr lang="et-EE"/>
              <a:t> </a:t>
            </a:r>
            <a:r>
              <a:rPr lang="et-EE" err="1"/>
              <a:t>integration</a:t>
            </a:r>
            <a:r>
              <a:rPr lang="et-EE"/>
              <a:t> of digital </a:t>
            </a:r>
            <a:r>
              <a:rPr lang="et-EE" err="1"/>
              <a:t>services</a:t>
            </a:r>
            <a:r>
              <a:rPr lang="et-EE"/>
              <a:t> </a:t>
            </a:r>
            <a:r>
              <a:rPr lang="et-EE" err="1"/>
              <a:t>into</a:t>
            </a:r>
            <a:r>
              <a:rPr lang="et-EE"/>
              <a:t> </a:t>
            </a:r>
            <a:r>
              <a:rPr lang="et-EE" err="1"/>
              <a:t>everyday</a:t>
            </a:r>
            <a:r>
              <a:rPr lang="et-EE"/>
              <a:t> </a:t>
            </a:r>
            <a:r>
              <a:rPr lang="et-EE" err="1"/>
              <a:t>life</a:t>
            </a:r>
            <a:endParaRPr lang="en-US"/>
          </a:p>
        </p:txBody>
      </p:sp>
      <p:sp>
        <p:nvSpPr>
          <p:cNvPr id="6" name="TextBox 5">
            <a:extLst>
              <a:ext uri="{FF2B5EF4-FFF2-40B4-BE49-F238E27FC236}">
                <a16:creationId xmlns:a16="http://schemas.microsoft.com/office/drawing/2014/main" id="{AE315388-8A80-4196-B167-A347FD78A030}"/>
              </a:ext>
            </a:extLst>
          </p:cNvPr>
          <p:cNvSpPr txBox="1"/>
          <p:nvPr/>
        </p:nvSpPr>
        <p:spPr>
          <a:xfrm>
            <a:off x="119336" y="4405959"/>
            <a:ext cx="7200800" cy="1754326"/>
          </a:xfrm>
          <a:prstGeom prst="rect">
            <a:avLst/>
          </a:prstGeom>
          <a:noFill/>
        </p:spPr>
        <p:txBody>
          <a:bodyPr wrap="square" rtlCol="0">
            <a:spAutoFit/>
          </a:bodyPr>
          <a:lstStyle/>
          <a:p>
            <a:pPr lvl="1"/>
            <a:r>
              <a:rPr lang="et-EE" dirty="0" err="1">
                <a:solidFill>
                  <a:schemeClr val="bg1"/>
                </a:solidFill>
              </a:rPr>
              <a:t>e.g</a:t>
            </a:r>
            <a:r>
              <a:rPr lang="et-EE" dirty="0">
                <a:solidFill>
                  <a:schemeClr val="bg1"/>
                </a:solidFill>
              </a:rPr>
              <a:t>.: </a:t>
            </a:r>
          </a:p>
          <a:p>
            <a:pPr marL="1200150" lvl="2" indent="-285750">
              <a:buFont typeface="Courier New" panose="02070309020205020404" pitchFamily="49" charset="0"/>
              <a:buChar char="+"/>
            </a:pPr>
            <a:r>
              <a:rPr lang="et-EE" dirty="0">
                <a:solidFill>
                  <a:schemeClr val="bg1"/>
                </a:solidFill>
                <a:latin typeface="+mn-lt"/>
              </a:rPr>
              <a:t>100% of </a:t>
            </a:r>
            <a:r>
              <a:rPr lang="et-EE" dirty="0" err="1">
                <a:solidFill>
                  <a:schemeClr val="bg1"/>
                </a:solidFill>
                <a:latin typeface="+mn-lt"/>
              </a:rPr>
              <a:t>medical</a:t>
            </a:r>
            <a:r>
              <a:rPr lang="et-EE" dirty="0">
                <a:solidFill>
                  <a:schemeClr val="bg1"/>
                </a:solidFill>
                <a:latin typeface="+mn-lt"/>
              </a:rPr>
              <a:t> </a:t>
            </a:r>
            <a:r>
              <a:rPr lang="et-EE" dirty="0" err="1">
                <a:solidFill>
                  <a:schemeClr val="bg1"/>
                </a:solidFill>
                <a:latin typeface="+mn-lt"/>
              </a:rPr>
              <a:t>prescriptions</a:t>
            </a:r>
            <a:r>
              <a:rPr lang="et-EE" dirty="0">
                <a:solidFill>
                  <a:schemeClr val="bg1"/>
                </a:solidFill>
                <a:latin typeface="+mn-lt"/>
              </a:rPr>
              <a:t> are </a:t>
            </a:r>
            <a:r>
              <a:rPr lang="et-EE" dirty="0" err="1">
                <a:solidFill>
                  <a:schemeClr val="bg1"/>
                </a:solidFill>
                <a:latin typeface="+mn-lt"/>
              </a:rPr>
              <a:t>handled</a:t>
            </a:r>
            <a:r>
              <a:rPr lang="et-EE" dirty="0">
                <a:solidFill>
                  <a:schemeClr val="bg1"/>
                </a:solidFill>
                <a:latin typeface="+mn-lt"/>
              </a:rPr>
              <a:t> online</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portal</a:t>
            </a:r>
            <a:r>
              <a:rPr lang="et-EE" dirty="0">
                <a:solidFill>
                  <a:schemeClr val="bg1"/>
                </a:solidFill>
                <a:latin typeface="+mn-lt"/>
              </a:rPr>
              <a:t> of Transport </a:t>
            </a:r>
            <a:r>
              <a:rPr lang="et-EE" dirty="0" err="1">
                <a:solidFill>
                  <a:schemeClr val="bg1"/>
                </a:solidFill>
                <a:latin typeface="+mn-lt"/>
              </a:rPr>
              <a:t>Authority</a:t>
            </a:r>
            <a:r>
              <a:rPr lang="et-EE" dirty="0">
                <a:solidFill>
                  <a:schemeClr val="bg1"/>
                </a:solidFill>
                <a:latin typeface="+mn-lt"/>
              </a:rPr>
              <a:t> </a:t>
            </a:r>
            <a:r>
              <a:rPr lang="et-EE" dirty="0" err="1">
                <a:solidFill>
                  <a:schemeClr val="bg1"/>
                </a:solidFill>
                <a:latin typeface="+mn-lt"/>
              </a:rPr>
              <a:t>provides</a:t>
            </a:r>
            <a:r>
              <a:rPr lang="et-EE" dirty="0">
                <a:solidFill>
                  <a:schemeClr val="bg1"/>
                </a:solidFill>
                <a:latin typeface="+mn-lt"/>
              </a:rPr>
              <a:t> 6x </a:t>
            </a:r>
            <a:r>
              <a:rPr lang="et-EE" dirty="0" err="1">
                <a:solidFill>
                  <a:schemeClr val="bg1"/>
                </a:solidFill>
                <a:latin typeface="+mn-lt"/>
              </a:rPr>
              <a:t>faster</a:t>
            </a:r>
            <a:r>
              <a:rPr lang="et-EE" dirty="0">
                <a:solidFill>
                  <a:schemeClr val="bg1"/>
                </a:solidFill>
                <a:latin typeface="+mn-lt"/>
              </a:rPr>
              <a:t> and 20% </a:t>
            </a:r>
            <a:r>
              <a:rPr lang="et-EE" dirty="0" err="1">
                <a:solidFill>
                  <a:schemeClr val="bg1"/>
                </a:solidFill>
                <a:latin typeface="+mn-lt"/>
              </a:rPr>
              <a:t>cheaper</a:t>
            </a:r>
            <a:r>
              <a:rPr lang="et-EE" dirty="0">
                <a:solidFill>
                  <a:schemeClr val="bg1"/>
                </a:solidFill>
                <a:latin typeface="+mn-lt"/>
              </a:rPr>
              <a:t> transparent </a:t>
            </a:r>
            <a:r>
              <a:rPr lang="et-EE" dirty="0" err="1">
                <a:solidFill>
                  <a:schemeClr val="bg1"/>
                </a:solidFill>
                <a:latin typeface="+mn-lt"/>
              </a:rPr>
              <a:t>services</a:t>
            </a:r>
            <a:r>
              <a:rPr lang="et-EE" dirty="0">
                <a:solidFill>
                  <a:schemeClr val="bg1"/>
                </a:solidFill>
                <a:latin typeface="+mn-lt"/>
              </a:rPr>
              <a:t> </a:t>
            </a:r>
          </a:p>
          <a:p>
            <a:pPr marL="1200150" lvl="2" indent="-285750">
              <a:buFont typeface="Courier New" panose="02070309020205020404" pitchFamily="49" charset="0"/>
              <a:buChar char="+"/>
            </a:pPr>
            <a:r>
              <a:rPr lang="et-EE" dirty="0">
                <a:solidFill>
                  <a:schemeClr val="bg1"/>
                </a:solidFill>
                <a:latin typeface="+mn-lt"/>
              </a:rPr>
              <a:t>e-</a:t>
            </a:r>
            <a:r>
              <a:rPr lang="et-EE" dirty="0" err="1">
                <a:solidFill>
                  <a:schemeClr val="bg1"/>
                </a:solidFill>
                <a:latin typeface="+mn-lt"/>
              </a:rPr>
              <a:t>marriage</a:t>
            </a:r>
            <a:r>
              <a:rPr lang="et-EE" dirty="0">
                <a:solidFill>
                  <a:schemeClr val="bg1"/>
                </a:solidFill>
                <a:latin typeface="+mn-lt"/>
              </a:rPr>
              <a:t> and e-</a:t>
            </a:r>
            <a:r>
              <a:rPr lang="et-EE" dirty="0" err="1">
                <a:solidFill>
                  <a:schemeClr val="bg1"/>
                </a:solidFill>
                <a:latin typeface="+mn-lt"/>
              </a:rPr>
              <a:t>divorce</a:t>
            </a:r>
            <a:r>
              <a:rPr lang="et-EE" dirty="0">
                <a:solidFill>
                  <a:schemeClr val="bg1"/>
                </a:solidFill>
                <a:latin typeface="+mn-lt"/>
              </a:rPr>
              <a:t> </a:t>
            </a:r>
            <a:r>
              <a:rPr lang="et-EE" dirty="0" err="1">
                <a:solidFill>
                  <a:schemeClr val="bg1"/>
                </a:solidFill>
                <a:latin typeface="+mn-lt"/>
              </a:rPr>
              <a:t>via</a:t>
            </a:r>
            <a:r>
              <a:rPr lang="et-EE" dirty="0">
                <a:solidFill>
                  <a:schemeClr val="bg1"/>
                </a:solidFill>
                <a:latin typeface="+mn-lt"/>
              </a:rPr>
              <a:t> e-</a:t>
            </a:r>
            <a:r>
              <a:rPr lang="et-EE" dirty="0" err="1">
                <a:solidFill>
                  <a:schemeClr val="bg1"/>
                </a:solidFill>
                <a:latin typeface="+mn-lt"/>
              </a:rPr>
              <a:t>population</a:t>
            </a:r>
            <a:r>
              <a:rPr lang="et-EE" dirty="0">
                <a:solidFill>
                  <a:schemeClr val="bg1"/>
                </a:solidFill>
                <a:latin typeface="+mn-lt"/>
              </a:rPr>
              <a:t> register</a:t>
            </a:r>
          </a:p>
          <a:p>
            <a:endParaRPr lang="et-EE" dirty="0"/>
          </a:p>
        </p:txBody>
      </p:sp>
    </p:spTree>
    <p:extLst>
      <p:ext uri="{BB962C8B-B14F-4D97-AF65-F5344CB8AC3E}">
        <p14:creationId xmlns:p14="http://schemas.microsoft.com/office/powerpoint/2010/main" val="33670670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p:bldP spid="7" grpId="0"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alphaModFix amt="9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93ECFBE-EB4D-2A24-319A-2397CDD04ED2}"/>
              </a:ext>
            </a:extLst>
          </p:cNvPr>
          <p:cNvSpPr/>
          <p:nvPr>
            <p:custDataLst>
              <p:tags r:id="rId1"/>
            </p:custDataLst>
          </p:nvPr>
        </p:nvSpPr>
        <p:spPr>
          <a:xfrm>
            <a:off x="0" y="0"/>
            <a:ext cx="12192000" cy="6858000"/>
          </a:xfrm>
          <a:prstGeom prst="rect">
            <a:avLst/>
          </a:prstGeom>
          <a:gradFill>
            <a:gsLst>
              <a:gs pos="71000">
                <a:srgbClr val="000000">
                  <a:alpha val="57000"/>
                </a:srgbClr>
              </a:gs>
              <a:gs pos="26000">
                <a:srgbClr val="000000">
                  <a:alpha val="14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 name="Title 1">
            <a:extLst>
              <a:ext uri="{FF2B5EF4-FFF2-40B4-BE49-F238E27FC236}">
                <a16:creationId xmlns:a16="http://schemas.microsoft.com/office/drawing/2014/main" id="{58B5177E-4BC1-4BF7-AD58-5E8D5F56FAE9}"/>
              </a:ext>
            </a:extLst>
          </p:cNvPr>
          <p:cNvSpPr>
            <a:spLocks noGrp="1"/>
          </p:cNvSpPr>
          <p:nvPr>
            <p:ph type="title"/>
          </p:nvPr>
        </p:nvSpPr>
        <p:spPr>
          <a:xfrm>
            <a:off x="623888" y="658801"/>
            <a:ext cx="9726612" cy="969974"/>
          </a:xfrm>
        </p:spPr>
        <p:txBody>
          <a:bodyPr/>
          <a:lstStyle/>
          <a:p>
            <a:r>
              <a:rPr lang="et-EE" dirty="0" err="1"/>
              <a:t>digital</a:t>
            </a:r>
            <a:r>
              <a:rPr lang="et-EE" dirty="0"/>
              <a:t> </a:t>
            </a:r>
            <a:r>
              <a:rPr lang="et-EE" dirty="0" err="1"/>
              <a:t>society</a:t>
            </a:r>
            <a:r>
              <a:rPr lang="et-EE" dirty="0"/>
              <a:t> </a:t>
            </a:r>
            <a:r>
              <a:rPr lang="et-EE" dirty="0" err="1"/>
              <a:t>is</a:t>
            </a:r>
            <a:r>
              <a:rPr lang="et-EE" dirty="0"/>
              <a:t> a </a:t>
            </a:r>
            <a:r>
              <a:rPr lang="et-EE" dirty="0" err="1"/>
              <a:t>team</a:t>
            </a:r>
            <a:r>
              <a:rPr lang="et-EE" dirty="0"/>
              <a:t> sport</a:t>
            </a:r>
          </a:p>
        </p:txBody>
      </p:sp>
      <p:sp>
        <p:nvSpPr>
          <p:cNvPr id="17" name="Text Placeholder 6">
            <a:extLst>
              <a:ext uri="{FF2B5EF4-FFF2-40B4-BE49-F238E27FC236}">
                <a16:creationId xmlns:a16="http://schemas.microsoft.com/office/drawing/2014/main" id="{A3662B7A-DFFB-4768-A461-7AA03D94D72D}"/>
              </a:ext>
            </a:extLst>
          </p:cNvPr>
          <p:cNvSpPr txBox="1">
            <a:spLocks/>
          </p:cNvSpPr>
          <p:nvPr/>
        </p:nvSpPr>
        <p:spPr>
          <a:xfrm>
            <a:off x="687173" y="1628775"/>
            <a:ext cx="8393327"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shared</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responsibility</a:t>
            </a:r>
            <a:r>
              <a:rPr kumimoji="0" lang="et-EE" sz="2400" b="0" i="0" u="none" strike="noStrike" kern="1200" cap="none" spc="0" normalizeH="0" baseline="0" noProof="0" dirty="0">
                <a:ln>
                  <a:noFill/>
                </a:ln>
                <a:solidFill>
                  <a:srgbClr val="FFFFFF"/>
                </a:solidFill>
                <a:effectLst/>
                <a:uLnTx/>
                <a:uFillTx/>
                <a:latin typeface="Aino"/>
                <a:ea typeface="+mn-ea"/>
                <a:cs typeface="+mn-cs"/>
              </a:rPr>
              <a:t> and </a:t>
            </a:r>
            <a:r>
              <a:rPr kumimoji="0" lang="et-EE" sz="2400" b="0" i="0" u="none" strike="noStrike" kern="1200" cap="none" spc="0" normalizeH="0" baseline="0" noProof="0" dirty="0" err="1">
                <a:ln>
                  <a:noFill/>
                </a:ln>
                <a:solidFill>
                  <a:srgbClr val="FFFFFF"/>
                </a:solidFill>
                <a:effectLst/>
                <a:uLnTx/>
                <a:uFillTx/>
                <a:latin typeface="Aino"/>
                <a:ea typeface="+mn-ea"/>
                <a:cs typeface="+mn-cs"/>
              </a:rPr>
              <a:t>teamwork</a:t>
            </a:r>
            <a:r>
              <a:rPr kumimoji="0" lang="et-EE" sz="2400" b="0" i="0" u="none" strike="noStrike" kern="1200" cap="none" spc="0" normalizeH="0" baseline="0" noProof="0" dirty="0">
                <a:ln>
                  <a:noFill/>
                </a:ln>
                <a:solidFill>
                  <a:srgbClr val="FFFFFF"/>
                </a:solidFill>
                <a:effectLst/>
                <a:uLnTx/>
                <a:uFillTx/>
                <a:latin typeface="Aino"/>
                <a:ea typeface="+mn-ea"/>
                <a:cs typeface="+mn-cs"/>
              </a:rPr>
              <a:t> inspire innovation</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
        <p:nvSpPr>
          <p:cNvPr id="22" name="Text Placeholder 2">
            <a:extLst>
              <a:ext uri="{FF2B5EF4-FFF2-40B4-BE49-F238E27FC236}">
                <a16:creationId xmlns:a16="http://schemas.microsoft.com/office/drawing/2014/main" id="{467775F2-DDAB-4D1A-60B6-ADF98C7499F0}"/>
              </a:ext>
            </a:extLst>
          </p:cNvPr>
          <p:cNvSpPr txBox="1">
            <a:spLocks/>
          </p:cNvSpPr>
          <p:nvPr/>
        </p:nvSpPr>
        <p:spPr>
          <a:xfrm>
            <a:off x="687173" y="4133850"/>
            <a:ext cx="8393326"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public-private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partnerships</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cooperation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with</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academia</a:t>
            </a:r>
            <a:r>
              <a:rPr kumimoji="0" lang="et-EE" sz="1800" b="0" i="0" u="none" strike="noStrike" kern="1200" cap="none" spc="0" normalizeH="0" baseline="0" noProof="0">
                <a:ln>
                  <a:noFill/>
                </a:ln>
                <a:solidFill>
                  <a:srgbClr val="FFFFFF"/>
                </a:solidFill>
                <a:effectLst/>
                <a:uLnTx/>
                <a:uFillTx/>
                <a:latin typeface="Aino"/>
                <a:ea typeface="+mn-ea"/>
                <a:cs typeface="+mn-cs"/>
              </a:rPr>
              <a:t> </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a:ln>
                  <a:noFill/>
                </a:ln>
                <a:solidFill>
                  <a:srgbClr val="FFFFFF"/>
                </a:solidFill>
                <a:effectLst/>
                <a:uLnTx/>
                <a:uFillTx/>
                <a:latin typeface="Aino"/>
                <a:ea typeface="+mn-ea"/>
                <a:cs typeface="+mn-cs"/>
              </a:rPr>
              <a:t>e-</a:t>
            </a:r>
            <a:r>
              <a:rPr kumimoji="0" lang="et-EE" sz="1800" b="0" i="0" u="none" strike="noStrike" kern="1200" cap="none" spc="0" normalizeH="0" baseline="0" noProof="0" err="1">
                <a:ln>
                  <a:noFill/>
                </a:ln>
                <a:solidFill>
                  <a:srgbClr val="FFFFFF"/>
                </a:solidFill>
                <a:effectLst/>
                <a:uLnTx/>
                <a:uFillTx/>
                <a:latin typeface="Aino"/>
                <a:ea typeface="+mn-ea"/>
                <a:cs typeface="+mn-cs"/>
              </a:rPr>
              <a:t>Government</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solutions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built</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private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sector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used</a:t>
            </a:r>
            <a:r>
              <a:rPr kumimoji="0" lang="et-EE" sz="1800" b="0" i="0" u="none" strike="noStrike" kern="1200" cap="none" spc="0" normalizeH="0" baseline="0" noProof="0">
                <a:ln>
                  <a:noFill/>
                </a:ln>
                <a:solidFill>
                  <a:srgbClr val="FFFFFF"/>
                </a:solidFill>
                <a:effectLst/>
                <a:uLnTx/>
                <a:uFillTx/>
                <a:latin typeface="Aino"/>
                <a:ea typeface="+mn-ea"/>
                <a:cs typeface="+mn-cs"/>
              </a:rPr>
              <a:t> by </a:t>
            </a:r>
            <a:r>
              <a:rPr kumimoji="0" lang="et-EE" sz="1800" b="0" i="0" u="none" strike="noStrike" kern="1200" cap="none" spc="0" normalizeH="0" baseline="0" noProof="0" err="1">
                <a:ln>
                  <a:noFill/>
                </a:ln>
                <a:solidFill>
                  <a:srgbClr val="FFFFFF"/>
                </a:solidFill>
                <a:effectLst/>
                <a:uLnTx/>
                <a:uFillTx/>
                <a:latin typeface="Aino"/>
                <a:ea typeface="+mn-ea"/>
                <a:cs typeface="+mn-cs"/>
              </a:rPr>
              <a:t>the</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public</a:t>
            </a:r>
            <a:endParaRPr kumimoji="0" lang="et-EE" sz="1800" b="0" i="0" u="none" strike="noStrike" kern="1200" cap="none" spc="0" normalizeH="0" baseline="0" noProof="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-by-</a:t>
            </a:r>
            <a:r>
              <a:rPr kumimoji="0" lang="et-EE" sz="1800" b="0" i="0" u="none" strike="noStrike" kern="1200" cap="none" spc="0" normalizeH="0" baseline="0" noProof="0" err="1">
                <a:ln>
                  <a:noFill/>
                </a:ln>
                <a:solidFill>
                  <a:srgbClr val="FFFFFF"/>
                </a:solidFill>
                <a:effectLst/>
                <a:uLnTx/>
                <a:uFillTx/>
                <a:latin typeface="Aino"/>
                <a:ea typeface="+mn-ea"/>
                <a:cs typeface="+mn-cs"/>
              </a:rPr>
              <a:t>design</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based</a:t>
            </a:r>
            <a:r>
              <a:rPr kumimoji="0" lang="et-EE" sz="1800" b="0" i="0" u="none" strike="noStrike" kern="1200" cap="none" spc="0" normalizeH="0" baseline="0" noProof="0">
                <a:ln>
                  <a:noFill/>
                </a:ln>
                <a:solidFill>
                  <a:srgbClr val="FFFFFF"/>
                </a:solidFill>
                <a:effectLst/>
                <a:uLnTx/>
                <a:uFillTx/>
                <a:latin typeface="Aino"/>
                <a:ea typeface="+mn-ea"/>
                <a:cs typeface="+mn-cs"/>
              </a:rPr>
              <a:t> on </a:t>
            </a:r>
            <a:r>
              <a:rPr kumimoji="0" lang="et-EE" sz="1800" b="0" i="0" u="none" strike="noStrike" kern="1200" cap="none" spc="0" normalizeH="0" baseline="0" noProof="0" err="1">
                <a:ln>
                  <a:noFill/>
                </a:ln>
                <a:solidFill>
                  <a:srgbClr val="FFFFFF"/>
                </a:solidFill>
                <a:effectLst/>
                <a:uLnTx/>
                <a:uFillTx/>
                <a:latin typeface="Aino"/>
                <a:ea typeface="+mn-ea"/>
                <a:cs typeface="+mn-cs"/>
              </a:rPr>
              <a:t>Estonia’s</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cyber</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security</a:t>
            </a:r>
            <a:r>
              <a:rPr kumimoji="0" lang="et-EE" sz="1800" b="0" i="0" u="none" strike="noStrike" kern="1200" cap="none" spc="0" normalizeH="0" baseline="0" noProof="0">
                <a:ln>
                  <a:noFill/>
                </a:ln>
                <a:solidFill>
                  <a:srgbClr val="FFFFFF"/>
                </a:solidFill>
                <a:effectLst/>
                <a:uLnTx/>
                <a:uFillTx/>
                <a:latin typeface="Aino"/>
                <a:ea typeface="+mn-ea"/>
                <a:cs typeface="+mn-cs"/>
              </a:rPr>
              <a:t> </a:t>
            </a:r>
            <a:r>
              <a:rPr kumimoji="0" lang="et-EE" sz="1800" b="0" i="0" u="none" strike="noStrike" kern="1200" cap="none" spc="0" normalizeH="0" baseline="0" noProof="0" err="1">
                <a:ln>
                  <a:noFill/>
                </a:ln>
                <a:solidFill>
                  <a:srgbClr val="FFFFFF"/>
                </a:solidFill>
                <a:effectLst/>
                <a:uLnTx/>
                <a:uFillTx/>
                <a:latin typeface="Aino"/>
                <a:ea typeface="+mn-ea"/>
                <a:cs typeface="+mn-cs"/>
              </a:rPr>
              <a:t>expertise</a:t>
            </a:r>
            <a:endParaRPr kumimoji="0" lang="et-EE"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690253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ldi kohatäide 13">
            <a:extLst>
              <a:ext uri="{FF2B5EF4-FFF2-40B4-BE49-F238E27FC236}">
                <a16:creationId xmlns:a16="http://schemas.microsoft.com/office/drawing/2014/main" id="{7F33EAEC-82C4-423C-827F-047E8BB9D83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10" name="Rectangle 13">
            <a:extLst>
              <a:ext uri="{FF2B5EF4-FFF2-40B4-BE49-F238E27FC236}">
                <a16:creationId xmlns:a16="http://schemas.microsoft.com/office/drawing/2014/main" id="{8B213C40-E391-4095-B429-C545BDBB0F75}"/>
              </a:ext>
            </a:extLst>
          </p:cNvPr>
          <p:cNvSpPr/>
          <p:nvPr/>
        </p:nvSpPr>
        <p:spPr>
          <a:xfrm>
            <a:off x="0" y="0"/>
            <a:ext cx="12192000" cy="6858000"/>
          </a:xfrm>
          <a:prstGeom prst="rect">
            <a:avLst/>
          </a:prstGeom>
          <a:gradFill>
            <a:gsLst>
              <a:gs pos="100000">
                <a:srgbClr val="000000">
                  <a:alpha val="65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itle 4"/>
          <p:cNvSpPr>
            <a:spLocks noGrp="1"/>
          </p:cNvSpPr>
          <p:nvPr>
            <p:ph type="title"/>
          </p:nvPr>
        </p:nvSpPr>
        <p:spPr/>
        <p:txBody>
          <a:bodyPr/>
          <a:lstStyle/>
          <a:p>
            <a:r>
              <a:rPr lang="en-GB"/>
              <a:t>electronic</a:t>
            </a:r>
            <a:r>
              <a:rPr lang="et-EE"/>
              <a:t> ID</a:t>
            </a:r>
            <a:endParaRPr lang="en-GB"/>
          </a:p>
        </p:txBody>
      </p:sp>
      <p:sp>
        <p:nvSpPr>
          <p:cNvPr id="8" name="Text Placeholder 7"/>
          <p:cNvSpPr>
            <a:spLocks noGrp="1"/>
          </p:cNvSpPr>
          <p:nvPr>
            <p:ph type="body" sz="quarter" idx="12"/>
          </p:nvPr>
        </p:nvSpPr>
        <p:spPr/>
        <p:txBody>
          <a:bodyPr/>
          <a:lstStyle/>
          <a:p>
            <a:endParaRPr lang="et-EE" dirty="0"/>
          </a:p>
          <a:p>
            <a:endParaRPr lang="en-GB" dirty="0"/>
          </a:p>
        </p:txBody>
      </p:sp>
      <p:sp>
        <p:nvSpPr>
          <p:cNvPr id="13" name="Text Placeholder 6">
            <a:extLst>
              <a:ext uri="{FF2B5EF4-FFF2-40B4-BE49-F238E27FC236}">
                <a16:creationId xmlns:a16="http://schemas.microsoft.com/office/drawing/2014/main" id="{7D000878-6615-44B6-BB0F-D33D55B6D091}"/>
              </a:ext>
            </a:extLst>
          </p:cNvPr>
          <p:cNvSpPr txBox="1">
            <a:spLocks/>
          </p:cNvSpPr>
          <p:nvPr/>
        </p:nvSpPr>
        <p:spPr>
          <a:xfrm>
            <a:off x="623889" y="1476375"/>
            <a:ext cx="5352368"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err="1">
                <a:ln>
                  <a:noFill/>
                </a:ln>
                <a:solidFill>
                  <a:srgbClr val="FFFFFF"/>
                </a:solidFill>
                <a:effectLst/>
                <a:uLnTx/>
                <a:uFillTx/>
                <a:latin typeface="Aino"/>
                <a:ea typeface="+mn-ea"/>
                <a:cs typeface="+mn-cs"/>
              </a:rPr>
              <a:t>the</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a:ln>
                  <a:noFill/>
                </a:ln>
                <a:solidFill>
                  <a:srgbClr val="0000F0"/>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identity</a:t>
            </a:r>
            <a:r>
              <a:rPr kumimoji="0" lang="et-EE" sz="2400" b="0" i="0" u="none" strike="noStrike" kern="1200" cap="none" spc="0" normalizeH="0" baseline="0" noProof="0">
                <a:ln>
                  <a:noFill/>
                </a:ln>
                <a:solidFill>
                  <a:srgbClr val="FFFFFF"/>
                </a:solidFill>
                <a:effectLst/>
                <a:uLnTx/>
                <a:uFillTx/>
                <a:latin typeface="Aino"/>
                <a:ea typeface="+mn-ea"/>
                <a:cs typeface="+mn-cs"/>
              </a:rPr>
              <a:t> </a:t>
            </a:r>
            <a:r>
              <a:rPr kumimoji="0" lang="et-EE" sz="2400" b="0" i="0" u="none" strike="noStrike" kern="1200" cap="none" spc="0" normalizeH="0" baseline="0" noProof="0" err="1">
                <a:ln>
                  <a:noFill/>
                </a:ln>
                <a:solidFill>
                  <a:srgbClr val="FFFFFF"/>
                </a:solidFill>
                <a:effectLst/>
                <a:uLnTx/>
                <a:uFillTx/>
                <a:latin typeface="Aino"/>
                <a:ea typeface="+mn-ea"/>
                <a:cs typeface="+mn-cs"/>
              </a:rPr>
              <a:t>since</a:t>
            </a:r>
            <a:r>
              <a:rPr kumimoji="0" lang="et-EE" sz="2400" b="0" i="0" u="none" strike="noStrike" kern="1200" cap="none" spc="0" normalizeH="0" baseline="0" noProof="0">
                <a:ln>
                  <a:noFill/>
                </a:ln>
                <a:solidFill>
                  <a:srgbClr val="FFFFFF"/>
                </a:solidFill>
                <a:effectLst/>
                <a:uLnTx/>
                <a:uFillTx/>
                <a:latin typeface="Aino"/>
                <a:ea typeface="+mn-ea"/>
                <a:cs typeface="+mn-cs"/>
              </a:rPr>
              <a:t> 2002</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5" name="Text Placeholder 2">
            <a:extLst>
              <a:ext uri="{FF2B5EF4-FFF2-40B4-BE49-F238E27FC236}">
                <a16:creationId xmlns:a16="http://schemas.microsoft.com/office/drawing/2014/main" id="{0C909B78-0F91-4A61-A347-174C4C8ACF6B}"/>
              </a:ext>
            </a:extLst>
          </p:cNvPr>
          <p:cNvSpPr txBox="1">
            <a:spLocks/>
          </p:cNvSpPr>
          <p:nvPr/>
        </p:nvSpPr>
        <p:spPr>
          <a:xfrm>
            <a:off x="623888" y="4133850"/>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latin typeface="Aino"/>
                <a:ea typeface="+mn-ea"/>
                <a:cs typeface="+mn-cs"/>
              </a:rPr>
              <a:t>electronic</a:t>
            </a:r>
            <a:r>
              <a:rPr kumimoji="0" lang="et-EE" sz="1800" b="0" i="0" u="none" strike="noStrike" kern="1200" cap="none" spc="0" normalizeH="0" baseline="0" noProof="0" dirty="0">
                <a:ln>
                  <a:noFill/>
                </a:ln>
                <a:solidFill>
                  <a:srgbClr val="FFFFFF"/>
                </a:solidFill>
                <a:effectLst/>
                <a:uLnTx/>
                <a:uFillTx/>
                <a:latin typeface="Aino"/>
                <a:ea typeface="+mn-ea"/>
                <a:cs typeface="+mn-cs"/>
              </a:rPr>
              <a:t> ID </a:t>
            </a:r>
            <a:r>
              <a:rPr kumimoji="0" lang="et-EE" sz="1800" b="0" i="0" u="none" strike="noStrike" kern="1200" cap="none" spc="0" normalizeH="0" baseline="0" noProof="0" dirty="0" err="1">
                <a:ln>
                  <a:noFill/>
                </a:ln>
                <a:solidFill>
                  <a:srgbClr val="FFFFFF"/>
                </a:solidFill>
                <a:effectLst/>
                <a:uLnTx/>
                <a:uFillTx/>
                <a:latin typeface="Aino"/>
                <a:ea typeface="+mn-ea"/>
                <a:cs typeface="+mn-cs"/>
              </a:rPr>
              <a:t>is</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compulsory</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64%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ID-</a:t>
            </a:r>
            <a:r>
              <a:rPr kumimoji="0" lang="et-EE" sz="1800" b="0" i="0" u="none" strike="noStrike" kern="1200" cap="none" spc="0" normalizeH="0" baseline="0" noProof="0" dirty="0" err="1">
                <a:ln>
                  <a:noFill/>
                </a:ln>
                <a:solidFill>
                  <a:srgbClr val="FFFFFF"/>
                </a:solidFill>
                <a:effectLst/>
                <a:uLnTx/>
                <a:uFillTx/>
                <a:latin typeface="Aino"/>
                <a:ea typeface="+mn-ea"/>
                <a:cs typeface="+mn-cs"/>
              </a:rPr>
              <a:t>card</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regularly</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endParaRPr kumimoji="0" lang="en-US"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17% </a:t>
            </a:r>
            <a:r>
              <a:rPr kumimoji="0" lang="et-EE" sz="1800" b="0" i="0" u="none" strike="noStrike" kern="1200" cap="none" spc="0" normalizeH="0" baseline="0" noProof="0" dirty="0" err="1">
                <a:ln>
                  <a:noFill/>
                </a:ln>
                <a:solidFill>
                  <a:srgbClr val="FFFFFF"/>
                </a:solidFill>
                <a:effectLst/>
                <a:uLnTx/>
                <a:uFillTx/>
                <a:latin typeface="Aino"/>
                <a:ea typeface="+mn-ea"/>
                <a:cs typeface="+mn-cs"/>
              </a:rPr>
              <a:t>people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mobile-ID</a:t>
            </a: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lang="et-EE" dirty="0">
                <a:solidFill>
                  <a:srgbClr val="FFFFFF"/>
                </a:solidFill>
                <a:latin typeface="Aino"/>
              </a:rPr>
              <a:t>60</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use</a:t>
            </a:r>
            <a:r>
              <a:rPr kumimoji="0" lang="et-EE" sz="1800" b="0" i="0" u="none" strike="noStrike" kern="1200" cap="none" spc="0" normalizeH="0" baseline="0" noProof="0" dirty="0">
                <a:ln>
                  <a:noFill/>
                </a:ln>
                <a:solidFill>
                  <a:srgbClr val="FFFFFF"/>
                </a:solidFill>
                <a:effectLst/>
                <a:uLnTx/>
                <a:uFillTx/>
                <a:latin typeface="Aino"/>
                <a:ea typeface="+mn-ea"/>
                <a:cs typeface="+mn-cs"/>
              </a:rPr>
              <a:t> </a:t>
            </a:r>
            <a:r>
              <a:rPr kumimoji="0" lang="et-EE" sz="1800" b="0" i="0" u="none" strike="noStrike" kern="1200" cap="none" spc="0" normalizeH="0" baseline="0" noProof="0" dirty="0" err="1">
                <a:ln>
                  <a:noFill/>
                </a:ln>
                <a:solidFill>
                  <a:srgbClr val="FFFFFF"/>
                </a:solidFill>
                <a:effectLst/>
                <a:uLnTx/>
                <a:uFillTx/>
                <a:latin typeface="Aino"/>
                <a:ea typeface="+mn-ea"/>
                <a:cs typeface="+mn-cs"/>
              </a:rPr>
              <a:t>smart</a:t>
            </a:r>
            <a:r>
              <a:rPr kumimoji="0" lang="et-EE" sz="1800" b="0" i="0" u="none" strike="noStrike" kern="1200" cap="none" spc="0" normalizeH="0" baseline="0" noProof="0" dirty="0">
                <a:ln>
                  <a:noFill/>
                </a:ln>
                <a:solidFill>
                  <a:srgbClr val="FFFFFF"/>
                </a:solidFill>
                <a:effectLst/>
                <a:uLnTx/>
                <a:uFillTx/>
                <a:latin typeface="Aino"/>
                <a:ea typeface="+mn-ea"/>
                <a:cs typeface="+mn-cs"/>
              </a:rPr>
              <a:t>-ID</a:t>
            </a:r>
          </a:p>
          <a:p>
            <a:pPr marL="228600" marR="0" lvl="0" indent="-228600" algn="l" defTabSz="914400" rtl="0" eaLnBrk="1" fontAlgn="auto" latinLnBrk="0" hangingPunct="1">
              <a:lnSpc>
                <a:spcPct val="150000"/>
              </a:lnSpc>
              <a:spcBef>
                <a:spcPts val="200"/>
              </a:spcBef>
              <a:spcAft>
                <a:spcPts val="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latin typeface="Aino"/>
                <a:ea typeface="+mn-ea"/>
                <a:cs typeface="+mn-cs"/>
              </a:rPr>
              <a:t>144</a:t>
            </a:r>
            <a:r>
              <a:rPr kumimoji="0" lang="et-EE" sz="1800" b="0" i="0" u="none" strike="noStrike" kern="1200" cap="none" spc="0" normalizeH="0" noProof="0" dirty="0">
                <a:ln>
                  <a:noFill/>
                </a:ln>
                <a:solidFill>
                  <a:srgbClr val="FFFFFF"/>
                </a:solidFill>
                <a:effectLst/>
                <a:uLnTx/>
                <a:uFillTx/>
                <a:latin typeface="Aino"/>
                <a:ea typeface="+mn-ea"/>
                <a:cs typeface="+mn-cs"/>
              </a:rPr>
              <a:t> 0</a:t>
            </a:r>
            <a:r>
              <a:rPr kumimoji="0" lang="et-EE" sz="1800" b="0" i="0" u="none" strike="noStrike" kern="1200" cap="none" spc="0" normalizeH="0" baseline="0" noProof="0" dirty="0">
                <a:ln>
                  <a:noFill/>
                </a:ln>
                <a:solidFill>
                  <a:srgbClr val="FFFFFF"/>
                </a:solidFill>
                <a:effectLst/>
                <a:uLnTx/>
                <a:uFillTx/>
                <a:latin typeface="Aino"/>
                <a:ea typeface="+mn-ea"/>
                <a:cs typeface="+mn-cs"/>
              </a:rPr>
              <a:t>00+ e-Residents</a:t>
            </a:r>
          </a:p>
        </p:txBody>
      </p:sp>
    </p:spTree>
    <p:extLst>
      <p:ext uri="{BB962C8B-B14F-4D97-AF65-F5344CB8AC3E}">
        <p14:creationId xmlns:p14="http://schemas.microsoft.com/office/powerpoint/2010/main" val="196645275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1000"/>
                                        <p:tgtEl>
                                          <p:spTgt spid="13"/>
                                        </p:tgtEl>
                                      </p:cBhvr>
                                    </p:animEffect>
                                    <p:anim calcmode="lin" valueType="num">
                                      <p:cBhvr>
                                        <p:cTn id="28" dur="1000" fill="hold"/>
                                        <p:tgtEl>
                                          <p:spTgt spid="13"/>
                                        </p:tgtEl>
                                        <p:attrNameLst>
                                          <p:attrName>ppt_x</p:attrName>
                                        </p:attrNameLst>
                                      </p:cBhvr>
                                      <p:tavLst>
                                        <p:tav tm="0">
                                          <p:val>
                                            <p:strVal val="#ppt_x"/>
                                          </p:val>
                                        </p:tav>
                                        <p:tav tm="100000">
                                          <p:val>
                                            <p:strVal val="#ppt_x"/>
                                          </p:val>
                                        </p:tav>
                                      </p:tavLst>
                                    </p:anim>
                                    <p:anim calcmode="lin" valueType="num">
                                      <p:cBhvr>
                                        <p:cTn id="2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550863" y="2480821"/>
            <a:ext cx="5277368" cy="4869160"/>
          </a:xfrm>
        </p:spPr>
        <p:txBody>
          <a:bodyPr/>
          <a:lstStyle/>
          <a:p>
            <a:endParaRPr lang="et-EE"/>
          </a:p>
          <a:p>
            <a:pPr marL="0" indent="0">
              <a:buNone/>
            </a:pPr>
            <a:r>
              <a:rPr lang="en-GB" b="1">
                <a:latin typeface="+mn-lt"/>
              </a:rPr>
              <a:t>X-Road</a:t>
            </a:r>
            <a:r>
              <a:rPr lang="et-EE" sz="1800">
                <a:effectLst/>
                <a:latin typeface="+mn-lt"/>
                <a:ea typeface="Aptos" panose="020B0004020202020204" pitchFamily="34" charset="0"/>
                <a:cs typeface="Times New Roman" panose="02020603050405020304" pitchFamily="18" charset="0"/>
              </a:rPr>
              <a:t>®</a:t>
            </a:r>
            <a:r>
              <a:rPr lang="en-GB" b="1">
                <a:latin typeface="+mn-lt"/>
              </a:rPr>
              <a:t> –</a:t>
            </a:r>
            <a:r>
              <a:rPr lang="et-EE" b="1">
                <a:latin typeface="+mn-lt"/>
              </a:rPr>
              <a:t> </a:t>
            </a:r>
            <a:r>
              <a:rPr lang="et-EE" b="1" err="1">
                <a:latin typeface="+mn-lt"/>
              </a:rPr>
              <a:t>an</a:t>
            </a:r>
            <a:r>
              <a:rPr lang="en-US" b="1">
                <a:latin typeface="+mn-lt"/>
              </a:rPr>
              <a:t> open-source platform for secure data exchange between </a:t>
            </a:r>
            <a:r>
              <a:rPr lang="en-US" b="1" err="1">
                <a:latin typeface="+mn-lt"/>
              </a:rPr>
              <a:t>organi</a:t>
            </a:r>
            <a:r>
              <a:rPr lang="et-EE" b="1">
                <a:latin typeface="+mn-lt"/>
              </a:rPr>
              <a:t>s</a:t>
            </a:r>
            <a:r>
              <a:rPr lang="en-US" b="1" err="1">
                <a:latin typeface="+mn-lt"/>
              </a:rPr>
              <a:t>ations</a:t>
            </a:r>
            <a:r>
              <a:rPr lang="en-US" b="1">
                <a:latin typeface="+mn-lt"/>
              </a:rPr>
              <a:t>, used by the world's leading digital nations.</a:t>
            </a:r>
            <a:endParaRPr lang="et-EE" b="1">
              <a:latin typeface="+mn-lt"/>
            </a:endParaRPr>
          </a:p>
          <a:p>
            <a:pPr marL="0" indent="0">
              <a:buNone/>
            </a:pPr>
            <a:endParaRPr lang="et-EE" b="1">
              <a:latin typeface="+mn-lt"/>
            </a:endParaRPr>
          </a:p>
          <a:p>
            <a:pPr marL="0" indent="0">
              <a:buNone/>
            </a:pPr>
            <a:r>
              <a:rPr lang="et-EE" b="1" err="1">
                <a:latin typeface="+mn-lt"/>
              </a:rPr>
              <a:t>X-tee</a:t>
            </a:r>
            <a:r>
              <a:rPr lang="et-EE" b="1">
                <a:latin typeface="+mn-lt"/>
              </a:rPr>
              <a:t> – </a:t>
            </a:r>
            <a:r>
              <a:rPr lang="et-EE" b="1" err="1">
                <a:latin typeface="+mn-lt"/>
              </a:rPr>
              <a:t>the</a:t>
            </a:r>
            <a:r>
              <a:rPr lang="et-EE" b="1">
                <a:latin typeface="+mn-lt"/>
              </a:rPr>
              <a:t> Estonian X-Road</a:t>
            </a:r>
            <a:r>
              <a:rPr kumimoji="0" lang="et-EE" sz="1800" b="0" i="0" u="none" strike="noStrike" kern="1200" cap="none" spc="0" normalizeH="0" baseline="0" noProof="0">
                <a:ln>
                  <a:noFill/>
                </a:ln>
                <a:solidFill>
                  <a:srgbClr val="0000F0"/>
                </a:solidFill>
                <a:effectLst/>
                <a:uLnTx/>
                <a:uFillTx/>
                <a:latin typeface="+mn-lt"/>
                <a:ea typeface="Aptos" panose="020B0004020202020204" pitchFamily="34" charset="0"/>
                <a:cs typeface="Times New Roman" panose="02020603050405020304" pitchFamily="18" charset="0"/>
              </a:rPr>
              <a:t>®</a:t>
            </a:r>
            <a:r>
              <a:rPr lang="et-EE" b="1">
                <a:latin typeface="+mn-lt"/>
              </a:rPr>
              <a:t> </a:t>
            </a:r>
            <a:r>
              <a:rPr lang="et-EE" b="1" err="1">
                <a:latin typeface="+mn-lt"/>
              </a:rPr>
              <a:t>ecosystem</a:t>
            </a:r>
            <a:r>
              <a:rPr lang="et-EE" b="1">
                <a:latin typeface="+mn-lt"/>
              </a:rPr>
              <a:t> </a:t>
            </a:r>
            <a:r>
              <a:rPr lang="et-EE" b="1" err="1">
                <a:latin typeface="+mn-lt"/>
              </a:rPr>
              <a:t>since</a:t>
            </a:r>
            <a:r>
              <a:rPr lang="et-EE" b="1">
                <a:latin typeface="+mn-lt"/>
              </a:rPr>
              <a:t> 2001</a:t>
            </a:r>
          </a:p>
          <a:p>
            <a:pPr lvl="1">
              <a:buClr>
                <a:schemeClr val="tx1"/>
              </a:buClr>
              <a:buFont typeface="System Font Regular"/>
              <a:buChar char="+"/>
            </a:pPr>
            <a:r>
              <a:rPr lang="et-EE" err="1">
                <a:latin typeface="+mn-lt"/>
              </a:rPr>
              <a:t>saving</a:t>
            </a:r>
            <a:r>
              <a:rPr lang="et-EE">
                <a:latin typeface="+mn-lt"/>
              </a:rPr>
              <a:t> 3 </a:t>
            </a:r>
            <a:r>
              <a:rPr lang="et-EE" err="1">
                <a:latin typeface="+mn-lt"/>
              </a:rPr>
              <a:t>million</a:t>
            </a:r>
            <a:r>
              <a:rPr lang="et-EE">
                <a:latin typeface="+mn-lt"/>
              </a:rPr>
              <a:t> </a:t>
            </a:r>
            <a:r>
              <a:rPr lang="et-EE" err="1">
                <a:latin typeface="+mn-lt"/>
              </a:rPr>
              <a:t>working</a:t>
            </a:r>
            <a:r>
              <a:rPr lang="et-EE">
                <a:latin typeface="+mn-lt"/>
              </a:rPr>
              <a:t> </a:t>
            </a:r>
            <a:r>
              <a:rPr lang="et-EE" err="1">
                <a:latin typeface="+mn-lt"/>
              </a:rPr>
              <a:t>hours</a:t>
            </a:r>
            <a:r>
              <a:rPr lang="et-EE">
                <a:latin typeface="+mn-lt"/>
              </a:rPr>
              <a:t> </a:t>
            </a:r>
            <a:r>
              <a:rPr lang="et-EE" err="1">
                <a:latin typeface="+mn-lt"/>
              </a:rPr>
              <a:t>annually</a:t>
            </a:r>
            <a:endParaRPr lang="et-EE">
              <a:latin typeface="+mn-lt"/>
            </a:endParaRPr>
          </a:p>
          <a:p>
            <a:pPr lvl="1">
              <a:buClr>
                <a:schemeClr val="tx1"/>
              </a:buClr>
              <a:buFont typeface="System Font Regular"/>
              <a:buChar char="+"/>
            </a:pPr>
            <a:r>
              <a:rPr lang="et-EE">
                <a:latin typeface="+mn-lt"/>
              </a:rPr>
              <a:t>over 3,000</a:t>
            </a:r>
            <a:r>
              <a:rPr lang="en-GB">
                <a:latin typeface="+mn-lt"/>
              </a:rPr>
              <a:t> different services</a:t>
            </a:r>
          </a:p>
          <a:p>
            <a:pPr lvl="1">
              <a:buClr>
                <a:schemeClr val="tx1"/>
              </a:buClr>
              <a:buFont typeface="System Font Regular"/>
              <a:buChar char="+"/>
            </a:pPr>
            <a:r>
              <a:rPr lang="et-EE" err="1">
                <a:latin typeface="+mn-lt"/>
              </a:rPr>
              <a:t>o</a:t>
            </a:r>
            <a:r>
              <a:rPr lang="en-GB" err="1">
                <a:latin typeface="+mn-lt"/>
              </a:rPr>
              <a:t>ver</a:t>
            </a:r>
            <a:r>
              <a:rPr lang="en-GB">
                <a:latin typeface="+mn-lt"/>
              </a:rPr>
              <a:t> </a:t>
            </a:r>
            <a:r>
              <a:rPr lang="et-EE">
                <a:latin typeface="+mn-lt"/>
              </a:rPr>
              <a:t>2,5 </a:t>
            </a:r>
            <a:r>
              <a:rPr lang="et-EE" err="1">
                <a:latin typeface="+mn-lt"/>
              </a:rPr>
              <a:t>billion</a:t>
            </a:r>
            <a:r>
              <a:rPr lang="en-GB">
                <a:latin typeface="+mn-lt"/>
              </a:rPr>
              <a:t> transactions </a:t>
            </a:r>
            <a:r>
              <a:rPr lang="et-EE" err="1">
                <a:latin typeface="+mn-lt"/>
              </a:rPr>
              <a:t>per</a:t>
            </a:r>
            <a:r>
              <a:rPr lang="en-GB">
                <a:latin typeface="+mn-lt"/>
              </a:rPr>
              <a:t> year</a:t>
            </a:r>
            <a:endParaRPr lang="et-EE">
              <a:latin typeface="+mn-lt"/>
            </a:endParaRPr>
          </a:p>
          <a:p>
            <a:pPr lvl="1">
              <a:buClr>
                <a:schemeClr val="tx1"/>
              </a:buClr>
              <a:buFont typeface="System Font Regular"/>
              <a:buChar char="+"/>
            </a:pPr>
            <a:r>
              <a:rPr lang="et-EE" kern="100">
                <a:effectLst/>
                <a:latin typeface="+mn-lt"/>
                <a:ea typeface="Aptos" panose="020B0004020202020204" pitchFamily="34" charset="0"/>
                <a:cs typeface="Times New Roman" panose="02020603050405020304" pitchFamily="18" charset="0"/>
              </a:rPr>
              <a:t>over 500 </a:t>
            </a:r>
            <a:r>
              <a:rPr lang="et-EE" kern="100" err="1">
                <a:effectLst/>
                <a:latin typeface="+mn-lt"/>
                <a:ea typeface="Aptos" panose="020B0004020202020204" pitchFamily="34" charset="0"/>
                <a:cs typeface="Times New Roman" panose="02020603050405020304" pitchFamily="18" charset="0"/>
              </a:rPr>
              <a:t>million</a:t>
            </a:r>
            <a:r>
              <a:rPr lang="et-EE" kern="100">
                <a:effectLst/>
                <a:latin typeface="+mn-lt"/>
                <a:ea typeface="Aptos" panose="020B0004020202020204" pitchFamily="34" charset="0"/>
                <a:cs typeface="Times New Roman" panose="02020603050405020304" pitchFamily="18" charset="0"/>
              </a:rPr>
              <a:t> </a:t>
            </a:r>
            <a:r>
              <a:rPr lang="et-EE" kern="100" err="1">
                <a:effectLst/>
                <a:latin typeface="+mn-lt"/>
                <a:ea typeface="Aptos" panose="020B0004020202020204" pitchFamily="34" charset="0"/>
                <a:cs typeface="Times New Roman" panose="02020603050405020304" pitchFamily="18" charset="0"/>
              </a:rPr>
              <a:t>citizens</a:t>
            </a:r>
            <a:r>
              <a:rPr lang="et-EE" kern="100">
                <a:effectLst/>
                <a:latin typeface="+mn-lt"/>
                <a:ea typeface="Aptos" panose="020B0004020202020204" pitchFamily="34" charset="0"/>
                <a:cs typeface="Times New Roman" panose="02020603050405020304" pitchFamily="18" charset="0"/>
              </a:rPr>
              <a:t> as end-</a:t>
            </a:r>
            <a:r>
              <a:rPr lang="et-EE" kern="100" err="1">
                <a:effectLst/>
                <a:latin typeface="+mn-lt"/>
                <a:ea typeface="Aptos" panose="020B0004020202020204" pitchFamily="34" charset="0"/>
                <a:cs typeface="Times New Roman" panose="02020603050405020304" pitchFamily="18" charset="0"/>
              </a:rPr>
              <a:t>users</a:t>
            </a:r>
            <a:endParaRPr lang="et-EE" kern="100">
              <a:effectLst/>
              <a:latin typeface="+mn-lt"/>
              <a:ea typeface="Aptos" panose="020B0004020202020204" pitchFamily="34" charset="0"/>
              <a:cs typeface="Times New Roman" panose="02020603050405020304" pitchFamily="18" charset="0"/>
            </a:endParaRPr>
          </a:p>
          <a:p>
            <a:pPr marL="457200" lvl="1" indent="0">
              <a:buClr>
                <a:schemeClr val="tx1"/>
              </a:buClr>
              <a:buNone/>
            </a:pPr>
            <a:endParaRPr lang="et-EE"/>
          </a:p>
        </p:txBody>
      </p:sp>
      <p:sp>
        <p:nvSpPr>
          <p:cNvPr id="5" name="Title 4"/>
          <p:cNvSpPr>
            <a:spLocks noGrp="1"/>
          </p:cNvSpPr>
          <p:nvPr>
            <p:ph type="title"/>
          </p:nvPr>
        </p:nvSpPr>
        <p:spPr>
          <a:xfrm>
            <a:off x="561208" y="554994"/>
            <a:ext cx="5267023" cy="692497"/>
          </a:xfrm>
        </p:spPr>
        <p:txBody>
          <a:bodyPr/>
          <a:lstStyle/>
          <a:p>
            <a:r>
              <a:rPr lang="et-EE"/>
              <a:t>x-road</a:t>
            </a:r>
            <a:endParaRPr lang="en-GB"/>
          </a:p>
        </p:txBody>
      </p:sp>
      <p:sp>
        <p:nvSpPr>
          <p:cNvPr id="3" name="Content Placeholder 8">
            <a:extLst>
              <a:ext uri="{FF2B5EF4-FFF2-40B4-BE49-F238E27FC236}">
                <a16:creationId xmlns:a16="http://schemas.microsoft.com/office/drawing/2014/main" id="{B756DB23-19B7-29B3-C275-AF8A85ABBF3B}"/>
              </a:ext>
            </a:extLst>
          </p:cNvPr>
          <p:cNvSpPr txBox="1">
            <a:spLocks/>
          </p:cNvSpPr>
          <p:nvPr/>
        </p:nvSpPr>
        <p:spPr>
          <a:xfrm>
            <a:off x="561975" y="1340768"/>
            <a:ext cx="5990977" cy="864096"/>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t-EE" sz="2000" dirty="0" err="1">
                <a:effectLst/>
                <a:ea typeface="Aptos" panose="020B0004020202020204" pitchFamily="34" charset="0"/>
                <a:cs typeface="Times New Roman" panose="02020603050405020304" pitchFamily="18" charset="0"/>
              </a:rPr>
              <a:t>probably</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the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world’s</a:t>
            </a:r>
            <a:r>
              <a:rPr lang="et-EE" sz="2000" dirty="0"/>
              <a:t> </a:t>
            </a:r>
            <a:r>
              <a:rPr lang="et-EE" sz="2000" dirty="0" err="1"/>
              <a:t>most</a:t>
            </a:r>
            <a:r>
              <a:rPr lang="et-EE" sz="2000" dirty="0"/>
              <a:t> </a:t>
            </a:r>
            <a:r>
              <a:rPr lang="et-EE" sz="2000" dirty="0" err="1"/>
              <a:t>widely</a:t>
            </a:r>
            <a:r>
              <a:rPr lang="et-EE" sz="2000" dirty="0"/>
              <a:t> </a:t>
            </a:r>
            <a:r>
              <a:rPr lang="et-EE" sz="2000" dirty="0" err="1"/>
              <a:t>used</a:t>
            </a:r>
            <a:r>
              <a:rPr lang="et-EE" sz="2000" dirty="0"/>
              <a:t> </a:t>
            </a:r>
            <a:br>
              <a:rPr lang="et-EE" sz="2000" dirty="0">
                <a:effectLst/>
                <a:ea typeface="Aptos" panose="020B0004020202020204" pitchFamily="34" charset="0"/>
                <a:cs typeface="Times New Roman" panose="02020603050405020304" pitchFamily="18" charset="0"/>
              </a:rPr>
            </a:br>
            <a:r>
              <a:rPr lang="et-EE" sz="2000" dirty="0" err="1">
                <a:effectLst/>
                <a:ea typeface="Aptos" panose="020B0004020202020204" pitchFamily="34" charset="0"/>
                <a:cs typeface="Times New Roman" panose="02020603050405020304" pitchFamily="18" charset="0"/>
              </a:rPr>
              <a:t>digital</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public</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infrastructure</a:t>
            </a:r>
            <a:r>
              <a:rPr lang="et-EE" sz="2000" dirty="0">
                <a:effectLst/>
                <a:ea typeface="Aptos" panose="020B0004020202020204" pitchFamily="34" charset="0"/>
                <a:cs typeface="Times New Roman" panose="02020603050405020304" pitchFamily="18" charset="0"/>
              </a:rPr>
              <a:t> </a:t>
            </a:r>
            <a:r>
              <a:rPr lang="et-EE" sz="2000" dirty="0" err="1">
                <a:effectLst/>
                <a:ea typeface="Aptos" panose="020B0004020202020204" pitchFamily="34" charset="0"/>
                <a:cs typeface="Times New Roman" panose="02020603050405020304" pitchFamily="18" charset="0"/>
              </a:rPr>
              <a:t>for</a:t>
            </a:r>
            <a:r>
              <a:rPr lang="et-EE" sz="2000" dirty="0">
                <a:effectLst/>
                <a:ea typeface="Aptos" panose="020B0004020202020204" pitchFamily="34" charset="0"/>
                <a:cs typeface="Times New Roman" panose="02020603050405020304" pitchFamily="18" charset="0"/>
              </a:rPr>
              <a:t> data </a:t>
            </a:r>
            <a:r>
              <a:rPr lang="et-EE" sz="2000" dirty="0" err="1">
                <a:effectLst/>
                <a:ea typeface="Aptos" panose="020B0004020202020204" pitchFamily="34" charset="0"/>
                <a:cs typeface="Times New Roman" panose="02020603050405020304" pitchFamily="18" charset="0"/>
              </a:rPr>
              <a:t>exchange</a:t>
            </a:r>
            <a:endParaRPr lang="en-GB" sz="2000" dirty="0"/>
          </a:p>
          <a:p>
            <a:pPr marL="0" indent="0">
              <a:buNone/>
            </a:pPr>
            <a:endParaRPr lang="et-EE" dirty="0"/>
          </a:p>
        </p:txBody>
      </p:sp>
      <p:pic>
        <p:nvPicPr>
          <p:cNvPr id="9" name="Picture 8">
            <a:extLst>
              <a:ext uri="{FF2B5EF4-FFF2-40B4-BE49-F238E27FC236}">
                <a16:creationId xmlns:a16="http://schemas.microsoft.com/office/drawing/2014/main" id="{CE80F82F-1D0B-2B25-AC2A-D95233428B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96000" y="381000"/>
            <a:ext cx="6096000" cy="6096000"/>
          </a:xfrm>
          <a:prstGeom prst="rect">
            <a:avLst/>
          </a:prstGeom>
        </p:spPr>
      </p:pic>
    </p:spTree>
    <p:extLst>
      <p:ext uri="{BB962C8B-B14F-4D97-AF65-F5344CB8AC3E}">
        <p14:creationId xmlns:p14="http://schemas.microsoft.com/office/powerpoint/2010/main" val="2680006893"/>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1BD18518-CC10-D430-6D36-DB4FCECEAAC3}"/>
              </a:ext>
            </a:extLst>
          </p:cNvPr>
          <p:cNvSpPr/>
          <p:nvPr/>
        </p:nvSpPr>
        <p:spPr>
          <a:xfrm>
            <a:off x="561208" y="2599275"/>
            <a:ext cx="3600000" cy="4934181"/>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0" name="Title 9"/>
          <p:cNvSpPr>
            <a:spLocks noGrp="1"/>
          </p:cNvSpPr>
          <p:nvPr>
            <p:ph type="title"/>
          </p:nvPr>
        </p:nvSpPr>
        <p:spPr>
          <a:xfrm>
            <a:off x="561208" y="554994"/>
            <a:ext cx="8426918" cy="692497"/>
          </a:xfrm>
        </p:spPr>
        <p:txBody>
          <a:bodyPr/>
          <a:lstStyle/>
          <a:p>
            <a:r>
              <a:rPr lang="et-EE" err="1"/>
              <a:t>three</a:t>
            </a:r>
            <a:r>
              <a:rPr lang="et-EE"/>
              <a:t> </a:t>
            </a:r>
            <a:r>
              <a:rPr lang="et-EE" err="1"/>
              <a:t>pillars</a:t>
            </a:r>
            <a:endParaRPr lang="en-GB"/>
          </a:p>
        </p:txBody>
      </p:sp>
      <p:sp>
        <p:nvSpPr>
          <p:cNvPr id="7" name="Text Placeholder 6">
            <a:extLst>
              <a:ext uri="{FF2B5EF4-FFF2-40B4-BE49-F238E27FC236}">
                <a16:creationId xmlns:a16="http://schemas.microsoft.com/office/drawing/2014/main" id="{D8B6541C-5E75-3353-7326-F6319CCF323B}"/>
              </a:ext>
            </a:extLst>
          </p:cNvPr>
          <p:cNvSpPr>
            <a:spLocks noGrp="1"/>
          </p:cNvSpPr>
          <p:nvPr>
            <p:ph type="body" sz="quarter" idx="13"/>
          </p:nvPr>
        </p:nvSpPr>
        <p:spPr/>
        <p:txBody>
          <a:bodyPr/>
          <a:lstStyle/>
          <a:p>
            <a:r>
              <a:rPr lang="et-EE" err="1"/>
              <a:t>the</a:t>
            </a:r>
            <a:r>
              <a:rPr lang="et-EE"/>
              <a:t> </a:t>
            </a:r>
            <a:r>
              <a:rPr lang="et-EE" err="1"/>
              <a:t>safest</a:t>
            </a:r>
            <a:r>
              <a:rPr lang="et-EE"/>
              <a:t> </a:t>
            </a:r>
            <a:r>
              <a:rPr lang="et-EE" err="1"/>
              <a:t>combination</a:t>
            </a:r>
            <a:r>
              <a:rPr lang="et-EE"/>
              <a:t> </a:t>
            </a:r>
            <a:r>
              <a:rPr lang="et-EE" err="1"/>
              <a:t>to</a:t>
            </a:r>
            <a:r>
              <a:rPr lang="et-EE"/>
              <a:t> </a:t>
            </a:r>
            <a:r>
              <a:rPr lang="et-EE" err="1"/>
              <a:t>information</a:t>
            </a:r>
            <a:r>
              <a:rPr lang="et-EE"/>
              <a:t> </a:t>
            </a:r>
            <a:r>
              <a:rPr lang="et-EE" err="1"/>
              <a:t>security</a:t>
            </a:r>
            <a:endParaRPr lang="en-GB"/>
          </a:p>
        </p:txBody>
      </p:sp>
      <p:sp>
        <p:nvSpPr>
          <p:cNvPr id="15" name="TextBox 14"/>
          <p:cNvSpPr txBox="1"/>
          <p:nvPr/>
        </p:nvSpPr>
        <p:spPr>
          <a:xfrm>
            <a:off x="550863" y="3457989"/>
            <a:ext cx="3714163" cy="2296783"/>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Confidentiality</a:t>
            </a:r>
            <a:endParaRPr lang="et-EE" b="1">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e-Identification</a:t>
            </a:r>
            <a:r>
              <a:rPr lang="et-EE">
                <a:solidFill>
                  <a:schemeClr val="bg1"/>
                </a:solidFill>
                <a:latin typeface="Aino" panose="02000603040504020204" pitchFamily="2" charset="77"/>
              </a:rPr>
              <a:t>:</a:t>
            </a: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ID-card</a:t>
            </a:r>
            <a:r>
              <a:rPr lang="et-EE">
                <a:solidFill>
                  <a:schemeClr val="bg1"/>
                </a:solidFill>
                <a:latin typeface="Aino" panose="02000603040504020204" pitchFamily="2" charset="77"/>
              </a:rPr>
              <a:t> </a:t>
            </a:r>
          </a:p>
          <a:p>
            <a:pPr algn="ctr">
              <a:lnSpc>
                <a:spcPct val="120000"/>
              </a:lnSpc>
            </a:pPr>
            <a:r>
              <a:rPr lang="et-EE">
                <a:solidFill>
                  <a:schemeClr val="bg1"/>
                </a:solidFill>
                <a:latin typeface="Aino" panose="02000603040504020204" pitchFamily="2" charset="77"/>
              </a:rPr>
              <a:t>m</a:t>
            </a:r>
            <a:r>
              <a:rPr lang="en-GB" err="1">
                <a:solidFill>
                  <a:schemeClr val="bg1"/>
                </a:solidFill>
                <a:latin typeface="Aino" panose="02000603040504020204" pitchFamily="2" charset="77"/>
              </a:rPr>
              <a:t>obile</a:t>
            </a:r>
            <a:r>
              <a:rPr lang="en-GB">
                <a:solidFill>
                  <a:schemeClr val="bg1"/>
                </a:solidFill>
                <a:latin typeface="Aino" panose="02000603040504020204" pitchFamily="2" charset="77"/>
              </a:rPr>
              <a:t>-ID</a:t>
            </a:r>
            <a:endParaRPr lang="et-EE">
              <a:solidFill>
                <a:schemeClr val="bg1"/>
              </a:solidFill>
              <a:latin typeface="Aino" panose="02000603040504020204" pitchFamily="2" charset="77"/>
            </a:endParaRPr>
          </a:p>
          <a:p>
            <a:pPr algn="ctr">
              <a:lnSpc>
                <a:spcPct val="120000"/>
              </a:lnSpc>
            </a:pPr>
            <a:r>
              <a:rPr lang="et-EE" err="1">
                <a:solidFill>
                  <a:schemeClr val="bg1"/>
                </a:solidFill>
                <a:latin typeface="Aino" panose="02000603040504020204" pitchFamily="2" charset="77"/>
              </a:rPr>
              <a:t>Smart</a:t>
            </a:r>
            <a:r>
              <a:rPr lang="et-EE">
                <a:solidFill>
                  <a:schemeClr val="bg1"/>
                </a:solidFill>
                <a:latin typeface="Aino" panose="02000603040504020204" pitchFamily="2" charset="77"/>
              </a:rPr>
              <a:t>-ID</a:t>
            </a:r>
          </a:p>
          <a:p>
            <a:pPr algn="ctr">
              <a:lnSpc>
                <a:spcPct val="120000"/>
              </a:lnSpc>
            </a:pPr>
            <a:r>
              <a:rPr lang="et-EE" err="1">
                <a:solidFill>
                  <a:schemeClr val="bg1"/>
                </a:solidFill>
                <a:latin typeface="Aino" panose="02000603040504020204" pitchFamily="2" charset="77"/>
              </a:rPr>
              <a:t>e-residency</a:t>
            </a:r>
            <a:r>
              <a:rPr lang="et-EE">
                <a:solidFill>
                  <a:schemeClr val="bg1"/>
                </a:solidFill>
                <a:latin typeface="Aino" panose="02000603040504020204" pitchFamily="2" charset="77"/>
              </a:rPr>
              <a:t> </a:t>
            </a:r>
            <a:r>
              <a:rPr lang="et-EE" err="1">
                <a:solidFill>
                  <a:schemeClr val="bg1"/>
                </a:solidFill>
                <a:latin typeface="Aino" panose="02000603040504020204" pitchFamily="2" charset="77"/>
              </a:rPr>
              <a:t>card</a:t>
            </a:r>
            <a:endParaRPr lang="en-GB">
              <a:solidFill>
                <a:schemeClr val="bg1"/>
              </a:solidFill>
              <a:latin typeface="Aino" panose="02000603040504020204" pitchFamily="2" charset="77"/>
            </a:endParaRPr>
          </a:p>
        </p:txBody>
      </p:sp>
      <p:sp>
        <p:nvSpPr>
          <p:cNvPr id="4" name="Rounded Rectangle 3">
            <a:extLst>
              <a:ext uri="{FF2B5EF4-FFF2-40B4-BE49-F238E27FC236}">
                <a16:creationId xmlns:a16="http://schemas.microsoft.com/office/drawing/2014/main" id="{D4125C66-1835-5BB8-09CA-21AD67490138}"/>
              </a:ext>
            </a:extLst>
          </p:cNvPr>
          <p:cNvSpPr/>
          <p:nvPr/>
        </p:nvSpPr>
        <p:spPr>
          <a:xfrm>
            <a:off x="4296000" y="259927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4" name="Rounded Rectangle 4">
            <a:extLst>
              <a:ext uri="{FF2B5EF4-FFF2-40B4-BE49-F238E27FC236}">
                <a16:creationId xmlns:a16="http://schemas.microsoft.com/office/drawing/2014/main" id="{5B18E143-6057-11E6-1C8C-B022FE7D8491}"/>
              </a:ext>
            </a:extLst>
          </p:cNvPr>
          <p:cNvSpPr/>
          <p:nvPr/>
        </p:nvSpPr>
        <p:spPr>
          <a:xfrm>
            <a:off x="8256240" y="2599274"/>
            <a:ext cx="3600000" cy="4934181"/>
          </a:xfrm>
          <a:prstGeom prst="roundRect">
            <a:avLst/>
          </a:prstGeom>
          <a:solidFill>
            <a:srgbClr val="00005A"/>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16" name="TextBox 15">
            <a:extLst>
              <a:ext uri="{FF2B5EF4-FFF2-40B4-BE49-F238E27FC236}">
                <a16:creationId xmlns:a16="http://schemas.microsoft.com/office/drawing/2014/main" id="{D412953F-02B4-54C6-2B6B-890722E14D78}"/>
              </a:ext>
            </a:extLst>
          </p:cNvPr>
          <p:cNvSpPr txBox="1"/>
          <p:nvPr/>
        </p:nvSpPr>
        <p:spPr>
          <a:xfrm>
            <a:off x="8246936" y="3457989"/>
            <a:ext cx="3600000" cy="1299587"/>
          </a:xfrm>
          <a:prstGeom prst="rect">
            <a:avLst/>
          </a:prstGeom>
          <a:noFill/>
        </p:spPr>
        <p:txBody>
          <a:bodyPr wrap="square" lIns="0" tIns="0" rIns="0" bIns="0" rtlCol="0">
            <a:spAutoFit/>
          </a:bodyPr>
          <a:lstStyle/>
          <a:p>
            <a:pPr algn="ctr">
              <a:lnSpc>
                <a:spcPct val="120000"/>
              </a:lnSpc>
            </a:pPr>
            <a:r>
              <a:rPr lang="et-EE" b="1" err="1">
                <a:solidFill>
                  <a:schemeClr val="bg1"/>
                </a:solidFill>
                <a:latin typeface="Aino" panose="02000603040504020204" pitchFamily="2" charset="77"/>
              </a:rPr>
              <a:t>Availability</a:t>
            </a:r>
            <a:endParaRPr lang="et-EE" b="1">
              <a:solidFill>
                <a:schemeClr val="bg1"/>
              </a:solidFill>
              <a:latin typeface="Aino" panose="02000603040504020204" pitchFamily="2" charset="77"/>
            </a:endParaRPr>
          </a:p>
          <a:p>
            <a:pPr algn="ctr">
              <a:lnSpc>
                <a:spcPct val="120000"/>
              </a:lnSpc>
            </a:pPr>
            <a:endParaRPr lang="en-GB">
              <a:solidFill>
                <a:schemeClr val="bg1"/>
              </a:solidFill>
              <a:latin typeface="Aino" panose="02000603040504020204" pitchFamily="2" charset="77"/>
            </a:endParaRPr>
          </a:p>
          <a:p>
            <a:pPr algn="ctr">
              <a:lnSpc>
                <a:spcPct val="120000"/>
              </a:lnSpc>
            </a:pPr>
            <a:r>
              <a:rPr lang="en-GB">
                <a:solidFill>
                  <a:schemeClr val="bg1"/>
                </a:solidFill>
                <a:latin typeface="Aino" panose="02000603040504020204" pitchFamily="2" charset="77"/>
              </a:rPr>
              <a:t>X-R</a:t>
            </a:r>
            <a:r>
              <a:rPr lang="et-EE">
                <a:solidFill>
                  <a:schemeClr val="bg1"/>
                </a:solidFill>
                <a:latin typeface="Aino" panose="02000603040504020204" pitchFamily="2" charset="77"/>
              </a:rPr>
              <a:t>oad®</a:t>
            </a:r>
            <a:endParaRPr lang="en-GB">
              <a:solidFill>
                <a:schemeClr val="bg1"/>
              </a:solidFill>
              <a:latin typeface="Aino" panose="02000603040504020204" pitchFamily="2" charset="77"/>
            </a:endParaRPr>
          </a:p>
          <a:p>
            <a:pPr algn="ctr">
              <a:lnSpc>
                <a:spcPct val="120000"/>
              </a:lnSpc>
            </a:pPr>
            <a:endParaRPr lang="et-EE">
              <a:solidFill>
                <a:schemeClr val="bg1"/>
              </a:solidFill>
              <a:latin typeface="Aino" panose="02000603040504020204" pitchFamily="2" charset="77"/>
            </a:endParaRPr>
          </a:p>
        </p:txBody>
      </p:sp>
      <p:sp>
        <p:nvSpPr>
          <p:cNvPr id="17" name="TextBox 16">
            <a:extLst>
              <a:ext uri="{FF2B5EF4-FFF2-40B4-BE49-F238E27FC236}">
                <a16:creationId xmlns:a16="http://schemas.microsoft.com/office/drawing/2014/main" id="{19F89956-DD2B-73A9-3ABA-94508080DEAE}"/>
              </a:ext>
            </a:extLst>
          </p:cNvPr>
          <p:cNvSpPr txBox="1"/>
          <p:nvPr/>
        </p:nvSpPr>
        <p:spPr>
          <a:xfrm>
            <a:off x="4307920" y="3429000"/>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0" name="Rounded Rectangle 3">
            <a:extLst>
              <a:ext uri="{FF2B5EF4-FFF2-40B4-BE49-F238E27FC236}">
                <a16:creationId xmlns:a16="http://schemas.microsoft.com/office/drawing/2014/main" id="{EFBC637C-2DE5-A605-89B3-85B428F77984}"/>
              </a:ext>
            </a:extLst>
          </p:cNvPr>
          <p:cNvSpPr/>
          <p:nvPr/>
        </p:nvSpPr>
        <p:spPr>
          <a:xfrm>
            <a:off x="4466816" y="2564927"/>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1" name="TextBox 20">
            <a:extLst>
              <a:ext uri="{FF2B5EF4-FFF2-40B4-BE49-F238E27FC236}">
                <a16:creationId xmlns:a16="http://schemas.microsoft.com/office/drawing/2014/main" id="{975C6497-171E-E0EA-F57D-649C92C28985}"/>
              </a:ext>
            </a:extLst>
          </p:cNvPr>
          <p:cNvSpPr txBox="1"/>
          <p:nvPr/>
        </p:nvSpPr>
        <p:spPr>
          <a:xfrm>
            <a:off x="4478736" y="3394653"/>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2" name="Rounded Rectangle 3">
            <a:extLst>
              <a:ext uri="{FF2B5EF4-FFF2-40B4-BE49-F238E27FC236}">
                <a16:creationId xmlns:a16="http://schemas.microsoft.com/office/drawing/2014/main" id="{940F6B88-CDF0-1201-4B47-F937DBD02110}"/>
              </a:ext>
            </a:extLst>
          </p:cNvPr>
          <p:cNvSpPr/>
          <p:nvPr/>
        </p:nvSpPr>
        <p:spPr>
          <a:xfrm>
            <a:off x="4307920" y="2596209"/>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3" name="Rounded Rectangle 3">
            <a:extLst>
              <a:ext uri="{FF2B5EF4-FFF2-40B4-BE49-F238E27FC236}">
                <a16:creationId xmlns:a16="http://schemas.microsoft.com/office/drawing/2014/main" id="{EE3A2949-9AC7-7102-3590-358B74C461BD}"/>
              </a:ext>
            </a:extLst>
          </p:cNvPr>
          <p:cNvSpPr/>
          <p:nvPr/>
        </p:nvSpPr>
        <p:spPr>
          <a:xfrm>
            <a:off x="4478736" y="2561862"/>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4" name="TextBox 23">
            <a:extLst>
              <a:ext uri="{FF2B5EF4-FFF2-40B4-BE49-F238E27FC236}">
                <a16:creationId xmlns:a16="http://schemas.microsoft.com/office/drawing/2014/main" id="{CC5BD32A-248C-2B80-942D-1003922C0745}"/>
              </a:ext>
            </a:extLst>
          </p:cNvPr>
          <p:cNvSpPr txBox="1"/>
          <p:nvPr/>
        </p:nvSpPr>
        <p:spPr>
          <a:xfrm>
            <a:off x="4490656" y="3391588"/>
            <a:ext cx="3600000" cy="1964384"/>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KSI b</a:t>
            </a:r>
            <a:r>
              <a:rPr lang="en-GB" dirty="0" err="1">
                <a:solidFill>
                  <a:schemeClr val="bg1"/>
                </a:solidFill>
                <a:latin typeface="Aino" panose="02000603040504020204" pitchFamily="2" charset="77"/>
              </a:rPr>
              <a:t>lockchain</a:t>
            </a: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
        <p:nvSpPr>
          <p:cNvPr id="25" name="Rounded Rectangle 3">
            <a:extLst>
              <a:ext uri="{FF2B5EF4-FFF2-40B4-BE49-F238E27FC236}">
                <a16:creationId xmlns:a16="http://schemas.microsoft.com/office/drawing/2014/main" id="{638D5C7F-A4A2-CA47-328F-C85FF6AB420A}"/>
              </a:ext>
            </a:extLst>
          </p:cNvPr>
          <p:cNvSpPr/>
          <p:nvPr/>
        </p:nvSpPr>
        <p:spPr>
          <a:xfrm>
            <a:off x="4430610" y="2593144"/>
            <a:ext cx="3600000" cy="4934181"/>
          </a:xfrm>
          <a:prstGeom prst="roundRect">
            <a:avLst/>
          </a:prstGeom>
          <a:solidFill>
            <a:srgbClr val="0000B4"/>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tx1"/>
              </a:solidFill>
            </a:endParaRPr>
          </a:p>
        </p:txBody>
      </p:sp>
      <p:sp>
        <p:nvSpPr>
          <p:cNvPr id="26" name="TextBox 25">
            <a:extLst>
              <a:ext uri="{FF2B5EF4-FFF2-40B4-BE49-F238E27FC236}">
                <a16:creationId xmlns:a16="http://schemas.microsoft.com/office/drawing/2014/main" id="{41EEDEB9-51D1-1D63-251D-B994C10208FB}"/>
              </a:ext>
            </a:extLst>
          </p:cNvPr>
          <p:cNvSpPr txBox="1"/>
          <p:nvPr/>
        </p:nvSpPr>
        <p:spPr>
          <a:xfrm>
            <a:off x="4442530" y="3422870"/>
            <a:ext cx="3600000" cy="1631985"/>
          </a:xfrm>
          <a:prstGeom prst="rect">
            <a:avLst/>
          </a:prstGeom>
          <a:noFill/>
        </p:spPr>
        <p:txBody>
          <a:bodyPr wrap="square" lIns="0" tIns="0" rIns="0" bIns="0" rtlCol="0">
            <a:spAutoFit/>
          </a:bodyPr>
          <a:lstStyle/>
          <a:p>
            <a:pPr algn="ctr">
              <a:lnSpc>
                <a:spcPct val="120000"/>
              </a:lnSpc>
            </a:pPr>
            <a:r>
              <a:rPr lang="et-EE" b="1" dirty="0" err="1">
                <a:solidFill>
                  <a:schemeClr val="bg1"/>
                </a:solidFill>
                <a:latin typeface="Aino" panose="02000603040504020204" pitchFamily="2" charset="77"/>
              </a:rPr>
              <a:t>Integrity</a:t>
            </a:r>
            <a:endParaRPr lang="et-EE" b="1" dirty="0">
              <a:solidFill>
                <a:schemeClr val="bg1"/>
              </a:solidFill>
              <a:latin typeface="Aino" panose="02000603040504020204" pitchFamily="2" charset="77"/>
            </a:endParaRPr>
          </a:p>
          <a:p>
            <a:pPr algn="ctr">
              <a:lnSpc>
                <a:spcPct val="120000"/>
              </a:lnSpc>
            </a:pPr>
            <a:endParaRPr lang="et-EE" dirty="0">
              <a:solidFill>
                <a:schemeClr val="bg1"/>
              </a:solidFill>
              <a:latin typeface="Aino" panose="02000603040504020204" pitchFamily="2" charset="77"/>
            </a:endParaRPr>
          </a:p>
          <a:p>
            <a:pPr algn="ctr">
              <a:lnSpc>
                <a:spcPct val="120000"/>
              </a:lnSpc>
            </a:pPr>
            <a:r>
              <a:rPr lang="et-EE" dirty="0">
                <a:solidFill>
                  <a:schemeClr val="bg1"/>
                </a:solidFill>
                <a:latin typeface="Aino" panose="02000603040504020204" pitchFamily="2" charset="77"/>
              </a:rPr>
              <a:t>Data Embassy</a:t>
            </a:r>
          </a:p>
          <a:p>
            <a:pPr algn="ctr">
              <a:lnSpc>
                <a:spcPct val="120000"/>
              </a:lnSpc>
            </a:pPr>
            <a:r>
              <a:rPr lang="et-EE" dirty="0">
                <a:solidFill>
                  <a:schemeClr val="bg1"/>
                </a:solidFill>
                <a:latin typeface="Aino" panose="02000603040504020204" pitchFamily="2" charset="77"/>
              </a:rPr>
              <a:t>Data </a:t>
            </a:r>
            <a:r>
              <a:rPr lang="et-EE" dirty="0" err="1">
                <a:solidFill>
                  <a:schemeClr val="bg1"/>
                </a:solidFill>
                <a:latin typeface="Aino" panose="02000603040504020204" pitchFamily="2" charset="77"/>
              </a:rPr>
              <a:t>Tracker</a:t>
            </a:r>
            <a:r>
              <a:rPr lang="et-EE" dirty="0">
                <a:solidFill>
                  <a:schemeClr val="bg1"/>
                </a:solidFill>
                <a:latin typeface="Aino" panose="02000603040504020204" pitchFamily="2" charset="77"/>
              </a:rPr>
              <a:t> </a:t>
            </a:r>
            <a:endParaRPr lang="en-GB" dirty="0">
              <a:solidFill>
                <a:schemeClr val="bg1"/>
              </a:solidFill>
              <a:latin typeface="Aino" panose="02000603040504020204" pitchFamily="2" charset="77"/>
            </a:endParaRPr>
          </a:p>
          <a:p>
            <a:pPr algn="ctr">
              <a:lnSpc>
                <a:spcPct val="120000"/>
              </a:lnSpc>
            </a:pPr>
            <a:endParaRPr lang="en-GB" dirty="0">
              <a:solidFill>
                <a:schemeClr val="bg1"/>
              </a:solidFill>
              <a:latin typeface="Aino" panose="02000603040504020204" pitchFamily="2" charset="77"/>
            </a:endParaRPr>
          </a:p>
        </p:txBody>
      </p:sp>
    </p:spTree>
    <p:extLst>
      <p:ext uri="{BB962C8B-B14F-4D97-AF65-F5344CB8AC3E}">
        <p14:creationId xmlns:p14="http://schemas.microsoft.com/office/powerpoint/2010/main" val="140329399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DD8B00-0512-4BD1-AC4B-CD5752EAE541}"/>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p:cNvSpPr>
            <a:spLocks noGrp="1"/>
          </p:cNvSpPr>
          <p:nvPr>
            <p:ph type="title"/>
          </p:nvPr>
        </p:nvSpPr>
        <p:spPr>
          <a:xfrm>
            <a:off x="386451" y="498060"/>
            <a:ext cx="5472112" cy="969974"/>
          </a:xfrm>
        </p:spPr>
        <p:txBody>
          <a:bodyPr/>
          <a:lstStyle/>
          <a:p>
            <a:r>
              <a:rPr lang="et-EE" dirty="0" err="1"/>
              <a:t>cyber</a:t>
            </a:r>
            <a:r>
              <a:rPr lang="et-EE" dirty="0"/>
              <a:t> </a:t>
            </a:r>
            <a:r>
              <a:rPr lang="et-EE" dirty="0" err="1"/>
              <a:t>security</a:t>
            </a:r>
            <a:r>
              <a:rPr lang="et-EE" dirty="0"/>
              <a:t> </a:t>
            </a:r>
            <a:endParaRPr lang="en-GB" dirty="0">
              <a:solidFill>
                <a:schemeClr val="bg1"/>
              </a:solidFill>
            </a:endParaRPr>
          </a:p>
        </p:txBody>
      </p:sp>
      <p:sp>
        <p:nvSpPr>
          <p:cNvPr id="4" name="Text Placeholder 3"/>
          <p:cNvSpPr>
            <a:spLocks noGrp="1"/>
          </p:cNvSpPr>
          <p:nvPr>
            <p:ph type="body" sz="quarter" idx="10"/>
          </p:nvPr>
        </p:nvSpPr>
        <p:spPr>
          <a:xfrm>
            <a:off x="505169" y="4109505"/>
            <a:ext cx="5946774" cy="2748495"/>
          </a:xfrm>
        </p:spPr>
        <p:txBody>
          <a:bodyPr/>
          <a:lstStyle/>
          <a:p>
            <a:pPr marL="0" indent="0">
              <a:buNone/>
            </a:pPr>
            <a:endParaRPr lang="et-EE" dirty="0"/>
          </a:p>
          <a:p>
            <a:pPr marL="0" indent="0">
              <a:buNone/>
            </a:pPr>
            <a:endParaRPr lang="et-EE" dirty="0"/>
          </a:p>
          <a:p>
            <a:pPr marL="0" indent="0">
              <a:buNone/>
            </a:pPr>
            <a:endParaRPr lang="et-EE" dirty="0"/>
          </a:p>
          <a:p>
            <a:pPr marL="284400" indent="-284400">
              <a:spcBef>
                <a:spcPts val="0"/>
              </a:spcBef>
              <a:spcAft>
                <a:spcPts val="800"/>
              </a:spcAft>
            </a:pPr>
            <a:r>
              <a:rPr lang="et-EE" dirty="0" err="1"/>
              <a:t>first</a:t>
            </a:r>
            <a:r>
              <a:rPr lang="et-EE" dirty="0"/>
              <a:t> </a:t>
            </a:r>
            <a:r>
              <a:rPr lang="et-EE" dirty="0" err="1"/>
              <a:t>large</a:t>
            </a:r>
            <a:r>
              <a:rPr lang="et-EE" dirty="0"/>
              <a:t> </a:t>
            </a:r>
            <a:r>
              <a:rPr lang="et-EE" dirty="0" err="1"/>
              <a:t>cyber</a:t>
            </a:r>
            <a:r>
              <a:rPr lang="et-EE" dirty="0"/>
              <a:t> </a:t>
            </a:r>
            <a:r>
              <a:rPr lang="et-EE" dirty="0" err="1"/>
              <a:t>attack</a:t>
            </a:r>
            <a:r>
              <a:rPr lang="et-EE" dirty="0"/>
              <a:t> </a:t>
            </a:r>
            <a:r>
              <a:rPr lang="et-EE" dirty="0" err="1"/>
              <a:t>against</a:t>
            </a:r>
            <a:r>
              <a:rPr lang="et-EE" dirty="0"/>
              <a:t> a </a:t>
            </a:r>
            <a:r>
              <a:rPr lang="et-EE" dirty="0" err="1"/>
              <a:t>nation</a:t>
            </a:r>
            <a:r>
              <a:rPr lang="et-EE" dirty="0"/>
              <a:t> </a:t>
            </a:r>
            <a:r>
              <a:rPr lang="et-EE" dirty="0" err="1"/>
              <a:t>state</a:t>
            </a:r>
            <a:r>
              <a:rPr lang="et-EE" dirty="0"/>
              <a:t> in 2007 and </a:t>
            </a:r>
            <a:r>
              <a:rPr lang="et-EE" dirty="0" err="1"/>
              <a:t>constant</a:t>
            </a:r>
            <a:r>
              <a:rPr lang="et-EE" dirty="0"/>
              <a:t> </a:t>
            </a:r>
            <a:r>
              <a:rPr lang="et-EE" dirty="0" err="1"/>
              <a:t>cyber</a:t>
            </a:r>
            <a:r>
              <a:rPr lang="et-EE" dirty="0"/>
              <a:t> </a:t>
            </a:r>
            <a:r>
              <a:rPr lang="et-EE" dirty="0" err="1"/>
              <a:t>attacks</a:t>
            </a:r>
            <a:r>
              <a:rPr lang="et-EE" dirty="0"/>
              <a:t> </a:t>
            </a:r>
            <a:r>
              <a:rPr lang="et-EE" dirty="0" err="1"/>
              <a:t>to</a:t>
            </a:r>
            <a:r>
              <a:rPr lang="et-EE" dirty="0"/>
              <a:t> </a:t>
            </a:r>
            <a:r>
              <a:rPr lang="et-EE" dirty="0" err="1"/>
              <a:t>this</a:t>
            </a:r>
            <a:r>
              <a:rPr lang="et-EE" dirty="0"/>
              <a:t> </a:t>
            </a:r>
            <a:r>
              <a:rPr lang="et-EE" dirty="0" err="1"/>
              <a:t>day</a:t>
            </a:r>
            <a:endParaRPr lang="et-EE" dirty="0"/>
          </a:p>
          <a:p>
            <a:pPr marL="284400" indent="-284400">
              <a:spcBef>
                <a:spcPts val="0"/>
              </a:spcBef>
              <a:spcAft>
                <a:spcPts val="800"/>
              </a:spcAft>
            </a:pPr>
            <a:r>
              <a:rPr lang="en-US" dirty="0"/>
              <a:t>h</a:t>
            </a:r>
            <a:r>
              <a:rPr lang="et-EE" dirty="0" err="1"/>
              <a:t>ome</a:t>
            </a:r>
            <a:r>
              <a:rPr lang="et-EE" dirty="0"/>
              <a:t> of NATO CCDCOE and EU IT </a:t>
            </a:r>
            <a:r>
              <a:rPr lang="et-EE" dirty="0" err="1"/>
              <a:t>agency</a:t>
            </a:r>
            <a:endParaRPr lang="et-EE" dirty="0"/>
          </a:p>
          <a:p>
            <a:pPr marL="284400" indent="-284400">
              <a:spcBef>
                <a:spcPts val="0"/>
              </a:spcBef>
              <a:spcAft>
                <a:spcPts val="800"/>
              </a:spcAft>
            </a:pPr>
            <a:r>
              <a:rPr lang="et-EE" dirty="0" err="1"/>
              <a:t>Locked</a:t>
            </a:r>
            <a:r>
              <a:rPr lang="et-EE" dirty="0"/>
              <a:t> </a:t>
            </a:r>
            <a:r>
              <a:rPr lang="et-EE" dirty="0" err="1"/>
              <a:t>Shields</a:t>
            </a:r>
            <a:endParaRPr lang="et-EE" dirty="0"/>
          </a:p>
          <a:p>
            <a:pPr marL="284400" indent="-284400">
              <a:spcBef>
                <a:spcPts val="0"/>
              </a:spcBef>
              <a:spcAft>
                <a:spcPts val="800"/>
              </a:spcAft>
            </a:pPr>
            <a:r>
              <a:rPr lang="et-EE" dirty="0" err="1"/>
              <a:t>cyber</a:t>
            </a:r>
            <a:r>
              <a:rPr lang="et-EE" dirty="0"/>
              <a:t> </a:t>
            </a:r>
            <a:r>
              <a:rPr lang="et-EE" dirty="0" err="1"/>
              <a:t>defence</a:t>
            </a:r>
            <a:r>
              <a:rPr lang="et-EE" dirty="0"/>
              <a:t> </a:t>
            </a:r>
            <a:r>
              <a:rPr lang="et-EE" dirty="0" err="1"/>
              <a:t>league</a:t>
            </a:r>
            <a:r>
              <a:rPr lang="et-EE" dirty="0"/>
              <a:t>, </a:t>
            </a:r>
            <a:r>
              <a:rPr lang="et-EE" dirty="0" err="1"/>
              <a:t>cyber</a:t>
            </a:r>
            <a:r>
              <a:rPr lang="et-EE" dirty="0"/>
              <a:t> </a:t>
            </a:r>
            <a:r>
              <a:rPr lang="et-EE" dirty="0" err="1"/>
              <a:t>command</a:t>
            </a:r>
            <a:r>
              <a:rPr lang="et-EE" dirty="0"/>
              <a:t> and </a:t>
            </a:r>
            <a:r>
              <a:rPr lang="et-EE" dirty="0" err="1"/>
              <a:t>cyber</a:t>
            </a:r>
            <a:r>
              <a:rPr lang="et-EE" dirty="0"/>
              <a:t> reserve</a:t>
            </a:r>
          </a:p>
          <a:p>
            <a:pPr marL="284400" indent="-284400">
              <a:spcBef>
                <a:spcPts val="0"/>
              </a:spcBef>
              <a:spcAft>
                <a:spcPts val="800"/>
              </a:spcAft>
            </a:pPr>
            <a:r>
              <a:rPr lang="et-EE" dirty="0"/>
              <a:t>data </a:t>
            </a:r>
            <a:r>
              <a:rPr lang="et-EE" dirty="0" err="1"/>
              <a:t>embassy</a:t>
            </a:r>
            <a:r>
              <a:rPr lang="et-EE" dirty="0"/>
              <a:t> </a:t>
            </a:r>
          </a:p>
        </p:txBody>
      </p:sp>
      <p:sp>
        <p:nvSpPr>
          <p:cNvPr id="91" name="Text Placeholder 6">
            <a:extLst>
              <a:ext uri="{FF2B5EF4-FFF2-40B4-BE49-F238E27FC236}">
                <a16:creationId xmlns:a16="http://schemas.microsoft.com/office/drawing/2014/main" id="{C82E4533-FF99-4F5B-A178-CEE604E86500}"/>
              </a:ext>
            </a:extLst>
          </p:cNvPr>
          <p:cNvSpPr txBox="1">
            <a:spLocks/>
          </p:cNvSpPr>
          <p:nvPr/>
        </p:nvSpPr>
        <p:spPr>
          <a:xfrm>
            <a:off x="505169" y="1419225"/>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the</a:t>
            </a:r>
            <a:r>
              <a:rPr kumimoji="0" lang="et-EE" sz="2400" b="0" i="0" u="none" strike="noStrike" kern="1200" cap="none" spc="0" normalizeH="0" baseline="0" noProof="0" dirty="0">
                <a:ln>
                  <a:noFill/>
                </a:ln>
                <a:solidFill>
                  <a:srgbClr val="0000F0"/>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strongest</a:t>
            </a:r>
            <a:r>
              <a:rPr kumimoji="0" lang="et-EE" sz="2400" b="0" i="0" u="none" strike="noStrike" kern="1200" cap="none" spc="0" normalizeH="0" baseline="0" noProof="0" dirty="0">
                <a:ln>
                  <a:noFill/>
                </a:ln>
                <a:solidFill>
                  <a:srgbClr val="FFFFFF"/>
                </a:solidFill>
                <a:effectLst/>
                <a:uLnTx/>
                <a:uFillTx/>
                <a:latin typeface="Aino"/>
                <a:ea typeface="+mn-ea"/>
                <a:cs typeface="+mn-cs"/>
              </a:rPr>
              <a:t> </a:t>
            </a:r>
            <a:r>
              <a:rPr kumimoji="0" lang="et-EE" sz="2400" b="0" i="0" u="none" strike="noStrike" kern="1200" cap="none" spc="0" normalizeH="0" baseline="0" noProof="0" dirty="0" err="1">
                <a:ln>
                  <a:noFill/>
                </a:ln>
                <a:solidFill>
                  <a:srgbClr val="FFFFFF"/>
                </a:solidFill>
                <a:effectLst/>
                <a:uLnTx/>
                <a:uFillTx/>
                <a:latin typeface="Aino"/>
                <a:ea typeface="+mn-ea"/>
                <a:cs typeface="+mn-cs"/>
              </a:rPr>
              <a:t>competence</a:t>
            </a:r>
            <a:endParaRPr kumimoji="0" lang="en-GB" sz="2400" b="0" i="0" u="none" strike="noStrike" kern="1200" cap="none" spc="0" normalizeH="0" baseline="0" noProof="0" dirty="0">
              <a:ln>
                <a:noFill/>
              </a:ln>
              <a:solidFill>
                <a:srgbClr val="FFFFFF"/>
              </a:solidFill>
              <a:effectLst/>
              <a:uLnTx/>
              <a:uFillTx/>
              <a:latin typeface="Aino"/>
              <a:ea typeface="+mn-ea"/>
              <a:cs typeface="+mn-cs"/>
            </a:endParaRPr>
          </a:p>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pic>
        <p:nvPicPr>
          <p:cNvPr id="8" name="Picture 7" descr="A qr code with black squares&#10;&#10;AI-generated content may be incorrect.">
            <a:extLst>
              <a:ext uri="{FF2B5EF4-FFF2-40B4-BE49-F238E27FC236}">
                <a16:creationId xmlns:a16="http://schemas.microsoft.com/office/drawing/2014/main" id="{DAB5BD98-30EF-82D7-AF4F-309243EF2E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88846" y="5077690"/>
            <a:ext cx="1297985" cy="1297985"/>
          </a:xfrm>
          <a:prstGeom prst="rect">
            <a:avLst/>
          </a:prstGeom>
        </p:spPr>
      </p:pic>
      <p:sp>
        <p:nvSpPr>
          <p:cNvPr id="9" name="TextBox 8">
            <a:extLst>
              <a:ext uri="{FF2B5EF4-FFF2-40B4-BE49-F238E27FC236}">
                <a16:creationId xmlns:a16="http://schemas.microsoft.com/office/drawing/2014/main" id="{C0DA551B-5291-1E2D-245F-B7C21917A808}"/>
              </a:ext>
            </a:extLst>
          </p:cNvPr>
          <p:cNvSpPr txBox="1"/>
          <p:nvPr/>
        </p:nvSpPr>
        <p:spPr>
          <a:xfrm>
            <a:off x="9421091" y="4272199"/>
            <a:ext cx="2382982" cy="646331"/>
          </a:xfrm>
          <a:prstGeom prst="rect">
            <a:avLst/>
          </a:prstGeom>
          <a:noFill/>
        </p:spPr>
        <p:txBody>
          <a:bodyPr wrap="square" rtlCol="0">
            <a:spAutoFit/>
          </a:bodyPr>
          <a:lstStyle/>
          <a:p>
            <a:pPr algn="r"/>
            <a:r>
              <a:rPr lang="et-EE" dirty="0">
                <a:solidFill>
                  <a:schemeClr val="bg1"/>
                </a:solidFill>
              </a:rPr>
              <a:t>Estonian </a:t>
            </a:r>
            <a:r>
              <a:rPr lang="et-EE" dirty="0" err="1">
                <a:solidFill>
                  <a:schemeClr val="bg1"/>
                </a:solidFill>
              </a:rPr>
              <a:t>CyberTech</a:t>
            </a:r>
            <a:r>
              <a:rPr lang="et-EE" dirty="0">
                <a:solidFill>
                  <a:schemeClr val="bg1"/>
                </a:solidFill>
              </a:rPr>
              <a:t> </a:t>
            </a:r>
            <a:br>
              <a:rPr lang="et-EE" dirty="0">
                <a:solidFill>
                  <a:schemeClr val="bg1"/>
                </a:solidFill>
              </a:rPr>
            </a:br>
            <a:r>
              <a:rPr lang="et-EE" dirty="0" err="1">
                <a:solidFill>
                  <a:schemeClr val="bg1"/>
                </a:solidFill>
              </a:rPr>
              <a:t>cluster</a:t>
            </a:r>
            <a:endParaRPr lang="et-EE" dirty="0">
              <a:solidFill>
                <a:schemeClr val="bg1"/>
              </a:solidFill>
            </a:endParaRPr>
          </a:p>
        </p:txBody>
      </p:sp>
    </p:spTree>
    <p:extLst>
      <p:ext uri="{BB962C8B-B14F-4D97-AF65-F5344CB8AC3E}">
        <p14:creationId xmlns:p14="http://schemas.microsoft.com/office/powerpoint/2010/main" val="17476808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1000"/>
                                        <p:tgtEl>
                                          <p:spTgt spid="91"/>
                                        </p:tgtEl>
                                      </p:cBhvr>
                                    </p:animEffect>
                                    <p:anim calcmode="lin" valueType="num">
                                      <p:cBhvr>
                                        <p:cTn id="28" dur="1000" fill="hold"/>
                                        <p:tgtEl>
                                          <p:spTgt spid="91"/>
                                        </p:tgtEl>
                                        <p:attrNameLst>
                                          <p:attrName>ppt_x</p:attrName>
                                        </p:attrNameLst>
                                      </p:cBhvr>
                                      <p:tavLst>
                                        <p:tav tm="0">
                                          <p:val>
                                            <p:strVal val="#ppt_x"/>
                                          </p:val>
                                        </p:tav>
                                        <p:tav tm="100000">
                                          <p:val>
                                            <p:strVal val="#ppt_x"/>
                                          </p:val>
                                        </p:tav>
                                      </p:tavLst>
                                    </p:anim>
                                    <p:anim calcmode="lin" valueType="num">
                                      <p:cBhvr>
                                        <p:cTn id="2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F0F819B1-65C1-5B4A-3B47-F3876273EC6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E490008-2D8B-2501-63B1-5F39E2719336}"/>
              </a:ext>
            </a:extLst>
          </p:cNvPr>
          <p:cNvSpPr/>
          <p:nvPr/>
        </p:nvSpPr>
        <p:spPr>
          <a:xfrm>
            <a:off x="0" y="0"/>
            <a:ext cx="12192000" cy="6858000"/>
          </a:xfrm>
          <a:prstGeom prst="rect">
            <a:avLst/>
          </a:prstGeom>
          <a:gradFill>
            <a:gsLst>
              <a:gs pos="100000">
                <a:srgbClr val="000000">
                  <a:alpha val="80000"/>
                </a:srgbClr>
              </a:gs>
              <a:gs pos="42000">
                <a:srgbClr val="000000">
                  <a:alpha val="0"/>
                </a:srgbClr>
              </a:gs>
            </a:gsLst>
            <a:lin ang="10800000" scaled="0"/>
          </a:gradFill>
          <a:ln>
            <a:no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82AC5AAE-137B-E186-66C2-6B3C3FAB6CCD}"/>
              </a:ext>
            </a:extLst>
          </p:cNvPr>
          <p:cNvSpPr>
            <a:spLocks noGrp="1"/>
          </p:cNvSpPr>
          <p:nvPr>
            <p:ph type="title"/>
          </p:nvPr>
        </p:nvSpPr>
        <p:spPr>
          <a:xfrm>
            <a:off x="386450" y="498060"/>
            <a:ext cx="6416131" cy="969974"/>
          </a:xfrm>
        </p:spPr>
        <p:txBody>
          <a:bodyPr/>
          <a:lstStyle/>
          <a:p>
            <a:r>
              <a:rPr lang="et-EE" dirty="0" err="1"/>
              <a:t>space</a:t>
            </a:r>
            <a:r>
              <a:rPr lang="et-EE" dirty="0"/>
              <a:t> </a:t>
            </a:r>
            <a:r>
              <a:rPr lang="et-EE" dirty="0" err="1"/>
              <a:t>cyber</a:t>
            </a:r>
            <a:r>
              <a:rPr lang="et-EE" dirty="0"/>
              <a:t> range </a:t>
            </a:r>
            <a:endParaRPr lang="en-GB" dirty="0">
              <a:solidFill>
                <a:schemeClr val="bg1"/>
              </a:solidFill>
            </a:endParaRPr>
          </a:p>
        </p:txBody>
      </p:sp>
      <p:sp>
        <p:nvSpPr>
          <p:cNvPr id="4" name="Text Placeholder 3">
            <a:extLst>
              <a:ext uri="{FF2B5EF4-FFF2-40B4-BE49-F238E27FC236}">
                <a16:creationId xmlns:a16="http://schemas.microsoft.com/office/drawing/2014/main" id="{625D1BC8-A5C7-94D1-7F0E-AB58D8A89B79}"/>
              </a:ext>
            </a:extLst>
          </p:cNvPr>
          <p:cNvSpPr>
            <a:spLocks noGrp="1"/>
          </p:cNvSpPr>
          <p:nvPr>
            <p:ph type="body" sz="quarter" idx="10"/>
          </p:nvPr>
        </p:nvSpPr>
        <p:spPr>
          <a:xfrm>
            <a:off x="386450" y="4791076"/>
            <a:ext cx="10398358" cy="2748495"/>
          </a:xfrm>
        </p:spPr>
        <p:txBody>
          <a:bodyPr/>
          <a:lstStyle/>
          <a:p>
            <a:pPr lvl="0"/>
            <a:r>
              <a:rPr lang="et-EE" dirty="0" err="1"/>
              <a:t>building</a:t>
            </a:r>
            <a:r>
              <a:rPr lang="et-EE" dirty="0"/>
              <a:t> </a:t>
            </a:r>
            <a:r>
              <a:rPr lang="et-EE" dirty="0" err="1"/>
              <a:t>Europe’s</a:t>
            </a:r>
            <a:r>
              <a:rPr lang="et-EE" dirty="0"/>
              <a:t> </a:t>
            </a:r>
            <a:r>
              <a:rPr lang="et-EE" dirty="0" err="1"/>
              <a:t>first</a:t>
            </a:r>
            <a:r>
              <a:rPr lang="et-EE" dirty="0"/>
              <a:t> </a:t>
            </a:r>
            <a:r>
              <a:rPr lang="et-EE" dirty="0" err="1"/>
              <a:t>space</a:t>
            </a:r>
            <a:r>
              <a:rPr lang="et-EE" dirty="0"/>
              <a:t> </a:t>
            </a:r>
            <a:r>
              <a:rPr lang="et-EE" dirty="0" err="1"/>
              <a:t>cyber</a:t>
            </a:r>
            <a:r>
              <a:rPr lang="et-EE" dirty="0"/>
              <a:t> range </a:t>
            </a:r>
            <a:r>
              <a:rPr lang="et-EE" dirty="0" err="1"/>
              <a:t>with</a:t>
            </a:r>
            <a:r>
              <a:rPr lang="et-EE" dirty="0"/>
              <a:t> ESA</a:t>
            </a:r>
          </a:p>
          <a:p>
            <a:pPr lvl="0"/>
            <a:r>
              <a:rPr lang="et-EE" dirty="0" err="1"/>
              <a:t>providing</a:t>
            </a:r>
            <a:r>
              <a:rPr lang="et-EE" dirty="0"/>
              <a:t> a </a:t>
            </a:r>
            <a:r>
              <a:rPr lang="et-EE" dirty="0" err="1"/>
              <a:t>safe</a:t>
            </a:r>
            <a:r>
              <a:rPr lang="et-EE" dirty="0"/>
              <a:t> </a:t>
            </a:r>
            <a:r>
              <a:rPr lang="et-EE" dirty="0" err="1"/>
              <a:t>environment</a:t>
            </a:r>
            <a:r>
              <a:rPr lang="et-EE" dirty="0"/>
              <a:t> </a:t>
            </a:r>
            <a:r>
              <a:rPr lang="et-EE" dirty="0" err="1"/>
              <a:t>to</a:t>
            </a:r>
            <a:r>
              <a:rPr lang="et-EE" dirty="0"/>
              <a:t> test and </a:t>
            </a:r>
            <a:r>
              <a:rPr lang="et-EE" dirty="0" err="1"/>
              <a:t>certify</a:t>
            </a:r>
            <a:r>
              <a:rPr lang="et-EE" dirty="0"/>
              <a:t> </a:t>
            </a:r>
            <a:r>
              <a:rPr lang="et-EE" dirty="0" err="1"/>
              <a:t>satellites</a:t>
            </a:r>
            <a:r>
              <a:rPr lang="et-EE" dirty="0"/>
              <a:t> and </a:t>
            </a:r>
            <a:r>
              <a:rPr lang="et-EE" dirty="0" err="1"/>
              <a:t>ground</a:t>
            </a:r>
            <a:r>
              <a:rPr lang="et-EE" dirty="0"/>
              <a:t> </a:t>
            </a:r>
            <a:r>
              <a:rPr lang="et-EE" dirty="0" err="1"/>
              <a:t>systems</a:t>
            </a:r>
            <a:r>
              <a:rPr lang="et-EE" dirty="0"/>
              <a:t> </a:t>
            </a:r>
          </a:p>
          <a:p>
            <a:pPr lvl="0"/>
            <a:r>
              <a:rPr lang="et-EE" dirty="0" err="1"/>
              <a:t>enabling</a:t>
            </a:r>
            <a:r>
              <a:rPr lang="et-EE" dirty="0"/>
              <a:t> </a:t>
            </a:r>
            <a:r>
              <a:rPr lang="et-EE" dirty="0" err="1"/>
              <a:t>cyber</a:t>
            </a:r>
            <a:r>
              <a:rPr lang="et-EE" dirty="0"/>
              <a:t> </a:t>
            </a:r>
            <a:r>
              <a:rPr lang="et-EE" dirty="0" err="1"/>
              <a:t>defence</a:t>
            </a:r>
            <a:r>
              <a:rPr lang="et-EE" dirty="0"/>
              <a:t> </a:t>
            </a:r>
            <a:r>
              <a:rPr lang="et-EE" dirty="0" err="1"/>
              <a:t>training</a:t>
            </a:r>
            <a:r>
              <a:rPr lang="et-EE" dirty="0"/>
              <a:t> </a:t>
            </a:r>
            <a:r>
              <a:rPr lang="et-EE" dirty="0" err="1"/>
              <a:t>through</a:t>
            </a:r>
            <a:r>
              <a:rPr lang="et-EE" dirty="0"/>
              <a:t> </a:t>
            </a:r>
            <a:r>
              <a:rPr lang="et-EE" dirty="0" err="1"/>
              <a:t>live-fire</a:t>
            </a:r>
            <a:r>
              <a:rPr lang="et-EE" dirty="0"/>
              <a:t> and </a:t>
            </a:r>
            <a:r>
              <a:rPr lang="et-EE" dirty="0" err="1"/>
              <a:t>spoofing</a:t>
            </a:r>
            <a:r>
              <a:rPr lang="et-EE" dirty="0"/>
              <a:t>/</a:t>
            </a:r>
            <a:r>
              <a:rPr lang="et-EE" dirty="0" err="1"/>
              <a:t>jamming</a:t>
            </a:r>
            <a:r>
              <a:rPr lang="et-EE" dirty="0"/>
              <a:t> </a:t>
            </a:r>
            <a:r>
              <a:rPr lang="et-EE" dirty="0" err="1"/>
              <a:t>simulations</a:t>
            </a:r>
            <a:endParaRPr lang="et-EE" dirty="0"/>
          </a:p>
          <a:p>
            <a:pPr lvl="0"/>
            <a:r>
              <a:rPr lang="et-EE" dirty="0" err="1"/>
              <a:t>supporting</a:t>
            </a:r>
            <a:r>
              <a:rPr lang="et-EE" dirty="0"/>
              <a:t> ESA, NATO CCDCOE and </a:t>
            </a:r>
            <a:r>
              <a:rPr lang="et-EE" dirty="0" err="1"/>
              <a:t>industry</a:t>
            </a:r>
            <a:r>
              <a:rPr lang="et-EE" dirty="0"/>
              <a:t> </a:t>
            </a:r>
            <a:r>
              <a:rPr lang="et-EE" dirty="0" err="1"/>
              <a:t>to</a:t>
            </a:r>
            <a:r>
              <a:rPr lang="et-EE" dirty="0"/>
              <a:t> </a:t>
            </a:r>
            <a:r>
              <a:rPr lang="et-EE" dirty="0" err="1"/>
              <a:t>secure</a:t>
            </a:r>
            <a:r>
              <a:rPr lang="et-EE" dirty="0"/>
              <a:t> </a:t>
            </a:r>
            <a:r>
              <a:rPr lang="et-EE" dirty="0" err="1"/>
              <a:t>space</a:t>
            </a:r>
            <a:r>
              <a:rPr lang="et-EE" dirty="0"/>
              <a:t> </a:t>
            </a:r>
            <a:r>
              <a:rPr lang="et-EE" dirty="0" err="1"/>
              <a:t>infrastructure</a:t>
            </a:r>
            <a:endParaRPr lang="et-EE" dirty="0"/>
          </a:p>
          <a:p>
            <a:pPr lvl="0"/>
            <a:r>
              <a:rPr lang="et-EE" dirty="0" err="1"/>
              <a:t>integrating</a:t>
            </a:r>
            <a:r>
              <a:rPr lang="et-EE" dirty="0"/>
              <a:t> </a:t>
            </a:r>
            <a:r>
              <a:rPr lang="et-EE" dirty="0" err="1"/>
              <a:t>CybExer’s</a:t>
            </a:r>
            <a:r>
              <a:rPr lang="et-EE" dirty="0"/>
              <a:t> </a:t>
            </a:r>
            <a:r>
              <a:rPr lang="et-EE" dirty="0" err="1"/>
              <a:t>cyber</a:t>
            </a:r>
            <a:r>
              <a:rPr lang="et-EE" dirty="0"/>
              <a:t> range </a:t>
            </a:r>
            <a:r>
              <a:rPr lang="et-EE" dirty="0" err="1"/>
              <a:t>with</a:t>
            </a:r>
            <a:r>
              <a:rPr lang="et-EE" dirty="0"/>
              <a:t> </a:t>
            </a:r>
            <a:r>
              <a:rPr lang="et-EE" dirty="0" err="1"/>
              <a:t>Spaceit’s</a:t>
            </a:r>
            <a:r>
              <a:rPr lang="et-EE" dirty="0"/>
              <a:t> </a:t>
            </a:r>
            <a:r>
              <a:rPr lang="et-EE" dirty="0" err="1"/>
              <a:t>satellite</a:t>
            </a:r>
            <a:r>
              <a:rPr lang="et-EE" dirty="0"/>
              <a:t> </a:t>
            </a:r>
            <a:r>
              <a:rPr lang="et-EE" dirty="0" err="1"/>
              <a:t>operations</a:t>
            </a:r>
            <a:r>
              <a:rPr lang="et-EE" dirty="0"/>
              <a:t> </a:t>
            </a:r>
            <a:r>
              <a:rPr lang="et-EE" dirty="0" err="1"/>
              <a:t>platform</a:t>
            </a:r>
            <a:endParaRPr lang="et-EE" dirty="0"/>
          </a:p>
          <a:p>
            <a:pPr lvl="0"/>
            <a:r>
              <a:rPr lang="et-EE" dirty="0" err="1"/>
              <a:t>preparing</a:t>
            </a:r>
            <a:r>
              <a:rPr lang="et-EE" dirty="0"/>
              <a:t> </a:t>
            </a:r>
            <a:r>
              <a:rPr lang="et-EE" dirty="0" err="1"/>
              <a:t>for</a:t>
            </a:r>
            <a:r>
              <a:rPr lang="et-EE" dirty="0"/>
              <a:t> </a:t>
            </a:r>
            <a:r>
              <a:rPr lang="et-EE" dirty="0" err="1"/>
              <a:t>rollout</a:t>
            </a:r>
            <a:r>
              <a:rPr lang="et-EE" dirty="0"/>
              <a:t> from 2026 </a:t>
            </a:r>
            <a:r>
              <a:rPr lang="et-EE" dirty="0" err="1"/>
              <a:t>with</a:t>
            </a:r>
            <a:r>
              <a:rPr lang="et-EE" dirty="0"/>
              <a:t> ESA </a:t>
            </a:r>
            <a:r>
              <a:rPr lang="et-EE" dirty="0" err="1"/>
              <a:t>missions</a:t>
            </a:r>
            <a:r>
              <a:rPr lang="et-EE" dirty="0"/>
              <a:t> and OPS-SAT ORIOLE</a:t>
            </a:r>
          </a:p>
          <a:p>
            <a:pPr marL="0" lvl="0" indent="0">
              <a:buNone/>
            </a:pPr>
            <a:endParaRPr lang="et-EE" dirty="0"/>
          </a:p>
          <a:p>
            <a:pPr marL="0" indent="0">
              <a:buNone/>
            </a:pPr>
            <a:endParaRPr lang="et-EE" dirty="0"/>
          </a:p>
          <a:p>
            <a:pPr marL="0" indent="0">
              <a:buNone/>
            </a:pPr>
            <a:endParaRPr lang="et-EE" dirty="0"/>
          </a:p>
        </p:txBody>
      </p:sp>
      <p:sp>
        <p:nvSpPr>
          <p:cNvPr id="91" name="Text Placeholder 6">
            <a:extLst>
              <a:ext uri="{FF2B5EF4-FFF2-40B4-BE49-F238E27FC236}">
                <a16:creationId xmlns:a16="http://schemas.microsoft.com/office/drawing/2014/main" id="{F85DB089-2E90-08ED-A9FB-9E2FEBF8E655}"/>
              </a:ext>
            </a:extLst>
          </p:cNvPr>
          <p:cNvSpPr txBox="1">
            <a:spLocks/>
          </p:cNvSpPr>
          <p:nvPr/>
        </p:nvSpPr>
        <p:spPr>
          <a:xfrm>
            <a:off x="505169" y="1419224"/>
            <a:ext cx="5234675" cy="811357"/>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lvl="0">
              <a:buClr>
                <a:srgbClr val="0000F0"/>
              </a:buClr>
              <a:defRPr/>
            </a:pPr>
            <a:r>
              <a:rPr lang="et-EE" sz="2400" dirty="0" err="1">
                <a:solidFill>
                  <a:schemeClr val="bg1"/>
                </a:solidFill>
              </a:rPr>
              <a:t>protecting</a:t>
            </a:r>
            <a:r>
              <a:rPr lang="et-EE" sz="2400" dirty="0">
                <a:solidFill>
                  <a:schemeClr val="bg1"/>
                </a:solidFill>
              </a:rPr>
              <a:t> </a:t>
            </a:r>
            <a:r>
              <a:rPr lang="et-EE" sz="2400" dirty="0" err="1">
                <a:solidFill>
                  <a:schemeClr val="bg1"/>
                </a:solidFill>
              </a:rPr>
              <a:t>satellites</a:t>
            </a:r>
            <a:r>
              <a:rPr lang="et-EE" sz="2400" dirty="0">
                <a:solidFill>
                  <a:schemeClr val="bg1"/>
                </a:solidFill>
              </a:rPr>
              <a:t>, </a:t>
            </a:r>
            <a:r>
              <a:rPr lang="et-EE" sz="2400" dirty="0" err="1">
                <a:solidFill>
                  <a:schemeClr val="bg1"/>
                </a:solidFill>
              </a:rPr>
              <a:t>securing</a:t>
            </a:r>
            <a:r>
              <a:rPr lang="et-EE" sz="2400" dirty="0">
                <a:solidFill>
                  <a:schemeClr val="bg1"/>
                </a:solidFill>
              </a:rPr>
              <a:t> trust</a:t>
            </a:r>
            <a:endParaRPr kumimoji="0" lang="en-US" sz="2400" b="0" i="0" u="none" strike="noStrike" kern="1200" cap="none" spc="0" normalizeH="0" baseline="0" noProof="0" dirty="0">
              <a:ln>
                <a:noFill/>
              </a:ln>
              <a:solidFill>
                <a:schemeClr val="bg1"/>
              </a:solidFill>
              <a:effectLst/>
              <a:uLnTx/>
              <a:uFillTx/>
              <a:latin typeface="Aino"/>
            </a:endParaRPr>
          </a:p>
        </p:txBody>
      </p:sp>
    </p:spTree>
    <p:extLst>
      <p:ext uri="{BB962C8B-B14F-4D97-AF65-F5344CB8AC3E}">
        <p14:creationId xmlns:p14="http://schemas.microsoft.com/office/powerpoint/2010/main" val="3754452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16FF9B9-8D15-4218-9DB2-3FFBB3E74837}"/>
              </a:ext>
            </a:extLst>
          </p:cNvPr>
          <p:cNvSpPr>
            <a:spLocks noGrp="1"/>
          </p:cNvSpPr>
          <p:nvPr>
            <p:ph type="body" sz="quarter" idx="11"/>
          </p:nvPr>
        </p:nvSpPr>
        <p:spPr/>
        <p:txBody>
          <a:bodyPr/>
          <a:lstStyle/>
          <a:p>
            <a:r>
              <a:rPr lang="et-EE" dirty="0" err="1"/>
              <a:t>first</a:t>
            </a:r>
            <a:r>
              <a:rPr lang="et-EE" dirty="0"/>
              <a:t> data </a:t>
            </a:r>
            <a:r>
              <a:rPr lang="et-EE" dirty="0" err="1"/>
              <a:t>embassy</a:t>
            </a:r>
            <a:r>
              <a:rPr lang="et-EE" dirty="0"/>
              <a:t> in Luxembourg</a:t>
            </a:r>
          </a:p>
          <a:p>
            <a:r>
              <a:rPr lang="et-EE" dirty="0" err="1"/>
              <a:t>strategically</a:t>
            </a:r>
            <a:r>
              <a:rPr lang="et-EE" dirty="0"/>
              <a:t> </a:t>
            </a:r>
            <a:r>
              <a:rPr lang="et-EE" dirty="0" err="1"/>
              <a:t>important</a:t>
            </a:r>
            <a:r>
              <a:rPr lang="et-EE" dirty="0"/>
              <a:t> </a:t>
            </a:r>
            <a:r>
              <a:rPr lang="et-EE" dirty="0" err="1"/>
              <a:t>datasets</a:t>
            </a:r>
            <a:r>
              <a:rPr lang="et-EE" dirty="0"/>
              <a:t> </a:t>
            </a:r>
          </a:p>
          <a:p>
            <a:r>
              <a:rPr lang="et-EE" dirty="0" err="1"/>
              <a:t>highest</a:t>
            </a:r>
            <a:r>
              <a:rPr lang="et-EE" dirty="0"/>
              <a:t> </a:t>
            </a:r>
            <a:r>
              <a:rPr lang="et-EE" dirty="0" err="1"/>
              <a:t>level</a:t>
            </a:r>
            <a:r>
              <a:rPr lang="et-EE" dirty="0"/>
              <a:t> of </a:t>
            </a:r>
            <a:r>
              <a:rPr lang="et-EE" dirty="0" err="1"/>
              <a:t>security</a:t>
            </a:r>
            <a:endParaRPr lang="et-EE" dirty="0"/>
          </a:p>
          <a:p>
            <a:r>
              <a:rPr lang="et-EE" dirty="0" err="1"/>
              <a:t>future</a:t>
            </a:r>
            <a:r>
              <a:rPr lang="et-EE" dirty="0"/>
              <a:t>: </a:t>
            </a:r>
            <a:r>
              <a:rPr lang="et-EE" dirty="0" err="1"/>
              <a:t>additional</a:t>
            </a:r>
            <a:r>
              <a:rPr lang="et-EE" dirty="0"/>
              <a:t> </a:t>
            </a:r>
            <a:r>
              <a:rPr lang="et-EE" dirty="0" err="1"/>
              <a:t>locations</a:t>
            </a:r>
            <a:endParaRPr lang="et-EE" dirty="0"/>
          </a:p>
          <a:p>
            <a:r>
              <a:rPr lang="et-EE" dirty="0"/>
              <a:t>Estonia as a host </a:t>
            </a:r>
            <a:r>
              <a:rPr lang="et-EE" dirty="0" err="1"/>
              <a:t>country</a:t>
            </a:r>
            <a:endParaRPr lang="et-EE" dirty="0"/>
          </a:p>
        </p:txBody>
      </p:sp>
      <p:sp>
        <p:nvSpPr>
          <p:cNvPr id="2" name="Title 1">
            <a:extLst>
              <a:ext uri="{FF2B5EF4-FFF2-40B4-BE49-F238E27FC236}">
                <a16:creationId xmlns:a16="http://schemas.microsoft.com/office/drawing/2014/main" id="{7BC83867-AB49-48C3-AF77-0517C2EA3DD6}"/>
              </a:ext>
            </a:extLst>
          </p:cNvPr>
          <p:cNvSpPr>
            <a:spLocks noGrp="1"/>
          </p:cNvSpPr>
          <p:nvPr>
            <p:ph type="title"/>
          </p:nvPr>
        </p:nvSpPr>
        <p:spPr/>
        <p:txBody>
          <a:bodyPr/>
          <a:lstStyle/>
          <a:p>
            <a:r>
              <a:rPr lang="et-EE" dirty="0"/>
              <a:t>data </a:t>
            </a:r>
            <a:r>
              <a:rPr lang="et-EE" dirty="0" err="1"/>
              <a:t>embassy</a:t>
            </a:r>
            <a:r>
              <a:rPr lang="et-EE" dirty="0"/>
              <a:t> </a:t>
            </a:r>
          </a:p>
        </p:txBody>
      </p:sp>
      <p:sp>
        <p:nvSpPr>
          <p:cNvPr id="3" name="Text Placeholder 2">
            <a:extLst>
              <a:ext uri="{FF2B5EF4-FFF2-40B4-BE49-F238E27FC236}">
                <a16:creationId xmlns:a16="http://schemas.microsoft.com/office/drawing/2014/main" id="{59C86ABC-0414-4998-B5F9-67CADD0AA6A0}"/>
              </a:ext>
            </a:extLst>
          </p:cNvPr>
          <p:cNvSpPr>
            <a:spLocks noGrp="1"/>
          </p:cNvSpPr>
          <p:nvPr>
            <p:ph type="body" sz="quarter" idx="4294967295"/>
          </p:nvPr>
        </p:nvSpPr>
        <p:spPr>
          <a:xfrm>
            <a:off x="601940" y="1341141"/>
            <a:ext cx="5737392" cy="647700"/>
          </a:xfrm>
          <a:prstGeom prst="rect">
            <a:avLst/>
          </a:prstGeom>
        </p:spPr>
        <p:txBody>
          <a:bodyPr lIns="0"/>
          <a:lstStyle/>
          <a:p>
            <a:pPr marL="0" indent="0">
              <a:buNone/>
            </a:pPr>
            <a:r>
              <a:rPr lang="et-EE" sz="2200" dirty="0">
                <a:solidFill>
                  <a:srgbClr val="FFFFFF"/>
                </a:solidFill>
              </a:rPr>
              <a:t>d</a:t>
            </a:r>
            <a:r>
              <a:rPr lang="en-US" sz="2200" dirty="0" err="1">
                <a:solidFill>
                  <a:srgbClr val="FFFFFF"/>
                </a:solidFill>
              </a:rPr>
              <a:t>igital</a:t>
            </a:r>
            <a:r>
              <a:rPr lang="en-US" sz="2200" dirty="0">
                <a:solidFill>
                  <a:srgbClr val="FFFFFF"/>
                </a:solidFill>
              </a:rPr>
              <a:t> continuity of Estonia as a state</a:t>
            </a:r>
            <a:endParaRPr lang="et-EE" sz="2200" dirty="0">
              <a:solidFill>
                <a:srgbClr val="FFFFFF"/>
              </a:solidFill>
            </a:endParaRPr>
          </a:p>
          <a:p>
            <a:endParaRPr lang="et-EE" dirty="0"/>
          </a:p>
          <a:p>
            <a:endParaRPr lang="et-EE" dirty="0"/>
          </a:p>
        </p:txBody>
      </p:sp>
      <p:grpSp>
        <p:nvGrpSpPr>
          <p:cNvPr id="7" name="Group 4">
            <a:extLst>
              <a:ext uri="{FF2B5EF4-FFF2-40B4-BE49-F238E27FC236}">
                <a16:creationId xmlns:a16="http://schemas.microsoft.com/office/drawing/2014/main" id="{2A18DD1A-DBFD-4D40-800E-A783DABBF6D7}"/>
              </a:ext>
            </a:extLst>
          </p:cNvPr>
          <p:cNvGrpSpPr>
            <a:grpSpLocks noChangeAspect="1"/>
          </p:cNvGrpSpPr>
          <p:nvPr/>
        </p:nvGrpSpPr>
        <p:grpSpPr bwMode="auto">
          <a:xfrm>
            <a:off x="6074949" y="1341141"/>
            <a:ext cx="5807869" cy="4326886"/>
            <a:chOff x="909" y="-195"/>
            <a:chExt cx="6055" cy="4511"/>
          </a:xfrm>
        </p:grpSpPr>
        <p:grpSp>
          <p:nvGrpSpPr>
            <p:cNvPr id="9" name="Group 205">
              <a:extLst>
                <a:ext uri="{FF2B5EF4-FFF2-40B4-BE49-F238E27FC236}">
                  <a16:creationId xmlns:a16="http://schemas.microsoft.com/office/drawing/2014/main" id="{D432472A-2223-497E-A5DE-EBCAB6DD9E5E}"/>
                </a:ext>
              </a:extLst>
            </p:cNvPr>
            <p:cNvGrpSpPr>
              <a:grpSpLocks/>
            </p:cNvGrpSpPr>
            <p:nvPr/>
          </p:nvGrpSpPr>
          <p:grpSpPr bwMode="auto">
            <a:xfrm>
              <a:off x="1159" y="997"/>
              <a:ext cx="5279" cy="3319"/>
              <a:chOff x="1159" y="997"/>
              <a:chExt cx="5279" cy="3319"/>
            </a:xfrm>
          </p:grpSpPr>
          <p:sp>
            <p:nvSpPr>
              <p:cNvPr id="445" name="Freeform 5">
                <a:extLst>
                  <a:ext uri="{FF2B5EF4-FFF2-40B4-BE49-F238E27FC236}">
                    <a16:creationId xmlns:a16="http://schemas.microsoft.com/office/drawing/2014/main" id="{AAD34730-91B8-485D-BF33-C8098BB6C650}"/>
                  </a:ext>
                </a:extLst>
              </p:cNvPr>
              <p:cNvSpPr>
                <a:spLocks/>
              </p:cNvSpPr>
              <p:nvPr/>
            </p:nvSpPr>
            <p:spPr bwMode="auto">
              <a:xfrm>
                <a:off x="3184" y="3147"/>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6" name="Freeform 6">
                <a:extLst>
                  <a:ext uri="{FF2B5EF4-FFF2-40B4-BE49-F238E27FC236}">
                    <a16:creationId xmlns:a16="http://schemas.microsoft.com/office/drawing/2014/main" id="{700F42FB-4C93-4D6F-8CD9-DC05B55C6A02}"/>
                  </a:ext>
                </a:extLst>
              </p:cNvPr>
              <p:cNvSpPr>
                <a:spLocks/>
              </p:cNvSpPr>
              <p:nvPr/>
            </p:nvSpPr>
            <p:spPr bwMode="auto">
              <a:xfrm>
                <a:off x="3528" y="3147"/>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7" name="Freeform 7">
                <a:extLst>
                  <a:ext uri="{FF2B5EF4-FFF2-40B4-BE49-F238E27FC236}">
                    <a16:creationId xmlns:a16="http://schemas.microsoft.com/office/drawing/2014/main" id="{EF0511F9-95EB-437B-A562-F1D8D97FBCB6}"/>
                  </a:ext>
                </a:extLst>
              </p:cNvPr>
              <p:cNvSpPr>
                <a:spLocks/>
              </p:cNvSpPr>
              <p:nvPr/>
            </p:nvSpPr>
            <p:spPr bwMode="auto">
              <a:xfrm>
                <a:off x="3526"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8" name="Freeform 8">
                <a:extLst>
                  <a:ext uri="{FF2B5EF4-FFF2-40B4-BE49-F238E27FC236}">
                    <a16:creationId xmlns:a16="http://schemas.microsoft.com/office/drawing/2014/main" id="{E3D41E14-022C-42FA-B673-930D32F97DCA}"/>
                  </a:ext>
                </a:extLst>
              </p:cNvPr>
              <p:cNvSpPr>
                <a:spLocks/>
              </p:cNvSpPr>
              <p:nvPr/>
            </p:nvSpPr>
            <p:spPr bwMode="auto">
              <a:xfrm>
                <a:off x="3184" y="3117"/>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9" name="Freeform 9">
                <a:extLst>
                  <a:ext uri="{FF2B5EF4-FFF2-40B4-BE49-F238E27FC236}">
                    <a16:creationId xmlns:a16="http://schemas.microsoft.com/office/drawing/2014/main" id="{2D2735AF-1436-4D37-AB70-656A89390AE2}"/>
                  </a:ext>
                </a:extLst>
              </p:cNvPr>
              <p:cNvSpPr>
                <a:spLocks/>
              </p:cNvSpPr>
              <p:nvPr/>
            </p:nvSpPr>
            <p:spPr bwMode="auto">
              <a:xfrm>
                <a:off x="3219"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0" name="Freeform 10">
                <a:extLst>
                  <a:ext uri="{FF2B5EF4-FFF2-40B4-BE49-F238E27FC236}">
                    <a16:creationId xmlns:a16="http://schemas.microsoft.com/office/drawing/2014/main" id="{D231BE73-A026-458B-A4BF-5CE25282CEC1}"/>
                  </a:ext>
                </a:extLst>
              </p:cNvPr>
              <p:cNvSpPr>
                <a:spLocks/>
              </p:cNvSpPr>
              <p:nvPr/>
            </p:nvSpPr>
            <p:spPr bwMode="auto">
              <a:xfrm>
                <a:off x="3219"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1" name="Freeform 11">
                <a:extLst>
                  <a:ext uri="{FF2B5EF4-FFF2-40B4-BE49-F238E27FC236}">
                    <a16:creationId xmlns:a16="http://schemas.microsoft.com/office/drawing/2014/main" id="{EAFF70E7-E986-41C4-98F6-58F93A760D84}"/>
                  </a:ext>
                </a:extLst>
              </p:cNvPr>
              <p:cNvSpPr>
                <a:spLocks/>
              </p:cNvSpPr>
              <p:nvPr/>
            </p:nvSpPr>
            <p:spPr bwMode="auto">
              <a:xfrm>
                <a:off x="3562"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2" name="Freeform 12">
                <a:extLst>
                  <a:ext uri="{FF2B5EF4-FFF2-40B4-BE49-F238E27FC236}">
                    <a16:creationId xmlns:a16="http://schemas.microsoft.com/office/drawing/2014/main" id="{41A8ACD0-83A1-4E8D-AF54-8088FC91C54B}"/>
                  </a:ext>
                </a:extLst>
              </p:cNvPr>
              <p:cNvSpPr>
                <a:spLocks/>
              </p:cNvSpPr>
              <p:nvPr/>
            </p:nvSpPr>
            <p:spPr bwMode="auto">
              <a:xfrm>
                <a:off x="3562"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3" name="Line 13">
                <a:extLst>
                  <a:ext uri="{FF2B5EF4-FFF2-40B4-BE49-F238E27FC236}">
                    <a16:creationId xmlns:a16="http://schemas.microsoft.com/office/drawing/2014/main" id="{3288C136-A19C-4AA8-B1DC-2AD00E512D69}"/>
                  </a:ext>
                </a:extLst>
              </p:cNvPr>
              <p:cNvSpPr>
                <a:spLocks noChangeShapeType="1"/>
              </p:cNvSpPr>
              <p:nvPr/>
            </p:nvSpPr>
            <p:spPr bwMode="auto">
              <a:xfrm flipV="1">
                <a:off x="3240"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4" name="Line 14">
                <a:extLst>
                  <a:ext uri="{FF2B5EF4-FFF2-40B4-BE49-F238E27FC236}">
                    <a16:creationId xmlns:a16="http://schemas.microsoft.com/office/drawing/2014/main" id="{143470D8-3036-47A9-AA9C-5E238DB49987}"/>
                  </a:ext>
                </a:extLst>
              </p:cNvPr>
              <p:cNvSpPr>
                <a:spLocks noChangeShapeType="1"/>
              </p:cNvSpPr>
              <p:nvPr/>
            </p:nvSpPr>
            <p:spPr bwMode="auto">
              <a:xfrm flipV="1">
                <a:off x="3618"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5" name="Line 15">
                <a:extLst>
                  <a:ext uri="{FF2B5EF4-FFF2-40B4-BE49-F238E27FC236}">
                    <a16:creationId xmlns:a16="http://schemas.microsoft.com/office/drawing/2014/main" id="{0FE6928C-9BD0-416D-BE1B-9C6164CBFE9D}"/>
                  </a:ext>
                </a:extLst>
              </p:cNvPr>
              <p:cNvSpPr>
                <a:spLocks noChangeShapeType="1"/>
              </p:cNvSpPr>
              <p:nvPr/>
            </p:nvSpPr>
            <p:spPr bwMode="auto">
              <a:xfrm flipV="1">
                <a:off x="3628"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6" name="Line 16">
                <a:extLst>
                  <a:ext uri="{FF2B5EF4-FFF2-40B4-BE49-F238E27FC236}">
                    <a16:creationId xmlns:a16="http://schemas.microsoft.com/office/drawing/2014/main" id="{CA7442C3-C56C-4910-B4D6-C17D4307076D}"/>
                  </a:ext>
                </a:extLst>
              </p:cNvPr>
              <p:cNvSpPr>
                <a:spLocks noChangeShapeType="1"/>
              </p:cNvSpPr>
              <p:nvPr/>
            </p:nvSpPr>
            <p:spPr bwMode="auto">
              <a:xfrm flipV="1">
                <a:off x="3276" y="322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7" name="Freeform 17">
                <a:extLst>
                  <a:ext uri="{FF2B5EF4-FFF2-40B4-BE49-F238E27FC236}">
                    <a16:creationId xmlns:a16="http://schemas.microsoft.com/office/drawing/2014/main" id="{9091BB02-6D64-45BB-B255-CDBF9CE8DBF9}"/>
                  </a:ext>
                </a:extLst>
              </p:cNvPr>
              <p:cNvSpPr>
                <a:spLocks/>
              </p:cNvSpPr>
              <p:nvPr/>
            </p:nvSpPr>
            <p:spPr bwMode="auto">
              <a:xfrm>
                <a:off x="3871"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8" name="Freeform 18">
                <a:extLst>
                  <a:ext uri="{FF2B5EF4-FFF2-40B4-BE49-F238E27FC236}">
                    <a16:creationId xmlns:a16="http://schemas.microsoft.com/office/drawing/2014/main" id="{2025320A-BBFC-4BB9-8C28-8FFC5F10C8E2}"/>
                  </a:ext>
                </a:extLst>
              </p:cNvPr>
              <p:cNvSpPr>
                <a:spLocks/>
              </p:cNvSpPr>
              <p:nvPr/>
            </p:nvSpPr>
            <p:spPr bwMode="auto">
              <a:xfrm>
                <a:off x="4215" y="3147"/>
                <a:ext cx="201" cy="285"/>
              </a:xfrm>
              <a:custGeom>
                <a:avLst/>
                <a:gdLst>
                  <a:gd name="T0" fmla="*/ 201 w 201"/>
                  <a:gd name="T1" fmla="*/ 285 h 285"/>
                  <a:gd name="T2" fmla="*/ 0 w 201"/>
                  <a:gd name="T3" fmla="*/ 285 h 285"/>
                  <a:gd name="T4" fmla="*/ 0 w 201"/>
                  <a:gd name="T5" fmla="*/ 0 h 285"/>
                </a:gdLst>
                <a:ahLst/>
                <a:cxnLst>
                  <a:cxn ang="0">
                    <a:pos x="T0" y="T1"/>
                  </a:cxn>
                  <a:cxn ang="0">
                    <a:pos x="T2" y="T3"/>
                  </a:cxn>
                  <a:cxn ang="0">
                    <a:pos x="T4" y="T5"/>
                  </a:cxn>
                </a:cxnLst>
                <a:rect l="0" t="0" r="r" b="b"/>
                <a:pathLst>
                  <a:path w="201" h="285">
                    <a:moveTo>
                      <a:pt x="201"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9" name="Freeform 19">
                <a:extLst>
                  <a:ext uri="{FF2B5EF4-FFF2-40B4-BE49-F238E27FC236}">
                    <a16:creationId xmlns:a16="http://schemas.microsoft.com/office/drawing/2014/main" id="{C6EFC6CF-DE34-4674-8E78-2AB05F67CA98}"/>
                  </a:ext>
                </a:extLst>
              </p:cNvPr>
              <p:cNvSpPr>
                <a:spLocks/>
              </p:cNvSpPr>
              <p:nvPr/>
            </p:nvSpPr>
            <p:spPr bwMode="auto">
              <a:xfrm>
                <a:off x="4212"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0" name="Freeform 20">
                <a:extLst>
                  <a:ext uri="{FF2B5EF4-FFF2-40B4-BE49-F238E27FC236}">
                    <a16:creationId xmlns:a16="http://schemas.microsoft.com/office/drawing/2014/main" id="{8A3EADEB-F266-4570-9F05-F4DF3C2DC1A7}"/>
                  </a:ext>
                </a:extLst>
              </p:cNvPr>
              <p:cNvSpPr>
                <a:spLocks/>
              </p:cNvSpPr>
              <p:nvPr/>
            </p:nvSpPr>
            <p:spPr bwMode="auto">
              <a:xfrm>
                <a:off x="3871" y="3117"/>
                <a:ext cx="201" cy="285"/>
              </a:xfrm>
              <a:custGeom>
                <a:avLst/>
                <a:gdLst>
                  <a:gd name="T0" fmla="*/ 0 w 201"/>
                  <a:gd name="T1" fmla="*/ 0 h 285"/>
                  <a:gd name="T2" fmla="*/ 201 w 201"/>
                  <a:gd name="T3" fmla="*/ 0 h 285"/>
                  <a:gd name="T4" fmla="*/ 201 w 201"/>
                  <a:gd name="T5" fmla="*/ 285 h 285"/>
                </a:gdLst>
                <a:ahLst/>
                <a:cxnLst>
                  <a:cxn ang="0">
                    <a:pos x="T0" y="T1"/>
                  </a:cxn>
                  <a:cxn ang="0">
                    <a:pos x="T2" y="T3"/>
                  </a:cxn>
                  <a:cxn ang="0">
                    <a:pos x="T4" y="T5"/>
                  </a:cxn>
                </a:cxnLst>
                <a:rect l="0" t="0" r="r" b="b"/>
                <a:pathLst>
                  <a:path w="201" h="285">
                    <a:moveTo>
                      <a:pt x="0" y="0"/>
                    </a:moveTo>
                    <a:lnTo>
                      <a:pt x="201" y="0"/>
                    </a:lnTo>
                    <a:lnTo>
                      <a:pt x="201"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1" name="Freeform 21">
                <a:extLst>
                  <a:ext uri="{FF2B5EF4-FFF2-40B4-BE49-F238E27FC236}">
                    <a16:creationId xmlns:a16="http://schemas.microsoft.com/office/drawing/2014/main" id="{7A6D07FB-ADFB-4510-A15F-A81E32F4AF59}"/>
                  </a:ext>
                </a:extLst>
              </p:cNvPr>
              <p:cNvSpPr>
                <a:spLocks/>
              </p:cNvSpPr>
              <p:nvPr/>
            </p:nvSpPr>
            <p:spPr bwMode="auto">
              <a:xfrm>
                <a:off x="3905"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2" name="Freeform 22">
                <a:extLst>
                  <a:ext uri="{FF2B5EF4-FFF2-40B4-BE49-F238E27FC236}">
                    <a16:creationId xmlns:a16="http://schemas.microsoft.com/office/drawing/2014/main" id="{6482224D-24B7-4EA2-951C-2F9B14E00A68}"/>
                  </a:ext>
                </a:extLst>
              </p:cNvPr>
              <p:cNvSpPr>
                <a:spLocks/>
              </p:cNvSpPr>
              <p:nvPr/>
            </p:nvSpPr>
            <p:spPr bwMode="auto">
              <a:xfrm>
                <a:off x="3905"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3" name="Freeform 23">
                <a:extLst>
                  <a:ext uri="{FF2B5EF4-FFF2-40B4-BE49-F238E27FC236}">
                    <a16:creationId xmlns:a16="http://schemas.microsoft.com/office/drawing/2014/main" id="{E4E18FE4-6B8B-4EBF-9D58-962934366584}"/>
                  </a:ext>
                </a:extLst>
              </p:cNvPr>
              <p:cNvSpPr>
                <a:spLocks/>
              </p:cNvSpPr>
              <p:nvPr/>
            </p:nvSpPr>
            <p:spPr bwMode="auto">
              <a:xfrm>
                <a:off x="4248" y="3156"/>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4" name="Freeform 24">
                <a:extLst>
                  <a:ext uri="{FF2B5EF4-FFF2-40B4-BE49-F238E27FC236}">
                    <a16:creationId xmlns:a16="http://schemas.microsoft.com/office/drawing/2014/main" id="{2E3C92B0-314B-467C-9D83-5ACC93D459B7}"/>
                  </a:ext>
                </a:extLst>
              </p:cNvPr>
              <p:cNvSpPr>
                <a:spLocks/>
              </p:cNvSpPr>
              <p:nvPr/>
            </p:nvSpPr>
            <p:spPr bwMode="auto">
              <a:xfrm>
                <a:off x="4248" y="3180"/>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5" name="Line 25">
                <a:extLst>
                  <a:ext uri="{FF2B5EF4-FFF2-40B4-BE49-F238E27FC236}">
                    <a16:creationId xmlns:a16="http://schemas.microsoft.com/office/drawing/2014/main" id="{A17B21B3-C6FA-4FC6-BC0C-920632CC4843}"/>
                  </a:ext>
                </a:extLst>
              </p:cNvPr>
              <p:cNvSpPr>
                <a:spLocks noChangeShapeType="1"/>
              </p:cNvSpPr>
              <p:nvPr/>
            </p:nvSpPr>
            <p:spPr bwMode="auto">
              <a:xfrm flipV="1">
                <a:off x="3926" y="3288"/>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6" name="Line 26">
                <a:extLst>
                  <a:ext uri="{FF2B5EF4-FFF2-40B4-BE49-F238E27FC236}">
                    <a16:creationId xmlns:a16="http://schemas.microsoft.com/office/drawing/2014/main" id="{48360E56-5F7E-4C4A-9431-A0C43CFACDE7}"/>
                  </a:ext>
                </a:extLst>
              </p:cNvPr>
              <p:cNvSpPr>
                <a:spLocks noChangeShapeType="1"/>
              </p:cNvSpPr>
              <p:nvPr/>
            </p:nvSpPr>
            <p:spPr bwMode="auto">
              <a:xfrm flipV="1">
                <a:off x="4304" y="3339"/>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7" name="Line 27">
                <a:extLst>
                  <a:ext uri="{FF2B5EF4-FFF2-40B4-BE49-F238E27FC236}">
                    <a16:creationId xmlns:a16="http://schemas.microsoft.com/office/drawing/2014/main" id="{F60563D2-7D01-443B-92C0-A35C8FC917AF}"/>
                  </a:ext>
                </a:extLst>
              </p:cNvPr>
              <p:cNvSpPr>
                <a:spLocks noChangeShapeType="1"/>
              </p:cNvSpPr>
              <p:nvPr/>
            </p:nvSpPr>
            <p:spPr bwMode="auto">
              <a:xfrm flipV="1">
                <a:off x="4314" y="327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8" name="Line 28">
                <a:extLst>
                  <a:ext uri="{FF2B5EF4-FFF2-40B4-BE49-F238E27FC236}">
                    <a16:creationId xmlns:a16="http://schemas.microsoft.com/office/drawing/2014/main" id="{EEA86973-00D4-454E-8542-1C4623461563}"/>
                  </a:ext>
                </a:extLst>
              </p:cNvPr>
              <p:cNvSpPr>
                <a:spLocks noChangeShapeType="1"/>
              </p:cNvSpPr>
              <p:nvPr/>
            </p:nvSpPr>
            <p:spPr bwMode="auto">
              <a:xfrm flipV="1">
                <a:off x="3962" y="3228"/>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9" name="Line 29">
                <a:extLst>
                  <a:ext uri="{FF2B5EF4-FFF2-40B4-BE49-F238E27FC236}">
                    <a16:creationId xmlns:a16="http://schemas.microsoft.com/office/drawing/2014/main" id="{106C89DB-5A00-45B5-8B49-BDFA09A5DC62}"/>
                  </a:ext>
                </a:extLst>
              </p:cNvPr>
              <p:cNvSpPr>
                <a:spLocks noChangeShapeType="1"/>
              </p:cNvSpPr>
              <p:nvPr/>
            </p:nvSpPr>
            <p:spPr bwMode="auto">
              <a:xfrm>
                <a:off x="4611" y="2853"/>
                <a:ext cx="0" cy="14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0" name="Line 30">
                <a:extLst>
                  <a:ext uri="{FF2B5EF4-FFF2-40B4-BE49-F238E27FC236}">
                    <a16:creationId xmlns:a16="http://schemas.microsoft.com/office/drawing/2014/main" id="{BD1D6DD4-76E6-4DB2-A0AF-538002B129D0}"/>
                  </a:ext>
                </a:extLst>
              </p:cNvPr>
              <p:cNvSpPr>
                <a:spLocks noChangeShapeType="1"/>
              </p:cNvSpPr>
              <p:nvPr/>
            </p:nvSpPr>
            <p:spPr bwMode="auto">
              <a:xfrm>
                <a:off x="2997" y="997"/>
                <a:ext cx="84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1" name="Line 31">
                <a:extLst>
                  <a:ext uri="{FF2B5EF4-FFF2-40B4-BE49-F238E27FC236}">
                    <a16:creationId xmlns:a16="http://schemas.microsoft.com/office/drawing/2014/main" id="{77279AEA-2F1E-4992-B19B-832FF20ECFDC}"/>
                  </a:ext>
                </a:extLst>
              </p:cNvPr>
              <p:cNvSpPr>
                <a:spLocks noChangeShapeType="1"/>
              </p:cNvSpPr>
              <p:nvPr/>
            </p:nvSpPr>
            <p:spPr bwMode="auto">
              <a:xfrm flipV="1">
                <a:off x="2982" y="997"/>
                <a:ext cx="0" cy="3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2" name="Line 32">
                <a:extLst>
                  <a:ext uri="{FF2B5EF4-FFF2-40B4-BE49-F238E27FC236}">
                    <a16:creationId xmlns:a16="http://schemas.microsoft.com/office/drawing/2014/main" id="{11AC5F00-CD4C-4101-85E8-BE31C39ED2EF}"/>
                  </a:ext>
                </a:extLst>
              </p:cNvPr>
              <p:cNvSpPr>
                <a:spLocks noChangeShapeType="1"/>
              </p:cNvSpPr>
              <p:nvPr/>
            </p:nvSpPr>
            <p:spPr bwMode="auto">
              <a:xfrm>
                <a:off x="5524" y="2988"/>
                <a:ext cx="0" cy="130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3" name="Line 33">
                <a:extLst>
                  <a:ext uri="{FF2B5EF4-FFF2-40B4-BE49-F238E27FC236}">
                    <a16:creationId xmlns:a16="http://schemas.microsoft.com/office/drawing/2014/main" id="{EC06996C-C092-4DC5-970C-D54B484C310D}"/>
                  </a:ext>
                </a:extLst>
              </p:cNvPr>
              <p:cNvSpPr>
                <a:spLocks noChangeShapeType="1"/>
              </p:cNvSpPr>
              <p:nvPr/>
            </p:nvSpPr>
            <p:spPr bwMode="auto">
              <a:xfrm>
                <a:off x="4629" y="431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4" name="Freeform 34">
                <a:extLst>
                  <a:ext uri="{FF2B5EF4-FFF2-40B4-BE49-F238E27FC236}">
                    <a16:creationId xmlns:a16="http://schemas.microsoft.com/office/drawing/2014/main" id="{CC0A50FA-E261-4B6A-8D04-B4CD9F59FD23}"/>
                  </a:ext>
                </a:extLst>
              </p:cNvPr>
              <p:cNvSpPr>
                <a:spLocks/>
              </p:cNvSpPr>
              <p:nvPr/>
            </p:nvSpPr>
            <p:spPr bwMode="auto">
              <a:xfrm>
                <a:off x="2086" y="2485"/>
                <a:ext cx="0" cy="1811"/>
              </a:xfrm>
              <a:custGeom>
                <a:avLst/>
                <a:gdLst>
                  <a:gd name="T0" fmla="*/ 0 h 1811"/>
                  <a:gd name="T1" fmla="*/ 484 h 1811"/>
                  <a:gd name="T2" fmla="*/ 507 h 1811"/>
                  <a:gd name="T3" fmla="*/ 883 h 1811"/>
                  <a:gd name="T4" fmla="*/ 902 h 1811"/>
                  <a:gd name="T5" fmla="*/ 925 h 1811"/>
                  <a:gd name="T6" fmla="*/ 945 h 1811"/>
                  <a:gd name="T7" fmla="*/ 1811 h 181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811">
                    <a:moveTo>
                      <a:pt x="0" y="0"/>
                    </a:moveTo>
                    <a:lnTo>
                      <a:pt x="0" y="484"/>
                    </a:lnTo>
                    <a:lnTo>
                      <a:pt x="0" y="507"/>
                    </a:lnTo>
                    <a:lnTo>
                      <a:pt x="0" y="883"/>
                    </a:lnTo>
                    <a:lnTo>
                      <a:pt x="0" y="902"/>
                    </a:lnTo>
                    <a:lnTo>
                      <a:pt x="0" y="925"/>
                    </a:lnTo>
                    <a:lnTo>
                      <a:pt x="0" y="945"/>
                    </a:lnTo>
                    <a:lnTo>
                      <a:pt x="0" y="1811"/>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5" name="Line 35">
                <a:extLst>
                  <a:ext uri="{FF2B5EF4-FFF2-40B4-BE49-F238E27FC236}">
                    <a16:creationId xmlns:a16="http://schemas.microsoft.com/office/drawing/2014/main" id="{664E0A6C-BB09-4FD7-BC1A-2B209EB616B7}"/>
                  </a:ext>
                </a:extLst>
              </p:cNvPr>
              <p:cNvSpPr>
                <a:spLocks noChangeShapeType="1"/>
              </p:cNvSpPr>
              <p:nvPr/>
            </p:nvSpPr>
            <p:spPr bwMode="auto">
              <a:xfrm flipH="1">
                <a:off x="2086" y="2453"/>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6" name="Line 36">
                <a:extLst>
                  <a:ext uri="{FF2B5EF4-FFF2-40B4-BE49-F238E27FC236}">
                    <a16:creationId xmlns:a16="http://schemas.microsoft.com/office/drawing/2014/main" id="{693A924C-B029-420E-953A-66264236D17B}"/>
                  </a:ext>
                </a:extLst>
              </p:cNvPr>
              <p:cNvSpPr>
                <a:spLocks noChangeShapeType="1"/>
              </p:cNvSpPr>
              <p:nvPr/>
            </p:nvSpPr>
            <p:spPr bwMode="auto">
              <a:xfrm>
                <a:off x="2961" y="4311"/>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7" name="Line 37">
                <a:extLst>
                  <a:ext uri="{FF2B5EF4-FFF2-40B4-BE49-F238E27FC236}">
                    <a16:creationId xmlns:a16="http://schemas.microsoft.com/office/drawing/2014/main" id="{43D5000D-783E-421B-A819-844EDD60A80F}"/>
                  </a:ext>
                </a:extLst>
              </p:cNvPr>
              <p:cNvSpPr>
                <a:spLocks noChangeShapeType="1"/>
              </p:cNvSpPr>
              <p:nvPr/>
            </p:nvSpPr>
            <p:spPr bwMode="auto">
              <a:xfrm flipH="1">
                <a:off x="2109" y="3866"/>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8" name="Line 38">
                <a:extLst>
                  <a:ext uri="{FF2B5EF4-FFF2-40B4-BE49-F238E27FC236}">
                    <a16:creationId xmlns:a16="http://schemas.microsoft.com/office/drawing/2014/main" id="{21DFC8CD-A1A4-47A8-AB79-847B1E14D87A}"/>
                  </a:ext>
                </a:extLst>
              </p:cNvPr>
              <p:cNvSpPr>
                <a:spLocks noChangeShapeType="1"/>
              </p:cNvSpPr>
              <p:nvPr/>
            </p:nvSpPr>
            <p:spPr bwMode="auto">
              <a:xfrm flipH="1">
                <a:off x="2112" y="3386"/>
                <a:ext cx="84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9" name="Line 39">
                <a:extLst>
                  <a:ext uri="{FF2B5EF4-FFF2-40B4-BE49-F238E27FC236}">
                    <a16:creationId xmlns:a16="http://schemas.microsoft.com/office/drawing/2014/main" id="{F5FF5CE9-AEF3-4FDC-A247-08C1F09B0CD9}"/>
                  </a:ext>
                </a:extLst>
              </p:cNvPr>
              <p:cNvSpPr>
                <a:spLocks noChangeShapeType="1"/>
              </p:cNvSpPr>
              <p:nvPr/>
            </p:nvSpPr>
            <p:spPr bwMode="auto">
              <a:xfrm>
                <a:off x="2739" y="4174"/>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0" name="Line 40">
                <a:extLst>
                  <a:ext uri="{FF2B5EF4-FFF2-40B4-BE49-F238E27FC236}">
                    <a16:creationId xmlns:a16="http://schemas.microsoft.com/office/drawing/2014/main" id="{E59928BC-6FFF-4AD8-9840-98AFC8E6A67E}"/>
                  </a:ext>
                </a:extLst>
              </p:cNvPr>
              <p:cNvSpPr>
                <a:spLocks noChangeShapeType="1"/>
              </p:cNvSpPr>
              <p:nvPr/>
            </p:nvSpPr>
            <p:spPr bwMode="auto">
              <a:xfrm>
                <a:off x="2530"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1" name="Line 41">
                <a:extLst>
                  <a:ext uri="{FF2B5EF4-FFF2-40B4-BE49-F238E27FC236}">
                    <a16:creationId xmlns:a16="http://schemas.microsoft.com/office/drawing/2014/main" id="{2D4858FA-53AB-4D87-938A-49DAA062D06D}"/>
                  </a:ext>
                </a:extLst>
              </p:cNvPr>
              <p:cNvSpPr>
                <a:spLocks noChangeShapeType="1"/>
              </p:cNvSpPr>
              <p:nvPr/>
            </p:nvSpPr>
            <p:spPr bwMode="auto">
              <a:xfrm>
                <a:off x="24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2" name="Line 42">
                <a:extLst>
                  <a:ext uri="{FF2B5EF4-FFF2-40B4-BE49-F238E27FC236}">
                    <a16:creationId xmlns:a16="http://schemas.microsoft.com/office/drawing/2014/main" id="{24BD9844-1B3B-4707-AD38-D5F9125EA4F4}"/>
                  </a:ext>
                </a:extLst>
              </p:cNvPr>
              <p:cNvSpPr>
                <a:spLocks noChangeShapeType="1"/>
              </p:cNvSpPr>
              <p:nvPr/>
            </p:nvSpPr>
            <p:spPr bwMode="auto">
              <a:xfrm flipH="1">
                <a:off x="2213"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3" name="Line 43">
                <a:extLst>
                  <a:ext uri="{FF2B5EF4-FFF2-40B4-BE49-F238E27FC236}">
                    <a16:creationId xmlns:a16="http://schemas.microsoft.com/office/drawing/2014/main" id="{C1B1E5E3-89EF-4064-A376-2D9EEBB51593}"/>
                  </a:ext>
                </a:extLst>
              </p:cNvPr>
              <p:cNvSpPr>
                <a:spLocks noChangeShapeType="1"/>
              </p:cNvSpPr>
              <p:nvPr/>
            </p:nvSpPr>
            <p:spPr bwMode="auto">
              <a:xfrm flipH="1">
                <a:off x="2298"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4" name="Line 44">
                <a:extLst>
                  <a:ext uri="{FF2B5EF4-FFF2-40B4-BE49-F238E27FC236}">
                    <a16:creationId xmlns:a16="http://schemas.microsoft.com/office/drawing/2014/main" id="{D27019E9-398A-4622-AAA5-8211712D6A1C}"/>
                  </a:ext>
                </a:extLst>
              </p:cNvPr>
              <p:cNvSpPr>
                <a:spLocks noChangeShapeType="1"/>
              </p:cNvSpPr>
              <p:nvPr/>
            </p:nvSpPr>
            <p:spPr bwMode="auto">
              <a:xfrm flipH="1">
                <a:off x="2375"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5" name="Line 45">
                <a:extLst>
                  <a:ext uri="{FF2B5EF4-FFF2-40B4-BE49-F238E27FC236}">
                    <a16:creationId xmlns:a16="http://schemas.microsoft.com/office/drawing/2014/main" id="{4C9A03C2-9995-497D-B93C-4B21232A7AB9}"/>
                  </a:ext>
                </a:extLst>
              </p:cNvPr>
              <p:cNvSpPr>
                <a:spLocks noChangeShapeType="1"/>
              </p:cNvSpPr>
              <p:nvPr/>
            </p:nvSpPr>
            <p:spPr bwMode="auto">
              <a:xfrm flipH="1">
                <a:off x="2213" y="3001"/>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6" name="Line 46">
                <a:extLst>
                  <a:ext uri="{FF2B5EF4-FFF2-40B4-BE49-F238E27FC236}">
                    <a16:creationId xmlns:a16="http://schemas.microsoft.com/office/drawing/2014/main" id="{84EFF7F6-1D31-4A2E-A857-487724F5DE47}"/>
                  </a:ext>
                </a:extLst>
              </p:cNvPr>
              <p:cNvSpPr>
                <a:spLocks noChangeShapeType="1"/>
              </p:cNvSpPr>
              <p:nvPr/>
            </p:nvSpPr>
            <p:spPr bwMode="auto">
              <a:xfrm flipH="1">
                <a:off x="2288" y="307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7" name="Line 47">
                <a:extLst>
                  <a:ext uri="{FF2B5EF4-FFF2-40B4-BE49-F238E27FC236}">
                    <a16:creationId xmlns:a16="http://schemas.microsoft.com/office/drawing/2014/main" id="{73E7C46E-F757-489E-A41E-173252DB7BED}"/>
                  </a:ext>
                </a:extLst>
              </p:cNvPr>
              <p:cNvSpPr>
                <a:spLocks noChangeShapeType="1"/>
              </p:cNvSpPr>
              <p:nvPr/>
            </p:nvSpPr>
            <p:spPr bwMode="auto">
              <a:xfrm>
                <a:off x="2530" y="331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8" name="Line 48">
                <a:extLst>
                  <a:ext uri="{FF2B5EF4-FFF2-40B4-BE49-F238E27FC236}">
                    <a16:creationId xmlns:a16="http://schemas.microsoft.com/office/drawing/2014/main" id="{0CF2F8A7-3158-4BBB-AD07-97E7B04B1682}"/>
                  </a:ext>
                </a:extLst>
              </p:cNvPr>
              <p:cNvSpPr>
                <a:spLocks noChangeShapeType="1"/>
              </p:cNvSpPr>
              <p:nvPr/>
            </p:nvSpPr>
            <p:spPr bwMode="auto">
              <a:xfrm>
                <a:off x="2444" y="323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9" name="Line 49">
                <a:extLst>
                  <a:ext uri="{FF2B5EF4-FFF2-40B4-BE49-F238E27FC236}">
                    <a16:creationId xmlns:a16="http://schemas.microsoft.com/office/drawing/2014/main" id="{1A1C8479-7219-4D07-93F5-1BD4D7F928E4}"/>
                  </a:ext>
                </a:extLst>
              </p:cNvPr>
              <p:cNvSpPr>
                <a:spLocks noChangeShapeType="1"/>
              </p:cNvSpPr>
              <p:nvPr/>
            </p:nvSpPr>
            <p:spPr bwMode="auto">
              <a:xfrm>
                <a:off x="2368" y="315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0" name="Line 50">
                <a:extLst>
                  <a:ext uri="{FF2B5EF4-FFF2-40B4-BE49-F238E27FC236}">
                    <a16:creationId xmlns:a16="http://schemas.microsoft.com/office/drawing/2014/main" id="{701FF2A0-8641-4534-AEB2-AB2617F3CD7C}"/>
                  </a:ext>
                </a:extLst>
              </p:cNvPr>
              <p:cNvSpPr>
                <a:spLocks noChangeShapeType="1"/>
              </p:cNvSpPr>
              <p:nvPr/>
            </p:nvSpPr>
            <p:spPr bwMode="auto">
              <a:xfrm flipH="1">
                <a:off x="2213" y="394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1" name="Line 51">
                <a:extLst>
                  <a:ext uri="{FF2B5EF4-FFF2-40B4-BE49-F238E27FC236}">
                    <a16:creationId xmlns:a16="http://schemas.microsoft.com/office/drawing/2014/main" id="{EDCAE95C-07F7-47DD-AB33-3A47C77671C4}"/>
                  </a:ext>
                </a:extLst>
              </p:cNvPr>
              <p:cNvSpPr>
                <a:spLocks noChangeShapeType="1"/>
              </p:cNvSpPr>
              <p:nvPr/>
            </p:nvSpPr>
            <p:spPr bwMode="auto">
              <a:xfrm flipH="1">
                <a:off x="2288" y="40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2" name="Line 52">
                <a:extLst>
                  <a:ext uri="{FF2B5EF4-FFF2-40B4-BE49-F238E27FC236}">
                    <a16:creationId xmlns:a16="http://schemas.microsoft.com/office/drawing/2014/main" id="{EB3BD1E5-0A5D-4F20-BAA1-9415BB662EF4}"/>
                  </a:ext>
                </a:extLst>
              </p:cNvPr>
              <p:cNvSpPr>
                <a:spLocks noChangeShapeType="1"/>
              </p:cNvSpPr>
              <p:nvPr/>
            </p:nvSpPr>
            <p:spPr bwMode="auto">
              <a:xfrm>
                <a:off x="2530" y="4265"/>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3" name="Line 53">
                <a:extLst>
                  <a:ext uri="{FF2B5EF4-FFF2-40B4-BE49-F238E27FC236}">
                    <a16:creationId xmlns:a16="http://schemas.microsoft.com/office/drawing/2014/main" id="{A1000C12-32A6-4091-A142-7F7745AEAE07}"/>
                  </a:ext>
                </a:extLst>
              </p:cNvPr>
              <p:cNvSpPr>
                <a:spLocks noChangeShapeType="1"/>
              </p:cNvSpPr>
              <p:nvPr/>
            </p:nvSpPr>
            <p:spPr bwMode="auto">
              <a:xfrm>
                <a:off x="2444" y="41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4" name="Line 54">
                <a:extLst>
                  <a:ext uri="{FF2B5EF4-FFF2-40B4-BE49-F238E27FC236}">
                    <a16:creationId xmlns:a16="http://schemas.microsoft.com/office/drawing/2014/main" id="{DC44C456-B140-4329-BBC3-8BF3E6FF39C8}"/>
                  </a:ext>
                </a:extLst>
              </p:cNvPr>
              <p:cNvSpPr>
                <a:spLocks noChangeShapeType="1"/>
              </p:cNvSpPr>
              <p:nvPr/>
            </p:nvSpPr>
            <p:spPr bwMode="auto">
              <a:xfrm>
                <a:off x="2368" y="41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5" name="Line 55">
                <a:extLst>
                  <a:ext uri="{FF2B5EF4-FFF2-40B4-BE49-F238E27FC236}">
                    <a16:creationId xmlns:a16="http://schemas.microsoft.com/office/drawing/2014/main" id="{20DFFF0D-028C-4DF1-9BBD-E65693EAA12E}"/>
                  </a:ext>
                </a:extLst>
              </p:cNvPr>
              <p:cNvSpPr>
                <a:spLocks noChangeShapeType="1"/>
              </p:cNvSpPr>
              <p:nvPr/>
            </p:nvSpPr>
            <p:spPr bwMode="auto">
              <a:xfrm flipH="1">
                <a:off x="2109" y="2934"/>
                <a:ext cx="85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6" name="Line 56">
                <a:extLst>
                  <a:ext uri="{FF2B5EF4-FFF2-40B4-BE49-F238E27FC236}">
                    <a16:creationId xmlns:a16="http://schemas.microsoft.com/office/drawing/2014/main" id="{B002FB2E-6AD1-4AA9-A0FB-BDDEA0C4681C}"/>
                  </a:ext>
                </a:extLst>
              </p:cNvPr>
              <p:cNvSpPr>
                <a:spLocks noChangeShapeType="1"/>
              </p:cNvSpPr>
              <p:nvPr/>
            </p:nvSpPr>
            <p:spPr bwMode="auto">
              <a:xfrm>
                <a:off x="3111" y="3705"/>
                <a:ext cx="136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7" name="Line 57">
                <a:extLst>
                  <a:ext uri="{FF2B5EF4-FFF2-40B4-BE49-F238E27FC236}">
                    <a16:creationId xmlns:a16="http://schemas.microsoft.com/office/drawing/2014/main" id="{FD11AC1B-2D33-4A56-BF4E-FB715CB35447}"/>
                  </a:ext>
                </a:extLst>
              </p:cNvPr>
              <p:cNvSpPr>
                <a:spLocks noChangeShapeType="1"/>
              </p:cNvSpPr>
              <p:nvPr/>
            </p:nvSpPr>
            <p:spPr bwMode="auto">
              <a:xfrm>
                <a:off x="1159" y="4316"/>
                <a:ext cx="52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8" name="Line 58">
                <a:extLst>
                  <a:ext uri="{FF2B5EF4-FFF2-40B4-BE49-F238E27FC236}">
                    <a16:creationId xmlns:a16="http://schemas.microsoft.com/office/drawing/2014/main" id="{390EE010-0937-402B-BFF2-8C3D8857D7FE}"/>
                  </a:ext>
                </a:extLst>
              </p:cNvPr>
              <p:cNvSpPr>
                <a:spLocks noChangeShapeType="1"/>
              </p:cNvSpPr>
              <p:nvPr/>
            </p:nvSpPr>
            <p:spPr bwMode="auto">
              <a:xfrm flipV="1">
                <a:off x="328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9" name="Line 59">
                <a:extLst>
                  <a:ext uri="{FF2B5EF4-FFF2-40B4-BE49-F238E27FC236}">
                    <a16:creationId xmlns:a16="http://schemas.microsoft.com/office/drawing/2014/main" id="{D6D5C631-5DFD-4D70-94DE-DB22BA439A9E}"/>
                  </a:ext>
                </a:extLst>
              </p:cNvPr>
              <p:cNvSpPr>
                <a:spLocks noChangeShapeType="1"/>
              </p:cNvSpPr>
              <p:nvPr/>
            </p:nvSpPr>
            <p:spPr bwMode="auto">
              <a:xfrm>
                <a:off x="321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0" name="Freeform 60">
                <a:extLst>
                  <a:ext uri="{FF2B5EF4-FFF2-40B4-BE49-F238E27FC236}">
                    <a16:creationId xmlns:a16="http://schemas.microsoft.com/office/drawing/2014/main" id="{CB6DA39F-E5E9-4AA1-9995-E618025B8845}"/>
                  </a:ext>
                </a:extLst>
              </p:cNvPr>
              <p:cNvSpPr>
                <a:spLocks/>
              </p:cNvSpPr>
              <p:nvPr/>
            </p:nvSpPr>
            <p:spPr bwMode="auto">
              <a:xfrm>
                <a:off x="3189" y="3723"/>
                <a:ext cx="127" cy="51"/>
              </a:xfrm>
              <a:custGeom>
                <a:avLst/>
                <a:gdLst>
                  <a:gd name="T0" fmla="*/ 0 w 127"/>
                  <a:gd name="T1" fmla="*/ 0 h 51"/>
                  <a:gd name="T2" fmla="*/ 0 w 127"/>
                  <a:gd name="T3" fmla="*/ 51 h 51"/>
                  <a:gd name="T4" fmla="*/ 127 w 127"/>
                  <a:gd name="T5" fmla="*/ 51 h 51"/>
                  <a:gd name="T6" fmla="*/ 127 w 127"/>
                  <a:gd name="T7" fmla="*/ 0 h 51"/>
                </a:gdLst>
                <a:ahLst/>
                <a:cxnLst>
                  <a:cxn ang="0">
                    <a:pos x="T0" y="T1"/>
                  </a:cxn>
                  <a:cxn ang="0">
                    <a:pos x="T2" y="T3"/>
                  </a:cxn>
                  <a:cxn ang="0">
                    <a:pos x="T4" y="T5"/>
                  </a:cxn>
                  <a:cxn ang="0">
                    <a:pos x="T6" y="T7"/>
                  </a:cxn>
                </a:cxnLst>
                <a:rect l="0" t="0" r="r" b="b"/>
                <a:pathLst>
                  <a:path w="127" h="51">
                    <a:moveTo>
                      <a:pt x="0" y="0"/>
                    </a:moveTo>
                    <a:lnTo>
                      <a:pt x="0" y="51"/>
                    </a:lnTo>
                    <a:lnTo>
                      <a:pt x="127" y="51"/>
                    </a:lnTo>
                    <a:lnTo>
                      <a:pt x="127"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1" name="Freeform 61">
                <a:extLst>
                  <a:ext uri="{FF2B5EF4-FFF2-40B4-BE49-F238E27FC236}">
                    <a16:creationId xmlns:a16="http://schemas.microsoft.com/office/drawing/2014/main" id="{6713F815-9131-4577-8B33-0D6DA54CBEE3}"/>
                  </a:ext>
                </a:extLst>
              </p:cNvPr>
              <p:cNvSpPr>
                <a:spLocks/>
              </p:cNvSpPr>
              <p:nvPr/>
            </p:nvSpPr>
            <p:spPr bwMode="auto">
              <a:xfrm>
                <a:off x="3189" y="4253"/>
                <a:ext cx="127" cy="45"/>
              </a:xfrm>
              <a:custGeom>
                <a:avLst/>
                <a:gdLst>
                  <a:gd name="T0" fmla="*/ 127 w 127"/>
                  <a:gd name="T1" fmla="*/ 45 h 45"/>
                  <a:gd name="T2" fmla="*/ 127 w 127"/>
                  <a:gd name="T3" fmla="*/ 0 h 45"/>
                  <a:gd name="T4" fmla="*/ 0 w 127"/>
                  <a:gd name="T5" fmla="*/ 0 h 45"/>
                  <a:gd name="T6" fmla="*/ 0 w 127"/>
                  <a:gd name="T7" fmla="*/ 45 h 45"/>
                </a:gdLst>
                <a:ahLst/>
                <a:cxnLst>
                  <a:cxn ang="0">
                    <a:pos x="T0" y="T1"/>
                  </a:cxn>
                  <a:cxn ang="0">
                    <a:pos x="T2" y="T3"/>
                  </a:cxn>
                  <a:cxn ang="0">
                    <a:pos x="T4" y="T5"/>
                  </a:cxn>
                  <a:cxn ang="0">
                    <a:pos x="T6" y="T7"/>
                  </a:cxn>
                </a:cxnLst>
                <a:rect l="0" t="0" r="r" b="b"/>
                <a:pathLst>
                  <a:path w="127" h="45">
                    <a:moveTo>
                      <a:pt x="127" y="45"/>
                    </a:moveTo>
                    <a:lnTo>
                      <a:pt x="127"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2" name="Line 62">
                <a:extLst>
                  <a:ext uri="{FF2B5EF4-FFF2-40B4-BE49-F238E27FC236}">
                    <a16:creationId xmlns:a16="http://schemas.microsoft.com/office/drawing/2014/main" id="{53C5EAEB-A335-4A7E-BA62-FAC223D14862}"/>
                  </a:ext>
                </a:extLst>
              </p:cNvPr>
              <p:cNvSpPr>
                <a:spLocks noChangeShapeType="1"/>
              </p:cNvSpPr>
              <p:nvPr/>
            </p:nvSpPr>
            <p:spPr bwMode="auto">
              <a:xfrm flipV="1">
                <a:off x="3499"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3" name="Line 63">
                <a:extLst>
                  <a:ext uri="{FF2B5EF4-FFF2-40B4-BE49-F238E27FC236}">
                    <a16:creationId xmlns:a16="http://schemas.microsoft.com/office/drawing/2014/main" id="{7E0BF016-5BAB-41BC-A63C-7CC77C881E26}"/>
                  </a:ext>
                </a:extLst>
              </p:cNvPr>
              <p:cNvSpPr>
                <a:spLocks noChangeShapeType="1"/>
              </p:cNvSpPr>
              <p:nvPr/>
            </p:nvSpPr>
            <p:spPr bwMode="auto">
              <a:xfrm>
                <a:off x="3426"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4" name="Freeform 64">
                <a:extLst>
                  <a:ext uri="{FF2B5EF4-FFF2-40B4-BE49-F238E27FC236}">
                    <a16:creationId xmlns:a16="http://schemas.microsoft.com/office/drawing/2014/main" id="{928A0F47-46BC-48CC-A97D-AC1D978BDF95}"/>
                  </a:ext>
                </a:extLst>
              </p:cNvPr>
              <p:cNvSpPr>
                <a:spLocks/>
              </p:cNvSpPr>
              <p:nvPr/>
            </p:nvSpPr>
            <p:spPr bwMode="auto">
              <a:xfrm>
                <a:off x="3400" y="3723"/>
                <a:ext cx="126" cy="51"/>
              </a:xfrm>
              <a:custGeom>
                <a:avLst/>
                <a:gdLst>
                  <a:gd name="T0" fmla="*/ 0 w 126"/>
                  <a:gd name="T1" fmla="*/ 0 h 51"/>
                  <a:gd name="T2" fmla="*/ 0 w 126"/>
                  <a:gd name="T3" fmla="*/ 51 h 51"/>
                  <a:gd name="T4" fmla="*/ 126 w 126"/>
                  <a:gd name="T5" fmla="*/ 51 h 51"/>
                  <a:gd name="T6" fmla="*/ 126 w 126"/>
                  <a:gd name="T7" fmla="*/ 0 h 51"/>
                </a:gdLst>
                <a:ahLst/>
                <a:cxnLst>
                  <a:cxn ang="0">
                    <a:pos x="T0" y="T1"/>
                  </a:cxn>
                  <a:cxn ang="0">
                    <a:pos x="T2" y="T3"/>
                  </a:cxn>
                  <a:cxn ang="0">
                    <a:pos x="T4" y="T5"/>
                  </a:cxn>
                  <a:cxn ang="0">
                    <a:pos x="T6" y="T7"/>
                  </a:cxn>
                </a:cxnLst>
                <a:rect l="0" t="0" r="r" b="b"/>
                <a:pathLst>
                  <a:path w="126" h="51">
                    <a:moveTo>
                      <a:pt x="0" y="0"/>
                    </a:moveTo>
                    <a:lnTo>
                      <a:pt x="0" y="51"/>
                    </a:lnTo>
                    <a:lnTo>
                      <a:pt x="126" y="51"/>
                    </a:lnTo>
                    <a:lnTo>
                      <a:pt x="126"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5" name="Freeform 65">
                <a:extLst>
                  <a:ext uri="{FF2B5EF4-FFF2-40B4-BE49-F238E27FC236}">
                    <a16:creationId xmlns:a16="http://schemas.microsoft.com/office/drawing/2014/main" id="{1FB99DE7-C311-41EE-B7A3-E175248BCF82}"/>
                  </a:ext>
                </a:extLst>
              </p:cNvPr>
              <p:cNvSpPr>
                <a:spLocks/>
              </p:cNvSpPr>
              <p:nvPr/>
            </p:nvSpPr>
            <p:spPr bwMode="auto">
              <a:xfrm>
                <a:off x="3400" y="4253"/>
                <a:ext cx="126" cy="45"/>
              </a:xfrm>
              <a:custGeom>
                <a:avLst/>
                <a:gdLst>
                  <a:gd name="T0" fmla="*/ 126 w 126"/>
                  <a:gd name="T1" fmla="*/ 45 h 45"/>
                  <a:gd name="T2" fmla="*/ 126 w 126"/>
                  <a:gd name="T3" fmla="*/ 0 h 45"/>
                  <a:gd name="T4" fmla="*/ 0 w 126"/>
                  <a:gd name="T5" fmla="*/ 0 h 45"/>
                  <a:gd name="T6" fmla="*/ 0 w 126"/>
                  <a:gd name="T7" fmla="*/ 45 h 45"/>
                </a:gdLst>
                <a:ahLst/>
                <a:cxnLst>
                  <a:cxn ang="0">
                    <a:pos x="T0" y="T1"/>
                  </a:cxn>
                  <a:cxn ang="0">
                    <a:pos x="T2" y="T3"/>
                  </a:cxn>
                  <a:cxn ang="0">
                    <a:pos x="T4" y="T5"/>
                  </a:cxn>
                  <a:cxn ang="0">
                    <a:pos x="T6" y="T7"/>
                  </a:cxn>
                </a:cxnLst>
                <a:rect l="0" t="0" r="r" b="b"/>
                <a:pathLst>
                  <a:path w="126" h="45">
                    <a:moveTo>
                      <a:pt x="126" y="45"/>
                    </a:moveTo>
                    <a:lnTo>
                      <a:pt x="126" y="0"/>
                    </a:lnTo>
                    <a:lnTo>
                      <a:pt x="0" y="0"/>
                    </a:lnTo>
                    <a:lnTo>
                      <a:pt x="0"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6" name="Line 66">
                <a:extLst>
                  <a:ext uri="{FF2B5EF4-FFF2-40B4-BE49-F238E27FC236}">
                    <a16:creationId xmlns:a16="http://schemas.microsoft.com/office/drawing/2014/main" id="{C44F8B5A-7184-4B6F-B420-122CC0BEF62B}"/>
                  </a:ext>
                </a:extLst>
              </p:cNvPr>
              <p:cNvSpPr>
                <a:spLocks noChangeShapeType="1"/>
              </p:cNvSpPr>
              <p:nvPr/>
            </p:nvSpPr>
            <p:spPr bwMode="auto">
              <a:xfrm>
                <a:off x="2982" y="2454"/>
                <a:ext cx="0" cy="186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7" name="Line 67">
                <a:extLst>
                  <a:ext uri="{FF2B5EF4-FFF2-40B4-BE49-F238E27FC236}">
                    <a16:creationId xmlns:a16="http://schemas.microsoft.com/office/drawing/2014/main" id="{373CFA1D-956F-4CFC-842C-33FBD8AC78B6}"/>
                  </a:ext>
                </a:extLst>
              </p:cNvPr>
              <p:cNvSpPr>
                <a:spLocks noChangeShapeType="1"/>
              </p:cNvSpPr>
              <p:nvPr/>
            </p:nvSpPr>
            <p:spPr bwMode="auto">
              <a:xfrm flipV="1">
                <a:off x="3995"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8" name="Line 68">
                <a:extLst>
                  <a:ext uri="{FF2B5EF4-FFF2-40B4-BE49-F238E27FC236}">
                    <a16:creationId xmlns:a16="http://schemas.microsoft.com/office/drawing/2014/main" id="{4E403BC6-F1A9-4B51-876B-D2977A691C8C}"/>
                  </a:ext>
                </a:extLst>
              </p:cNvPr>
              <p:cNvSpPr>
                <a:spLocks noChangeShapeType="1"/>
              </p:cNvSpPr>
              <p:nvPr/>
            </p:nvSpPr>
            <p:spPr bwMode="auto">
              <a:xfrm>
                <a:off x="3616" y="3774"/>
                <a:ext cx="0" cy="46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9" name="Line 69">
                <a:extLst>
                  <a:ext uri="{FF2B5EF4-FFF2-40B4-BE49-F238E27FC236}">
                    <a16:creationId xmlns:a16="http://schemas.microsoft.com/office/drawing/2014/main" id="{F1E80B0B-3E3D-49E8-9E09-FFF1ED4B3B4D}"/>
                  </a:ext>
                </a:extLst>
              </p:cNvPr>
              <p:cNvSpPr>
                <a:spLocks noChangeShapeType="1"/>
              </p:cNvSpPr>
              <p:nvPr/>
            </p:nvSpPr>
            <p:spPr bwMode="auto">
              <a:xfrm flipV="1">
                <a:off x="430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0" name="Line 70">
                <a:extLst>
                  <a:ext uri="{FF2B5EF4-FFF2-40B4-BE49-F238E27FC236}">
                    <a16:creationId xmlns:a16="http://schemas.microsoft.com/office/drawing/2014/main" id="{E1BCFEB5-682E-4057-A103-BB1499262D29}"/>
                  </a:ext>
                </a:extLst>
              </p:cNvPr>
              <p:cNvSpPr>
                <a:spLocks noChangeShapeType="1"/>
              </p:cNvSpPr>
              <p:nvPr/>
            </p:nvSpPr>
            <p:spPr bwMode="auto">
              <a:xfrm>
                <a:off x="438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1" name="Freeform 71">
                <a:extLst>
                  <a:ext uri="{FF2B5EF4-FFF2-40B4-BE49-F238E27FC236}">
                    <a16:creationId xmlns:a16="http://schemas.microsoft.com/office/drawing/2014/main" id="{1724E0D0-9FF0-4251-811C-0ABF1B8299A0}"/>
                  </a:ext>
                </a:extLst>
              </p:cNvPr>
              <p:cNvSpPr>
                <a:spLocks/>
              </p:cNvSpPr>
              <p:nvPr/>
            </p:nvSpPr>
            <p:spPr bwMode="auto">
              <a:xfrm>
                <a:off x="428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2" name="Freeform 72">
                <a:extLst>
                  <a:ext uri="{FF2B5EF4-FFF2-40B4-BE49-F238E27FC236}">
                    <a16:creationId xmlns:a16="http://schemas.microsoft.com/office/drawing/2014/main" id="{8C2FA1E4-D4E3-4461-972D-8563CECCBD61}"/>
                  </a:ext>
                </a:extLst>
              </p:cNvPr>
              <p:cNvSpPr>
                <a:spLocks/>
              </p:cNvSpPr>
              <p:nvPr/>
            </p:nvSpPr>
            <p:spPr bwMode="auto">
              <a:xfrm>
                <a:off x="428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3" name="Line 73">
                <a:extLst>
                  <a:ext uri="{FF2B5EF4-FFF2-40B4-BE49-F238E27FC236}">
                    <a16:creationId xmlns:a16="http://schemas.microsoft.com/office/drawing/2014/main" id="{E94CFE00-AA1A-4DE8-98C6-31AE4B4839C4}"/>
                  </a:ext>
                </a:extLst>
              </p:cNvPr>
              <p:cNvSpPr>
                <a:spLocks noChangeShapeType="1"/>
              </p:cNvSpPr>
              <p:nvPr/>
            </p:nvSpPr>
            <p:spPr bwMode="auto">
              <a:xfrm flipV="1">
                <a:off x="4098"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4" name="Line 74">
                <a:extLst>
                  <a:ext uri="{FF2B5EF4-FFF2-40B4-BE49-F238E27FC236}">
                    <a16:creationId xmlns:a16="http://schemas.microsoft.com/office/drawing/2014/main" id="{7CA40CC6-77E4-4B25-B48C-5D882B670EFF}"/>
                  </a:ext>
                </a:extLst>
              </p:cNvPr>
              <p:cNvSpPr>
                <a:spLocks noChangeShapeType="1"/>
              </p:cNvSpPr>
              <p:nvPr/>
            </p:nvSpPr>
            <p:spPr bwMode="auto">
              <a:xfrm>
                <a:off x="4171" y="3774"/>
                <a:ext cx="0" cy="47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5" name="Freeform 75">
                <a:extLst>
                  <a:ext uri="{FF2B5EF4-FFF2-40B4-BE49-F238E27FC236}">
                    <a16:creationId xmlns:a16="http://schemas.microsoft.com/office/drawing/2014/main" id="{9948A56B-CB15-47BF-BABE-86C6A06FE9F3}"/>
                  </a:ext>
                </a:extLst>
              </p:cNvPr>
              <p:cNvSpPr>
                <a:spLocks/>
              </p:cNvSpPr>
              <p:nvPr/>
            </p:nvSpPr>
            <p:spPr bwMode="auto">
              <a:xfrm>
                <a:off x="4071" y="3723"/>
                <a:ext cx="126" cy="51"/>
              </a:xfrm>
              <a:custGeom>
                <a:avLst/>
                <a:gdLst>
                  <a:gd name="T0" fmla="*/ 126 w 126"/>
                  <a:gd name="T1" fmla="*/ 0 h 51"/>
                  <a:gd name="T2" fmla="*/ 126 w 126"/>
                  <a:gd name="T3" fmla="*/ 51 h 51"/>
                  <a:gd name="T4" fmla="*/ 0 w 126"/>
                  <a:gd name="T5" fmla="*/ 51 h 51"/>
                  <a:gd name="T6" fmla="*/ 0 w 126"/>
                  <a:gd name="T7" fmla="*/ 0 h 51"/>
                </a:gdLst>
                <a:ahLst/>
                <a:cxnLst>
                  <a:cxn ang="0">
                    <a:pos x="T0" y="T1"/>
                  </a:cxn>
                  <a:cxn ang="0">
                    <a:pos x="T2" y="T3"/>
                  </a:cxn>
                  <a:cxn ang="0">
                    <a:pos x="T4" y="T5"/>
                  </a:cxn>
                  <a:cxn ang="0">
                    <a:pos x="T6" y="T7"/>
                  </a:cxn>
                </a:cxnLst>
                <a:rect l="0" t="0" r="r" b="b"/>
                <a:pathLst>
                  <a:path w="126" h="51">
                    <a:moveTo>
                      <a:pt x="126" y="0"/>
                    </a:moveTo>
                    <a:lnTo>
                      <a:pt x="126" y="51"/>
                    </a:lnTo>
                    <a:lnTo>
                      <a:pt x="0" y="51"/>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6" name="Freeform 76">
                <a:extLst>
                  <a:ext uri="{FF2B5EF4-FFF2-40B4-BE49-F238E27FC236}">
                    <a16:creationId xmlns:a16="http://schemas.microsoft.com/office/drawing/2014/main" id="{9E7080A5-7F6F-4589-8E98-B806A6694F1A}"/>
                  </a:ext>
                </a:extLst>
              </p:cNvPr>
              <p:cNvSpPr>
                <a:spLocks/>
              </p:cNvSpPr>
              <p:nvPr/>
            </p:nvSpPr>
            <p:spPr bwMode="auto">
              <a:xfrm>
                <a:off x="4071" y="4253"/>
                <a:ext cx="126" cy="45"/>
              </a:xfrm>
              <a:custGeom>
                <a:avLst/>
                <a:gdLst>
                  <a:gd name="T0" fmla="*/ 0 w 126"/>
                  <a:gd name="T1" fmla="*/ 45 h 45"/>
                  <a:gd name="T2" fmla="*/ 0 w 126"/>
                  <a:gd name="T3" fmla="*/ 0 h 45"/>
                  <a:gd name="T4" fmla="*/ 126 w 126"/>
                  <a:gd name="T5" fmla="*/ 0 h 45"/>
                  <a:gd name="T6" fmla="*/ 126 w 126"/>
                  <a:gd name="T7" fmla="*/ 45 h 45"/>
                </a:gdLst>
                <a:ahLst/>
                <a:cxnLst>
                  <a:cxn ang="0">
                    <a:pos x="T0" y="T1"/>
                  </a:cxn>
                  <a:cxn ang="0">
                    <a:pos x="T2" y="T3"/>
                  </a:cxn>
                  <a:cxn ang="0">
                    <a:pos x="T4" y="T5"/>
                  </a:cxn>
                  <a:cxn ang="0">
                    <a:pos x="T6" y="T7"/>
                  </a:cxn>
                </a:cxnLst>
                <a:rect l="0" t="0" r="r" b="b"/>
                <a:pathLst>
                  <a:path w="126" h="45">
                    <a:moveTo>
                      <a:pt x="0" y="45"/>
                    </a:moveTo>
                    <a:lnTo>
                      <a:pt x="0" y="0"/>
                    </a:lnTo>
                    <a:lnTo>
                      <a:pt x="126" y="0"/>
                    </a:lnTo>
                    <a:lnTo>
                      <a:pt x="126" y="4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7" name="Line 77">
                <a:extLst>
                  <a:ext uri="{FF2B5EF4-FFF2-40B4-BE49-F238E27FC236}">
                    <a16:creationId xmlns:a16="http://schemas.microsoft.com/office/drawing/2014/main" id="{8B522EF1-4DE8-404D-995F-993FFD9A6917}"/>
                  </a:ext>
                </a:extLst>
              </p:cNvPr>
              <p:cNvSpPr>
                <a:spLocks noChangeShapeType="1"/>
              </p:cNvSpPr>
              <p:nvPr/>
            </p:nvSpPr>
            <p:spPr bwMode="auto">
              <a:xfrm flipV="1">
                <a:off x="3634" y="3835"/>
                <a:ext cx="119" cy="11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8" name="Line 78">
                <a:extLst>
                  <a:ext uri="{FF2B5EF4-FFF2-40B4-BE49-F238E27FC236}">
                    <a16:creationId xmlns:a16="http://schemas.microsoft.com/office/drawing/2014/main" id="{B24B2000-E43B-4BEA-A33E-CF2BA6C8FCD5}"/>
                  </a:ext>
                </a:extLst>
              </p:cNvPr>
              <p:cNvSpPr>
                <a:spLocks noChangeShapeType="1"/>
              </p:cNvSpPr>
              <p:nvPr/>
            </p:nvSpPr>
            <p:spPr bwMode="auto">
              <a:xfrm flipH="1">
                <a:off x="3725" y="3965"/>
                <a:ext cx="60" cy="6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9" name="Line 79">
                <a:extLst>
                  <a:ext uri="{FF2B5EF4-FFF2-40B4-BE49-F238E27FC236}">
                    <a16:creationId xmlns:a16="http://schemas.microsoft.com/office/drawing/2014/main" id="{8CBEAA8E-475C-429A-8EBF-BBA5A048A916}"/>
                  </a:ext>
                </a:extLst>
              </p:cNvPr>
              <p:cNvSpPr>
                <a:spLocks noChangeShapeType="1"/>
              </p:cNvSpPr>
              <p:nvPr/>
            </p:nvSpPr>
            <p:spPr bwMode="auto">
              <a:xfrm flipH="1">
                <a:off x="3842" y="3795"/>
                <a:ext cx="153" cy="15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0" name="Line 80">
                <a:extLst>
                  <a:ext uri="{FF2B5EF4-FFF2-40B4-BE49-F238E27FC236}">
                    <a16:creationId xmlns:a16="http://schemas.microsoft.com/office/drawing/2014/main" id="{DC2DE33D-7250-4B85-AB6E-C76C4168AE10}"/>
                  </a:ext>
                </a:extLst>
              </p:cNvPr>
              <p:cNvSpPr>
                <a:spLocks noChangeShapeType="1"/>
              </p:cNvSpPr>
              <p:nvPr/>
            </p:nvSpPr>
            <p:spPr bwMode="auto">
              <a:xfrm flipH="1">
                <a:off x="3661" y="4114"/>
                <a:ext cx="125" cy="12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1" name="Line 81">
                <a:extLst>
                  <a:ext uri="{FF2B5EF4-FFF2-40B4-BE49-F238E27FC236}">
                    <a16:creationId xmlns:a16="http://schemas.microsoft.com/office/drawing/2014/main" id="{44781CCA-693E-4A29-86E6-D070AF37572E}"/>
                  </a:ext>
                </a:extLst>
              </p:cNvPr>
              <p:cNvSpPr>
                <a:spLocks noChangeShapeType="1"/>
              </p:cNvSpPr>
              <p:nvPr/>
            </p:nvSpPr>
            <p:spPr bwMode="auto">
              <a:xfrm flipH="1">
                <a:off x="3827" y="3994"/>
                <a:ext cx="140" cy="13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2" name="Line 82">
                <a:extLst>
                  <a:ext uri="{FF2B5EF4-FFF2-40B4-BE49-F238E27FC236}">
                    <a16:creationId xmlns:a16="http://schemas.microsoft.com/office/drawing/2014/main" id="{CB42A8E7-BBB7-4649-A77E-58B9839819FD}"/>
                  </a:ext>
                </a:extLst>
              </p:cNvPr>
              <p:cNvSpPr>
                <a:spLocks noChangeShapeType="1"/>
              </p:cNvSpPr>
              <p:nvPr/>
            </p:nvSpPr>
            <p:spPr bwMode="auto">
              <a:xfrm flipH="1">
                <a:off x="3895" y="3774"/>
                <a:ext cx="46" cy="4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3" name="Line 83">
                <a:extLst>
                  <a:ext uri="{FF2B5EF4-FFF2-40B4-BE49-F238E27FC236}">
                    <a16:creationId xmlns:a16="http://schemas.microsoft.com/office/drawing/2014/main" id="{B99368F7-80AA-433E-B298-82CBC126444C}"/>
                  </a:ext>
                </a:extLst>
              </p:cNvPr>
              <p:cNvSpPr>
                <a:spLocks noChangeShapeType="1"/>
              </p:cNvSpPr>
              <p:nvPr/>
            </p:nvSpPr>
            <p:spPr bwMode="auto">
              <a:xfrm flipH="1">
                <a:off x="3910" y="4205"/>
                <a:ext cx="46" cy="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4" name="Line 84">
                <a:extLst>
                  <a:ext uri="{FF2B5EF4-FFF2-40B4-BE49-F238E27FC236}">
                    <a16:creationId xmlns:a16="http://schemas.microsoft.com/office/drawing/2014/main" id="{A97D99C2-52F6-422F-B36D-9E5ED5C30B02}"/>
                  </a:ext>
                </a:extLst>
              </p:cNvPr>
              <p:cNvSpPr>
                <a:spLocks noChangeShapeType="1"/>
              </p:cNvSpPr>
              <p:nvPr/>
            </p:nvSpPr>
            <p:spPr bwMode="auto">
              <a:xfrm>
                <a:off x="3806" y="3774"/>
                <a:ext cx="0" cy="45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5" name="Line 85">
                <a:extLst>
                  <a:ext uri="{FF2B5EF4-FFF2-40B4-BE49-F238E27FC236}">
                    <a16:creationId xmlns:a16="http://schemas.microsoft.com/office/drawing/2014/main" id="{8442CB63-B0A4-47CB-8556-8B3BE41D58F9}"/>
                  </a:ext>
                </a:extLst>
              </p:cNvPr>
              <p:cNvSpPr>
                <a:spLocks noChangeShapeType="1"/>
              </p:cNvSpPr>
              <p:nvPr/>
            </p:nvSpPr>
            <p:spPr bwMode="auto">
              <a:xfrm>
                <a:off x="3559" y="4253"/>
                <a:ext cx="487"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6" name="Line 86">
                <a:extLst>
                  <a:ext uri="{FF2B5EF4-FFF2-40B4-BE49-F238E27FC236}">
                    <a16:creationId xmlns:a16="http://schemas.microsoft.com/office/drawing/2014/main" id="{75D1484D-A43E-4FC1-910D-4D4537F1CCC7}"/>
                  </a:ext>
                </a:extLst>
              </p:cNvPr>
              <p:cNvSpPr>
                <a:spLocks noChangeShapeType="1"/>
              </p:cNvSpPr>
              <p:nvPr/>
            </p:nvSpPr>
            <p:spPr bwMode="auto">
              <a:xfrm>
                <a:off x="3583"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7" name="Line 87">
                <a:extLst>
                  <a:ext uri="{FF2B5EF4-FFF2-40B4-BE49-F238E27FC236}">
                    <a16:creationId xmlns:a16="http://schemas.microsoft.com/office/drawing/2014/main" id="{B3A184DC-FA05-4B07-A53C-1881692575B1}"/>
                  </a:ext>
                </a:extLst>
              </p:cNvPr>
              <p:cNvSpPr>
                <a:spLocks noChangeShapeType="1"/>
              </p:cNvSpPr>
              <p:nvPr/>
            </p:nvSpPr>
            <p:spPr bwMode="auto">
              <a:xfrm>
                <a:off x="4025" y="3738"/>
                <a:ext cx="0" cy="50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8" name="Freeform 88">
                <a:extLst>
                  <a:ext uri="{FF2B5EF4-FFF2-40B4-BE49-F238E27FC236}">
                    <a16:creationId xmlns:a16="http://schemas.microsoft.com/office/drawing/2014/main" id="{7A356571-937C-444D-A8D2-9CCF84E6EC31}"/>
                  </a:ext>
                </a:extLst>
              </p:cNvPr>
              <p:cNvSpPr>
                <a:spLocks/>
              </p:cNvSpPr>
              <p:nvPr/>
            </p:nvSpPr>
            <p:spPr bwMode="auto">
              <a:xfrm>
                <a:off x="3184"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9" name="Freeform 89">
                <a:extLst>
                  <a:ext uri="{FF2B5EF4-FFF2-40B4-BE49-F238E27FC236}">
                    <a16:creationId xmlns:a16="http://schemas.microsoft.com/office/drawing/2014/main" id="{45A29870-3D90-41DD-82E2-27AA509805AE}"/>
                  </a:ext>
                </a:extLst>
              </p:cNvPr>
              <p:cNvSpPr>
                <a:spLocks/>
              </p:cNvSpPr>
              <p:nvPr/>
            </p:nvSpPr>
            <p:spPr bwMode="auto">
              <a:xfrm>
                <a:off x="3528" y="2466"/>
                <a:ext cx="203" cy="375"/>
              </a:xfrm>
              <a:custGeom>
                <a:avLst/>
                <a:gdLst>
                  <a:gd name="T0" fmla="*/ 203 w 203"/>
                  <a:gd name="T1" fmla="*/ 375 h 375"/>
                  <a:gd name="T2" fmla="*/ 0 w 203"/>
                  <a:gd name="T3" fmla="*/ 375 h 375"/>
                  <a:gd name="T4" fmla="*/ 0 w 203"/>
                  <a:gd name="T5" fmla="*/ 0 h 375"/>
                </a:gdLst>
                <a:ahLst/>
                <a:cxnLst>
                  <a:cxn ang="0">
                    <a:pos x="T0" y="T1"/>
                  </a:cxn>
                  <a:cxn ang="0">
                    <a:pos x="T2" y="T3"/>
                  </a:cxn>
                  <a:cxn ang="0">
                    <a:pos x="T4" y="T5"/>
                  </a:cxn>
                </a:cxnLst>
                <a:rect l="0" t="0" r="r" b="b"/>
                <a:pathLst>
                  <a:path w="203" h="375">
                    <a:moveTo>
                      <a:pt x="203"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0" name="Freeform 90">
                <a:extLst>
                  <a:ext uri="{FF2B5EF4-FFF2-40B4-BE49-F238E27FC236}">
                    <a16:creationId xmlns:a16="http://schemas.microsoft.com/office/drawing/2014/main" id="{1DE81564-41ED-4B2D-843D-C165AD16AF8A}"/>
                  </a:ext>
                </a:extLst>
              </p:cNvPr>
              <p:cNvSpPr>
                <a:spLocks/>
              </p:cNvSpPr>
              <p:nvPr/>
            </p:nvSpPr>
            <p:spPr bwMode="auto">
              <a:xfrm>
                <a:off x="3873" y="2466"/>
                <a:ext cx="202" cy="375"/>
              </a:xfrm>
              <a:custGeom>
                <a:avLst/>
                <a:gdLst>
                  <a:gd name="T0" fmla="*/ 202 w 202"/>
                  <a:gd name="T1" fmla="*/ 375 h 375"/>
                  <a:gd name="T2" fmla="*/ 0 w 202"/>
                  <a:gd name="T3" fmla="*/ 375 h 375"/>
                  <a:gd name="T4" fmla="*/ 0 w 202"/>
                  <a:gd name="T5" fmla="*/ 0 h 375"/>
                </a:gdLst>
                <a:ahLst/>
                <a:cxnLst>
                  <a:cxn ang="0">
                    <a:pos x="T0" y="T1"/>
                  </a:cxn>
                  <a:cxn ang="0">
                    <a:pos x="T2" y="T3"/>
                  </a:cxn>
                  <a:cxn ang="0">
                    <a:pos x="T4" y="T5"/>
                  </a:cxn>
                </a:cxnLst>
                <a:rect l="0" t="0" r="r" b="b"/>
                <a:pathLst>
                  <a:path w="202" h="375">
                    <a:moveTo>
                      <a:pt x="202" y="375"/>
                    </a:moveTo>
                    <a:lnTo>
                      <a:pt x="0" y="37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1" name="Freeform 91">
                <a:extLst>
                  <a:ext uri="{FF2B5EF4-FFF2-40B4-BE49-F238E27FC236}">
                    <a16:creationId xmlns:a16="http://schemas.microsoft.com/office/drawing/2014/main" id="{C4940BBA-7811-448E-9CA3-96B51C8D1903}"/>
                  </a:ext>
                </a:extLst>
              </p:cNvPr>
              <p:cNvSpPr>
                <a:spLocks/>
              </p:cNvSpPr>
              <p:nvPr/>
            </p:nvSpPr>
            <p:spPr bwMode="auto">
              <a:xfrm>
                <a:off x="4215" y="2571"/>
                <a:ext cx="201" cy="270"/>
              </a:xfrm>
              <a:custGeom>
                <a:avLst/>
                <a:gdLst>
                  <a:gd name="T0" fmla="*/ 201 w 201"/>
                  <a:gd name="T1" fmla="*/ 270 h 270"/>
                  <a:gd name="T2" fmla="*/ 0 w 201"/>
                  <a:gd name="T3" fmla="*/ 270 h 270"/>
                  <a:gd name="T4" fmla="*/ 0 w 201"/>
                  <a:gd name="T5" fmla="*/ 0 h 270"/>
                </a:gdLst>
                <a:ahLst/>
                <a:cxnLst>
                  <a:cxn ang="0">
                    <a:pos x="T0" y="T1"/>
                  </a:cxn>
                  <a:cxn ang="0">
                    <a:pos x="T2" y="T3"/>
                  </a:cxn>
                  <a:cxn ang="0">
                    <a:pos x="T4" y="T5"/>
                  </a:cxn>
                </a:cxnLst>
                <a:rect l="0" t="0" r="r" b="b"/>
                <a:pathLst>
                  <a:path w="201" h="270">
                    <a:moveTo>
                      <a:pt x="201" y="270"/>
                    </a:moveTo>
                    <a:lnTo>
                      <a:pt x="0" y="270"/>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2" name="Line 92">
                <a:extLst>
                  <a:ext uri="{FF2B5EF4-FFF2-40B4-BE49-F238E27FC236}">
                    <a16:creationId xmlns:a16="http://schemas.microsoft.com/office/drawing/2014/main" id="{EF08B595-5F3A-4792-9D7F-EB2F63127B4E}"/>
                  </a:ext>
                </a:extLst>
              </p:cNvPr>
              <p:cNvSpPr>
                <a:spLocks noChangeShapeType="1"/>
              </p:cNvSpPr>
              <p:nvPr/>
            </p:nvSpPr>
            <p:spPr bwMode="auto">
              <a:xfrm>
                <a:off x="4416" y="2736"/>
                <a:ext cx="0"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3" name="Freeform 93">
                <a:extLst>
                  <a:ext uri="{FF2B5EF4-FFF2-40B4-BE49-F238E27FC236}">
                    <a16:creationId xmlns:a16="http://schemas.microsoft.com/office/drawing/2014/main" id="{8C2BE899-1F40-4043-AF41-CFCDB515811F}"/>
                  </a:ext>
                </a:extLst>
              </p:cNvPr>
              <p:cNvSpPr>
                <a:spLocks/>
              </p:cNvSpPr>
              <p:nvPr/>
            </p:nvSpPr>
            <p:spPr bwMode="auto">
              <a:xfrm>
                <a:off x="3871" y="2436"/>
                <a:ext cx="201" cy="375"/>
              </a:xfrm>
              <a:custGeom>
                <a:avLst/>
                <a:gdLst>
                  <a:gd name="T0" fmla="*/ 0 w 201"/>
                  <a:gd name="T1" fmla="*/ 0 h 375"/>
                  <a:gd name="T2" fmla="*/ 201 w 201"/>
                  <a:gd name="T3" fmla="*/ 0 h 375"/>
                  <a:gd name="T4" fmla="*/ 201 w 201"/>
                  <a:gd name="T5" fmla="*/ 375 h 375"/>
                </a:gdLst>
                <a:ahLst/>
                <a:cxnLst>
                  <a:cxn ang="0">
                    <a:pos x="T0" y="T1"/>
                  </a:cxn>
                  <a:cxn ang="0">
                    <a:pos x="T2" y="T3"/>
                  </a:cxn>
                  <a:cxn ang="0">
                    <a:pos x="T4" y="T5"/>
                  </a:cxn>
                </a:cxnLst>
                <a:rect l="0" t="0" r="r" b="b"/>
                <a:pathLst>
                  <a:path w="201" h="375">
                    <a:moveTo>
                      <a:pt x="0" y="0"/>
                    </a:moveTo>
                    <a:lnTo>
                      <a:pt x="201" y="0"/>
                    </a:lnTo>
                    <a:lnTo>
                      <a:pt x="201"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4" name="Freeform 94">
                <a:extLst>
                  <a:ext uri="{FF2B5EF4-FFF2-40B4-BE49-F238E27FC236}">
                    <a16:creationId xmlns:a16="http://schemas.microsoft.com/office/drawing/2014/main" id="{E73FD7C2-4DD6-48C6-82F9-34935C5D1515}"/>
                  </a:ext>
                </a:extLst>
              </p:cNvPr>
              <p:cNvSpPr>
                <a:spLocks/>
              </p:cNvSpPr>
              <p:nvPr/>
            </p:nvSpPr>
            <p:spPr bwMode="auto">
              <a:xfrm>
                <a:off x="3526"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5" name="Freeform 95">
                <a:extLst>
                  <a:ext uri="{FF2B5EF4-FFF2-40B4-BE49-F238E27FC236}">
                    <a16:creationId xmlns:a16="http://schemas.microsoft.com/office/drawing/2014/main" id="{F065B411-CEC3-468D-B682-D388F8D94345}"/>
                  </a:ext>
                </a:extLst>
              </p:cNvPr>
              <p:cNvSpPr>
                <a:spLocks/>
              </p:cNvSpPr>
              <p:nvPr/>
            </p:nvSpPr>
            <p:spPr bwMode="auto">
              <a:xfrm>
                <a:off x="3184" y="2436"/>
                <a:ext cx="202" cy="375"/>
              </a:xfrm>
              <a:custGeom>
                <a:avLst/>
                <a:gdLst>
                  <a:gd name="T0" fmla="*/ 0 w 202"/>
                  <a:gd name="T1" fmla="*/ 0 h 375"/>
                  <a:gd name="T2" fmla="*/ 202 w 202"/>
                  <a:gd name="T3" fmla="*/ 0 h 375"/>
                  <a:gd name="T4" fmla="*/ 202 w 202"/>
                  <a:gd name="T5" fmla="*/ 375 h 375"/>
                </a:gdLst>
                <a:ahLst/>
                <a:cxnLst>
                  <a:cxn ang="0">
                    <a:pos x="T0" y="T1"/>
                  </a:cxn>
                  <a:cxn ang="0">
                    <a:pos x="T2" y="T3"/>
                  </a:cxn>
                  <a:cxn ang="0">
                    <a:pos x="T4" y="T5"/>
                  </a:cxn>
                </a:cxnLst>
                <a:rect l="0" t="0" r="r" b="b"/>
                <a:pathLst>
                  <a:path w="202" h="375">
                    <a:moveTo>
                      <a:pt x="0" y="0"/>
                    </a:moveTo>
                    <a:lnTo>
                      <a:pt x="202" y="0"/>
                    </a:lnTo>
                    <a:lnTo>
                      <a:pt x="202" y="37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6" name="Freeform 96">
                <a:extLst>
                  <a:ext uri="{FF2B5EF4-FFF2-40B4-BE49-F238E27FC236}">
                    <a16:creationId xmlns:a16="http://schemas.microsoft.com/office/drawing/2014/main" id="{E663FC88-D040-4FC1-92D8-6155D9B2970F}"/>
                  </a:ext>
                </a:extLst>
              </p:cNvPr>
              <p:cNvSpPr>
                <a:spLocks/>
              </p:cNvSpPr>
              <p:nvPr/>
            </p:nvSpPr>
            <p:spPr bwMode="auto">
              <a:xfrm>
                <a:off x="3219"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7" name="Freeform 97">
                <a:extLst>
                  <a:ext uri="{FF2B5EF4-FFF2-40B4-BE49-F238E27FC236}">
                    <a16:creationId xmlns:a16="http://schemas.microsoft.com/office/drawing/2014/main" id="{1EDDC3F3-AF85-45F4-872C-1640CBE2DF7F}"/>
                  </a:ext>
                </a:extLst>
              </p:cNvPr>
              <p:cNvSpPr>
                <a:spLocks/>
              </p:cNvSpPr>
              <p:nvPr/>
            </p:nvSpPr>
            <p:spPr bwMode="auto">
              <a:xfrm>
                <a:off x="3219"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8" name="Freeform 98">
                <a:extLst>
                  <a:ext uri="{FF2B5EF4-FFF2-40B4-BE49-F238E27FC236}">
                    <a16:creationId xmlns:a16="http://schemas.microsoft.com/office/drawing/2014/main" id="{4618BC00-93AC-42CD-A7F0-8AFBAF6D61E9}"/>
                  </a:ext>
                </a:extLst>
              </p:cNvPr>
              <p:cNvSpPr>
                <a:spLocks/>
              </p:cNvSpPr>
              <p:nvPr/>
            </p:nvSpPr>
            <p:spPr bwMode="auto">
              <a:xfrm>
                <a:off x="3562"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9" name="Freeform 99">
                <a:extLst>
                  <a:ext uri="{FF2B5EF4-FFF2-40B4-BE49-F238E27FC236}">
                    <a16:creationId xmlns:a16="http://schemas.microsoft.com/office/drawing/2014/main" id="{E21BAC09-A80D-4C6F-B936-482E5F7B8E5C}"/>
                  </a:ext>
                </a:extLst>
              </p:cNvPr>
              <p:cNvSpPr>
                <a:spLocks/>
              </p:cNvSpPr>
              <p:nvPr/>
            </p:nvSpPr>
            <p:spPr bwMode="auto">
              <a:xfrm>
                <a:off x="3562"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0" name="Freeform 100">
                <a:extLst>
                  <a:ext uri="{FF2B5EF4-FFF2-40B4-BE49-F238E27FC236}">
                    <a16:creationId xmlns:a16="http://schemas.microsoft.com/office/drawing/2014/main" id="{AD903058-EBB3-479E-AEB7-7A0DF55762DA}"/>
                  </a:ext>
                </a:extLst>
              </p:cNvPr>
              <p:cNvSpPr>
                <a:spLocks/>
              </p:cNvSpPr>
              <p:nvPr/>
            </p:nvSpPr>
            <p:spPr bwMode="auto">
              <a:xfrm>
                <a:off x="3908" y="2475"/>
                <a:ext cx="132" cy="303"/>
              </a:xfrm>
              <a:custGeom>
                <a:avLst/>
                <a:gdLst>
                  <a:gd name="T0" fmla="*/ 132 w 132"/>
                  <a:gd name="T1" fmla="*/ 0 h 303"/>
                  <a:gd name="T2" fmla="*/ 0 w 132"/>
                  <a:gd name="T3" fmla="*/ 0 h 303"/>
                  <a:gd name="T4" fmla="*/ 0 w 132"/>
                  <a:gd name="T5" fmla="*/ 303 h 303"/>
                </a:gdLst>
                <a:ahLst/>
                <a:cxnLst>
                  <a:cxn ang="0">
                    <a:pos x="T0" y="T1"/>
                  </a:cxn>
                  <a:cxn ang="0">
                    <a:pos x="T2" y="T3"/>
                  </a:cxn>
                  <a:cxn ang="0">
                    <a:pos x="T4" y="T5"/>
                  </a:cxn>
                </a:cxnLst>
                <a:rect l="0" t="0" r="r" b="b"/>
                <a:pathLst>
                  <a:path w="132" h="303">
                    <a:moveTo>
                      <a:pt x="132" y="0"/>
                    </a:moveTo>
                    <a:lnTo>
                      <a:pt x="0" y="0"/>
                    </a:lnTo>
                    <a:lnTo>
                      <a:pt x="0" y="30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1" name="Freeform 101">
                <a:extLst>
                  <a:ext uri="{FF2B5EF4-FFF2-40B4-BE49-F238E27FC236}">
                    <a16:creationId xmlns:a16="http://schemas.microsoft.com/office/drawing/2014/main" id="{D9996793-3AB7-4B5B-AEB9-ADF39E6EC2DE}"/>
                  </a:ext>
                </a:extLst>
              </p:cNvPr>
              <p:cNvSpPr>
                <a:spLocks/>
              </p:cNvSpPr>
              <p:nvPr/>
            </p:nvSpPr>
            <p:spPr bwMode="auto">
              <a:xfrm>
                <a:off x="3908" y="2499"/>
                <a:ext cx="132" cy="303"/>
              </a:xfrm>
              <a:custGeom>
                <a:avLst/>
                <a:gdLst>
                  <a:gd name="T0" fmla="*/ 0 w 132"/>
                  <a:gd name="T1" fmla="*/ 303 h 303"/>
                  <a:gd name="T2" fmla="*/ 132 w 132"/>
                  <a:gd name="T3" fmla="*/ 303 h 303"/>
                  <a:gd name="T4" fmla="*/ 132 w 132"/>
                  <a:gd name="T5" fmla="*/ 0 h 303"/>
                </a:gdLst>
                <a:ahLst/>
                <a:cxnLst>
                  <a:cxn ang="0">
                    <a:pos x="T0" y="T1"/>
                  </a:cxn>
                  <a:cxn ang="0">
                    <a:pos x="T2" y="T3"/>
                  </a:cxn>
                  <a:cxn ang="0">
                    <a:pos x="T4" y="T5"/>
                  </a:cxn>
                </a:cxnLst>
                <a:rect l="0" t="0" r="r" b="b"/>
                <a:pathLst>
                  <a:path w="132" h="303">
                    <a:moveTo>
                      <a:pt x="0" y="303"/>
                    </a:moveTo>
                    <a:lnTo>
                      <a:pt x="132" y="30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2" name="Line 102">
                <a:extLst>
                  <a:ext uri="{FF2B5EF4-FFF2-40B4-BE49-F238E27FC236}">
                    <a16:creationId xmlns:a16="http://schemas.microsoft.com/office/drawing/2014/main" id="{C1C71F9E-1B88-4AA9-BACE-8C3D3B3D2C2D}"/>
                  </a:ext>
                </a:extLst>
              </p:cNvPr>
              <p:cNvSpPr>
                <a:spLocks noChangeShapeType="1"/>
              </p:cNvSpPr>
              <p:nvPr/>
            </p:nvSpPr>
            <p:spPr bwMode="auto">
              <a:xfrm>
                <a:off x="4251" y="2607"/>
                <a:ext cx="0" cy="17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3" name="Freeform 103">
                <a:extLst>
                  <a:ext uri="{FF2B5EF4-FFF2-40B4-BE49-F238E27FC236}">
                    <a16:creationId xmlns:a16="http://schemas.microsoft.com/office/drawing/2014/main" id="{E04A9F6A-6C0A-44E7-9790-22E06B85FA12}"/>
                  </a:ext>
                </a:extLst>
              </p:cNvPr>
              <p:cNvSpPr>
                <a:spLocks/>
              </p:cNvSpPr>
              <p:nvPr/>
            </p:nvSpPr>
            <p:spPr bwMode="auto">
              <a:xfrm>
                <a:off x="4251" y="2715"/>
                <a:ext cx="132" cy="87"/>
              </a:xfrm>
              <a:custGeom>
                <a:avLst/>
                <a:gdLst>
                  <a:gd name="T0" fmla="*/ 0 w 132"/>
                  <a:gd name="T1" fmla="*/ 87 h 87"/>
                  <a:gd name="T2" fmla="*/ 132 w 132"/>
                  <a:gd name="T3" fmla="*/ 87 h 87"/>
                  <a:gd name="T4" fmla="*/ 132 w 132"/>
                  <a:gd name="T5" fmla="*/ 0 h 87"/>
                </a:gdLst>
                <a:ahLst/>
                <a:cxnLst>
                  <a:cxn ang="0">
                    <a:pos x="T0" y="T1"/>
                  </a:cxn>
                  <a:cxn ang="0">
                    <a:pos x="T2" y="T3"/>
                  </a:cxn>
                  <a:cxn ang="0">
                    <a:pos x="T4" y="T5"/>
                  </a:cxn>
                </a:cxnLst>
                <a:rect l="0" t="0" r="r" b="b"/>
                <a:pathLst>
                  <a:path w="132" h="87">
                    <a:moveTo>
                      <a:pt x="0" y="87"/>
                    </a:moveTo>
                    <a:lnTo>
                      <a:pt x="132" y="87"/>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4" name="Line 104">
                <a:extLst>
                  <a:ext uri="{FF2B5EF4-FFF2-40B4-BE49-F238E27FC236}">
                    <a16:creationId xmlns:a16="http://schemas.microsoft.com/office/drawing/2014/main" id="{A0DB1484-2E99-4225-A146-EB05DDF9D5C6}"/>
                  </a:ext>
                </a:extLst>
              </p:cNvPr>
              <p:cNvSpPr>
                <a:spLocks noChangeShapeType="1"/>
              </p:cNvSpPr>
              <p:nvPr/>
            </p:nvSpPr>
            <p:spPr bwMode="auto">
              <a:xfrm flipV="1">
                <a:off x="2172" y="2475"/>
                <a:ext cx="175" cy="17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5" name="Line 105">
                <a:extLst>
                  <a:ext uri="{FF2B5EF4-FFF2-40B4-BE49-F238E27FC236}">
                    <a16:creationId xmlns:a16="http://schemas.microsoft.com/office/drawing/2014/main" id="{4DEAD712-96FB-4263-8AE0-0F4B1424ABCA}"/>
                  </a:ext>
                </a:extLst>
              </p:cNvPr>
              <p:cNvSpPr>
                <a:spLocks noChangeShapeType="1"/>
              </p:cNvSpPr>
              <p:nvPr/>
            </p:nvSpPr>
            <p:spPr bwMode="auto">
              <a:xfrm flipV="1">
                <a:off x="2302" y="2475"/>
                <a:ext cx="445" cy="44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6" name="Line 106">
                <a:extLst>
                  <a:ext uri="{FF2B5EF4-FFF2-40B4-BE49-F238E27FC236}">
                    <a16:creationId xmlns:a16="http://schemas.microsoft.com/office/drawing/2014/main" id="{D6A21D34-DD68-417A-AF2C-628AD80F0B8C}"/>
                  </a:ext>
                </a:extLst>
              </p:cNvPr>
              <p:cNvSpPr>
                <a:spLocks noChangeShapeType="1"/>
              </p:cNvSpPr>
              <p:nvPr/>
            </p:nvSpPr>
            <p:spPr bwMode="auto">
              <a:xfrm flipV="1">
                <a:off x="2112" y="3147"/>
                <a:ext cx="154" cy="15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7" name="Line 107">
                <a:extLst>
                  <a:ext uri="{FF2B5EF4-FFF2-40B4-BE49-F238E27FC236}">
                    <a16:creationId xmlns:a16="http://schemas.microsoft.com/office/drawing/2014/main" id="{0285500B-D307-40FA-AF59-6C95FEF5B059}"/>
                  </a:ext>
                </a:extLst>
              </p:cNvPr>
              <p:cNvSpPr>
                <a:spLocks noChangeShapeType="1"/>
              </p:cNvSpPr>
              <p:nvPr/>
            </p:nvSpPr>
            <p:spPr bwMode="auto">
              <a:xfrm flipV="1">
                <a:off x="2615" y="3084"/>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8" name="Line 108">
                <a:extLst>
                  <a:ext uri="{FF2B5EF4-FFF2-40B4-BE49-F238E27FC236}">
                    <a16:creationId xmlns:a16="http://schemas.microsoft.com/office/drawing/2014/main" id="{ADCD3344-3531-46BA-B9F0-CB6FFE99B7EA}"/>
                  </a:ext>
                </a:extLst>
              </p:cNvPr>
              <p:cNvSpPr>
                <a:spLocks noChangeShapeType="1"/>
              </p:cNvSpPr>
              <p:nvPr/>
            </p:nvSpPr>
            <p:spPr bwMode="auto">
              <a:xfrm flipV="1">
                <a:off x="3285" y="2598"/>
                <a:ext cx="64"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9" name="Line 109">
                <a:extLst>
                  <a:ext uri="{FF2B5EF4-FFF2-40B4-BE49-F238E27FC236}">
                    <a16:creationId xmlns:a16="http://schemas.microsoft.com/office/drawing/2014/main" id="{20FA5204-6BA4-4679-9A33-BAEF60815E28}"/>
                  </a:ext>
                </a:extLst>
              </p:cNvPr>
              <p:cNvSpPr>
                <a:spLocks noChangeShapeType="1"/>
              </p:cNvSpPr>
              <p:nvPr/>
            </p:nvSpPr>
            <p:spPr bwMode="auto">
              <a:xfrm flipV="1">
                <a:off x="3264" y="2688"/>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0" name="Line 110">
                <a:extLst>
                  <a:ext uri="{FF2B5EF4-FFF2-40B4-BE49-F238E27FC236}">
                    <a16:creationId xmlns:a16="http://schemas.microsoft.com/office/drawing/2014/main" id="{C12FC9EF-1A47-4BCB-952E-7E68382BBDA7}"/>
                  </a:ext>
                </a:extLst>
              </p:cNvPr>
              <p:cNvSpPr>
                <a:spLocks noChangeShapeType="1"/>
              </p:cNvSpPr>
              <p:nvPr/>
            </p:nvSpPr>
            <p:spPr bwMode="auto">
              <a:xfrm flipV="1">
                <a:off x="4299" y="2760"/>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1" name="Line 111">
                <a:extLst>
                  <a:ext uri="{FF2B5EF4-FFF2-40B4-BE49-F238E27FC236}">
                    <a16:creationId xmlns:a16="http://schemas.microsoft.com/office/drawing/2014/main" id="{D1AE0262-75CF-4706-94C1-27F8EB733E7E}"/>
                  </a:ext>
                </a:extLst>
              </p:cNvPr>
              <p:cNvSpPr>
                <a:spLocks noChangeShapeType="1"/>
              </p:cNvSpPr>
              <p:nvPr/>
            </p:nvSpPr>
            <p:spPr bwMode="auto">
              <a:xfrm flipV="1">
                <a:off x="3589" y="2517"/>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2" name="Line 112">
                <a:extLst>
                  <a:ext uri="{FF2B5EF4-FFF2-40B4-BE49-F238E27FC236}">
                    <a16:creationId xmlns:a16="http://schemas.microsoft.com/office/drawing/2014/main" id="{489067B2-B380-470B-9D93-A22A6A7F7FFD}"/>
                  </a:ext>
                </a:extLst>
              </p:cNvPr>
              <p:cNvSpPr>
                <a:spLocks noChangeShapeType="1"/>
              </p:cNvSpPr>
              <p:nvPr/>
            </p:nvSpPr>
            <p:spPr bwMode="auto">
              <a:xfrm flipV="1">
                <a:off x="2215" y="4160"/>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3" name="Line 113">
                <a:extLst>
                  <a:ext uri="{FF2B5EF4-FFF2-40B4-BE49-F238E27FC236}">
                    <a16:creationId xmlns:a16="http://schemas.microsoft.com/office/drawing/2014/main" id="{63680F0F-2881-45E9-AC90-6E54F7125E60}"/>
                  </a:ext>
                </a:extLst>
              </p:cNvPr>
              <p:cNvSpPr>
                <a:spLocks noChangeShapeType="1"/>
              </p:cNvSpPr>
              <p:nvPr/>
            </p:nvSpPr>
            <p:spPr bwMode="auto">
              <a:xfrm flipV="1">
                <a:off x="2791" y="2705"/>
                <a:ext cx="168" cy="16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4" name="Line 114">
                <a:extLst>
                  <a:ext uri="{FF2B5EF4-FFF2-40B4-BE49-F238E27FC236}">
                    <a16:creationId xmlns:a16="http://schemas.microsoft.com/office/drawing/2014/main" id="{600A41DC-8348-4283-82B6-CEFBBCBEF0A3}"/>
                  </a:ext>
                </a:extLst>
              </p:cNvPr>
              <p:cNvSpPr>
                <a:spLocks noChangeShapeType="1"/>
              </p:cNvSpPr>
              <p:nvPr/>
            </p:nvSpPr>
            <p:spPr bwMode="auto">
              <a:xfrm flipV="1">
                <a:off x="2804" y="2979"/>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5" name="Line 115">
                <a:extLst>
                  <a:ext uri="{FF2B5EF4-FFF2-40B4-BE49-F238E27FC236}">
                    <a16:creationId xmlns:a16="http://schemas.microsoft.com/office/drawing/2014/main" id="{7CF496FA-A501-43DA-8BBC-1D2DEA0BBF89}"/>
                  </a:ext>
                </a:extLst>
              </p:cNvPr>
              <p:cNvSpPr>
                <a:spLocks noChangeShapeType="1"/>
              </p:cNvSpPr>
              <p:nvPr/>
            </p:nvSpPr>
            <p:spPr bwMode="auto">
              <a:xfrm flipV="1">
                <a:off x="2491" y="3637"/>
                <a:ext cx="200" cy="1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6" name="Line 116">
                <a:extLst>
                  <a:ext uri="{FF2B5EF4-FFF2-40B4-BE49-F238E27FC236}">
                    <a16:creationId xmlns:a16="http://schemas.microsoft.com/office/drawing/2014/main" id="{C59E0B0E-1246-4863-A48E-28C25ED63C63}"/>
                  </a:ext>
                </a:extLst>
              </p:cNvPr>
              <p:cNvSpPr>
                <a:spLocks noChangeShapeType="1"/>
              </p:cNvSpPr>
              <p:nvPr/>
            </p:nvSpPr>
            <p:spPr bwMode="auto">
              <a:xfrm flipV="1">
                <a:off x="2666" y="3511"/>
                <a:ext cx="230" cy="2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7" name="Line 117">
                <a:extLst>
                  <a:ext uri="{FF2B5EF4-FFF2-40B4-BE49-F238E27FC236}">
                    <a16:creationId xmlns:a16="http://schemas.microsoft.com/office/drawing/2014/main" id="{E9C036EC-AA70-4FE1-828D-5A07C3711C4C}"/>
                  </a:ext>
                </a:extLst>
              </p:cNvPr>
              <p:cNvSpPr>
                <a:spLocks noChangeShapeType="1"/>
              </p:cNvSpPr>
              <p:nvPr/>
            </p:nvSpPr>
            <p:spPr bwMode="auto">
              <a:xfrm flipV="1">
                <a:off x="2608" y="4029"/>
                <a:ext cx="173" cy="17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8" name="Line 118">
                <a:extLst>
                  <a:ext uri="{FF2B5EF4-FFF2-40B4-BE49-F238E27FC236}">
                    <a16:creationId xmlns:a16="http://schemas.microsoft.com/office/drawing/2014/main" id="{197C82CD-4BDC-41C9-BB77-D109B8CED95B}"/>
                  </a:ext>
                </a:extLst>
              </p:cNvPr>
              <p:cNvSpPr>
                <a:spLocks noChangeShapeType="1"/>
              </p:cNvSpPr>
              <p:nvPr/>
            </p:nvSpPr>
            <p:spPr bwMode="auto">
              <a:xfrm flipV="1">
                <a:off x="2278" y="3604"/>
                <a:ext cx="230" cy="22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9" name="Line 119">
                <a:extLst>
                  <a:ext uri="{FF2B5EF4-FFF2-40B4-BE49-F238E27FC236}">
                    <a16:creationId xmlns:a16="http://schemas.microsoft.com/office/drawing/2014/main" id="{A59FE0F7-1EE4-42E8-ADC5-5BB9E8692C43}"/>
                  </a:ext>
                </a:extLst>
              </p:cNvPr>
              <p:cNvSpPr>
                <a:spLocks noChangeShapeType="1"/>
              </p:cNvSpPr>
              <p:nvPr/>
            </p:nvSpPr>
            <p:spPr bwMode="auto">
              <a:xfrm flipV="1">
                <a:off x="2629" y="3887"/>
                <a:ext cx="214" cy="2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0" name="Line 120">
                <a:extLst>
                  <a:ext uri="{FF2B5EF4-FFF2-40B4-BE49-F238E27FC236}">
                    <a16:creationId xmlns:a16="http://schemas.microsoft.com/office/drawing/2014/main" id="{610DBA02-9952-4E77-8F55-6288DA6F0DDB}"/>
                  </a:ext>
                </a:extLst>
              </p:cNvPr>
              <p:cNvSpPr>
                <a:spLocks noChangeShapeType="1"/>
              </p:cNvSpPr>
              <p:nvPr/>
            </p:nvSpPr>
            <p:spPr bwMode="auto">
              <a:xfrm flipV="1">
                <a:off x="2870" y="3684"/>
                <a:ext cx="91" cy="9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1" name="Line 121">
                <a:extLst>
                  <a:ext uri="{FF2B5EF4-FFF2-40B4-BE49-F238E27FC236}">
                    <a16:creationId xmlns:a16="http://schemas.microsoft.com/office/drawing/2014/main" id="{114DDD9D-833D-4736-9D85-DB98945EAD86}"/>
                  </a:ext>
                </a:extLst>
              </p:cNvPr>
              <p:cNvSpPr>
                <a:spLocks noChangeShapeType="1"/>
              </p:cNvSpPr>
              <p:nvPr/>
            </p:nvSpPr>
            <p:spPr bwMode="auto">
              <a:xfrm flipV="1">
                <a:off x="2109" y="3444"/>
                <a:ext cx="112" cy="11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2" name="Line 122">
                <a:extLst>
                  <a:ext uri="{FF2B5EF4-FFF2-40B4-BE49-F238E27FC236}">
                    <a16:creationId xmlns:a16="http://schemas.microsoft.com/office/drawing/2014/main" id="{01A4B2A6-4E62-41D5-A48D-92BFD56E0AE2}"/>
                  </a:ext>
                </a:extLst>
              </p:cNvPr>
              <p:cNvSpPr>
                <a:spLocks noChangeShapeType="1"/>
              </p:cNvSpPr>
              <p:nvPr/>
            </p:nvSpPr>
            <p:spPr bwMode="auto">
              <a:xfrm flipV="1">
                <a:off x="2813" y="304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3" name="Line 123">
                <a:extLst>
                  <a:ext uri="{FF2B5EF4-FFF2-40B4-BE49-F238E27FC236}">
                    <a16:creationId xmlns:a16="http://schemas.microsoft.com/office/drawing/2014/main" id="{54D6C7C4-10A5-49ED-9E12-842CD6B8511B}"/>
                  </a:ext>
                </a:extLst>
              </p:cNvPr>
              <p:cNvSpPr>
                <a:spLocks noChangeShapeType="1"/>
              </p:cNvSpPr>
              <p:nvPr/>
            </p:nvSpPr>
            <p:spPr bwMode="auto">
              <a:xfrm flipV="1">
                <a:off x="2714" y="2790"/>
                <a:ext cx="114" cy="11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4" name="Line 124">
                <a:extLst>
                  <a:ext uri="{FF2B5EF4-FFF2-40B4-BE49-F238E27FC236}">
                    <a16:creationId xmlns:a16="http://schemas.microsoft.com/office/drawing/2014/main" id="{7B9913B0-7F0D-44CC-9032-180BC30751C0}"/>
                  </a:ext>
                </a:extLst>
              </p:cNvPr>
              <p:cNvSpPr>
                <a:spLocks noChangeShapeType="1"/>
              </p:cNvSpPr>
              <p:nvPr/>
            </p:nvSpPr>
            <p:spPr bwMode="auto">
              <a:xfrm>
                <a:off x="4636" y="3866"/>
                <a:ext cx="85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5" name="Line 125">
                <a:extLst>
                  <a:ext uri="{FF2B5EF4-FFF2-40B4-BE49-F238E27FC236}">
                    <a16:creationId xmlns:a16="http://schemas.microsoft.com/office/drawing/2014/main" id="{078AE765-29B1-4CA3-AE05-27299045BDEE}"/>
                  </a:ext>
                </a:extLst>
              </p:cNvPr>
              <p:cNvSpPr>
                <a:spLocks noChangeShapeType="1"/>
              </p:cNvSpPr>
              <p:nvPr/>
            </p:nvSpPr>
            <p:spPr bwMode="auto">
              <a:xfrm>
                <a:off x="4636" y="3386"/>
                <a:ext cx="85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6" name="Line 126">
                <a:extLst>
                  <a:ext uri="{FF2B5EF4-FFF2-40B4-BE49-F238E27FC236}">
                    <a16:creationId xmlns:a16="http://schemas.microsoft.com/office/drawing/2014/main" id="{0EDA0D49-C3D4-430D-8B36-63C80EC31933}"/>
                  </a:ext>
                </a:extLst>
              </p:cNvPr>
              <p:cNvSpPr>
                <a:spLocks noChangeShapeType="1"/>
              </p:cNvSpPr>
              <p:nvPr/>
            </p:nvSpPr>
            <p:spPr bwMode="auto">
              <a:xfrm flipH="1">
                <a:off x="4979" y="34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7" name="Line 127">
                <a:extLst>
                  <a:ext uri="{FF2B5EF4-FFF2-40B4-BE49-F238E27FC236}">
                    <a16:creationId xmlns:a16="http://schemas.microsoft.com/office/drawing/2014/main" id="{7BED60F8-7D13-4CBE-84EF-9BA07B7FF02B}"/>
                  </a:ext>
                </a:extLst>
              </p:cNvPr>
              <p:cNvSpPr>
                <a:spLocks noChangeShapeType="1"/>
              </p:cNvSpPr>
              <p:nvPr/>
            </p:nvSpPr>
            <p:spPr bwMode="auto">
              <a:xfrm flipH="1">
                <a:off x="5054" y="35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8" name="Line 128">
                <a:extLst>
                  <a:ext uri="{FF2B5EF4-FFF2-40B4-BE49-F238E27FC236}">
                    <a16:creationId xmlns:a16="http://schemas.microsoft.com/office/drawing/2014/main" id="{A2B4C77C-159B-4500-B745-BB62AFF2C1BF}"/>
                  </a:ext>
                </a:extLst>
              </p:cNvPr>
              <p:cNvSpPr>
                <a:spLocks noChangeShapeType="1"/>
              </p:cNvSpPr>
              <p:nvPr/>
            </p:nvSpPr>
            <p:spPr bwMode="auto">
              <a:xfrm>
                <a:off x="5296" y="378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9" name="Line 129">
                <a:extLst>
                  <a:ext uri="{FF2B5EF4-FFF2-40B4-BE49-F238E27FC236}">
                    <a16:creationId xmlns:a16="http://schemas.microsoft.com/office/drawing/2014/main" id="{A8D2D085-5983-4C6F-ADF0-320C56460B27}"/>
                  </a:ext>
                </a:extLst>
              </p:cNvPr>
              <p:cNvSpPr>
                <a:spLocks noChangeShapeType="1"/>
              </p:cNvSpPr>
              <p:nvPr/>
            </p:nvSpPr>
            <p:spPr bwMode="auto">
              <a:xfrm>
                <a:off x="5210" y="3706"/>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0" name="Line 130">
                <a:extLst>
                  <a:ext uri="{FF2B5EF4-FFF2-40B4-BE49-F238E27FC236}">
                    <a16:creationId xmlns:a16="http://schemas.microsoft.com/office/drawing/2014/main" id="{E50BD6E8-0BDD-47BD-B5F9-29CBE2EBCE2F}"/>
                  </a:ext>
                </a:extLst>
              </p:cNvPr>
              <p:cNvSpPr>
                <a:spLocks noChangeShapeType="1"/>
              </p:cNvSpPr>
              <p:nvPr/>
            </p:nvSpPr>
            <p:spPr bwMode="auto">
              <a:xfrm>
                <a:off x="5134" y="362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1" name="Line 131">
                <a:extLst>
                  <a:ext uri="{FF2B5EF4-FFF2-40B4-BE49-F238E27FC236}">
                    <a16:creationId xmlns:a16="http://schemas.microsoft.com/office/drawing/2014/main" id="{063F0072-7D7D-40D9-8DB7-91F58A9CFE7D}"/>
                  </a:ext>
                </a:extLst>
              </p:cNvPr>
              <p:cNvSpPr>
                <a:spLocks noChangeShapeType="1"/>
              </p:cNvSpPr>
              <p:nvPr/>
            </p:nvSpPr>
            <p:spPr bwMode="auto">
              <a:xfrm>
                <a:off x="5296" y="3930"/>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2" name="Line 132">
                <a:extLst>
                  <a:ext uri="{FF2B5EF4-FFF2-40B4-BE49-F238E27FC236}">
                    <a16:creationId xmlns:a16="http://schemas.microsoft.com/office/drawing/2014/main" id="{10005C10-CA38-4517-91EA-F455E16953C3}"/>
                  </a:ext>
                </a:extLst>
              </p:cNvPr>
              <p:cNvSpPr>
                <a:spLocks noChangeShapeType="1"/>
              </p:cNvSpPr>
              <p:nvPr/>
            </p:nvSpPr>
            <p:spPr bwMode="auto">
              <a:xfrm>
                <a:off x="5220" y="4009"/>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3" name="Line 133">
                <a:extLst>
                  <a:ext uri="{FF2B5EF4-FFF2-40B4-BE49-F238E27FC236}">
                    <a16:creationId xmlns:a16="http://schemas.microsoft.com/office/drawing/2014/main" id="{82886666-B682-4147-84B6-99ADD2A9694C}"/>
                  </a:ext>
                </a:extLst>
              </p:cNvPr>
              <p:cNvSpPr>
                <a:spLocks noChangeShapeType="1"/>
              </p:cNvSpPr>
              <p:nvPr/>
            </p:nvSpPr>
            <p:spPr bwMode="auto">
              <a:xfrm flipH="1">
                <a:off x="4979" y="4247"/>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4" name="Line 134">
                <a:extLst>
                  <a:ext uri="{FF2B5EF4-FFF2-40B4-BE49-F238E27FC236}">
                    <a16:creationId xmlns:a16="http://schemas.microsoft.com/office/drawing/2014/main" id="{F05F2427-AD28-4748-8B57-891943C38BAE}"/>
                  </a:ext>
                </a:extLst>
              </p:cNvPr>
              <p:cNvSpPr>
                <a:spLocks noChangeShapeType="1"/>
              </p:cNvSpPr>
              <p:nvPr/>
            </p:nvSpPr>
            <p:spPr bwMode="auto">
              <a:xfrm flipH="1">
                <a:off x="5064" y="416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5" name="Line 135">
                <a:extLst>
                  <a:ext uri="{FF2B5EF4-FFF2-40B4-BE49-F238E27FC236}">
                    <a16:creationId xmlns:a16="http://schemas.microsoft.com/office/drawing/2014/main" id="{AC05BF54-914F-4635-ABC0-2549EF1ABD39}"/>
                  </a:ext>
                </a:extLst>
              </p:cNvPr>
              <p:cNvSpPr>
                <a:spLocks noChangeShapeType="1"/>
              </p:cNvSpPr>
              <p:nvPr/>
            </p:nvSpPr>
            <p:spPr bwMode="auto">
              <a:xfrm flipH="1">
                <a:off x="5141" y="4088"/>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6" name="Line 136">
                <a:extLst>
                  <a:ext uri="{FF2B5EF4-FFF2-40B4-BE49-F238E27FC236}">
                    <a16:creationId xmlns:a16="http://schemas.microsoft.com/office/drawing/2014/main" id="{B4FFEE9B-1621-4185-8B41-5D9400099C7B}"/>
                  </a:ext>
                </a:extLst>
              </p:cNvPr>
              <p:cNvSpPr>
                <a:spLocks noChangeShapeType="1"/>
              </p:cNvSpPr>
              <p:nvPr/>
            </p:nvSpPr>
            <p:spPr bwMode="auto">
              <a:xfrm>
                <a:off x="5220" y="307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7" name="Line 137">
                <a:extLst>
                  <a:ext uri="{FF2B5EF4-FFF2-40B4-BE49-F238E27FC236}">
                    <a16:creationId xmlns:a16="http://schemas.microsoft.com/office/drawing/2014/main" id="{0B404508-F9FD-45A1-89FD-566CCD43C734}"/>
                  </a:ext>
                </a:extLst>
              </p:cNvPr>
              <p:cNvSpPr>
                <a:spLocks noChangeShapeType="1"/>
              </p:cNvSpPr>
              <p:nvPr/>
            </p:nvSpPr>
            <p:spPr bwMode="auto">
              <a:xfrm flipH="1">
                <a:off x="4979" y="331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8" name="Line 138">
                <a:extLst>
                  <a:ext uri="{FF2B5EF4-FFF2-40B4-BE49-F238E27FC236}">
                    <a16:creationId xmlns:a16="http://schemas.microsoft.com/office/drawing/2014/main" id="{75C2E437-E96F-4414-B926-D72B79DE8B6D}"/>
                  </a:ext>
                </a:extLst>
              </p:cNvPr>
              <p:cNvSpPr>
                <a:spLocks noChangeShapeType="1"/>
              </p:cNvSpPr>
              <p:nvPr/>
            </p:nvSpPr>
            <p:spPr bwMode="auto">
              <a:xfrm flipH="1">
                <a:off x="5064" y="3232"/>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9" name="Line 139">
                <a:extLst>
                  <a:ext uri="{FF2B5EF4-FFF2-40B4-BE49-F238E27FC236}">
                    <a16:creationId xmlns:a16="http://schemas.microsoft.com/office/drawing/2014/main" id="{F77BF989-1F41-4A07-9C0B-0AB2B96A8FF6}"/>
                  </a:ext>
                </a:extLst>
              </p:cNvPr>
              <p:cNvSpPr>
                <a:spLocks noChangeShapeType="1"/>
              </p:cNvSpPr>
              <p:nvPr/>
            </p:nvSpPr>
            <p:spPr bwMode="auto">
              <a:xfrm flipH="1">
                <a:off x="5141" y="3153"/>
                <a:ext cx="76"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0" name="Line 140">
                <a:extLst>
                  <a:ext uri="{FF2B5EF4-FFF2-40B4-BE49-F238E27FC236}">
                    <a16:creationId xmlns:a16="http://schemas.microsoft.com/office/drawing/2014/main" id="{91572B87-AE53-4275-B56F-15017658EDD7}"/>
                  </a:ext>
                </a:extLst>
              </p:cNvPr>
              <p:cNvSpPr>
                <a:spLocks noChangeShapeType="1"/>
              </p:cNvSpPr>
              <p:nvPr/>
            </p:nvSpPr>
            <p:spPr bwMode="auto">
              <a:xfrm>
                <a:off x="4636" y="2934"/>
                <a:ext cx="18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1" name="Line 141">
                <a:extLst>
                  <a:ext uri="{FF2B5EF4-FFF2-40B4-BE49-F238E27FC236}">
                    <a16:creationId xmlns:a16="http://schemas.microsoft.com/office/drawing/2014/main" id="{F5D4E3CE-06E7-40A4-8752-76575C1784EB}"/>
                  </a:ext>
                </a:extLst>
              </p:cNvPr>
              <p:cNvSpPr>
                <a:spLocks noChangeShapeType="1"/>
              </p:cNvSpPr>
              <p:nvPr/>
            </p:nvSpPr>
            <p:spPr bwMode="auto">
              <a:xfrm flipV="1">
                <a:off x="4744" y="3486"/>
                <a:ext cx="124" cy="12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2" name="Line 142">
                <a:extLst>
                  <a:ext uri="{FF2B5EF4-FFF2-40B4-BE49-F238E27FC236}">
                    <a16:creationId xmlns:a16="http://schemas.microsoft.com/office/drawing/2014/main" id="{C4068135-A50B-4BA4-B4D8-2268BA288974}"/>
                  </a:ext>
                </a:extLst>
              </p:cNvPr>
              <p:cNvSpPr>
                <a:spLocks noChangeShapeType="1"/>
              </p:cNvSpPr>
              <p:nvPr/>
            </p:nvSpPr>
            <p:spPr bwMode="auto">
              <a:xfrm flipV="1">
                <a:off x="4641" y="3612"/>
                <a:ext cx="182" cy="1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3" name="Line 143">
                <a:extLst>
                  <a:ext uri="{FF2B5EF4-FFF2-40B4-BE49-F238E27FC236}">
                    <a16:creationId xmlns:a16="http://schemas.microsoft.com/office/drawing/2014/main" id="{96D90445-1DD4-44FF-9079-443029206A8F}"/>
                  </a:ext>
                </a:extLst>
              </p:cNvPr>
              <p:cNvSpPr>
                <a:spLocks noChangeShapeType="1"/>
              </p:cNvSpPr>
              <p:nvPr/>
            </p:nvSpPr>
            <p:spPr bwMode="auto">
              <a:xfrm flipV="1">
                <a:off x="4964" y="3962"/>
                <a:ext cx="93"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4" name="Line 144">
                <a:extLst>
                  <a:ext uri="{FF2B5EF4-FFF2-40B4-BE49-F238E27FC236}">
                    <a16:creationId xmlns:a16="http://schemas.microsoft.com/office/drawing/2014/main" id="{AE002849-B52D-45BA-92FA-DD921B15C7F4}"/>
                  </a:ext>
                </a:extLst>
              </p:cNvPr>
              <p:cNvSpPr>
                <a:spLocks noChangeShapeType="1"/>
              </p:cNvSpPr>
              <p:nvPr/>
            </p:nvSpPr>
            <p:spPr bwMode="auto">
              <a:xfrm flipV="1">
                <a:off x="4768" y="3138"/>
                <a:ext cx="94" cy="9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5" name="Line 145">
                <a:extLst>
                  <a:ext uri="{FF2B5EF4-FFF2-40B4-BE49-F238E27FC236}">
                    <a16:creationId xmlns:a16="http://schemas.microsoft.com/office/drawing/2014/main" id="{FBA03B24-116D-4CCB-9B88-3C878563A5B1}"/>
                  </a:ext>
                </a:extLst>
              </p:cNvPr>
              <p:cNvSpPr>
                <a:spLocks noChangeShapeType="1"/>
              </p:cNvSpPr>
              <p:nvPr/>
            </p:nvSpPr>
            <p:spPr bwMode="auto">
              <a:xfrm flipV="1">
                <a:off x="4953" y="2997"/>
                <a:ext cx="149" cy="14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6" name="Line 146">
                <a:extLst>
                  <a:ext uri="{FF2B5EF4-FFF2-40B4-BE49-F238E27FC236}">
                    <a16:creationId xmlns:a16="http://schemas.microsoft.com/office/drawing/2014/main" id="{74791CB7-F0FB-4160-AD9E-572510148808}"/>
                  </a:ext>
                </a:extLst>
              </p:cNvPr>
              <p:cNvSpPr>
                <a:spLocks noChangeShapeType="1"/>
              </p:cNvSpPr>
              <p:nvPr/>
            </p:nvSpPr>
            <p:spPr bwMode="auto">
              <a:xfrm flipV="1">
                <a:off x="5274" y="3294"/>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7" name="Line 147">
                <a:extLst>
                  <a:ext uri="{FF2B5EF4-FFF2-40B4-BE49-F238E27FC236}">
                    <a16:creationId xmlns:a16="http://schemas.microsoft.com/office/drawing/2014/main" id="{7F199549-FBE0-4387-B347-9C304AFA97CF}"/>
                  </a:ext>
                </a:extLst>
              </p:cNvPr>
              <p:cNvSpPr>
                <a:spLocks noChangeShapeType="1"/>
              </p:cNvSpPr>
              <p:nvPr/>
            </p:nvSpPr>
            <p:spPr bwMode="auto">
              <a:xfrm flipV="1">
                <a:off x="5247" y="3414"/>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8" name="Line 148">
                <a:extLst>
                  <a:ext uri="{FF2B5EF4-FFF2-40B4-BE49-F238E27FC236}">
                    <a16:creationId xmlns:a16="http://schemas.microsoft.com/office/drawing/2014/main" id="{27987A56-25A1-4C21-AF31-3EFF0B499AF7}"/>
                  </a:ext>
                </a:extLst>
              </p:cNvPr>
              <p:cNvSpPr>
                <a:spLocks noChangeShapeType="1"/>
              </p:cNvSpPr>
              <p:nvPr/>
            </p:nvSpPr>
            <p:spPr bwMode="auto">
              <a:xfrm flipV="1">
                <a:off x="4859" y="3992"/>
                <a:ext cx="108" cy="10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9" name="Line 149">
                <a:extLst>
                  <a:ext uri="{FF2B5EF4-FFF2-40B4-BE49-F238E27FC236}">
                    <a16:creationId xmlns:a16="http://schemas.microsoft.com/office/drawing/2014/main" id="{FFBF962A-06AA-4385-92DA-EE0EDD0A47C5}"/>
                  </a:ext>
                </a:extLst>
              </p:cNvPr>
              <p:cNvSpPr>
                <a:spLocks noChangeShapeType="1"/>
              </p:cNvSpPr>
              <p:nvPr/>
            </p:nvSpPr>
            <p:spPr bwMode="auto">
              <a:xfrm flipV="1">
                <a:off x="4838" y="4214"/>
                <a:ext cx="81" cy="8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0" name="Line 150">
                <a:extLst>
                  <a:ext uri="{FF2B5EF4-FFF2-40B4-BE49-F238E27FC236}">
                    <a16:creationId xmlns:a16="http://schemas.microsoft.com/office/drawing/2014/main" id="{463318BA-7323-47FE-8DED-D6CFB337C67C}"/>
                  </a:ext>
                </a:extLst>
              </p:cNvPr>
              <p:cNvSpPr>
                <a:spLocks noChangeShapeType="1"/>
              </p:cNvSpPr>
              <p:nvPr/>
            </p:nvSpPr>
            <p:spPr bwMode="auto">
              <a:xfrm flipV="1">
                <a:off x="5373" y="4154"/>
                <a:ext cx="72" cy="7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1" name="Line 151">
                <a:extLst>
                  <a:ext uri="{FF2B5EF4-FFF2-40B4-BE49-F238E27FC236}">
                    <a16:creationId xmlns:a16="http://schemas.microsoft.com/office/drawing/2014/main" id="{ABE0CBCD-6C12-46E2-A01E-844A96949C64}"/>
                  </a:ext>
                </a:extLst>
              </p:cNvPr>
              <p:cNvSpPr>
                <a:spLocks noChangeShapeType="1"/>
              </p:cNvSpPr>
              <p:nvPr/>
            </p:nvSpPr>
            <p:spPr bwMode="auto">
              <a:xfrm flipV="1">
                <a:off x="4755" y="3645"/>
                <a:ext cx="206" cy="20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2" name="Line 152">
                <a:extLst>
                  <a:ext uri="{FF2B5EF4-FFF2-40B4-BE49-F238E27FC236}">
                    <a16:creationId xmlns:a16="http://schemas.microsoft.com/office/drawing/2014/main" id="{1C984326-842D-4931-92B7-52D2517A8F51}"/>
                  </a:ext>
                </a:extLst>
              </p:cNvPr>
              <p:cNvSpPr>
                <a:spLocks noChangeShapeType="1"/>
              </p:cNvSpPr>
              <p:nvPr/>
            </p:nvSpPr>
            <p:spPr bwMode="auto">
              <a:xfrm>
                <a:off x="2539" y="2442"/>
                <a:ext cx="0"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3" name="Line 153">
                <a:extLst>
                  <a:ext uri="{FF2B5EF4-FFF2-40B4-BE49-F238E27FC236}">
                    <a16:creationId xmlns:a16="http://schemas.microsoft.com/office/drawing/2014/main" id="{6B1DA82E-391D-4763-8AA6-F8EA46A6B633}"/>
                  </a:ext>
                </a:extLst>
              </p:cNvPr>
              <p:cNvSpPr>
                <a:spLocks noChangeShapeType="1"/>
              </p:cNvSpPr>
              <p:nvPr/>
            </p:nvSpPr>
            <p:spPr bwMode="auto">
              <a:xfrm>
                <a:off x="3616" y="3756"/>
                <a:ext cx="379"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4" name="Freeform 154">
                <a:extLst>
                  <a:ext uri="{FF2B5EF4-FFF2-40B4-BE49-F238E27FC236}">
                    <a16:creationId xmlns:a16="http://schemas.microsoft.com/office/drawing/2014/main" id="{06FF3985-71C5-402F-8239-A16818EE0D88}"/>
                  </a:ext>
                </a:extLst>
              </p:cNvPr>
              <p:cNvSpPr>
                <a:spLocks/>
              </p:cNvSpPr>
              <p:nvPr/>
            </p:nvSpPr>
            <p:spPr bwMode="auto">
              <a:xfrm>
                <a:off x="3116" y="3621"/>
                <a:ext cx="1358" cy="69"/>
              </a:xfrm>
              <a:custGeom>
                <a:avLst/>
                <a:gdLst>
                  <a:gd name="T0" fmla="*/ 1358 w 1358"/>
                  <a:gd name="T1" fmla="*/ 69 h 69"/>
                  <a:gd name="T2" fmla="*/ 1358 w 1358"/>
                  <a:gd name="T3" fmla="*/ 0 h 69"/>
                  <a:gd name="T4" fmla="*/ 0 w 1358"/>
                  <a:gd name="T5" fmla="*/ 0 h 69"/>
                  <a:gd name="T6" fmla="*/ 0 w 1358"/>
                  <a:gd name="T7" fmla="*/ 69 h 69"/>
                </a:gdLst>
                <a:ahLst/>
                <a:cxnLst>
                  <a:cxn ang="0">
                    <a:pos x="T0" y="T1"/>
                  </a:cxn>
                  <a:cxn ang="0">
                    <a:pos x="T2" y="T3"/>
                  </a:cxn>
                  <a:cxn ang="0">
                    <a:pos x="T4" y="T5"/>
                  </a:cxn>
                  <a:cxn ang="0">
                    <a:pos x="T6" y="T7"/>
                  </a:cxn>
                </a:cxnLst>
                <a:rect l="0" t="0" r="r" b="b"/>
                <a:pathLst>
                  <a:path w="1358" h="69">
                    <a:moveTo>
                      <a:pt x="1358" y="69"/>
                    </a:moveTo>
                    <a:lnTo>
                      <a:pt x="1358" y="0"/>
                    </a:lnTo>
                    <a:lnTo>
                      <a:pt x="0" y="0"/>
                    </a:lnTo>
                    <a:lnTo>
                      <a:pt x="0" y="6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5" name="Line 155">
                <a:extLst>
                  <a:ext uri="{FF2B5EF4-FFF2-40B4-BE49-F238E27FC236}">
                    <a16:creationId xmlns:a16="http://schemas.microsoft.com/office/drawing/2014/main" id="{8F7C48B9-E2A7-483A-ADEB-AF0163F93DBC}"/>
                  </a:ext>
                </a:extLst>
              </p:cNvPr>
              <p:cNvSpPr>
                <a:spLocks noChangeShapeType="1"/>
              </p:cNvSpPr>
              <p:nvPr/>
            </p:nvSpPr>
            <p:spPr bwMode="auto">
              <a:xfrm flipV="1">
                <a:off x="315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6" name="Line 156">
                <a:extLst>
                  <a:ext uri="{FF2B5EF4-FFF2-40B4-BE49-F238E27FC236}">
                    <a16:creationId xmlns:a16="http://schemas.microsoft.com/office/drawing/2014/main" id="{55B9A15E-986C-412D-87CA-1561DCDFADA1}"/>
                  </a:ext>
                </a:extLst>
              </p:cNvPr>
              <p:cNvSpPr>
                <a:spLocks noChangeShapeType="1"/>
              </p:cNvSpPr>
              <p:nvPr/>
            </p:nvSpPr>
            <p:spPr bwMode="auto">
              <a:xfrm flipV="1">
                <a:off x="318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7" name="Line 157">
                <a:extLst>
                  <a:ext uri="{FF2B5EF4-FFF2-40B4-BE49-F238E27FC236}">
                    <a16:creationId xmlns:a16="http://schemas.microsoft.com/office/drawing/2014/main" id="{20BCAC48-B995-4148-8AA9-A06FBA8BF036}"/>
                  </a:ext>
                </a:extLst>
              </p:cNvPr>
              <p:cNvSpPr>
                <a:spLocks noChangeShapeType="1"/>
              </p:cNvSpPr>
              <p:nvPr/>
            </p:nvSpPr>
            <p:spPr bwMode="auto">
              <a:xfrm flipV="1">
                <a:off x="322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8" name="Line 158">
                <a:extLst>
                  <a:ext uri="{FF2B5EF4-FFF2-40B4-BE49-F238E27FC236}">
                    <a16:creationId xmlns:a16="http://schemas.microsoft.com/office/drawing/2014/main" id="{26D67B41-1499-4073-A9AB-D75C01FAAC57}"/>
                  </a:ext>
                </a:extLst>
              </p:cNvPr>
              <p:cNvSpPr>
                <a:spLocks noChangeShapeType="1"/>
              </p:cNvSpPr>
              <p:nvPr/>
            </p:nvSpPr>
            <p:spPr bwMode="auto">
              <a:xfrm flipV="1">
                <a:off x="3260"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9" name="Line 159">
                <a:extLst>
                  <a:ext uri="{FF2B5EF4-FFF2-40B4-BE49-F238E27FC236}">
                    <a16:creationId xmlns:a16="http://schemas.microsoft.com/office/drawing/2014/main" id="{6B70D48D-0A95-48C3-90D2-D85A52F34B50}"/>
                  </a:ext>
                </a:extLst>
              </p:cNvPr>
              <p:cNvSpPr>
                <a:spLocks noChangeShapeType="1"/>
              </p:cNvSpPr>
              <p:nvPr/>
            </p:nvSpPr>
            <p:spPr bwMode="auto">
              <a:xfrm flipV="1">
                <a:off x="331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0" name="Line 160">
                <a:extLst>
                  <a:ext uri="{FF2B5EF4-FFF2-40B4-BE49-F238E27FC236}">
                    <a16:creationId xmlns:a16="http://schemas.microsoft.com/office/drawing/2014/main" id="{ABD2ED4B-A2F3-4160-BCD4-9C67DB832439}"/>
                  </a:ext>
                </a:extLst>
              </p:cNvPr>
              <p:cNvSpPr>
                <a:spLocks noChangeShapeType="1"/>
              </p:cNvSpPr>
              <p:nvPr/>
            </p:nvSpPr>
            <p:spPr bwMode="auto">
              <a:xfrm flipV="1">
                <a:off x="3382"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1" name="Line 161">
                <a:extLst>
                  <a:ext uri="{FF2B5EF4-FFF2-40B4-BE49-F238E27FC236}">
                    <a16:creationId xmlns:a16="http://schemas.microsoft.com/office/drawing/2014/main" id="{F6F348EF-A2A7-42BF-ABED-F07224A4C183}"/>
                  </a:ext>
                </a:extLst>
              </p:cNvPr>
              <p:cNvSpPr>
                <a:spLocks noChangeShapeType="1"/>
              </p:cNvSpPr>
              <p:nvPr/>
            </p:nvSpPr>
            <p:spPr bwMode="auto">
              <a:xfrm flipV="1">
                <a:off x="34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2" name="Line 162">
                <a:extLst>
                  <a:ext uri="{FF2B5EF4-FFF2-40B4-BE49-F238E27FC236}">
                    <a16:creationId xmlns:a16="http://schemas.microsoft.com/office/drawing/2014/main" id="{09283F33-33ED-4B79-BD6B-5D9811AB27EC}"/>
                  </a:ext>
                </a:extLst>
              </p:cNvPr>
              <p:cNvSpPr>
                <a:spLocks noChangeShapeType="1"/>
              </p:cNvSpPr>
              <p:nvPr/>
            </p:nvSpPr>
            <p:spPr bwMode="auto">
              <a:xfrm flipV="1">
                <a:off x="3564"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3" name="Line 163">
                <a:extLst>
                  <a:ext uri="{FF2B5EF4-FFF2-40B4-BE49-F238E27FC236}">
                    <a16:creationId xmlns:a16="http://schemas.microsoft.com/office/drawing/2014/main" id="{C9C6696B-B1A1-4E58-AC3A-60E90B4E34BE}"/>
                  </a:ext>
                </a:extLst>
              </p:cNvPr>
              <p:cNvSpPr>
                <a:spLocks noChangeShapeType="1"/>
              </p:cNvSpPr>
              <p:nvPr/>
            </p:nvSpPr>
            <p:spPr bwMode="auto">
              <a:xfrm flipV="1">
                <a:off x="3678"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4" name="Line 164">
                <a:extLst>
                  <a:ext uri="{FF2B5EF4-FFF2-40B4-BE49-F238E27FC236}">
                    <a16:creationId xmlns:a16="http://schemas.microsoft.com/office/drawing/2014/main" id="{E959A6EC-91BF-49AE-9531-5171D1E63D07}"/>
                  </a:ext>
                </a:extLst>
              </p:cNvPr>
              <p:cNvSpPr>
                <a:spLocks noChangeShapeType="1"/>
              </p:cNvSpPr>
              <p:nvPr/>
            </p:nvSpPr>
            <p:spPr bwMode="auto">
              <a:xfrm flipV="1">
                <a:off x="443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5" name="Line 165">
                <a:extLst>
                  <a:ext uri="{FF2B5EF4-FFF2-40B4-BE49-F238E27FC236}">
                    <a16:creationId xmlns:a16="http://schemas.microsoft.com/office/drawing/2014/main" id="{6A9B8EB2-AD32-423E-BC1A-E9565B0DC937}"/>
                  </a:ext>
                </a:extLst>
              </p:cNvPr>
              <p:cNvSpPr>
                <a:spLocks noChangeShapeType="1"/>
              </p:cNvSpPr>
              <p:nvPr/>
            </p:nvSpPr>
            <p:spPr bwMode="auto">
              <a:xfrm flipV="1">
                <a:off x="440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6" name="Line 166">
                <a:extLst>
                  <a:ext uri="{FF2B5EF4-FFF2-40B4-BE49-F238E27FC236}">
                    <a16:creationId xmlns:a16="http://schemas.microsoft.com/office/drawing/2014/main" id="{DE85B9BC-E63B-43F4-97DD-993DCBCEA863}"/>
                  </a:ext>
                </a:extLst>
              </p:cNvPr>
              <p:cNvSpPr>
                <a:spLocks noChangeShapeType="1"/>
              </p:cNvSpPr>
              <p:nvPr/>
            </p:nvSpPr>
            <p:spPr bwMode="auto">
              <a:xfrm flipV="1">
                <a:off x="4367"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7" name="Line 167">
                <a:extLst>
                  <a:ext uri="{FF2B5EF4-FFF2-40B4-BE49-F238E27FC236}">
                    <a16:creationId xmlns:a16="http://schemas.microsoft.com/office/drawing/2014/main" id="{90212682-2899-4FE0-AD37-9CEE3D19D198}"/>
                  </a:ext>
                </a:extLst>
              </p:cNvPr>
              <p:cNvSpPr>
                <a:spLocks noChangeShapeType="1"/>
              </p:cNvSpPr>
              <p:nvPr/>
            </p:nvSpPr>
            <p:spPr bwMode="auto">
              <a:xfrm flipV="1">
                <a:off x="4331"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8" name="Line 168">
                <a:extLst>
                  <a:ext uri="{FF2B5EF4-FFF2-40B4-BE49-F238E27FC236}">
                    <a16:creationId xmlns:a16="http://schemas.microsoft.com/office/drawing/2014/main" id="{24B60326-EF5F-490D-9864-75CDB9C7F8E3}"/>
                  </a:ext>
                </a:extLst>
              </p:cNvPr>
              <p:cNvSpPr>
                <a:spLocks noChangeShapeType="1"/>
              </p:cNvSpPr>
              <p:nvPr/>
            </p:nvSpPr>
            <p:spPr bwMode="auto">
              <a:xfrm flipV="1">
                <a:off x="427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9" name="Line 169">
                <a:extLst>
                  <a:ext uri="{FF2B5EF4-FFF2-40B4-BE49-F238E27FC236}">
                    <a16:creationId xmlns:a16="http://schemas.microsoft.com/office/drawing/2014/main" id="{2092194F-A091-49AB-95A0-F5F08C94B027}"/>
                  </a:ext>
                </a:extLst>
              </p:cNvPr>
              <p:cNvSpPr>
                <a:spLocks noChangeShapeType="1"/>
              </p:cNvSpPr>
              <p:nvPr/>
            </p:nvSpPr>
            <p:spPr bwMode="auto">
              <a:xfrm flipV="1">
                <a:off x="4209"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0" name="Line 170">
                <a:extLst>
                  <a:ext uri="{FF2B5EF4-FFF2-40B4-BE49-F238E27FC236}">
                    <a16:creationId xmlns:a16="http://schemas.microsoft.com/office/drawing/2014/main" id="{82C4F20C-EE31-4D51-B5D4-CD952AF71B48}"/>
                  </a:ext>
                </a:extLst>
              </p:cNvPr>
              <p:cNvSpPr>
                <a:spLocks noChangeShapeType="1"/>
              </p:cNvSpPr>
              <p:nvPr/>
            </p:nvSpPr>
            <p:spPr bwMode="auto">
              <a:xfrm flipV="1">
                <a:off x="412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1" name="Line 171">
                <a:extLst>
                  <a:ext uri="{FF2B5EF4-FFF2-40B4-BE49-F238E27FC236}">
                    <a16:creationId xmlns:a16="http://schemas.microsoft.com/office/drawing/2014/main" id="{E4FA3BE0-BDEF-498D-A9B0-7F2696422DE6}"/>
                  </a:ext>
                </a:extLst>
              </p:cNvPr>
              <p:cNvSpPr>
                <a:spLocks noChangeShapeType="1"/>
              </p:cNvSpPr>
              <p:nvPr/>
            </p:nvSpPr>
            <p:spPr bwMode="auto">
              <a:xfrm flipV="1">
                <a:off x="4026"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2" name="Line 172">
                <a:extLst>
                  <a:ext uri="{FF2B5EF4-FFF2-40B4-BE49-F238E27FC236}">
                    <a16:creationId xmlns:a16="http://schemas.microsoft.com/office/drawing/2014/main" id="{7866925B-57EA-4D86-B64E-5269F40392C9}"/>
                  </a:ext>
                </a:extLst>
              </p:cNvPr>
              <p:cNvSpPr>
                <a:spLocks noChangeShapeType="1"/>
              </p:cNvSpPr>
              <p:nvPr/>
            </p:nvSpPr>
            <p:spPr bwMode="auto">
              <a:xfrm flipV="1">
                <a:off x="3913" y="3621"/>
                <a:ext cx="0" cy="6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3" name="Line 173">
                <a:extLst>
                  <a:ext uri="{FF2B5EF4-FFF2-40B4-BE49-F238E27FC236}">
                    <a16:creationId xmlns:a16="http://schemas.microsoft.com/office/drawing/2014/main" id="{3678172B-05E2-46B5-85F9-ABABAFC23502}"/>
                  </a:ext>
                </a:extLst>
              </p:cNvPr>
              <p:cNvSpPr>
                <a:spLocks noChangeShapeType="1"/>
              </p:cNvSpPr>
              <p:nvPr/>
            </p:nvSpPr>
            <p:spPr bwMode="auto">
              <a:xfrm flipV="1">
                <a:off x="318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4" name="Line 174">
                <a:extLst>
                  <a:ext uri="{FF2B5EF4-FFF2-40B4-BE49-F238E27FC236}">
                    <a16:creationId xmlns:a16="http://schemas.microsoft.com/office/drawing/2014/main" id="{76151BAF-C4D7-4E27-8154-82D60B402AA7}"/>
                  </a:ext>
                </a:extLst>
              </p:cNvPr>
              <p:cNvSpPr>
                <a:spLocks noChangeShapeType="1"/>
              </p:cNvSpPr>
              <p:nvPr/>
            </p:nvSpPr>
            <p:spPr bwMode="auto">
              <a:xfrm flipV="1">
                <a:off x="320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5" name="Line 175">
                <a:extLst>
                  <a:ext uri="{FF2B5EF4-FFF2-40B4-BE49-F238E27FC236}">
                    <a16:creationId xmlns:a16="http://schemas.microsoft.com/office/drawing/2014/main" id="{6AB31B2B-7DFF-4C72-AE3A-7FD6149D281F}"/>
                  </a:ext>
                </a:extLst>
              </p:cNvPr>
              <p:cNvSpPr>
                <a:spLocks noChangeShapeType="1"/>
              </p:cNvSpPr>
              <p:nvPr/>
            </p:nvSpPr>
            <p:spPr bwMode="auto">
              <a:xfrm flipV="1">
                <a:off x="324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6" name="Line 176">
                <a:extLst>
                  <a:ext uri="{FF2B5EF4-FFF2-40B4-BE49-F238E27FC236}">
                    <a16:creationId xmlns:a16="http://schemas.microsoft.com/office/drawing/2014/main" id="{105E0B58-FF4D-4B89-B813-923866BB4057}"/>
                  </a:ext>
                </a:extLst>
              </p:cNvPr>
              <p:cNvSpPr>
                <a:spLocks noChangeShapeType="1"/>
              </p:cNvSpPr>
              <p:nvPr/>
            </p:nvSpPr>
            <p:spPr bwMode="auto">
              <a:xfrm flipV="1">
                <a:off x="332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7" name="Line 177">
                <a:extLst>
                  <a:ext uri="{FF2B5EF4-FFF2-40B4-BE49-F238E27FC236}">
                    <a16:creationId xmlns:a16="http://schemas.microsoft.com/office/drawing/2014/main" id="{29D501B2-6C9A-413D-AD58-A68872DAF060}"/>
                  </a:ext>
                </a:extLst>
              </p:cNvPr>
              <p:cNvSpPr>
                <a:spLocks noChangeShapeType="1"/>
              </p:cNvSpPr>
              <p:nvPr/>
            </p:nvSpPr>
            <p:spPr bwMode="auto">
              <a:xfrm flipV="1">
                <a:off x="336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8" name="Line 178">
                <a:extLst>
                  <a:ext uri="{FF2B5EF4-FFF2-40B4-BE49-F238E27FC236}">
                    <a16:creationId xmlns:a16="http://schemas.microsoft.com/office/drawing/2014/main" id="{10EEE9F2-900B-463C-BB21-2096989E4FB3}"/>
                  </a:ext>
                </a:extLst>
              </p:cNvPr>
              <p:cNvSpPr>
                <a:spLocks noChangeShapeType="1"/>
              </p:cNvSpPr>
              <p:nvPr/>
            </p:nvSpPr>
            <p:spPr bwMode="auto">
              <a:xfrm flipV="1">
                <a:off x="338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9" name="Line 179">
                <a:extLst>
                  <a:ext uri="{FF2B5EF4-FFF2-40B4-BE49-F238E27FC236}">
                    <a16:creationId xmlns:a16="http://schemas.microsoft.com/office/drawing/2014/main" id="{89C34964-2646-4552-ADE4-083C4D9770B0}"/>
                  </a:ext>
                </a:extLst>
              </p:cNvPr>
              <p:cNvSpPr>
                <a:spLocks noChangeShapeType="1"/>
              </p:cNvSpPr>
              <p:nvPr/>
            </p:nvSpPr>
            <p:spPr bwMode="auto">
              <a:xfrm>
                <a:off x="3183"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0" name="Line 180">
                <a:extLst>
                  <a:ext uri="{FF2B5EF4-FFF2-40B4-BE49-F238E27FC236}">
                    <a16:creationId xmlns:a16="http://schemas.microsoft.com/office/drawing/2014/main" id="{BEC076AB-6AA3-4D7D-B20C-208D6C692CAD}"/>
                  </a:ext>
                </a:extLst>
              </p:cNvPr>
              <p:cNvSpPr>
                <a:spLocks noChangeShapeType="1"/>
              </p:cNvSpPr>
              <p:nvPr/>
            </p:nvSpPr>
            <p:spPr bwMode="auto">
              <a:xfrm flipV="1">
                <a:off x="3529"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1" name="Line 181">
                <a:extLst>
                  <a:ext uri="{FF2B5EF4-FFF2-40B4-BE49-F238E27FC236}">
                    <a16:creationId xmlns:a16="http://schemas.microsoft.com/office/drawing/2014/main" id="{002B21BA-4829-44C0-B3E9-F974370DE655}"/>
                  </a:ext>
                </a:extLst>
              </p:cNvPr>
              <p:cNvSpPr>
                <a:spLocks noChangeShapeType="1"/>
              </p:cNvSpPr>
              <p:nvPr/>
            </p:nvSpPr>
            <p:spPr bwMode="auto">
              <a:xfrm flipV="1">
                <a:off x="355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2" name="Line 182">
                <a:extLst>
                  <a:ext uri="{FF2B5EF4-FFF2-40B4-BE49-F238E27FC236}">
                    <a16:creationId xmlns:a16="http://schemas.microsoft.com/office/drawing/2014/main" id="{B8AE8849-FFFF-4BE2-9123-10F193B674AE}"/>
                  </a:ext>
                </a:extLst>
              </p:cNvPr>
              <p:cNvSpPr>
                <a:spLocks noChangeShapeType="1"/>
              </p:cNvSpPr>
              <p:nvPr/>
            </p:nvSpPr>
            <p:spPr bwMode="auto">
              <a:xfrm flipV="1">
                <a:off x="359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3" name="Line 183">
                <a:extLst>
                  <a:ext uri="{FF2B5EF4-FFF2-40B4-BE49-F238E27FC236}">
                    <a16:creationId xmlns:a16="http://schemas.microsoft.com/office/drawing/2014/main" id="{E4A85E0B-46EE-4AAD-AA7E-ECD352829395}"/>
                  </a:ext>
                </a:extLst>
              </p:cNvPr>
              <p:cNvSpPr>
                <a:spLocks noChangeShapeType="1"/>
              </p:cNvSpPr>
              <p:nvPr/>
            </p:nvSpPr>
            <p:spPr bwMode="auto">
              <a:xfrm flipV="1">
                <a:off x="3670"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4" name="Line 184">
                <a:extLst>
                  <a:ext uri="{FF2B5EF4-FFF2-40B4-BE49-F238E27FC236}">
                    <a16:creationId xmlns:a16="http://schemas.microsoft.com/office/drawing/2014/main" id="{C30D1EB2-2993-443F-AC4B-D6E3AF1D85B2}"/>
                  </a:ext>
                </a:extLst>
              </p:cNvPr>
              <p:cNvSpPr>
                <a:spLocks noChangeShapeType="1"/>
              </p:cNvSpPr>
              <p:nvPr/>
            </p:nvSpPr>
            <p:spPr bwMode="auto">
              <a:xfrm flipV="1">
                <a:off x="370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5" name="Line 185">
                <a:extLst>
                  <a:ext uri="{FF2B5EF4-FFF2-40B4-BE49-F238E27FC236}">
                    <a16:creationId xmlns:a16="http://schemas.microsoft.com/office/drawing/2014/main" id="{1B585B44-1CA9-4BB6-9A46-27064C8BC053}"/>
                  </a:ext>
                </a:extLst>
              </p:cNvPr>
              <p:cNvSpPr>
                <a:spLocks noChangeShapeType="1"/>
              </p:cNvSpPr>
              <p:nvPr/>
            </p:nvSpPr>
            <p:spPr bwMode="auto">
              <a:xfrm flipV="1">
                <a:off x="373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6" name="Line 186">
                <a:extLst>
                  <a:ext uri="{FF2B5EF4-FFF2-40B4-BE49-F238E27FC236}">
                    <a16:creationId xmlns:a16="http://schemas.microsoft.com/office/drawing/2014/main" id="{2089FBD1-817C-4D53-AB04-B3A8A8A24DCC}"/>
                  </a:ext>
                </a:extLst>
              </p:cNvPr>
              <p:cNvSpPr>
                <a:spLocks noChangeShapeType="1"/>
              </p:cNvSpPr>
              <p:nvPr/>
            </p:nvSpPr>
            <p:spPr bwMode="auto">
              <a:xfrm>
                <a:off x="3529"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7" name="Line 187">
                <a:extLst>
                  <a:ext uri="{FF2B5EF4-FFF2-40B4-BE49-F238E27FC236}">
                    <a16:creationId xmlns:a16="http://schemas.microsoft.com/office/drawing/2014/main" id="{69D4C845-B189-463F-B96F-EC104DC45504}"/>
                  </a:ext>
                </a:extLst>
              </p:cNvPr>
              <p:cNvSpPr>
                <a:spLocks noChangeShapeType="1"/>
              </p:cNvSpPr>
              <p:nvPr/>
            </p:nvSpPr>
            <p:spPr bwMode="auto">
              <a:xfrm flipV="1">
                <a:off x="3872"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8" name="Line 188">
                <a:extLst>
                  <a:ext uri="{FF2B5EF4-FFF2-40B4-BE49-F238E27FC236}">
                    <a16:creationId xmlns:a16="http://schemas.microsoft.com/office/drawing/2014/main" id="{D3727ACF-7A7E-44A1-8FC6-B58CBD78D5D8}"/>
                  </a:ext>
                </a:extLst>
              </p:cNvPr>
              <p:cNvSpPr>
                <a:spLocks noChangeShapeType="1"/>
              </p:cNvSpPr>
              <p:nvPr/>
            </p:nvSpPr>
            <p:spPr bwMode="auto">
              <a:xfrm flipV="1">
                <a:off x="389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9" name="Line 189">
                <a:extLst>
                  <a:ext uri="{FF2B5EF4-FFF2-40B4-BE49-F238E27FC236}">
                    <a16:creationId xmlns:a16="http://schemas.microsoft.com/office/drawing/2014/main" id="{A01E0015-5B80-47C0-A65F-2936223CDCBE}"/>
                  </a:ext>
                </a:extLst>
              </p:cNvPr>
              <p:cNvSpPr>
                <a:spLocks noChangeShapeType="1"/>
              </p:cNvSpPr>
              <p:nvPr/>
            </p:nvSpPr>
            <p:spPr bwMode="auto">
              <a:xfrm flipV="1">
                <a:off x="393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0" name="Line 190">
                <a:extLst>
                  <a:ext uri="{FF2B5EF4-FFF2-40B4-BE49-F238E27FC236}">
                    <a16:creationId xmlns:a16="http://schemas.microsoft.com/office/drawing/2014/main" id="{DB969EB6-13CD-41CA-BDB2-4A84883ED7DF}"/>
                  </a:ext>
                </a:extLst>
              </p:cNvPr>
              <p:cNvSpPr>
                <a:spLocks noChangeShapeType="1"/>
              </p:cNvSpPr>
              <p:nvPr/>
            </p:nvSpPr>
            <p:spPr bwMode="auto">
              <a:xfrm flipV="1">
                <a:off x="4013"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1" name="Line 191">
                <a:extLst>
                  <a:ext uri="{FF2B5EF4-FFF2-40B4-BE49-F238E27FC236}">
                    <a16:creationId xmlns:a16="http://schemas.microsoft.com/office/drawing/2014/main" id="{E7C5D79B-4A70-4472-AD52-40DFF9B85614}"/>
                  </a:ext>
                </a:extLst>
              </p:cNvPr>
              <p:cNvSpPr>
                <a:spLocks noChangeShapeType="1"/>
              </p:cNvSpPr>
              <p:nvPr/>
            </p:nvSpPr>
            <p:spPr bwMode="auto">
              <a:xfrm flipV="1">
                <a:off x="4051"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2" name="Line 192">
                <a:extLst>
                  <a:ext uri="{FF2B5EF4-FFF2-40B4-BE49-F238E27FC236}">
                    <a16:creationId xmlns:a16="http://schemas.microsoft.com/office/drawing/2014/main" id="{8C8A553B-1658-4414-90CD-1F5756BFE079}"/>
                  </a:ext>
                </a:extLst>
              </p:cNvPr>
              <p:cNvSpPr>
                <a:spLocks noChangeShapeType="1"/>
              </p:cNvSpPr>
              <p:nvPr/>
            </p:nvSpPr>
            <p:spPr bwMode="auto">
              <a:xfrm flipV="1">
                <a:off x="407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3" name="Line 193">
                <a:extLst>
                  <a:ext uri="{FF2B5EF4-FFF2-40B4-BE49-F238E27FC236}">
                    <a16:creationId xmlns:a16="http://schemas.microsoft.com/office/drawing/2014/main" id="{0DF408BF-464C-46AD-B5F0-B3744F362198}"/>
                  </a:ext>
                </a:extLst>
              </p:cNvPr>
              <p:cNvSpPr>
                <a:spLocks noChangeShapeType="1"/>
              </p:cNvSpPr>
              <p:nvPr/>
            </p:nvSpPr>
            <p:spPr bwMode="auto">
              <a:xfrm>
                <a:off x="3872" y="2949"/>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4" name="Line 194">
                <a:extLst>
                  <a:ext uri="{FF2B5EF4-FFF2-40B4-BE49-F238E27FC236}">
                    <a16:creationId xmlns:a16="http://schemas.microsoft.com/office/drawing/2014/main" id="{B0417063-D3E0-4FD7-BC92-B6B99CCCACA7}"/>
                  </a:ext>
                </a:extLst>
              </p:cNvPr>
              <p:cNvSpPr>
                <a:spLocks noChangeShapeType="1"/>
              </p:cNvSpPr>
              <p:nvPr/>
            </p:nvSpPr>
            <p:spPr bwMode="auto">
              <a:xfrm flipV="1">
                <a:off x="4215"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5" name="Line 195">
                <a:extLst>
                  <a:ext uri="{FF2B5EF4-FFF2-40B4-BE49-F238E27FC236}">
                    <a16:creationId xmlns:a16="http://schemas.microsoft.com/office/drawing/2014/main" id="{C49FAD43-9991-4333-8E6B-77C409B7423C}"/>
                  </a:ext>
                </a:extLst>
              </p:cNvPr>
              <p:cNvSpPr>
                <a:spLocks noChangeShapeType="1"/>
              </p:cNvSpPr>
              <p:nvPr/>
            </p:nvSpPr>
            <p:spPr bwMode="auto">
              <a:xfrm flipV="1">
                <a:off x="4238"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6" name="Line 196">
                <a:extLst>
                  <a:ext uri="{FF2B5EF4-FFF2-40B4-BE49-F238E27FC236}">
                    <a16:creationId xmlns:a16="http://schemas.microsoft.com/office/drawing/2014/main" id="{AAC872CC-C5D6-4882-A10A-2194B76377B7}"/>
                  </a:ext>
                </a:extLst>
              </p:cNvPr>
              <p:cNvSpPr>
                <a:spLocks noChangeShapeType="1"/>
              </p:cNvSpPr>
              <p:nvPr/>
            </p:nvSpPr>
            <p:spPr bwMode="auto">
              <a:xfrm flipV="1">
                <a:off x="427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7" name="Line 197">
                <a:extLst>
                  <a:ext uri="{FF2B5EF4-FFF2-40B4-BE49-F238E27FC236}">
                    <a16:creationId xmlns:a16="http://schemas.microsoft.com/office/drawing/2014/main" id="{31997355-017E-460F-8BC1-BB6E67A39C0B}"/>
                  </a:ext>
                </a:extLst>
              </p:cNvPr>
              <p:cNvSpPr>
                <a:spLocks noChangeShapeType="1"/>
              </p:cNvSpPr>
              <p:nvPr/>
            </p:nvSpPr>
            <p:spPr bwMode="auto">
              <a:xfrm flipV="1">
                <a:off x="435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8" name="Line 198">
                <a:extLst>
                  <a:ext uri="{FF2B5EF4-FFF2-40B4-BE49-F238E27FC236}">
                    <a16:creationId xmlns:a16="http://schemas.microsoft.com/office/drawing/2014/main" id="{A10F5804-2D63-407C-8534-0E7A31DD1962}"/>
                  </a:ext>
                </a:extLst>
              </p:cNvPr>
              <p:cNvSpPr>
                <a:spLocks noChangeShapeType="1"/>
              </p:cNvSpPr>
              <p:nvPr/>
            </p:nvSpPr>
            <p:spPr bwMode="auto">
              <a:xfrm flipV="1">
                <a:off x="4394"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9" name="Line 199">
                <a:extLst>
                  <a:ext uri="{FF2B5EF4-FFF2-40B4-BE49-F238E27FC236}">
                    <a16:creationId xmlns:a16="http://schemas.microsoft.com/office/drawing/2014/main" id="{D3D14E65-1F0C-4A5F-947F-D6763B31D6B4}"/>
                  </a:ext>
                </a:extLst>
              </p:cNvPr>
              <p:cNvSpPr>
                <a:spLocks noChangeShapeType="1"/>
              </p:cNvSpPr>
              <p:nvPr/>
            </p:nvSpPr>
            <p:spPr bwMode="auto">
              <a:xfrm flipV="1">
                <a:off x="4416" y="2865"/>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0" name="Line 200">
                <a:extLst>
                  <a:ext uri="{FF2B5EF4-FFF2-40B4-BE49-F238E27FC236}">
                    <a16:creationId xmlns:a16="http://schemas.microsoft.com/office/drawing/2014/main" id="{82C46151-39E4-4597-AAC6-CB72D65AE499}"/>
                  </a:ext>
                </a:extLst>
              </p:cNvPr>
              <p:cNvSpPr>
                <a:spLocks noChangeShapeType="1"/>
              </p:cNvSpPr>
              <p:nvPr/>
            </p:nvSpPr>
            <p:spPr bwMode="auto">
              <a:xfrm>
                <a:off x="4215" y="2949"/>
                <a:ext cx="201"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1" name="Freeform 201">
                <a:extLst>
                  <a:ext uri="{FF2B5EF4-FFF2-40B4-BE49-F238E27FC236}">
                    <a16:creationId xmlns:a16="http://schemas.microsoft.com/office/drawing/2014/main" id="{A2591AED-3C48-444A-B9F5-6C71FF891523}"/>
                  </a:ext>
                </a:extLst>
              </p:cNvPr>
              <p:cNvSpPr>
                <a:spLocks/>
              </p:cNvSpPr>
              <p:nvPr/>
            </p:nvSpPr>
            <p:spPr bwMode="auto">
              <a:xfrm>
                <a:off x="3184" y="1786"/>
                <a:ext cx="202" cy="374"/>
              </a:xfrm>
              <a:custGeom>
                <a:avLst/>
                <a:gdLst>
                  <a:gd name="T0" fmla="*/ 202 w 202"/>
                  <a:gd name="T1" fmla="*/ 374 h 374"/>
                  <a:gd name="T2" fmla="*/ 0 w 202"/>
                  <a:gd name="T3" fmla="*/ 374 h 374"/>
                  <a:gd name="T4" fmla="*/ 0 w 202"/>
                  <a:gd name="T5" fmla="*/ 0 h 374"/>
                </a:gdLst>
                <a:ahLst/>
                <a:cxnLst>
                  <a:cxn ang="0">
                    <a:pos x="T0" y="T1"/>
                  </a:cxn>
                  <a:cxn ang="0">
                    <a:pos x="T2" y="T3"/>
                  </a:cxn>
                  <a:cxn ang="0">
                    <a:pos x="T4" y="T5"/>
                  </a:cxn>
                </a:cxnLst>
                <a:rect l="0" t="0" r="r" b="b"/>
                <a:pathLst>
                  <a:path w="202" h="374">
                    <a:moveTo>
                      <a:pt x="202"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2" name="Freeform 202">
                <a:extLst>
                  <a:ext uri="{FF2B5EF4-FFF2-40B4-BE49-F238E27FC236}">
                    <a16:creationId xmlns:a16="http://schemas.microsoft.com/office/drawing/2014/main" id="{06BA771F-925B-42B1-B5E4-E03D270B30BC}"/>
                  </a:ext>
                </a:extLst>
              </p:cNvPr>
              <p:cNvSpPr>
                <a:spLocks/>
              </p:cNvSpPr>
              <p:nvPr/>
            </p:nvSpPr>
            <p:spPr bwMode="auto">
              <a:xfrm>
                <a:off x="3528" y="1786"/>
                <a:ext cx="203" cy="374"/>
              </a:xfrm>
              <a:custGeom>
                <a:avLst/>
                <a:gdLst>
                  <a:gd name="T0" fmla="*/ 203 w 203"/>
                  <a:gd name="T1" fmla="*/ 374 h 374"/>
                  <a:gd name="T2" fmla="*/ 0 w 203"/>
                  <a:gd name="T3" fmla="*/ 374 h 374"/>
                  <a:gd name="T4" fmla="*/ 0 w 203"/>
                  <a:gd name="T5" fmla="*/ 0 h 374"/>
                </a:gdLst>
                <a:ahLst/>
                <a:cxnLst>
                  <a:cxn ang="0">
                    <a:pos x="T0" y="T1"/>
                  </a:cxn>
                  <a:cxn ang="0">
                    <a:pos x="T2" y="T3"/>
                  </a:cxn>
                  <a:cxn ang="0">
                    <a:pos x="T4" y="T5"/>
                  </a:cxn>
                </a:cxnLst>
                <a:rect l="0" t="0" r="r" b="b"/>
                <a:pathLst>
                  <a:path w="203" h="374">
                    <a:moveTo>
                      <a:pt x="203" y="374"/>
                    </a:moveTo>
                    <a:lnTo>
                      <a:pt x="0" y="374"/>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3" name="Freeform 203">
                <a:extLst>
                  <a:ext uri="{FF2B5EF4-FFF2-40B4-BE49-F238E27FC236}">
                    <a16:creationId xmlns:a16="http://schemas.microsoft.com/office/drawing/2014/main" id="{3005B257-375B-4EC8-AA6E-18BA331B2AB5}"/>
                  </a:ext>
                </a:extLst>
              </p:cNvPr>
              <p:cNvSpPr>
                <a:spLocks/>
              </p:cNvSpPr>
              <p:nvPr/>
            </p:nvSpPr>
            <p:spPr bwMode="auto">
              <a:xfrm>
                <a:off x="3873" y="2064"/>
                <a:ext cx="41" cy="96"/>
              </a:xfrm>
              <a:custGeom>
                <a:avLst/>
                <a:gdLst>
                  <a:gd name="T0" fmla="*/ 41 w 41"/>
                  <a:gd name="T1" fmla="*/ 96 h 96"/>
                  <a:gd name="T2" fmla="*/ 0 w 41"/>
                  <a:gd name="T3" fmla="*/ 96 h 96"/>
                  <a:gd name="T4" fmla="*/ 0 w 41"/>
                  <a:gd name="T5" fmla="*/ 0 h 96"/>
                </a:gdLst>
                <a:ahLst/>
                <a:cxnLst>
                  <a:cxn ang="0">
                    <a:pos x="T0" y="T1"/>
                  </a:cxn>
                  <a:cxn ang="0">
                    <a:pos x="T2" y="T3"/>
                  </a:cxn>
                  <a:cxn ang="0">
                    <a:pos x="T4" y="T5"/>
                  </a:cxn>
                </a:cxnLst>
                <a:rect l="0" t="0" r="r" b="b"/>
                <a:pathLst>
                  <a:path w="41" h="96">
                    <a:moveTo>
                      <a:pt x="41" y="96"/>
                    </a:moveTo>
                    <a:lnTo>
                      <a:pt x="0" y="96"/>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4" name="Freeform 204">
                <a:extLst>
                  <a:ext uri="{FF2B5EF4-FFF2-40B4-BE49-F238E27FC236}">
                    <a16:creationId xmlns:a16="http://schemas.microsoft.com/office/drawing/2014/main" id="{DA2012A7-5265-4D1B-86CF-FBA8ABD0936C}"/>
                  </a:ext>
                </a:extLst>
              </p:cNvPr>
              <p:cNvSpPr>
                <a:spLocks/>
              </p:cNvSpPr>
              <p:nvPr/>
            </p:nvSpPr>
            <p:spPr bwMode="auto">
              <a:xfrm>
                <a:off x="3526"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406">
              <a:extLst>
                <a:ext uri="{FF2B5EF4-FFF2-40B4-BE49-F238E27FC236}">
                  <a16:creationId xmlns:a16="http://schemas.microsoft.com/office/drawing/2014/main" id="{C9A61A08-8737-465E-A4DF-ED253884E69C}"/>
                </a:ext>
              </a:extLst>
            </p:cNvPr>
            <p:cNvGrpSpPr>
              <a:grpSpLocks/>
            </p:cNvGrpSpPr>
            <p:nvPr/>
          </p:nvGrpSpPr>
          <p:grpSpPr bwMode="auto">
            <a:xfrm>
              <a:off x="3183" y="-195"/>
              <a:ext cx="3781" cy="3347"/>
              <a:chOff x="3183" y="-195"/>
              <a:chExt cx="3781" cy="3347"/>
            </a:xfrm>
          </p:grpSpPr>
          <p:sp>
            <p:nvSpPr>
              <p:cNvPr id="245" name="Freeform 206">
                <a:extLst>
                  <a:ext uri="{FF2B5EF4-FFF2-40B4-BE49-F238E27FC236}">
                    <a16:creationId xmlns:a16="http://schemas.microsoft.com/office/drawing/2014/main" id="{9783CE2B-DDD4-42F1-9EE8-92A37689CA13}"/>
                  </a:ext>
                </a:extLst>
              </p:cNvPr>
              <p:cNvSpPr>
                <a:spLocks/>
              </p:cNvSpPr>
              <p:nvPr/>
            </p:nvSpPr>
            <p:spPr bwMode="auto">
              <a:xfrm>
                <a:off x="3184" y="1756"/>
                <a:ext cx="202" cy="374"/>
              </a:xfrm>
              <a:custGeom>
                <a:avLst/>
                <a:gdLst>
                  <a:gd name="T0" fmla="*/ 0 w 202"/>
                  <a:gd name="T1" fmla="*/ 0 h 374"/>
                  <a:gd name="T2" fmla="*/ 202 w 202"/>
                  <a:gd name="T3" fmla="*/ 0 h 374"/>
                  <a:gd name="T4" fmla="*/ 202 w 202"/>
                  <a:gd name="T5" fmla="*/ 374 h 374"/>
                </a:gdLst>
                <a:ahLst/>
                <a:cxnLst>
                  <a:cxn ang="0">
                    <a:pos x="T0" y="T1"/>
                  </a:cxn>
                  <a:cxn ang="0">
                    <a:pos x="T2" y="T3"/>
                  </a:cxn>
                  <a:cxn ang="0">
                    <a:pos x="T4" y="T5"/>
                  </a:cxn>
                </a:cxnLst>
                <a:rect l="0" t="0" r="r" b="b"/>
                <a:pathLst>
                  <a:path w="202" h="374">
                    <a:moveTo>
                      <a:pt x="0" y="0"/>
                    </a:moveTo>
                    <a:lnTo>
                      <a:pt x="202" y="0"/>
                    </a:lnTo>
                    <a:lnTo>
                      <a:pt x="202" y="374"/>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6" name="Freeform 207">
                <a:extLst>
                  <a:ext uri="{FF2B5EF4-FFF2-40B4-BE49-F238E27FC236}">
                    <a16:creationId xmlns:a16="http://schemas.microsoft.com/office/drawing/2014/main" id="{4DACDF9B-7FF1-4268-BA23-819554FD869E}"/>
                  </a:ext>
                </a:extLst>
              </p:cNvPr>
              <p:cNvSpPr>
                <a:spLocks/>
              </p:cNvSpPr>
              <p:nvPr/>
            </p:nvSpPr>
            <p:spPr bwMode="auto">
              <a:xfrm>
                <a:off x="3219"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7" name="Freeform 208">
                <a:extLst>
                  <a:ext uri="{FF2B5EF4-FFF2-40B4-BE49-F238E27FC236}">
                    <a16:creationId xmlns:a16="http://schemas.microsoft.com/office/drawing/2014/main" id="{FF0DD194-6FA0-4EAB-BF3C-0FC2A01152BC}"/>
                  </a:ext>
                </a:extLst>
              </p:cNvPr>
              <p:cNvSpPr>
                <a:spLocks/>
              </p:cNvSpPr>
              <p:nvPr/>
            </p:nvSpPr>
            <p:spPr bwMode="auto">
              <a:xfrm>
                <a:off x="3219"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8" name="Freeform 209">
                <a:extLst>
                  <a:ext uri="{FF2B5EF4-FFF2-40B4-BE49-F238E27FC236}">
                    <a16:creationId xmlns:a16="http://schemas.microsoft.com/office/drawing/2014/main" id="{49D14A66-E86E-458D-B24F-B375A9D4872F}"/>
                  </a:ext>
                </a:extLst>
              </p:cNvPr>
              <p:cNvSpPr>
                <a:spLocks/>
              </p:cNvSpPr>
              <p:nvPr/>
            </p:nvSpPr>
            <p:spPr bwMode="auto">
              <a:xfrm>
                <a:off x="3562" y="1795"/>
                <a:ext cx="132" cy="302"/>
              </a:xfrm>
              <a:custGeom>
                <a:avLst/>
                <a:gdLst>
                  <a:gd name="T0" fmla="*/ 132 w 132"/>
                  <a:gd name="T1" fmla="*/ 0 h 302"/>
                  <a:gd name="T2" fmla="*/ 0 w 132"/>
                  <a:gd name="T3" fmla="*/ 0 h 302"/>
                  <a:gd name="T4" fmla="*/ 0 w 132"/>
                  <a:gd name="T5" fmla="*/ 302 h 302"/>
                </a:gdLst>
                <a:ahLst/>
                <a:cxnLst>
                  <a:cxn ang="0">
                    <a:pos x="T0" y="T1"/>
                  </a:cxn>
                  <a:cxn ang="0">
                    <a:pos x="T2" y="T3"/>
                  </a:cxn>
                  <a:cxn ang="0">
                    <a:pos x="T4" y="T5"/>
                  </a:cxn>
                </a:cxnLst>
                <a:rect l="0" t="0" r="r" b="b"/>
                <a:pathLst>
                  <a:path w="132" h="302">
                    <a:moveTo>
                      <a:pt x="132" y="0"/>
                    </a:moveTo>
                    <a:lnTo>
                      <a:pt x="0" y="0"/>
                    </a:lnTo>
                    <a:lnTo>
                      <a:pt x="0" y="302"/>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9" name="Freeform 210">
                <a:extLst>
                  <a:ext uri="{FF2B5EF4-FFF2-40B4-BE49-F238E27FC236}">
                    <a16:creationId xmlns:a16="http://schemas.microsoft.com/office/drawing/2014/main" id="{33A9B52E-D8A4-4326-A128-E605EC74CB87}"/>
                  </a:ext>
                </a:extLst>
              </p:cNvPr>
              <p:cNvSpPr>
                <a:spLocks/>
              </p:cNvSpPr>
              <p:nvPr/>
            </p:nvSpPr>
            <p:spPr bwMode="auto">
              <a:xfrm>
                <a:off x="3562" y="1819"/>
                <a:ext cx="132" cy="302"/>
              </a:xfrm>
              <a:custGeom>
                <a:avLst/>
                <a:gdLst>
                  <a:gd name="T0" fmla="*/ 0 w 132"/>
                  <a:gd name="T1" fmla="*/ 302 h 302"/>
                  <a:gd name="T2" fmla="*/ 132 w 132"/>
                  <a:gd name="T3" fmla="*/ 302 h 302"/>
                  <a:gd name="T4" fmla="*/ 132 w 132"/>
                  <a:gd name="T5" fmla="*/ 0 h 302"/>
                </a:gdLst>
                <a:ahLst/>
                <a:cxnLst>
                  <a:cxn ang="0">
                    <a:pos x="T0" y="T1"/>
                  </a:cxn>
                  <a:cxn ang="0">
                    <a:pos x="T2" y="T3"/>
                  </a:cxn>
                  <a:cxn ang="0">
                    <a:pos x="T4" y="T5"/>
                  </a:cxn>
                </a:cxnLst>
                <a:rect l="0" t="0" r="r" b="b"/>
                <a:pathLst>
                  <a:path w="132" h="302">
                    <a:moveTo>
                      <a:pt x="0" y="302"/>
                    </a:moveTo>
                    <a:lnTo>
                      <a:pt x="132" y="302"/>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0" name="Line 211">
                <a:extLst>
                  <a:ext uri="{FF2B5EF4-FFF2-40B4-BE49-F238E27FC236}">
                    <a16:creationId xmlns:a16="http://schemas.microsoft.com/office/drawing/2014/main" id="{8F374C4C-28D3-444D-968A-D535CFE96D7E}"/>
                  </a:ext>
                </a:extLst>
              </p:cNvPr>
              <p:cNvSpPr>
                <a:spLocks noChangeShapeType="1"/>
              </p:cNvSpPr>
              <p:nvPr/>
            </p:nvSpPr>
            <p:spPr bwMode="auto">
              <a:xfrm flipV="1">
                <a:off x="3222" y="1890"/>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1" name="Line 212">
                <a:extLst>
                  <a:ext uri="{FF2B5EF4-FFF2-40B4-BE49-F238E27FC236}">
                    <a16:creationId xmlns:a16="http://schemas.microsoft.com/office/drawing/2014/main" id="{F6D5423E-3E34-426E-ABB7-3DE68188E679}"/>
                  </a:ext>
                </a:extLst>
              </p:cNvPr>
              <p:cNvSpPr>
                <a:spLocks noChangeShapeType="1"/>
              </p:cNvSpPr>
              <p:nvPr/>
            </p:nvSpPr>
            <p:spPr bwMode="auto">
              <a:xfrm flipV="1">
                <a:off x="3252" y="1831"/>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2" name="Line 213">
                <a:extLst>
                  <a:ext uri="{FF2B5EF4-FFF2-40B4-BE49-F238E27FC236}">
                    <a16:creationId xmlns:a16="http://schemas.microsoft.com/office/drawing/2014/main" id="{74B05E56-790A-4442-9578-2FA360511B2D}"/>
                  </a:ext>
                </a:extLst>
              </p:cNvPr>
              <p:cNvSpPr>
                <a:spLocks noChangeShapeType="1"/>
              </p:cNvSpPr>
              <p:nvPr/>
            </p:nvSpPr>
            <p:spPr bwMode="auto">
              <a:xfrm flipV="1">
                <a:off x="3941" y="2685"/>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3" name="Line 214">
                <a:extLst>
                  <a:ext uri="{FF2B5EF4-FFF2-40B4-BE49-F238E27FC236}">
                    <a16:creationId xmlns:a16="http://schemas.microsoft.com/office/drawing/2014/main" id="{4E956149-A156-4E65-8F33-8C67059E7463}"/>
                  </a:ext>
                </a:extLst>
              </p:cNvPr>
              <p:cNvSpPr>
                <a:spLocks noChangeShapeType="1"/>
              </p:cNvSpPr>
              <p:nvPr/>
            </p:nvSpPr>
            <p:spPr bwMode="auto">
              <a:xfrm flipV="1">
                <a:off x="3971" y="2625"/>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4" name="Line 215">
                <a:extLst>
                  <a:ext uri="{FF2B5EF4-FFF2-40B4-BE49-F238E27FC236}">
                    <a16:creationId xmlns:a16="http://schemas.microsoft.com/office/drawing/2014/main" id="{001AD3F8-BD40-4D5B-BFB7-8B5FB9CB77D4}"/>
                  </a:ext>
                </a:extLst>
              </p:cNvPr>
              <p:cNvSpPr>
                <a:spLocks noChangeShapeType="1"/>
              </p:cNvSpPr>
              <p:nvPr/>
            </p:nvSpPr>
            <p:spPr bwMode="auto">
              <a:xfrm flipV="1">
                <a:off x="3591" y="1902"/>
                <a:ext cx="19" cy="2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5" name="Line 216">
                <a:extLst>
                  <a:ext uri="{FF2B5EF4-FFF2-40B4-BE49-F238E27FC236}">
                    <a16:creationId xmlns:a16="http://schemas.microsoft.com/office/drawing/2014/main" id="{D2D55FEB-B5AE-4E04-9119-6378966B7400}"/>
                  </a:ext>
                </a:extLst>
              </p:cNvPr>
              <p:cNvSpPr>
                <a:spLocks noChangeShapeType="1"/>
              </p:cNvSpPr>
              <p:nvPr/>
            </p:nvSpPr>
            <p:spPr bwMode="auto">
              <a:xfrm flipV="1">
                <a:off x="3183"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6" name="Line 217">
                <a:extLst>
                  <a:ext uri="{FF2B5EF4-FFF2-40B4-BE49-F238E27FC236}">
                    <a16:creationId xmlns:a16="http://schemas.microsoft.com/office/drawing/2014/main" id="{8628A18D-A49C-4ED4-8080-08E46C190002}"/>
                  </a:ext>
                </a:extLst>
              </p:cNvPr>
              <p:cNvSpPr>
                <a:spLocks noChangeShapeType="1"/>
              </p:cNvSpPr>
              <p:nvPr/>
            </p:nvSpPr>
            <p:spPr bwMode="auto">
              <a:xfrm flipV="1">
                <a:off x="3206"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7" name="Line 218">
                <a:extLst>
                  <a:ext uri="{FF2B5EF4-FFF2-40B4-BE49-F238E27FC236}">
                    <a16:creationId xmlns:a16="http://schemas.microsoft.com/office/drawing/2014/main" id="{FBE1EA7E-E5FC-48B2-9FC2-194FA9360616}"/>
                  </a:ext>
                </a:extLst>
              </p:cNvPr>
              <p:cNvSpPr>
                <a:spLocks noChangeShapeType="1"/>
              </p:cNvSpPr>
              <p:nvPr/>
            </p:nvSpPr>
            <p:spPr bwMode="auto">
              <a:xfrm flipV="1">
                <a:off x="324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8" name="Line 219">
                <a:extLst>
                  <a:ext uri="{FF2B5EF4-FFF2-40B4-BE49-F238E27FC236}">
                    <a16:creationId xmlns:a16="http://schemas.microsoft.com/office/drawing/2014/main" id="{4CA1C9B4-735A-479A-82BE-ECBBCA65751E}"/>
                  </a:ext>
                </a:extLst>
              </p:cNvPr>
              <p:cNvSpPr>
                <a:spLocks noChangeShapeType="1"/>
              </p:cNvSpPr>
              <p:nvPr/>
            </p:nvSpPr>
            <p:spPr bwMode="auto">
              <a:xfrm flipV="1">
                <a:off x="3324"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9" name="Line 220">
                <a:extLst>
                  <a:ext uri="{FF2B5EF4-FFF2-40B4-BE49-F238E27FC236}">
                    <a16:creationId xmlns:a16="http://schemas.microsoft.com/office/drawing/2014/main" id="{8C1E799A-01C2-4C57-A5DA-C13F3F82F821}"/>
                  </a:ext>
                </a:extLst>
              </p:cNvPr>
              <p:cNvSpPr>
                <a:spLocks noChangeShapeType="1"/>
              </p:cNvSpPr>
              <p:nvPr/>
            </p:nvSpPr>
            <p:spPr bwMode="auto">
              <a:xfrm flipV="1">
                <a:off x="336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0" name="Line 221">
                <a:extLst>
                  <a:ext uri="{FF2B5EF4-FFF2-40B4-BE49-F238E27FC236}">
                    <a16:creationId xmlns:a16="http://schemas.microsoft.com/office/drawing/2014/main" id="{1ECBF1E3-3C44-4A4D-8979-AD94424E88EF}"/>
                  </a:ext>
                </a:extLst>
              </p:cNvPr>
              <p:cNvSpPr>
                <a:spLocks noChangeShapeType="1"/>
              </p:cNvSpPr>
              <p:nvPr/>
            </p:nvSpPr>
            <p:spPr bwMode="auto">
              <a:xfrm flipV="1">
                <a:off x="338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1" name="Line 222">
                <a:extLst>
                  <a:ext uri="{FF2B5EF4-FFF2-40B4-BE49-F238E27FC236}">
                    <a16:creationId xmlns:a16="http://schemas.microsoft.com/office/drawing/2014/main" id="{5FE570C9-C5D6-4D3C-91D0-2F75297A5F50}"/>
                  </a:ext>
                </a:extLst>
              </p:cNvPr>
              <p:cNvSpPr>
                <a:spLocks noChangeShapeType="1"/>
              </p:cNvSpPr>
              <p:nvPr/>
            </p:nvSpPr>
            <p:spPr bwMode="auto">
              <a:xfrm>
                <a:off x="3183"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2" name="Line 223">
                <a:extLst>
                  <a:ext uri="{FF2B5EF4-FFF2-40B4-BE49-F238E27FC236}">
                    <a16:creationId xmlns:a16="http://schemas.microsoft.com/office/drawing/2014/main" id="{F67F8711-2693-4D3B-BDA1-8BA8A2D4C9CD}"/>
                  </a:ext>
                </a:extLst>
              </p:cNvPr>
              <p:cNvSpPr>
                <a:spLocks noChangeShapeType="1"/>
              </p:cNvSpPr>
              <p:nvPr/>
            </p:nvSpPr>
            <p:spPr bwMode="auto">
              <a:xfrm flipV="1">
                <a:off x="3529"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3" name="Line 224">
                <a:extLst>
                  <a:ext uri="{FF2B5EF4-FFF2-40B4-BE49-F238E27FC236}">
                    <a16:creationId xmlns:a16="http://schemas.microsoft.com/office/drawing/2014/main" id="{A52FDBC0-C2B7-47A8-B221-7A799567951F}"/>
                  </a:ext>
                </a:extLst>
              </p:cNvPr>
              <p:cNvSpPr>
                <a:spLocks noChangeShapeType="1"/>
              </p:cNvSpPr>
              <p:nvPr/>
            </p:nvSpPr>
            <p:spPr bwMode="auto">
              <a:xfrm flipV="1">
                <a:off x="355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4" name="Line 225">
                <a:extLst>
                  <a:ext uri="{FF2B5EF4-FFF2-40B4-BE49-F238E27FC236}">
                    <a16:creationId xmlns:a16="http://schemas.microsoft.com/office/drawing/2014/main" id="{31F8D164-B0D6-434A-8942-E82D618FACB4}"/>
                  </a:ext>
                </a:extLst>
              </p:cNvPr>
              <p:cNvSpPr>
                <a:spLocks noChangeShapeType="1"/>
              </p:cNvSpPr>
              <p:nvPr/>
            </p:nvSpPr>
            <p:spPr bwMode="auto">
              <a:xfrm flipV="1">
                <a:off x="359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5" name="Line 226">
                <a:extLst>
                  <a:ext uri="{FF2B5EF4-FFF2-40B4-BE49-F238E27FC236}">
                    <a16:creationId xmlns:a16="http://schemas.microsoft.com/office/drawing/2014/main" id="{44EE61AF-335D-4075-B833-D2B7842DFB71}"/>
                  </a:ext>
                </a:extLst>
              </p:cNvPr>
              <p:cNvSpPr>
                <a:spLocks noChangeShapeType="1"/>
              </p:cNvSpPr>
              <p:nvPr/>
            </p:nvSpPr>
            <p:spPr bwMode="auto">
              <a:xfrm flipV="1">
                <a:off x="3670"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6" name="Line 227">
                <a:extLst>
                  <a:ext uri="{FF2B5EF4-FFF2-40B4-BE49-F238E27FC236}">
                    <a16:creationId xmlns:a16="http://schemas.microsoft.com/office/drawing/2014/main" id="{A665FD08-A2F2-4139-8F81-51875EFF97F3}"/>
                  </a:ext>
                </a:extLst>
              </p:cNvPr>
              <p:cNvSpPr>
                <a:spLocks noChangeShapeType="1"/>
              </p:cNvSpPr>
              <p:nvPr/>
            </p:nvSpPr>
            <p:spPr bwMode="auto">
              <a:xfrm flipV="1">
                <a:off x="3708"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7" name="Line 228">
                <a:extLst>
                  <a:ext uri="{FF2B5EF4-FFF2-40B4-BE49-F238E27FC236}">
                    <a16:creationId xmlns:a16="http://schemas.microsoft.com/office/drawing/2014/main" id="{8F112BE2-4DBA-4BCA-AE51-3F756E2A455B}"/>
                  </a:ext>
                </a:extLst>
              </p:cNvPr>
              <p:cNvSpPr>
                <a:spLocks noChangeShapeType="1"/>
              </p:cNvSpPr>
              <p:nvPr/>
            </p:nvSpPr>
            <p:spPr bwMode="auto">
              <a:xfrm flipV="1">
                <a:off x="3731"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8" name="Line 229">
                <a:extLst>
                  <a:ext uri="{FF2B5EF4-FFF2-40B4-BE49-F238E27FC236}">
                    <a16:creationId xmlns:a16="http://schemas.microsoft.com/office/drawing/2014/main" id="{32BE26B6-78DB-4C1A-A3A3-A377619C8AF4}"/>
                  </a:ext>
                </a:extLst>
              </p:cNvPr>
              <p:cNvSpPr>
                <a:spLocks noChangeShapeType="1"/>
              </p:cNvSpPr>
              <p:nvPr/>
            </p:nvSpPr>
            <p:spPr bwMode="auto">
              <a:xfrm>
                <a:off x="3529" y="2268"/>
                <a:ext cx="2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9" name="Line 230">
                <a:extLst>
                  <a:ext uri="{FF2B5EF4-FFF2-40B4-BE49-F238E27FC236}">
                    <a16:creationId xmlns:a16="http://schemas.microsoft.com/office/drawing/2014/main" id="{7CE059B6-696B-494A-9E56-DBFE46B2543C}"/>
                  </a:ext>
                </a:extLst>
              </p:cNvPr>
              <p:cNvSpPr>
                <a:spLocks noChangeShapeType="1"/>
              </p:cNvSpPr>
              <p:nvPr/>
            </p:nvSpPr>
            <p:spPr bwMode="auto">
              <a:xfrm flipV="1">
                <a:off x="3872"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0" name="Line 231">
                <a:extLst>
                  <a:ext uri="{FF2B5EF4-FFF2-40B4-BE49-F238E27FC236}">
                    <a16:creationId xmlns:a16="http://schemas.microsoft.com/office/drawing/2014/main" id="{4A3B9B39-AF65-4F49-B47D-771F7EF00F1D}"/>
                  </a:ext>
                </a:extLst>
              </p:cNvPr>
              <p:cNvSpPr>
                <a:spLocks noChangeShapeType="1"/>
              </p:cNvSpPr>
              <p:nvPr/>
            </p:nvSpPr>
            <p:spPr bwMode="auto">
              <a:xfrm flipV="1">
                <a:off x="3895" y="2184"/>
                <a:ext cx="0"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1" name="Line 232">
                <a:extLst>
                  <a:ext uri="{FF2B5EF4-FFF2-40B4-BE49-F238E27FC236}">
                    <a16:creationId xmlns:a16="http://schemas.microsoft.com/office/drawing/2014/main" id="{D6B972B5-AAA1-417B-95CC-552C33C589F2}"/>
                  </a:ext>
                </a:extLst>
              </p:cNvPr>
              <p:cNvSpPr>
                <a:spLocks noChangeShapeType="1"/>
              </p:cNvSpPr>
              <p:nvPr/>
            </p:nvSpPr>
            <p:spPr bwMode="auto">
              <a:xfrm flipV="1">
                <a:off x="3933" y="2190"/>
                <a:ext cx="0" cy="5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2" name="Line 233">
                <a:extLst>
                  <a:ext uri="{FF2B5EF4-FFF2-40B4-BE49-F238E27FC236}">
                    <a16:creationId xmlns:a16="http://schemas.microsoft.com/office/drawing/2014/main" id="{D4D971F9-5107-42CD-BEAE-D71702274D1B}"/>
                  </a:ext>
                </a:extLst>
              </p:cNvPr>
              <p:cNvSpPr>
                <a:spLocks noChangeShapeType="1"/>
              </p:cNvSpPr>
              <p:nvPr/>
            </p:nvSpPr>
            <p:spPr bwMode="auto">
              <a:xfrm>
                <a:off x="3872" y="2268"/>
                <a:ext cx="102"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3" name="Freeform 234">
                <a:extLst>
                  <a:ext uri="{FF2B5EF4-FFF2-40B4-BE49-F238E27FC236}">
                    <a16:creationId xmlns:a16="http://schemas.microsoft.com/office/drawing/2014/main" id="{AB9133DC-F4BA-486C-B227-30FEC58EBBD1}"/>
                  </a:ext>
                </a:extLst>
              </p:cNvPr>
              <p:cNvSpPr>
                <a:spLocks/>
              </p:cNvSpPr>
              <p:nvPr/>
            </p:nvSpPr>
            <p:spPr bwMode="auto">
              <a:xfrm>
                <a:off x="3184" y="1291"/>
                <a:ext cx="202" cy="285"/>
              </a:xfrm>
              <a:custGeom>
                <a:avLst/>
                <a:gdLst>
                  <a:gd name="T0" fmla="*/ 202 w 202"/>
                  <a:gd name="T1" fmla="*/ 285 h 285"/>
                  <a:gd name="T2" fmla="*/ 0 w 202"/>
                  <a:gd name="T3" fmla="*/ 285 h 285"/>
                  <a:gd name="T4" fmla="*/ 0 w 202"/>
                  <a:gd name="T5" fmla="*/ 0 h 285"/>
                </a:gdLst>
                <a:ahLst/>
                <a:cxnLst>
                  <a:cxn ang="0">
                    <a:pos x="T0" y="T1"/>
                  </a:cxn>
                  <a:cxn ang="0">
                    <a:pos x="T2" y="T3"/>
                  </a:cxn>
                  <a:cxn ang="0">
                    <a:pos x="T4" y="T5"/>
                  </a:cxn>
                </a:cxnLst>
                <a:rect l="0" t="0" r="r" b="b"/>
                <a:pathLst>
                  <a:path w="202" h="285">
                    <a:moveTo>
                      <a:pt x="202"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4" name="Freeform 235">
                <a:extLst>
                  <a:ext uri="{FF2B5EF4-FFF2-40B4-BE49-F238E27FC236}">
                    <a16:creationId xmlns:a16="http://schemas.microsoft.com/office/drawing/2014/main" id="{4F0CAF50-6ED7-458A-9CC2-BB1B7540FC0E}"/>
                  </a:ext>
                </a:extLst>
              </p:cNvPr>
              <p:cNvSpPr>
                <a:spLocks/>
              </p:cNvSpPr>
              <p:nvPr/>
            </p:nvSpPr>
            <p:spPr bwMode="auto">
              <a:xfrm>
                <a:off x="3528" y="1291"/>
                <a:ext cx="203" cy="285"/>
              </a:xfrm>
              <a:custGeom>
                <a:avLst/>
                <a:gdLst>
                  <a:gd name="T0" fmla="*/ 203 w 203"/>
                  <a:gd name="T1" fmla="*/ 285 h 285"/>
                  <a:gd name="T2" fmla="*/ 0 w 203"/>
                  <a:gd name="T3" fmla="*/ 285 h 285"/>
                  <a:gd name="T4" fmla="*/ 0 w 203"/>
                  <a:gd name="T5" fmla="*/ 0 h 285"/>
                </a:gdLst>
                <a:ahLst/>
                <a:cxnLst>
                  <a:cxn ang="0">
                    <a:pos x="T0" y="T1"/>
                  </a:cxn>
                  <a:cxn ang="0">
                    <a:pos x="T2" y="T3"/>
                  </a:cxn>
                  <a:cxn ang="0">
                    <a:pos x="T4" y="T5"/>
                  </a:cxn>
                </a:cxnLst>
                <a:rect l="0" t="0" r="r" b="b"/>
                <a:pathLst>
                  <a:path w="203" h="285">
                    <a:moveTo>
                      <a:pt x="203" y="285"/>
                    </a:moveTo>
                    <a:lnTo>
                      <a:pt x="0" y="285"/>
                    </a:lnTo>
                    <a:lnTo>
                      <a:pt x="0"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5" name="Freeform 236">
                <a:extLst>
                  <a:ext uri="{FF2B5EF4-FFF2-40B4-BE49-F238E27FC236}">
                    <a16:creationId xmlns:a16="http://schemas.microsoft.com/office/drawing/2014/main" id="{9A64E63D-974D-4454-8BDE-B47CB89B1B22}"/>
                  </a:ext>
                </a:extLst>
              </p:cNvPr>
              <p:cNvSpPr>
                <a:spLocks/>
              </p:cNvSpPr>
              <p:nvPr/>
            </p:nvSpPr>
            <p:spPr bwMode="auto">
              <a:xfrm>
                <a:off x="3526"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6" name="Freeform 237">
                <a:extLst>
                  <a:ext uri="{FF2B5EF4-FFF2-40B4-BE49-F238E27FC236}">
                    <a16:creationId xmlns:a16="http://schemas.microsoft.com/office/drawing/2014/main" id="{F2845ACE-660C-44ED-832F-FBC630642C81}"/>
                  </a:ext>
                </a:extLst>
              </p:cNvPr>
              <p:cNvSpPr>
                <a:spLocks/>
              </p:cNvSpPr>
              <p:nvPr/>
            </p:nvSpPr>
            <p:spPr bwMode="auto">
              <a:xfrm>
                <a:off x="3184" y="1261"/>
                <a:ext cx="202" cy="285"/>
              </a:xfrm>
              <a:custGeom>
                <a:avLst/>
                <a:gdLst>
                  <a:gd name="T0" fmla="*/ 0 w 202"/>
                  <a:gd name="T1" fmla="*/ 0 h 285"/>
                  <a:gd name="T2" fmla="*/ 202 w 202"/>
                  <a:gd name="T3" fmla="*/ 0 h 285"/>
                  <a:gd name="T4" fmla="*/ 202 w 202"/>
                  <a:gd name="T5" fmla="*/ 285 h 285"/>
                </a:gdLst>
                <a:ahLst/>
                <a:cxnLst>
                  <a:cxn ang="0">
                    <a:pos x="T0" y="T1"/>
                  </a:cxn>
                  <a:cxn ang="0">
                    <a:pos x="T2" y="T3"/>
                  </a:cxn>
                  <a:cxn ang="0">
                    <a:pos x="T4" y="T5"/>
                  </a:cxn>
                </a:cxnLst>
                <a:rect l="0" t="0" r="r" b="b"/>
                <a:pathLst>
                  <a:path w="202" h="285">
                    <a:moveTo>
                      <a:pt x="0" y="0"/>
                    </a:moveTo>
                    <a:lnTo>
                      <a:pt x="202" y="0"/>
                    </a:lnTo>
                    <a:lnTo>
                      <a:pt x="202" y="285"/>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7" name="Freeform 238">
                <a:extLst>
                  <a:ext uri="{FF2B5EF4-FFF2-40B4-BE49-F238E27FC236}">
                    <a16:creationId xmlns:a16="http://schemas.microsoft.com/office/drawing/2014/main" id="{C0A2756B-F01B-499A-991D-DAF9DB6292FE}"/>
                  </a:ext>
                </a:extLst>
              </p:cNvPr>
              <p:cNvSpPr>
                <a:spLocks/>
              </p:cNvSpPr>
              <p:nvPr/>
            </p:nvSpPr>
            <p:spPr bwMode="auto">
              <a:xfrm>
                <a:off x="3219"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 name="Freeform 239">
                <a:extLst>
                  <a:ext uri="{FF2B5EF4-FFF2-40B4-BE49-F238E27FC236}">
                    <a16:creationId xmlns:a16="http://schemas.microsoft.com/office/drawing/2014/main" id="{F72DF5F7-EE8F-413C-B8D5-04F6A6BF684D}"/>
                  </a:ext>
                </a:extLst>
              </p:cNvPr>
              <p:cNvSpPr>
                <a:spLocks/>
              </p:cNvSpPr>
              <p:nvPr/>
            </p:nvSpPr>
            <p:spPr bwMode="auto">
              <a:xfrm>
                <a:off x="3219"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9" name="Freeform 240">
                <a:extLst>
                  <a:ext uri="{FF2B5EF4-FFF2-40B4-BE49-F238E27FC236}">
                    <a16:creationId xmlns:a16="http://schemas.microsoft.com/office/drawing/2014/main" id="{23EEE792-348E-4F69-9AC6-36760A6527F6}"/>
                  </a:ext>
                </a:extLst>
              </p:cNvPr>
              <p:cNvSpPr>
                <a:spLocks/>
              </p:cNvSpPr>
              <p:nvPr/>
            </p:nvSpPr>
            <p:spPr bwMode="auto">
              <a:xfrm>
                <a:off x="3562" y="1300"/>
                <a:ext cx="132" cy="213"/>
              </a:xfrm>
              <a:custGeom>
                <a:avLst/>
                <a:gdLst>
                  <a:gd name="T0" fmla="*/ 132 w 132"/>
                  <a:gd name="T1" fmla="*/ 0 h 213"/>
                  <a:gd name="T2" fmla="*/ 0 w 132"/>
                  <a:gd name="T3" fmla="*/ 0 h 213"/>
                  <a:gd name="T4" fmla="*/ 0 w 132"/>
                  <a:gd name="T5" fmla="*/ 213 h 213"/>
                </a:gdLst>
                <a:ahLst/>
                <a:cxnLst>
                  <a:cxn ang="0">
                    <a:pos x="T0" y="T1"/>
                  </a:cxn>
                  <a:cxn ang="0">
                    <a:pos x="T2" y="T3"/>
                  </a:cxn>
                  <a:cxn ang="0">
                    <a:pos x="T4" y="T5"/>
                  </a:cxn>
                </a:cxnLst>
                <a:rect l="0" t="0" r="r" b="b"/>
                <a:pathLst>
                  <a:path w="132" h="213">
                    <a:moveTo>
                      <a:pt x="132" y="0"/>
                    </a:moveTo>
                    <a:lnTo>
                      <a:pt x="0" y="0"/>
                    </a:lnTo>
                    <a:lnTo>
                      <a:pt x="0" y="213"/>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0" name="Freeform 241">
                <a:extLst>
                  <a:ext uri="{FF2B5EF4-FFF2-40B4-BE49-F238E27FC236}">
                    <a16:creationId xmlns:a16="http://schemas.microsoft.com/office/drawing/2014/main" id="{1972249A-DB9C-45A4-BB7A-25433CF03BA6}"/>
                  </a:ext>
                </a:extLst>
              </p:cNvPr>
              <p:cNvSpPr>
                <a:spLocks/>
              </p:cNvSpPr>
              <p:nvPr/>
            </p:nvSpPr>
            <p:spPr bwMode="auto">
              <a:xfrm>
                <a:off x="3562" y="1324"/>
                <a:ext cx="132" cy="213"/>
              </a:xfrm>
              <a:custGeom>
                <a:avLst/>
                <a:gdLst>
                  <a:gd name="T0" fmla="*/ 0 w 132"/>
                  <a:gd name="T1" fmla="*/ 213 h 213"/>
                  <a:gd name="T2" fmla="*/ 132 w 132"/>
                  <a:gd name="T3" fmla="*/ 213 h 213"/>
                  <a:gd name="T4" fmla="*/ 132 w 132"/>
                  <a:gd name="T5" fmla="*/ 0 h 213"/>
                </a:gdLst>
                <a:ahLst/>
                <a:cxnLst>
                  <a:cxn ang="0">
                    <a:pos x="T0" y="T1"/>
                  </a:cxn>
                  <a:cxn ang="0">
                    <a:pos x="T2" y="T3"/>
                  </a:cxn>
                  <a:cxn ang="0">
                    <a:pos x="T4" y="T5"/>
                  </a:cxn>
                </a:cxnLst>
                <a:rect l="0" t="0" r="r" b="b"/>
                <a:pathLst>
                  <a:path w="132" h="213">
                    <a:moveTo>
                      <a:pt x="0" y="213"/>
                    </a:moveTo>
                    <a:lnTo>
                      <a:pt x="132" y="213"/>
                    </a:lnTo>
                    <a:lnTo>
                      <a:pt x="132" y="0"/>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1" name="Line 242">
                <a:extLst>
                  <a:ext uri="{FF2B5EF4-FFF2-40B4-BE49-F238E27FC236}">
                    <a16:creationId xmlns:a16="http://schemas.microsoft.com/office/drawing/2014/main" id="{F83647F1-A7DE-4592-BF4C-5E335E10846A}"/>
                  </a:ext>
                </a:extLst>
              </p:cNvPr>
              <p:cNvSpPr>
                <a:spLocks noChangeShapeType="1"/>
              </p:cNvSpPr>
              <p:nvPr/>
            </p:nvSpPr>
            <p:spPr bwMode="auto">
              <a:xfrm flipV="1">
                <a:off x="3240" y="1432"/>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2" name="Line 243">
                <a:extLst>
                  <a:ext uri="{FF2B5EF4-FFF2-40B4-BE49-F238E27FC236}">
                    <a16:creationId xmlns:a16="http://schemas.microsoft.com/office/drawing/2014/main" id="{DF46964D-CA23-4EDE-B266-3BEC77D6CFA2}"/>
                  </a:ext>
                </a:extLst>
              </p:cNvPr>
              <p:cNvSpPr>
                <a:spLocks noChangeShapeType="1"/>
              </p:cNvSpPr>
              <p:nvPr/>
            </p:nvSpPr>
            <p:spPr bwMode="auto">
              <a:xfrm flipV="1">
                <a:off x="3611" y="1983"/>
                <a:ext cx="63" cy="6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3" name="Line 244">
                <a:extLst>
                  <a:ext uri="{FF2B5EF4-FFF2-40B4-BE49-F238E27FC236}">
                    <a16:creationId xmlns:a16="http://schemas.microsoft.com/office/drawing/2014/main" id="{BD67C8DE-58D5-48C0-8E00-E24D17F92650}"/>
                  </a:ext>
                </a:extLst>
              </p:cNvPr>
              <p:cNvSpPr>
                <a:spLocks noChangeShapeType="1"/>
              </p:cNvSpPr>
              <p:nvPr/>
            </p:nvSpPr>
            <p:spPr bwMode="auto">
              <a:xfrm flipV="1">
                <a:off x="3601" y="183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4" name="Line 245">
                <a:extLst>
                  <a:ext uri="{FF2B5EF4-FFF2-40B4-BE49-F238E27FC236}">
                    <a16:creationId xmlns:a16="http://schemas.microsoft.com/office/drawing/2014/main" id="{C8A7D0D8-6D2E-4370-9874-CC45959BCD0A}"/>
                  </a:ext>
                </a:extLst>
              </p:cNvPr>
              <p:cNvSpPr>
                <a:spLocks noChangeShapeType="1"/>
              </p:cNvSpPr>
              <p:nvPr/>
            </p:nvSpPr>
            <p:spPr bwMode="auto">
              <a:xfrm flipV="1">
                <a:off x="3618" y="1483"/>
                <a:ext cx="19" cy="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5" name="Line 246">
                <a:extLst>
                  <a:ext uri="{FF2B5EF4-FFF2-40B4-BE49-F238E27FC236}">
                    <a16:creationId xmlns:a16="http://schemas.microsoft.com/office/drawing/2014/main" id="{A4DEA479-75E2-46FA-82E9-747CF22A04A0}"/>
                  </a:ext>
                </a:extLst>
              </p:cNvPr>
              <p:cNvSpPr>
                <a:spLocks noChangeShapeType="1"/>
              </p:cNvSpPr>
              <p:nvPr/>
            </p:nvSpPr>
            <p:spPr bwMode="auto">
              <a:xfrm flipV="1">
                <a:off x="3628" y="1414"/>
                <a:ext cx="42"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6" name="Line 247">
                <a:extLst>
                  <a:ext uri="{FF2B5EF4-FFF2-40B4-BE49-F238E27FC236}">
                    <a16:creationId xmlns:a16="http://schemas.microsoft.com/office/drawing/2014/main" id="{295B7624-3B98-4B3E-83FB-3D6B3A9F860E}"/>
                  </a:ext>
                </a:extLst>
              </p:cNvPr>
              <p:cNvSpPr>
                <a:spLocks noChangeShapeType="1"/>
              </p:cNvSpPr>
              <p:nvPr/>
            </p:nvSpPr>
            <p:spPr bwMode="auto">
              <a:xfrm flipV="1">
                <a:off x="3276" y="1372"/>
                <a:ext cx="43"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7" name="Freeform 248">
                <a:extLst>
                  <a:ext uri="{FF2B5EF4-FFF2-40B4-BE49-F238E27FC236}">
                    <a16:creationId xmlns:a16="http://schemas.microsoft.com/office/drawing/2014/main" id="{3E8E501F-5123-4FD2-B366-E1FB905D43C9}"/>
                  </a:ext>
                </a:extLst>
              </p:cNvPr>
              <p:cNvSpPr>
                <a:spLocks/>
              </p:cNvSpPr>
              <p:nvPr/>
            </p:nvSpPr>
            <p:spPr bwMode="auto">
              <a:xfrm>
                <a:off x="3591" y="-195"/>
                <a:ext cx="3373" cy="3347"/>
              </a:xfrm>
              <a:custGeom>
                <a:avLst/>
                <a:gdLst>
                  <a:gd name="T0" fmla="*/ 3424 w 4485"/>
                  <a:gd name="T1" fmla="*/ 3843 h 4465"/>
                  <a:gd name="T2" fmla="*/ 3455 w 4485"/>
                  <a:gd name="T3" fmla="*/ 3819 h 4465"/>
                  <a:gd name="T4" fmla="*/ 3843 w 4485"/>
                  <a:gd name="T5" fmla="*/ 1069 h 4465"/>
                  <a:gd name="T6" fmla="*/ 1069 w 4485"/>
                  <a:gd name="T7" fmla="*/ 650 h 4465"/>
                  <a:gd name="T8" fmla="*/ 650 w 4485"/>
                  <a:gd name="T9" fmla="*/ 3424 h 4465"/>
                  <a:gd name="T10" fmla="*/ 3244 w 4485"/>
                  <a:gd name="T11" fmla="*/ 3962 h 4465"/>
                  <a:gd name="T12" fmla="*/ 3378 w 4485"/>
                  <a:gd name="T13" fmla="*/ 3874 h 4465"/>
                </a:gdLst>
                <a:ahLst/>
                <a:cxnLst>
                  <a:cxn ang="0">
                    <a:pos x="T0" y="T1"/>
                  </a:cxn>
                  <a:cxn ang="0">
                    <a:pos x="T2" y="T3"/>
                  </a:cxn>
                  <a:cxn ang="0">
                    <a:pos x="T4" y="T5"/>
                  </a:cxn>
                  <a:cxn ang="0">
                    <a:pos x="T6" y="T7"/>
                  </a:cxn>
                  <a:cxn ang="0">
                    <a:pos x="T8" y="T9"/>
                  </a:cxn>
                  <a:cxn ang="0">
                    <a:pos x="T10" y="T11"/>
                  </a:cxn>
                  <a:cxn ang="0">
                    <a:pos x="T12" y="T13"/>
                  </a:cxn>
                </a:cxnLst>
                <a:rect l="0" t="0" r="r" b="b"/>
                <a:pathLst>
                  <a:path w="4485" h="4465">
                    <a:moveTo>
                      <a:pt x="3424" y="3843"/>
                    </a:moveTo>
                    <a:cubicBezTo>
                      <a:pt x="3434" y="3835"/>
                      <a:pt x="3445" y="3827"/>
                      <a:pt x="3455" y="3819"/>
                    </a:cubicBezTo>
                    <a:cubicBezTo>
                      <a:pt x="4310" y="3163"/>
                      <a:pt x="4485" y="1941"/>
                      <a:pt x="3843" y="1069"/>
                    </a:cubicBezTo>
                    <a:cubicBezTo>
                      <a:pt x="3193" y="188"/>
                      <a:pt x="1951" y="0"/>
                      <a:pt x="1069" y="650"/>
                    </a:cubicBezTo>
                    <a:cubicBezTo>
                      <a:pt x="188" y="1300"/>
                      <a:pt x="0" y="2542"/>
                      <a:pt x="650" y="3424"/>
                    </a:cubicBezTo>
                    <a:cubicBezTo>
                      <a:pt x="1257" y="4247"/>
                      <a:pt x="2380" y="4465"/>
                      <a:pt x="3244" y="3962"/>
                    </a:cubicBezTo>
                    <a:cubicBezTo>
                      <a:pt x="3244" y="3962"/>
                      <a:pt x="3338" y="3902"/>
                      <a:pt x="3378" y="38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8" name="Freeform 249">
                <a:extLst>
                  <a:ext uri="{FF2B5EF4-FFF2-40B4-BE49-F238E27FC236}">
                    <a16:creationId xmlns:a16="http://schemas.microsoft.com/office/drawing/2014/main" id="{D314E35C-A587-4696-909E-01D98346A081}"/>
                  </a:ext>
                </a:extLst>
              </p:cNvPr>
              <p:cNvSpPr>
                <a:spLocks/>
              </p:cNvSpPr>
              <p:nvPr/>
            </p:nvSpPr>
            <p:spPr bwMode="auto">
              <a:xfrm>
                <a:off x="4520"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9" name="Freeform 250">
                <a:extLst>
                  <a:ext uri="{FF2B5EF4-FFF2-40B4-BE49-F238E27FC236}">
                    <a16:creationId xmlns:a16="http://schemas.microsoft.com/office/drawing/2014/main" id="{D8230719-47BF-459E-B7E3-8F1CA166F5FB}"/>
                  </a:ext>
                </a:extLst>
              </p:cNvPr>
              <p:cNvSpPr>
                <a:spLocks/>
              </p:cNvSpPr>
              <p:nvPr/>
            </p:nvSpPr>
            <p:spPr bwMode="auto">
              <a:xfrm>
                <a:off x="4501"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0" name="Freeform 251">
                <a:extLst>
                  <a:ext uri="{FF2B5EF4-FFF2-40B4-BE49-F238E27FC236}">
                    <a16:creationId xmlns:a16="http://schemas.microsoft.com/office/drawing/2014/main" id="{8D1286F0-FD08-4404-87F0-7A0C45ECEE87}"/>
                  </a:ext>
                </a:extLst>
              </p:cNvPr>
              <p:cNvSpPr>
                <a:spLocks/>
              </p:cNvSpPr>
              <p:nvPr/>
            </p:nvSpPr>
            <p:spPr bwMode="auto">
              <a:xfrm>
                <a:off x="4433"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1" name="Line 252">
                <a:extLst>
                  <a:ext uri="{FF2B5EF4-FFF2-40B4-BE49-F238E27FC236}">
                    <a16:creationId xmlns:a16="http://schemas.microsoft.com/office/drawing/2014/main" id="{8C891E7D-0B03-46D9-A8C7-3FCD5EB7D99D}"/>
                  </a:ext>
                </a:extLst>
              </p:cNvPr>
              <p:cNvSpPr>
                <a:spLocks noChangeShapeType="1"/>
              </p:cNvSpPr>
              <p:nvPr/>
            </p:nvSpPr>
            <p:spPr bwMode="auto">
              <a:xfrm>
                <a:off x="4456"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2" name="Line 253">
                <a:extLst>
                  <a:ext uri="{FF2B5EF4-FFF2-40B4-BE49-F238E27FC236}">
                    <a16:creationId xmlns:a16="http://schemas.microsoft.com/office/drawing/2014/main" id="{A46D1E82-9520-48E7-8715-4914560F4A07}"/>
                  </a:ext>
                </a:extLst>
              </p:cNvPr>
              <p:cNvSpPr>
                <a:spLocks noChangeShapeType="1"/>
              </p:cNvSpPr>
              <p:nvPr/>
            </p:nvSpPr>
            <p:spPr bwMode="auto">
              <a:xfrm>
                <a:off x="398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3" name="Freeform 254">
                <a:extLst>
                  <a:ext uri="{FF2B5EF4-FFF2-40B4-BE49-F238E27FC236}">
                    <a16:creationId xmlns:a16="http://schemas.microsoft.com/office/drawing/2014/main" id="{1EDFCDB8-A351-43AB-9A9D-9B39DEEFD522}"/>
                  </a:ext>
                </a:extLst>
              </p:cNvPr>
              <p:cNvSpPr>
                <a:spLocks/>
              </p:cNvSpPr>
              <p:nvPr/>
            </p:nvSpPr>
            <p:spPr bwMode="auto">
              <a:xfrm>
                <a:off x="4013" y="876"/>
                <a:ext cx="43" cy="57"/>
              </a:xfrm>
              <a:custGeom>
                <a:avLst/>
                <a:gdLst>
                  <a:gd name="T0" fmla="*/ 49 w 56"/>
                  <a:gd name="T1" fmla="*/ 0 h 76"/>
                  <a:gd name="T2" fmla="*/ 56 w 56"/>
                  <a:gd name="T3" fmla="*/ 26 h 76"/>
                  <a:gd name="T4" fmla="*/ 12 w 56"/>
                  <a:gd name="T5" fmla="*/ 76 h 76"/>
                  <a:gd name="T6" fmla="*/ 0 w 56"/>
                  <a:gd name="T7" fmla="*/ 74 h 76"/>
                </a:gdLst>
                <a:ahLst/>
                <a:cxnLst>
                  <a:cxn ang="0">
                    <a:pos x="T0" y="T1"/>
                  </a:cxn>
                  <a:cxn ang="0">
                    <a:pos x="T2" y="T3"/>
                  </a:cxn>
                  <a:cxn ang="0">
                    <a:pos x="T4" y="T5"/>
                  </a:cxn>
                  <a:cxn ang="0">
                    <a:pos x="T6" y="T7"/>
                  </a:cxn>
                </a:cxnLst>
                <a:rect l="0" t="0" r="r" b="b"/>
                <a:pathLst>
                  <a:path w="56" h="76">
                    <a:moveTo>
                      <a:pt x="49" y="0"/>
                    </a:moveTo>
                    <a:cubicBezTo>
                      <a:pt x="54" y="8"/>
                      <a:pt x="56" y="17"/>
                      <a:pt x="56" y="26"/>
                    </a:cubicBezTo>
                    <a:cubicBezTo>
                      <a:pt x="56" y="54"/>
                      <a:pt x="36" y="76"/>
                      <a:pt x="12" y="76"/>
                    </a:cubicBezTo>
                    <a:cubicBezTo>
                      <a:pt x="8" y="76"/>
                      <a:pt x="4" y="75"/>
                      <a:pt x="0" y="7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4" name="Freeform 255">
                <a:extLst>
                  <a:ext uri="{FF2B5EF4-FFF2-40B4-BE49-F238E27FC236}">
                    <a16:creationId xmlns:a16="http://schemas.microsoft.com/office/drawing/2014/main" id="{1AE16018-F164-4C2E-AB73-EE33E3F928FD}"/>
                  </a:ext>
                </a:extLst>
              </p:cNvPr>
              <p:cNvSpPr>
                <a:spLocks/>
              </p:cNvSpPr>
              <p:nvPr/>
            </p:nvSpPr>
            <p:spPr bwMode="auto">
              <a:xfrm>
                <a:off x="4174"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5" name="Freeform 256">
                <a:extLst>
                  <a:ext uri="{FF2B5EF4-FFF2-40B4-BE49-F238E27FC236}">
                    <a16:creationId xmlns:a16="http://schemas.microsoft.com/office/drawing/2014/main" id="{227EC267-12E5-46FF-9067-2570D8148843}"/>
                  </a:ext>
                </a:extLst>
              </p:cNvPr>
              <p:cNvSpPr>
                <a:spLocks/>
              </p:cNvSpPr>
              <p:nvPr/>
            </p:nvSpPr>
            <p:spPr bwMode="auto">
              <a:xfrm>
                <a:off x="4156"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6" name="Freeform 257">
                <a:extLst>
                  <a:ext uri="{FF2B5EF4-FFF2-40B4-BE49-F238E27FC236}">
                    <a16:creationId xmlns:a16="http://schemas.microsoft.com/office/drawing/2014/main" id="{F95487F8-4726-4369-B893-AFD027CAA814}"/>
                  </a:ext>
                </a:extLst>
              </p:cNvPr>
              <p:cNvSpPr>
                <a:spLocks/>
              </p:cNvSpPr>
              <p:nvPr/>
            </p:nvSpPr>
            <p:spPr bwMode="auto">
              <a:xfrm>
                <a:off x="4279"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7" name="Freeform 258">
                <a:extLst>
                  <a:ext uri="{FF2B5EF4-FFF2-40B4-BE49-F238E27FC236}">
                    <a16:creationId xmlns:a16="http://schemas.microsoft.com/office/drawing/2014/main" id="{B1FCEA81-CF77-497B-B9B3-24DF224E5BCC}"/>
                  </a:ext>
                </a:extLst>
              </p:cNvPr>
              <p:cNvSpPr>
                <a:spLocks/>
              </p:cNvSpPr>
              <p:nvPr/>
            </p:nvSpPr>
            <p:spPr bwMode="auto">
              <a:xfrm>
                <a:off x="4260"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8" name="Freeform 259">
                <a:extLst>
                  <a:ext uri="{FF2B5EF4-FFF2-40B4-BE49-F238E27FC236}">
                    <a16:creationId xmlns:a16="http://schemas.microsoft.com/office/drawing/2014/main" id="{BD990D51-7834-4DA7-BFB5-1769A6AD1E80}"/>
                  </a:ext>
                </a:extLst>
              </p:cNvPr>
              <p:cNvSpPr>
                <a:spLocks/>
              </p:cNvSpPr>
              <p:nvPr/>
            </p:nvSpPr>
            <p:spPr bwMode="auto">
              <a:xfrm>
                <a:off x="4091" y="859"/>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9" name="Line 260">
                <a:extLst>
                  <a:ext uri="{FF2B5EF4-FFF2-40B4-BE49-F238E27FC236}">
                    <a16:creationId xmlns:a16="http://schemas.microsoft.com/office/drawing/2014/main" id="{85AA7B86-92B4-4909-BB0D-1F4A937C4C48}"/>
                  </a:ext>
                </a:extLst>
              </p:cNvPr>
              <p:cNvSpPr>
                <a:spLocks noChangeShapeType="1"/>
              </p:cNvSpPr>
              <p:nvPr/>
            </p:nvSpPr>
            <p:spPr bwMode="auto">
              <a:xfrm>
                <a:off x="4113"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0" name="Freeform 261">
                <a:extLst>
                  <a:ext uri="{FF2B5EF4-FFF2-40B4-BE49-F238E27FC236}">
                    <a16:creationId xmlns:a16="http://schemas.microsoft.com/office/drawing/2014/main" id="{750A8CAD-7A50-4956-AF72-F2C4C94679F1}"/>
                  </a:ext>
                </a:extLst>
              </p:cNvPr>
              <p:cNvSpPr>
                <a:spLocks/>
              </p:cNvSpPr>
              <p:nvPr/>
            </p:nvSpPr>
            <p:spPr bwMode="auto">
              <a:xfrm>
                <a:off x="4074"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1" name="Freeform 262">
                <a:extLst>
                  <a:ext uri="{FF2B5EF4-FFF2-40B4-BE49-F238E27FC236}">
                    <a16:creationId xmlns:a16="http://schemas.microsoft.com/office/drawing/2014/main" id="{93140A2F-0254-4DAF-ADCF-DBF7EFA025A7}"/>
                  </a:ext>
                </a:extLst>
              </p:cNvPr>
              <p:cNvSpPr>
                <a:spLocks/>
              </p:cNvSpPr>
              <p:nvPr/>
            </p:nvSpPr>
            <p:spPr bwMode="auto">
              <a:xfrm>
                <a:off x="4055"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2" name="Freeform 263">
                <a:extLst>
                  <a:ext uri="{FF2B5EF4-FFF2-40B4-BE49-F238E27FC236}">
                    <a16:creationId xmlns:a16="http://schemas.microsoft.com/office/drawing/2014/main" id="{98756131-7A04-4441-9CC5-BBA2E3491E19}"/>
                  </a:ext>
                </a:extLst>
              </p:cNvPr>
              <p:cNvSpPr>
                <a:spLocks/>
              </p:cNvSpPr>
              <p:nvPr/>
            </p:nvSpPr>
            <p:spPr bwMode="auto">
              <a:xfrm>
                <a:off x="4156"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3" name="Line 264">
                <a:extLst>
                  <a:ext uri="{FF2B5EF4-FFF2-40B4-BE49-F238E27FC236}">
                    <a16:creationId xmlns:a16="http://schemas.microsoft.com/office/drawing/2014/main" id="{CEB551C2-DEB6-4CCD-8B78-ED1F3BA03AA8}"/>
                  </a:ext>
                </a:extLst>
              </p:cNvPr>
              <p:cNvSpPr>
                <a:spLocks noChangeShapeType="1"/>
              </p:cNvSpPr>
              <p:nvPr/>
            </p:nvSpPr>
            <p:spPr bwMode="auto">
              <a:xfrm>
                <a:off x="4179"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4" name="Freeform 265">
                <a:extLst>
                  <a:ext uri="{FF2B5EF4-FFF2-40B4-BE49-F238E27FC236}">
                    <a16:creationId xmlns:a16="http://schemas.microsoft.com/office/drawing/2014/main" id="{4175C0D5-6490-428F-A1B8-14F1B6A16334}"/>
                  </a:ext>
                </a:extLst>
              </p:cNvPr>
              <p:cNvSpPr>
                <a:spLocks/>
              </p:cNvSpPr>
              <p:nvPr/>
            </p:nvSpPr>
            <p:spPr bwMode="auto">
              <a:xfrm>
                <a:off x="4311"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5" name="Freeform 266">
                <a:extLst>
                  <a:ext uri="{FF2B5EF4-FFF2-40B4-BE49-F238E27FC236}">
                    <a16:creationId xmlns:a16="http://schemas.microsoft.com/office/drawing/2014/main" id="{D010C32F-34D5-4776-8985-5345D719C9D6}"/>
                  </a:ext>
                </a:extLst>
              </p:cNvPr>
              <p:cNvSpPr>
                <a:spLocks/>
              </p:cNvSpPr>
              <p:nvPr/>
            </p:nvSpPr>
            <p:spPr bwMode="auto">
              <a:xfrm>
                <a:off x="4293"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6" name="Freeform 267">
                <a:extLst>
                  <a:ext uri="{FF2B5EF4-FFF2-40B4-BE49-F238E27FC236}">
                    <a16:creationId xmlns:a16="http://schemas.microsoft.com/office/drawing/2014/main" id="{4E31A594-A58A-40F8-93C3-A74A220C48C7}"/>
                  </a:ext>
                </a:extLst>
              </p:cNvPr>
              <p:cNvSpPr>
                <a:spLocks/>
              </p:cNvSpPr>
              <p:nvPr/>
            </p:nvSpPr>
            <p:spPr bwMode="auto">
              <a:xfrm>
                <a:off x="4478" y="1348"/>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7" name="Freeform 268">
                <a:extLst>
                  <a:ext uri="{FF2B5EF4-FFF2-40B4-BE49-F238E27FC236}">
                    <a16:creationId xmlns:a16="http://schemas.microsoft.com/office/drawing/2014/main" id="{CEE61D71-9D87-4C17-88C4-E2BC5761D1FD}"/>
                  </a:ext>
                </a:extLst>
              </p:cNvPr>
              <p:cNvSpPr>
                <a:spLocks/>
              </p:cNvSpPr>
              <p:nvPr/>
            </p:nvSpPr>
            <p:spPr bwMode="auto">
              <a:xfrm>
                <a:off x="4459"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 name="Freeform 269">
                <a:extLst>
                  <a:ext uri="{FF2B5EF4-FFF2-40B4-BE49-F238E27FC236}">
                    <a16:creationId xmlns:a16="http://schemas.microsoft.com/office/drawing/2014/main" id="{C592F575-946B-4A0B-A03C-F575E1FB59F9}"/>
                  </a:ext>
                </a:extLst>
              </p:cNvPr>
              <p:cNvSpPr>
                <a:spLocks/>
              </p:cNvSpPr>
              <p:nvPr/>
            </p:nvSpPr>
            <p:spPr bwMode="auto">
              <a:xfrm>
                <a:off x="4582" y="1348"/>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 name="Freeform 270">
                <a:extLst>
                  <a:ext uri="{FF2B5EF4-FFF2-40B4-BE49-F238E27FC236}">
                    <a16:creationId xmlns:a16="http://schemas.microsoft.com/office/drawing/2014/main" id="{E10EF494-C0DB-4DD8-B3F8-A762BDB75D8C}"/>
                  </a:ext>
                </a:extLst>
              </p:cNvPr>
              <p:cNvSpPr>
                <a:spLocks/>
              </p:cNvSpPr>
              <p:nvPr/>
            </p:nvSpPr>
            <p:spPr bwMode="auto">
              <a:xfrm>
                <a:off x="4564" y="1331"/>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 name="Freeform 271">
                <a:extLst>
                  <a:ext uri="{FF2B5EF4-FFF2-40B4-BE49-F238E27FC236}">
                    <a16:creationId xmlns:a16="http://schemas.microsoft.com/office/drawing/2014/main" id="{370968B9-2151-40EA-80FF-65506009B8DF}"/>
                  </a:ext>
                </a:extLst>
              </p:cNvPr>
              <p:cNvSpPr>
                <a:spLocks/>
              </p:cNvSpPr>
              <p:nvPr/>
            </p:nvSpPr>
            <p:spPr bwMode="auto">
              <a:xfrm>
                <a:off x="4224"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 name="Line 272">
                <a:extLst>
                  <a:ext uri="{FF2B5EF4-FFF2-40B4-BE49-F238E27FC236}">
                    <a16:creationId xmlns:a16="http://schemas.microsoft.com/office/drawing/2014/main" id="{399E43D5-801E-436C-A6FC-43B2F5BE9C81}"/>
                  </a:ext>
                </a:extLst>
              </p:cNvPr>
              <p:cNvSpPr>
                <a:spLocks noChangeShapeType="1"/>
              </p:cNvSpPr>
              <p:nvPr/>
            </p:nvSpPr>
            <p:spPr bwMode="auto">
              <a:xfrm>
                <a:off x="4247"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 name="Freeform 273">
                <a:extLst>
                  <a:ext uri="{FF2B5EF4-FFF2-40B4-BE49-F238E27FC236}">
                    <a16:creationId xmlns:a16="http://schemas.microsoft.com/office/drawing/2014/main" id="{5E03CCF1-02D9-4EA3-AE66-40AE2659128C}"/>
                  </a:ext>
                </a:extLst>
              </p:cNvPr>
              <p:cNvSpPr>
                <a:spLocks/>
              </p:cNvSpPr>
              <p:nvPr/>
            </p:nvSpPr>
            <p:spPr bwMode="auto">
              <a:xfrm>
                <a:off x="4394" y="1331"/>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 name="Line 274">
                <a:extLst>
                  <a:ext uri="{FF2B5EF4-FFF2-40B4-BE49-F238E27FC236}">
                    <a16:creationId xmlns:a16="http://schemas.microsoft.com/office/drawing/2014/main" id="{E214C946-35FB-40D6-A15B-7D65DB16C1FB}"/>
                  </a:ext>
                </a:extLst>
              </p:cNvPr>
              <p:cNvSpPr>
                <a:spLocks noChangeShapeType="1"/>
              </p:cNvSpPr>
              <p:nvPr/>
            </p:nvSpPr>
            <p:spPr bwMode="auto">
              <a:xfrm>
                <a:off x="4416"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4" name="Freeform 275">
                <a:extLst>
                  <a:ext uri="{FF2B5EF4-FFF2-40B4-BE49-F238E27FC236}">
                    <a16:creationId xmlns:a16="http://schemas.microsoft.com/office/drawing/2014/main" id="{60C17C8E-1BAE-42DB-8D44-7BAA553CF6B8}"/>
                  </a:ext>
                </a:extLst>
              </p:cNvPr>
              <p:cNvSpPr>
                <a:spLocks/>
              </p:cNvSpPr>
              <p:nvPr/>
            </p:nvSpPr>
            <p:spPr bwMode="auto">
              <a:xfrm>
                <a:off x="4253" y="1110"/>
                <a:ext cx="47"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5" name="Freeform 276">
                <a:extLst>
                  <a:ext uri="{FF2B5EF4-FFF2-40B4-BE49-F238E27FC236}">
                    <a16:creationId xmlns:a16="http://schemas.microsoft.com/office/drawing/2014/main" id="{61803376-FA6C-4D81-BB4F-62E8805CB7D4}"/>
                  </a:ext>
                </a:extLst>
              </p:cNvPr>
              <p:cNvSpPr>
                <a:spLocks/>
              </p:cNvSpPr>
              <p:nvPr/>
            </p:nvSpPr>
            <p:spPr bwMode="auto">
              <a:xfrm>
                <a:off x="4234"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6" name="Freeform 277">
                <a:extLst>
                  <a:ext uri="{FF2B5EF4-FFF2-40B4-BE49-F238E27FC236}">
                    <a16:creationId xmlns:a16="http://schemas.microsoft.com/office/drawing/2014/main" id="{143CE2D7-4609-42A8-9072-A47001999E18}"/>
                  </a:ext>
                </a:extLst>
              </p:cNvPr>
              <p:cNvSpPr>
                <a:spLocks/>
              </p:cNvSpPr>
              <p:nvPr/>
            </p:nvSpPr>
            <p:spPr bwMode="auto">
              <a:xfrm>
                <a:off x="409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7" name="Line 278">
                <a:extLst>
                  <a:ext uri="{FF2B5EF4-FFF2-40B4-BE49-F238E27FC236}">
                    <a16:creationId xmlns:a16="http://schemas.microsoft.com/office/drawing/2014/main" id="{372C5116-3893-414B-95C4-55B3D5E5E3F6}"/>
                  </a:ext>
                </a:extLst>
              </p:cNvPr>
              <p:cNvSpPr>
                <a:spLocks noChangeShapeType="1"/>
              </p:cNvSpPr>
              <p:nvPr/>
            </p:nvSpPr>
            <p:spPr bwMode="auto">
              <a:xfrm>
                <a:off x="411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8" name="Freeform 279">
                <a:extLst>
                  <a:ext uri="{FF2B5EF4-FFF2-40B4-BE49-F238E27FC236}">
                    <a16:creationId xmlns:a16="http://schemas.microsoft.com/office/drawing/2014/main" id="{D6D4A592-AB48-44C2-AE6B-04DF58CC156A}"/>
                  </a:ext>
                </a:extLst>
              </p:cNvPr>
              <p:cNvSpPr>
                <a:spLocks/>
              </p:cNvSpPr>
              <p:nvPr/>
            </p:nvSpPr>
            <p:spPr bwMode="auto">
              <a:xfrm>
                <a:off x="4162"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9" name="Line 280">
                <a:extLst>
                  <a:ext uri="{FF2B5EF4-FFF2-40B4-BE49-F238E27FC236}">
                    <a16:creationId xmlns:a16="http://schemas.microsoft.com/office/drawing/2014/main" id="{19D7E1FA-981A-4535-8FCF-2463C05C7F82}"/>
                  </a:ext>
                </a:extLst>
              </p:cNvPr>
              <p:cNvSpPr>
                <a:spLocks noChangeShapeType="1"/>
              </p:cNvSpPr>
              <p:nvPr/>
            </p:nvSpPr>
            <p:spPr bwMode="auto">
              <a:xfrm>
                <a:off x="4185"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0" name="Freeform 281">
                <a:extLst>
                  <a:ext uri="{FF2B5EF4-FFF2-40B4-BE49-F238E27FC236}">
                    <a16:creationId xmlns:a16="http://schemas.microsoft.com/office/drawing/2014/main" id="{682272F8-B695-48EC-AA99-4DD65882FE20}"/>
                  </a:ext>
                </a:extLst>
              </p:cNvPr>
              <p:cNvSpPr>
                <a:spLocks/>
              </p:cNvSpPr>
              <p:nvPr/>
            </p:nvSpPr>
            <p:spPr bwMode="auto">
              <a:xfrm>
                <a:off x="4335" y="109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1" name="Line 282">
                <a:extLst>
                  <a:ext uri="{FF2B5EF4-FFF2-40B4-BE49-F238E27FC236}">
                    <a16:creationId xmlns:a16="http://schemas.microsoft.com/office/drawing/2014/main" id="{D335A4DB-9ABC-4123-B058-6E6774F9BDE5}"/>
                  </a:ext>
                </a:extLst>
              </p:cNvPr>
              <p:cNvSpPr>
                <a:spLocks noChangeShapeType="1"/>
              </p:cNvSpPr>
              <p:nvPr/>
            </p:nvSpPr>
            <p:spPr bwMode="auto">
              <a:xfrm>
                <a:off x="4358"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2" name="Freeform 283">
                <a:extLst>
                  <a:ext uri="{FF2B5EF4-FFF2-40B4-BE49-F238E27FC236}">
                    <a16:creationId xmlns:a16="http://schemas.microsoft.com/office/drawing/2014/main" id="{41B381C8-CDFB-4889-ABF8-57A7857B3EBF}"/>
                  </a:ext>
                </a:extLst>
              </p:cNvPr>
              <p:cNvSpPr>
                <a:spLocks/>
              </p:cNvSpPr>
              <p:nvPr/>
            </p:nvSpPr>
            <p:spPr bwMode="auto">
              <a:xfrm>
                <a:off x="4491" y="1110"/>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3" name="Freeform 284">
                <a:extLst>
                  <a:ext uri="{FF2B5EF4-FFF2-40B4-BE49-F238E27FC236}">
                    <a16:creationId xmlns:a16="http://schemas.microsoft.com/office/drawing/2014/main" id="{E4750D5A-85C0-4B0A-8BC0-AADBEA756F96}"/>
                  </a:ext>
                </a:extLst>
              </p:cNvPr>
              <p:cNvSpPr>
                <a:spLocks/>
              </p:cNvSpPr>
              <p:nvPr/>
            </p:nvSpPr>
            <p:spPr bwMode="auto">
              <a:xfrm>
                <a:off x="4472" y="1094"/>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4" name="Freeform 285">
                <a:extLst>
                  <a:ext uri="{FF2B5EF4-FFF2-40B4-BE49-F238E27FC236}">
                    <a16:creationId xmlns:a16="http://schemas.microsoft.com/office/drawing/2014/main" id="{312AF26C-7452-45B0-A233-54BD3054FE36}"/>
                  </a:ext>
                </a:extLst>
              </p:cNvPr>
              <p:cNvSpPr>
                <a:spLocks/>
              </p:cNvSpPr>
              <p:nvPr/>
            </p:nvSpPr>
            <p:spPr bwMode="auto">
              <a:xfrm>
                <a:off x="4657" y="1110"/>
                <a:ext cx="48" cy="57"/>
              </a:xfrm>
              <a:custGeom>
                <a:avLst/>
                <a:gdLst>
                  <a:gd name="T0" fmla="*/ 57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7" y="0"/>
                    </a:moveTo>
                    <a:cubicBezTo>
                      <a:pt x="61" y="8"/>
                      <a:pt x="63" y="17"/>
                      <a:pt x="63" y="27"/>
                    </a:cubicBezTo>
                    <a:cubicBezTo>
                      <a:pt x="63"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5" name="Freeform 286">
                <a:extLst>
                  <a:ext uri="{FF2B5EF4-FFF2-40B4-BE49-F238E27FC236}">
                    <a16:creationId xmlns:a16="http://schemas.microsoft.com/office/drawing/2014/main" id="{5DCAD87F-E4FB-4D50-81CB-05E15C121385}"/>
                  </a:ext>
                </a:extLst>
              </p:cNvPr>
              <p:cNvSpPr>
                <a:spLocks/>
              </p:cNvSpPr>
              <p:nvPr/>
            </p:nvSpPr>
            <p:spPr bwMode="auto">
              <a:xfrm>
                <a:off x="4638" y="1094"/>
                <a:ext cx="49" cy="57"/>
              </a:xfrm>
              <a:custGeom>
                <a:avLst/>
                <a:gdLst>
                  <a:gd name="T0" fmla="*/ 9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9"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6" name="Freeform 287">
                <a:extLst>
                  <a:ext uri="{FF2B5EF4-FFF2-40B4-BE49-F238E27FC236}">
                    <a16:creationId xmlns:a16="http://schemas.microsoft.com/office/drawing/2014/main" id="{4F1F0442-1E94-481E-8F69-FF1EFB9E7D42}"/>
                  </a:ext>
                </a:extLst>
              </p:cNvPr>
              <p:cNvSpPr>
                <a:spLocks/>
              </p:cNvSpPr>
              <p:nvPr/>
            </p:nvSpPr>
            <p:spPr bwMode="auto">
              <a:xfrm>
                <a:off x="440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7" name="Line 288">
                <a:extLst>
                  <a:ext uri="{FF2B5EF4-FFF2-40B4-BE49-F238E27FC236}">
                    <a16:creationId xmlns:a16="http://schemas.microsoft.com/office/drawing/2014/main" id="{270F666F-8E02-4F5B-B45D-98CCA82313C1}"/>
                  </a:ext>
                </a:extLst>
              </p:cNvPr>
              <p:cNvSpPr>
                <a:spLocks noChangeShapeType="1"/>
              </p:cNvSpPr>
              <p:nvPr/>
            </p:nvSpPr>
            <p:spPr bwMode="auto">
              <a:xfrm>
                <a:off x="442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8" name="Freeform 289">
                <a:extLst>
                  <a:ext uri="{FF2B5EF4-FFF2-40B4-BE49-F238E27FC236}">
                    <a16:creationId xmlns:a16="http://schemas.microsoft.com/office/drawing/2014/main" id="{77BA3C66-8F05-4D8C-A33B-A5F40D2542CC}"/>
                  </a:ext>
                </a:extLst>
              </p:cNvPr>
              <p:cNvSpPr>
                <a:spLocks/>
              </p:cNvSpPr>
              <p:nvPr/>
            </p:nvSpPr>
            <p:spPr bwMode="auto">
              <a:xfrm>
                <a:off x="4574" y="1094"/>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9" name="Line 290">
                <a:extLst>
                  <a:ext uri="{FF2B5EF4-FFF2-40B4-BE49-F238E27FC236}">
                    <a16:creationId xmlns:a16="http://schemas.microsoft.com/office/drawing/2014/main" id="{F5E36154-29A5-4249-A9EB-69788BA146A2}"/>
                  </a:ext>
                </a:extLst>
              </p:cNvPr>
              <p:cNvSpPr>
                <a:spLocks noChangeShapeType="1"/>
              </p:cNvSpPr>
              <p:nvPr/>
            </p:nvSpPr>
            <p:spPr bwMode="auto">
              <a:xfrm>
                <a:off x="4596" y="112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0" name="Freeform 291">
                <a:extLst>
                  <a:ext uri="{FF2B5EF4-FFF2-40B4-BE49-F238E27FC236}">
                    <a16:creationId xmlns:a16="http://schemas.microsoft.com/office/drawing/2014/main" id="{C7494A24-B1FA-4F41-8FEC-24CFC4203524}"/>
                  </a:ext>
                </a:extLst>
              </p:cNvPr>
              <p:cNvSpPr>
                <a:spLocks/>
              </p:cNvSpPr>
              <p:nvPr/>
            </p:nvSpPr>
            <p:spPr bwMode="auto">
              <a:xfrm>
                <a:off x="4047" y="993"/>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1" name="Freeform 292">
                <a:extLst>
                  <a:ext uri="{FF2B5EF4-FFF2-40B4-BE49-F238E27FC236}">
                    <a16:creationId xmlns:a16="http://schemas.microsoft.com/office/drawing/2014/main" id="{30134EEE-BADF-4CAB-B710-890D6109A1D6}"/>
                  </a:ext>
                </a:extLst>
              </p:cNvPr>
              <p:cNvSpPr>
                <a:spLocks/>
              </p:cNvSpPr>
              <p:nvPr/>
            </p:nvSpPr>
            <p:spPr bwMode="auto">
              <a:xfrm>
                <a:off x="4028"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2" name="Freeform 293">
                <a:extLst>
                  <a:ext uri="{FF2B5EF4-FFF2-40B4-BE49-F238E27FC236}">
                    <a16:creationId xmlns:a16="http://schemas.microsoft.com/office/drawing/2014/main" id="{C1DD5FFB-D630-46C2-A45C-38A01571BA8D}"/>
                  </a:ext>
                </a:extLst>
              </p:cNvPr>
              <p:cNvSpPr>
                <a:spLocks/>
              </p:cNvSpPr>
              <p:nvPr/>
            </p:nvSpPr>
            <p:spPr bwMode="auto">
              <a:xfrm>
                <a:off x="4130"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3" name="Line 294">
                <a:extLst>
                  <a:ext uri="{FF2B5EF4-FFF2-40B4-BE49-F238E27FC236}">
                    <a16:creationId xmlns:a16="http://schemas.microsoft.com/office/drawing/2014/main" id="{750673AF-258A-4834-B9F1-10487321B032}"/>
                  </a:ext>
                </a:extLst>
              </p:cNvPr>
              <p:cNvSpPr>
                <a:spLocks noChangeShapeType="1"/>
              </p:cNvSpPr>
              <p:nvPr/>
            </p:nvSpPr>
            <p:spPr bwMode="auto">
              <a:xfrm>
                <a:off x="415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4" name="Freeform 295">
                <a:extLst>
                  <a:ext uri="{FF2B5EF4-FFF2-40B4-BE49-F238E27FC236}">
                    <a16:creationId xmlns:a16="http://schemas.microsoft.com/office/drawing/2014/main" id="{C2F13282-3053-478E-837B-8194474E7367}"/>
                  </a:ext>
                </a:extLst>
              </p:cNvPr>
              <p:cNvSpPr>
                <a:spLocks/>
              </p:cNvSpPr>
              <p:nvPr/>
            </p:nvSpPr>
            <p:spPr bwMode="auto">
              <a:xfrm>
                <a:off x="4286" y="993"/>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5" name="Freeform 296">
                <a:extLst>
                  <a:ext uri="{FF2B5EF4-FFF2-40B4-BE49-F238E27FC236}">
                    <a16:creationId xmlns:a16="http://schemas.microsoft.com/office/drawing/2014/main" id="{55449741-0BA4-4CD8-B3F1-E0DE61E37147}"/>
                  </a:ext>
                </a:extLst>
              </p:cNvPr>
              <p:cNvSpPr>
                <a:spLocks/>
              </p:cNvSpPr>
              <p:nvPr/>
            </p:nvSpPr>
            <p:spPr bwMode="auto">
              <a:xfrm>
                <a:off x="4267" y="977"/>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1"/>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6" name="Freeform 297">
                <a:extLst>
                  <a:ext uri="{FF2B5EF4-FFF2-40B4-BE49-F238E27FC236}">
                    <a16:creationId xmlns:a16="http://schemas.microsoft.com/office/drawing/2014/main" id="{2134C23B-DF21-4562-A45E-3046F31BD06A}"/>
                  </a:ext>
                </a:extLst>
              </p:cNvPr>
              <p:cNvSpPr>
                <a:spLocks/>
              </p:cNvSpPr>
              <p:nvPr/>
            </p:nvSpPr>
            <p:spPr bwMode="auto">
              <a:xfrm>
                <a:off x="419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7" name="Line 298">
                <a:extLst>
                  <a:ext uri="{FF2B5EF4-FFF2-40B4-BE49-F238E27FC236}">
                    <a16:creationId xmlns:a16="http://schemas.microsoft.com/office/drawing/2014/main" id="{549C1D08-A179-44A0-A508-15B4F4DB34C5}"/>
                  </a:ext>
                </a:extLst>
              </p:cNvPr>
              <p:cNvSpPr>
                <a:spLocks noChangeShapeType="1"/>
              </p:cNvSpPr>
              <p:nvPr/>
            </p:nvSpPr>
            <p:spPr bwMode="auto">
              <a:xfrm>
                <a:off x="422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8" name="Freeform 299">
                <a:extLst>
                  <a:ext uri="{FF2B5EF4-FFF2-40B4-BE49-F238E27FC236}">
                    <a16:creationId xmlns:a16="http://schemas.microsoft.com/office/drawing/2014/main" id="{B775562E-0002-4D48-8250-1B0C09711EBD}"/>
                  </a:ext>
                </a:extLst>
              </p:cNvPr>
              <p:cNvSpPr>
                <a:spLocks/>
              </p:cNvSpPr>
              <p:nvPr/>
            </p:nvSpPr>
            <p:spPr bwMode="auto">
              <a:xfrm>
                <a:off x="3922" y="1214"/>
                <a:ext cx="18" cy="18"/>
              </a:xfrm>
              <a:custGeom>
                <a:avLst/>
                <a:gdLst>
                  <a:gd name="T0" fmla="*/ 0 w 18"/>
                  <a:gd name="T1" fmla="*/ 8 h 18"/>
                  <a:gd name="T2" fmla="*/ 18 w 18"/>
                  <a:gd name="T3" fmla="*/ 0 h 18"/>
                  <a:gd name="T4" fmla="*/ 18 w 18"/>
                  <a:gd name="T5" fmla="*/ 18 h 18"/>
                </a:gdLst>
                <a:ahLst/>
                <a:cxnLst>
                  <a:cxn ang="0">
                    <a:pos x="T0" y="T1"/>
                  </a:cxn>
                  <a:cxn ang="0">
                    <a:pos x="T2" y="T3"/>
                  </a:cxn>
                  <a:cxn ang="0">
                    <a:pos x="T4" y="T5"/>
                  </a:cxn>
                </a:cxnLst>
                <a:rect l="0" t="0" r="r" b="b"/>
                <a:pathLst>
                  <a:path w="18" h="18">
                    <a:moveTo>
                      <a:pt x="0" y="8"/>
                    </a:moveTo>
                    <a:lnTo>
                      <a:pt x="18" y="0"/>
                    </a:lnTo>
                    <a:lnTo>
                      <a:pt x="18"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9" name="Line 300">
                <a:extLst>
                  <a:ext uri="{FF2B5EF4-FFF2-40B4-BE49-F238E27FC236}">
                    <a16:creationId xmlns:a16="http://schemas.microsoft.com/office/drawing/2014/main" id="{1E2A8CD4-EA7A-4F04-AC5B-DAA2D24CC61A}"/>
                  </a:ext>
                </a:extLst>
              </p:cNvPr>
              <p:cNvSpPr>
                <a:spLocks noChangeShapeType="1"/>
              </p:cNvSpPr>
              <p:nvPr/>
            </p:nvSpPr>
            <p:spPr bwMode="auto">
              <a:xfrm>
                <a:off x="3940"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0" name="Freeform 301">
                <a:extLst>
                  <a:ext uri="{FF2B5EF4-FFF2-40B4-BE49-F238E27FC236}">
                    <a16:creationId xmlns:a16="http://schemas.microsoft.com/office/drawing/2014/main" id="{BBC6E6E4-A277-4EBA-A3BC-B25C251C68B5}"/>
                  </a:ext>
                </a:extLst>
              </p:cNvPr>
              <p:cNvSpPr>
                <a:spLocks/>
              </p:cNvSpPr>
              <p:nvPr/>
            </p:nvSpPr>
            <p:spPr bwMode="auto">
              <a:xfrm>
                <a:off x="4074"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1" name="Freeform 302">
                <a:extLst>
                  <a:ext uri="{FF2B5EF4-FFF2-40B4-BE49-F238E27FC236}">
                    <a16:creationId xmlns:a16="http://schemas.microsoft.com/office/drawing/2014/main" id="{C49144E6-2DF6-4115-B487-0F1111591BC5}"/>
                  </a:ext>
                </a:extLst>
              </p:cNvPr>
              <p:cNvSpPr>
                <a:spLocks/>
              </p:cNvSpPr>
              <p:nvPr/>
            </p:nvSpPr>
            <p:spPr bwMode="auto">
              <a:xfrm>
                <a:off x="4055"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2" name="Freeform 303">
                <a:extLst>
                  <a:ext uri="{FF2B5EF4-FFF2-40B4-BE49-F238E27FC236}">
                    <a16:creationId xmlns:a16="http://schemas.microsoft.com/office/drawing/2014/main" id="{4CC7D119-8BC9-4847-8185-D8848013F29E}"/>
                  </a:ext>
                </a:extLst>
              </p:cNvPr>
              <p:cNvSpPr>
                <a:spLocks/>
              </p:cNvSpPr>
              <p:nvPr/>
            </p:nvSpPr>
            <p:spPr bwMode="auto">
              <a:xfrm>
                <a:off x="3986"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3" name="Line 304">
                <a:extLst>
                  <a:ext uri="{FF2B5EF4-FFF2-40B4-BE49-F238E27FC236}">
                    <a16:creationId xmlns:a16="http://schemas.microsoft.com/office/drawing/2014/main" id="{AEE55FEF-F620-4160-AFA4-98623FF6FBE7}"/>
                  </a:ext>
                </a:extLst>
              </p:cNvPr>
              <p:cNvSpPr>
                <a:spLocks noChangeShapeType="1"/>
              </p:cNvSpPr>
              <p:nvPr/>
            </p:nvSpPr>
            <p:spPr bwMode="auto">
              <a:xfrm>
                <a:off x="4009"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4" name="Freeform 305">
                <a:extLst>
                  <a:ext uri="{FF2B5EF4-FFF2-40B4-BE49-F238E27FC236}">
                    <a16:creationId xmlns:a16="http://schemas.microsoft.com/office/drawing/2014/main" id="{12AE9475-C1A1-42BF-BB62-D539DE1E681C}"/>
                  </a:ext>
                </a:extLst>
              </p:cNvPr>
              <p:cNvSpPr>
                <a:spLocks/>
              </p:cNvSpPr>
              <p:nvPr/>
            </p:nvSpPr>
            <p:spPr bwMode="auto">
              <a:xfrm>
                <a:off x="4368"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5" name="Line 306">
                <a:extLst>
                  <a:ext uri="{FF2B5EF4-FFF2-40B4-BE49-F238E27FC236}">
                    <a16:creationId xmlns:a16="http://schemas.microsoft.com/office/drawing/2014/main" id="{2FDE3A39-DCF3-4414-A51B-812F8E8ADA7B}"/>
                  </a:ext>
                </a:extLst>
              </p:cNvPr>
              <p:cNvSpPr>
                <a:spLocks noChangeShapeType="1"/>
              </p:cNvSpPr>
              <p:nvPr/>
            </p:nvSpPr>
            <p:spPr bwMode="auto">
              <a:xfrm>
                <a:off x="4391"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6" name="Freeform 307">
                <a:extLst>
                  <a:ext uri="{FF2B5EF4-FFF2-40B4-BE49-F238E27FC236}">
                    <a16:creationId xmlns:a16="http://schemas.microsoft.com/office/drawing/2014/main" id="{51751118-B20C-441C-A120-E560ADA33ABE}"/>
                  </a:ext>
                </a:extLst>
              </p:cNvPr>
              <p:cNvSpPr>
                <a:spLocks/>
              </p:cNvSpPr>
              <p:nvPr/>
            </p:nvSpPr>
            <p:spPr bwMode="auto">
              <a:xfrm>
                <a:off x="4665" y="97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7" name="Line 308">
                <a:extLst>
                  <a:ext uri="{FF2B5EF4-FFF2-40B4-BE49-F238E27FC236}">
                    <a16:creationId xmlns:a16="http://schemas.microsoft.com/office/drawing/2014/main" id="{8265430F-44A9-4559-8560-A6D570173767}"/>
                  </a:ext>
                </a:extLst>
              </p:cNvPr>
              <p:cNvSpPr>
                <a:spLocks noChangeShapeType="1"/>
              </p:cNvSpPr>
              <p:nvPr/>
            </p:nvSpPr>
            <p:spPr bwMode="auto">
              <a:xfrm>
                <a:off x="4688"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8" name="Freeform 309">
                <a:extLst>
                  <a:ext uri="{FF2B5EF4-FFF2-40B4-BE49-F238E27FC236}">
                    <a16:creationId xmlns:a16="http://schemas.microsoft.com/office/drawing/2014/main" id="{AF852562-4D02-431E-9FD3-196616D2E75B}"/>
                  </a:ext>
                </a:extLst>
              </p:cNvPr>
              <p:cNvSpPr>
                <a:spLocks/>
              </p:cNvSpPr>
              <p:nvPr/>
            </p:nvSpPr>
            <p:spPr bwMode="auto">
              <a:xfrm>
                <a:off x="4599" y="977"/>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9" name="Line 310">
                <a:extLst>
                  <a:ext uri="{FF2B5EF4-FFF2-40B4-BE49-F238E27FC236}">
                    <a16:creationId xmlns:a16="http://schemas.microsoft.com/office/drawing/2014/main" id="{1B94B117-4E4B-42EF-BC58-0442D0E91E54}"/>
                  </a:ext>
                </a:extLst>
              </p:cNvPr>
              <p:cNvSpPr>
                <a:spLocks noChangeShapeType="1"/>
              </p:cNvSpPr>
              <p:nvPr/>
            </p:nvSpPr>
            <p:spPr bwMode="auto">
              <a:xfrm>
                <a:off x="4623" y="101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0" name="Freeform 311">
                <a:extLst>
                  <a:ext uri="{FF2B5EF4-FFF2-40B4-BE49-F238E27FC236}">
                    <a16:creationId xmlns:a16="http://schemas.microsoft.com/office/drawing/2014/main" id="{62EBE83A-6772-4666-8566-74FB8DF09FC6}"/>
                  </a:ext>
                </a:extLst>
              </p:cNvPr>
              <p:cNvSpPr>
                <a:spLocks/>
              </p:cNvSpPr>
              <p:nvPr/>
            </p:nvSpPr>
            <p:spPr bwMode="auto">
              <a:xfrm>
                <a:off x="4665" y="1331"/>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1" name="Line 312">
                <a:extLst>
                  <a:ext uri="{FF2B5EF4-FFF2-40B4-BE49-F238E27FC236}">
                    <a16:creationId xmlns:a16="http://schemas.microsoft.com/office/drawing/2014/main" id="{B8CE83C8-E74E-4B20-830B-2D8876188E8D}"/>
                  </a:ext>
                </a:extLst>
              </p:cNvPr>
              <p:cNvSpPr>
                <a:spLocks noChangeShapeType="1"/>
              </p:cNvSpPr>
              <p:nvPr/>
            </p:nvSpPr>
            <p:spPr bwMode="auto">
              <a:xfrm>
                <a:off x="4688" y="1364"/>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2" name="Freeform 313">
                <a:extLst>
                  <a:ext uri="{FF2B5EF4-FFF2-40B4-BE49-F238E27FC236}">
                    <a16:creationId xmlns:a16="http://schemas.microsoft.com/office/drawing/2014/main" id="{7A349D32-2FFE-4367-8E1C-8F4F463C1963}"/>
                  </a:ext>
                </a:extLst>
              </p:cNvPr>
              <p:cNvSpPr>
                <a:spLocks/>
              </p:cNvSpPr>
              <p:nvPr/>
            </p:nvSpPr>
            <p:spPr bwMode="auto">
              <a:xfrm>
                <a:off x="4028"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3" name="Line 314">
                <a:extLst>
                  <a:ext uri="{FF2B5EF4-FFF2-40B4-BE49-F238E27FC236}">
                    <a16:creationId xmlns:a16="http://schemas.microsoft.com/office/drawing/2014/main" id="{A1DF7F22-1BA5-4489-9745-B7F846B3C245}"/>
                  </a:ext>
                </a:extLst>
              </p:cNvPr>
              <p:cNvSpPr>
                <a:spLocks noChangeShapeType="1"/>
              </p:cNvSpPr>
              <p:nvPr/>
            </p:nvSpPr>
            <p:spPr bwMode="auto">
              <a:xfrm>
                <a:off x="4051"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4" name="Freeform 315">
                <a:extLst>
                  <a:ext uri="{FF2B5EF4-FFF2-40B4-BE49-F238E27FC236}">
                    <a16:creationId xmlns:a16="http://schemas.microsoft.com/office/drawing/2014/main" id="{D33822EA-AD1F-43A5-A559-BC113F9AD9AC}"/>
                  </a:ext>
                </a:extLst>
              </p:cNvPr>
              <p:cNvSpPr>
                <a:spLocks/>
              </p:cNvSpPr>
              <p:nvPr/>
            </p:nvSpPr>
            <p:spPr bwMode="auto">
              <a:xfrm>
                <a:off x="3963" y="1097"/>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5" name="Line 316">
                <a:extLst>
                  <a:ext uri="{FF2B5EF4-FFF2-40B4-BE49-F238E27FC236}">
                    <a16:creationId xmlns:a16="http://schemas.microsoft.com/office/drawing/2014/main" id="{FF2021CE-A21B-4ECA-BFFF-4F9DED63DA35}"/>
                  </a:ext>
                </a:extLst>
              </p:cNvPr>
              <p:cNvSpPr>
                <a:spLocks noChangeShapeType="1"/>
              </p:cNvSpPr>
              <p:nvPr/>
            </p:nvSpPr>
            <p:spPr bwMode="auto">
              <a:xfrm>
                <a:off x="3986" y="113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6" name="Freeform 317">
                <a:extLst>
                  <a:ext uri="{FF2B5EF4-FFF2-40B4-BE49-F238E27FC236}">
                    <a16:creationId xmlns:a16="http://schemas.microsoft.com/office/drawing/2014/main" id="{B9E18E88-521C-41BD-B4CD-6DBC1A36E9FA}"/>
                  </a:ext>
                </a:extLst>
              </p:cNvPr>
              <p:cNvSpPr>
                <a:spLocks/>
              </p:cNvSpPr>
              <p:nvPr/>
            </p:nvSpPr>
            <p:spPr bwMode="auto">
              <a:xfrm>
                <a:off x="3969" y="1348"/>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7" name="Freeform 318">
                <a:extLst>
                  <a:ext uri="{FF2B5EF4-FFF2-40B4-BE49-F238E27FC236}">
                    <a16:creationId xmlns:a16="http://schemas.microsoft.com/office/drawing/2014/main" id="{EEEA37F6-9DAF-4341-A387-4D7690375D7D}"/>
                  </a:ext>
                </a:extLst>
              </p:cNvPr>
              <p:cNvSpPr>
                <a:spLocks/>
              </p:cNvSpPr>
              <p:nvPr/>
            </p:nvSpPr>
            <p:spPr bwMode="auto">
              <a:xfrm>
                <a:off x="3950" y="1331"/>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8" name="Freeform 319">
                <a:extLst>
                  <a:ext uri="{FF2B5EF4-FFF2-40B4-BE49-F238E27FC236}">
                    <a16:creationId xmlns:a16="http://schemas.microsoft.com/office/drawing/2014/main" id="{318AB7ED-806A-4ACC-A35C-92709CE77EDE}"/>
                  </a:ext>
                </a:extLst>
              </p:cNvPr>
              <p:cNvSpPr>
                <a:spLocks/>
              </p:cNvSpPr>
              <p:nvPr/>
            </p:nvSpPr>
            <p:spPr bwMode="auto">
              <a:xfrm>
                <a:off x="4383" y="876"/>
                <a:ext cx="48"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9" name="Freeform 320">
                <a:extLst>
                  <a:ext uri="{FF2B5EF4-FFF2-40B4-BE49-F238E27FC236}">
                    <a16:creationId xmlns:a16="http://schemas.microsoft.com/office/drawing/2014/main" id="{2B202BC5-5343-44B1-A053-A99A8FCAF168}"/>
                  </a:ext>
                </a:extLst>
              </p:cNvPr>
              <p:cNvSpPr>
                <a:spLocks/>
              </p:cNvSpPr>
              <p:nvPr/>
            </p:nvSpPr>
            <p:spPr bwMode="auto">
              <a:xfrm>
                <a:off x="4365" y="859"/>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0" name="Freeform 321">
                <a:extLst>
                  <a:ext uri="{FF2B5EF4-FFF2-40B4-BE49-F238E27FC236}">
                    <a16:creationId xmlns:a16="http://schemas.microsoft.com/office/drawing/2014/main" id="{0F2A19D3-A348-4059-B53E-B65316E3E911}"/>
                  </a:ext>
                </a:extLst>
              </p:cNvPr>
              <p:cNvSpPr>
                <a:spLocks/>
              </p:cNvSpPr>
              <p:nvPr/>
            </p:nvSpPr>
            <p:spPr bwMode="auto">
              <a:xfrm>
                <a:off x="4547"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1" name="Freeform 322">
                <a:extLst>
                  <a:ext uri="{FF2B5EF4-FFF2-40B4-BE49-F238E27FC236}">
                    <a16:creationId xmlns:a16="http://schemas.microsoft.com/office/drawing/2014/main" id="{4E6FC497-5BC8-4C1E-B69B-05B91321C366}"/>
                  </a:ext>
                </a:extLst>
              </p:cNvPr>
              <p:cNvSpPr>
                <a:spLocks/>
              </p:cNvSpPr>
              <p:nvPr/>
            </p:nvSpPr>
            <p:spPr bwMode="auto">
              <a:xfrm>
                <a:off x="4528"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2" name="Freeform 323">
                <a:extLst>
                  <a:ext uri="{FF2B5EF4-FFF2-40B4-BE49-F238E27FC236}">
                    <a16:creationId xmlns:a16="http://schemas.microsoft.com/office/drawing/2014/main" id="{2122F635-A63D-4FF3-B210-525E1A5387A6}"/>
                  </a:ext>
                </a:extLst>
              </p:cNvPr>
              <p:cNvSpPr>
                <a:spLocks/>
              </p:cNvSpPr>
              <p:nvPr/>
            </p:nvSpPr>
            <p:spPr bwMode="auto">
              <a:xfrm>
                <a:off x="4651" y="876"/>
                <a:ext cx="47" cy="57"/>
              </a:xfrm>
              <a:custGeom>
                <a:avLst/>
                <a:gdLst>
                  <a:gd name="T0" fmla="*/ 56 w 63"/>
                  <a:gd name="T1" fmla="*/ 0 h 76"/>
                  <a:gd name="T2" fmla="*/ 63 w 63"/>
                  <a:gd name="T3" fmla="*/ 26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6"/>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3" name="Freeform 324">
                <a:extLst>
                  <a:ext uri="{FF2B5EF4-FFF2-40B4-BE49-F238E27FC236}">
                    <a16:creationId xmlns:a16="http://schemas.microsoft.com/office/drawing/2014/main" id="{B8816AF5-7A2F-489B-98F5-40FB3AA9E51C}"/>
                  </a:ext>
                </a:extLst>
              </p:cNvPr>
              <p:cNvSpPr>
                <a:spLocks/>
              </p:cNvSpPr>
              <p:nvPr/>
            </p:nvSpPr>
            <p:spPr bwMode="auto">
              <a:xfrm>
                <a:off x="4632" y="859"/>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4" name="Freeform 325">
                <a:extLst>
                  <a:ext uri="{FF2B5EF4-FFF2-40B4-BE49-F238E27FC236}">
                    <a16:creationId xmlns:a16="http://schemas.microsoft.com/office/drawing/2014/main" id="{879C6B61-9729-4C5C-848C-74D6B13AC62E}"/>
                  </a:ext>
                </a:extLst>
              </p:cNvPr>
              <p:cNvSpPr>
                <a:spLocks/>
              </p:cNvSpPr>
              <p:nvPr/>
            </p:nvSpPr>
            <p:spPr bwMode="auto">
              <a:xfrm>
                <a:off x="4462" y="859"/>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5" name="Line 326">
                <a:extLst>
                  <a:ext uri="{FF2B5EF4-FFF2-40B4-BE49-F238E27FC236}">
                    <a16:creationId xmlns:a16="http://schemas.microsoft.com/office/drawing/2014/main" id="{57563719-42E4-416C-B7F4-BEF35A7CFB6A}"/>
                  </a:ext>
                </a:extLst>
              </p:cNvPr>
              <p:cNvSpPr>
                <a:spLocks noChangeShapeType="1"/>
              </p:cNvSpPr>
              <p:nvPr/>
            </p:nvSpPr>
            <p:spPr bwMode="auto">
              <a:xfrm>
                <a:off x="4486" y="89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6" name="Freeform 327">
                <a:extLst>
                  <a:ext uri="{FF2B5EF4-FFF2-40B4-BE49-F238E27FC236}">
                    <a16:creationId xmlns:a16="http://schemas.microsoft.com/office/drawing/2014/main" id="{84BC1A27-C807-41DD-B6A1-F71E7B1B12BE}"/>
                  </a:ext>
                </a:extLst>
              </p:cNvPr>
              <p:cNvSpPr>
                <a:spLocks/>
              </p:cNvSpPr>
              <p:nvPr/>
            </p:nvSpPr>
            <p:spPr bwMode="auto">
              <a:xfrm>
                <a:off x="4174"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7" name="Freeform 328">
                <a:extLst>
                  <a:ext uri="{FF2B5EF4-FFF2-40B4-BE49-F238E27FC236}">
                    <a16:creationId xmlns:a16="http://schemas.microsoft.com/office/drawing/2014/main" id="{333BC675-4160-468A-A5FB-74138F10B8BF}"/>
                  </a:ext>
                </a:extLst>
              </p:cNvPr>
              <p:cNvSpPr>
                <a:spLocks/>
              </p:cNvSpPr>
              <p:nvPr/>
            </p:nvSpPr>
            <p:spPr bwMode="auto">
              <a:xfrm>
                <a:off x="4156"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8" name="Freeform 329">
                <a:extLst>
                  <a:ext uri="{FF2B5EF4-FFF2-40B4-BE49-F238E27FC236}">
                    <a16:creationId xmlns:a16="http://schemas.microsoft.com/office/drawing/2014/main" id="{F671B5C5-EC50-4557-AE9C-AACED35D8680}"/>
                  </a:ext>
                </a:extLst>
              </p:cNvPr>
              <p:cNvSpPr>
                <a:spLocks/>
              </p:cNvSpPr>
              <p:nvPr/>
            </p:nvSpPr>
            <p:spPr bwMode="auto">
              <a:xfrm>
                <a:off x="4279" y="1231"/>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9" name="Freeform 330">
                <a:extLst>
                  <a:ext uri="{FF2B5EF4-FFF2-40B4-BE49-F238E27FC236}">
                    <a16:creationId xmlns:a16="http://schemas.microsoft.com/office/drawing/2014/main" id="{CAC7A7A4-519E-403C-A5C4-E872F13C32B6}"/>
                  </a:ext>
                </a:extLst>
              </p:cNvPr>
              <p:cNvSpPr>
                <a:spLocks/>
              </p:cNvSpPr>
              <p:nvPr/>
            </p:nvSpPr>
            <p:spPr bwMode="auto">
              <a:xfrm>
                <a:off x="4260" y="1214"/>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0" name="Freeform 331">
                <a:extLst>
                  <a:ext uri="{FF2B5EF4-FFF2-40B4-BE49-F238E27FC236}">
                    <a16:creationId xmlns:a16="http://schemas.microsoft.com/office/drawing/2014/main" id="{4C688674-89DF-4401-B81C-C80AC0581D55}"/>
                  </a:ext>
                </a:extLst>
              </p:cNvPr>
              <p:cNvSpPr>
                <a:spLocks/>
              </p:cNvSpPr>
              <p:nvPr/>
            </p:nvSpPr>
            <p:spPr bwMode="auto">
              <a:xfrm>
                <a:off x="4386" y="1231"/>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1" name="Freeform 332">
                <a:extLst>
                  <a:ext uri="{FF2B5EF4-FFF2-40B4-BE49-F238E27FC236}">
                    <a16:creationId xmlns:a16="http://schemas.microsoft.com/office/drawing/2014/main" id="{94D1A2CE-7360-4A3D-BE86-4F2DE86C7D3B}"/>
                  </a:ext>
                </a:extLst>
              </p:cNvPr>
              <p:cNvSpPr>
                <a:spLocks/>
              </p:cNvSpPr>
              <p:nvPr/>
            </p:nvSpPr>
            <p:spPr bwMode="auto">
              <a:xfrm>
                <a:off x="4368" y="1214"/>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2" name="Freeform 333">
                <a:extLst>
                  <a:ext uri="{FF2B5EF4-FFF2-40B4-BE49-F238E27FC236}">
                    <a16:creationId xmlns:a16="http://schemas.microsoft.com/office/drawing/2014/main" id="{F205F536-BC19-4330-9161-394D5FBBCE34}"/>
                  </a:ext>
                </a:extLst>
              </p:cNvPr>
              <p:cNvSpPr>
                <a:spLocks/>
              </p:cNvSpPr>
              <p:nvPr/>
            </p:nvSpPr>
            <p:spPr bwMode="auto">
              <a:xfrm>
                <a:off x="4553" y="1231"/>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3" name="Freeform 334">
                <a:extLst>
                  <a:ext uri="{FF2B5EF4-FFF2-40B4-BE49-F238E27FC236}">
                    <a16:creationId xmlns:a16="http://schemas.microsoft.com/office/drawing/2014/main" id="{A89FD7EA-6BA3-4EC9-9281-DAD6E3333ACF}"/>
                  </a:ext>
                </a:extLst>
              </p:cNvPr>
              <p:cNvSpPr>
                <a:spLocks/>
              </p:cNvSpPr>
              <p:nvPr/>
            </p:nvSpPr>
            <p:spPr bwMode="auto">
              <a:xfrm>
                <a:off x="4535" y="1214"/>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4" name="Freeform 335">
                <a:extLst>
                  <a:ext uri="{FF2B5EF4-FFF2-40B4-BE49-F238E27FC236}">
                    <a16:creationId xmlns:a16="http://schemas.microsoft.com/office/drawing/2014/main" id="{323719E3-7B15-406D-8299-1D0E4FB5253B}"/>
                  </a:ext>
                </a:extLst>
              </p:cNvPr>
              <p:cNvSpPr>
                <a:spLocks/>
              </p:cNvSpPr>
              <p:nvPr/>
            </p:nvSpPr>
            <p:spPr bwMode="auto">
              <a:xfrm>
                <a:off x="4657" y="1231"/>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5" name="Freeform 336">
                <a:extLst>
                  <a:ext uri="{FF2B5EF4-FFF2-40B4-BE49-F238E27FC236}">
                    <a16:creationId xmlns:a16="http://schemas.microsoft.com/office/drawing/2014/main" id="{286303CD-E337-4E8E-A9E7-4C319663CF51}"/>
                  </a:ext>
                </a:extLst>
              </p:cNvPr>
              <p:cNvSpPr>
                <a:spLocks/>
              </p:cNvSpPr>
              <p:nvPr/>
            </p:nvSpPr>
            <p:spPr bwMode="auto">
              <a:xfrm>
                <a:off x="4638" y="1214"/>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6" name="Freeform 337">
                <a:extLst>
                  <a:ext uri="{FF2B5EF4-FFF2-40B4-BE49-F238E27FC236}">
                    <a16:creationId xmlns:a16="http://schemas.microsoft.com/office/drawing/2014/main" id="{243176AA-AD99-4A6D-9E0C-6F4EDB4D4148}"/>
                  </a:ext>
                </a:extLst>
              </p:cNvPr>
              <p:cNvSpPr>
                <a:spLocks/>
              </p:cNvSpPr>
              <p:nvPr/>
            </p:nvSpPr>
            <p:spPr bwMode="auto">
              <a:xfrm>
                <a:off x="4469" y="1214"/>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7" name="Line 338">
                <a:extLst>
                  <a:ext uri="{FF2B5EF4-FFF2-40B4-BE49-F238E27FC236}">
                    <a16:creationId xmlns:a16="http://schemas.microsoft.com/office/drawing/2014/main" id="{F19EF106-6CBC-4AD2-8DDD-142AB7A7BF4C}"/>
                  </a:ext>
                </a:extLst>
              </p:cNvPr>
              <p:cNvSpPr>
                <a:spLocks noChangeShapeType="1"/>
              </p:cNvSpPr>
              <p:nvPr/>
            </p:nvSpPr>
            <p:spPr bwMode="auto">
              <a:xfrm>
                <a:off x="4492" y="1247"/>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8" name="Freeform 339">
                <a:extLst>
                  <a:ext uri="{FF2B5EF4-FFF2-40B4-BE49-F238E27FC236}">
                    <a16:creationId xmlns:a16="http://schemas.microsoft.com/office/drawing/2014/main" id="{CB0A1151-D55A-41E7-961A-257D851AE5FE}"/>
                  </a:ext>
                </a:extLst>
              </p:cNvPr>
              <p:cNvSpPr>
                <a:spLocks/>
              </p:cNvSpPr>
              <p:nvPr/>
            </p:nvSpPr>
            <p:spPr bwMode="auto">
              <a:xfrm>
                <a:off x="3969"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9" name="Freeform 340">
                <a:extLst>
                  <a:ext uri="{FF2B5EF4-FFF2-40B4-BE49-F238E27FC236}">
                    <a16:creationId xmlns:a16="http://schemas.microsoft.com/office/drawing/2014/main" id="{D8E3FE00-A45C-4122-898B-94547748ED11}"/>
                  </a:ext>
                </a:extLst>
              </p:cNvPr>
              <p:cNvSpPr>
                <a:spLocks/>
              </p:cNvSpPr>
              <p:nvPr/>
            </p:nvSpPr>
            <p:spPr bwMode="auto">
              <a:xfrm>
                <a:off x="3950"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0" name="Freeform 341">
                <a:extLst>
                  <a:ext uri="{FF2B5EF4-FFF2-40B4-BE49-F238E27FC236}">
                    <a16:creationId xmlns:a16="http://schemas.microsoft.com/office/drawing/2014/main" id="{5B85119A-35AF-4A6D-B9CD-0589F802179F}"/>
                  </a:ext>
                </a:extLst>
              </p:cNvPr>
              <p:cNvSpPr>
                <a:spLocks/>
              </p:cNvSpPr>
              <p:nvPr/>
            </p:nvSpPr>
            <p:spPr bwMode="auto">
              <a:xfrm>
                <a:off x="4077"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1" name="Freeform 342">
                <a:extLst>
                  <a:ext uri="{FF2B5EF4-FFF2-40B4-BE49-F238E27FC236}">
                    <a16:creationId xmlns:a16="http://schemas.microsoft.com/office/drawing/2014/main" id="{8992BA5E-FD2C-44BB-BF07-D749AF4ED174}"/>
                  </a:ext>
                </a:extLst>
              </p:cNvPr>
              <p:cNvSpPr>
                <a:spLocks/>
              </p:cNvSpPr>
              <p:nvPr/>
            </p:nvSpPr>
            <p:spPr bwMode="auto">
              <a:xfrm>
                <a:off x="4058"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2" name="Freeform 343">
                <a:extLst>
                  <a:ext uri="{FF2B5EF4-FFF2-40B4-BE49-F238E27FC236}">
                    <a16:creationId xmlns:a16="http://schemas.microsoft.com/office/drawing/2014/main" id="{EA8988F8-E9AC-48F1-AB09-88FDFC636C12}"/>
                  </a:ext>
                </a:extLst>
              </p:cNvPr>
              <p:cNvSpPr>
                <a:spLocks/>
              </p:cNvSpPr>
              <p:nvPr/>
            </p:nvSpPr>
            <p:spPr bwMode="auto">
              <a:xfrm>
                <a:off x="4243"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3" name="Freeform 344">
                <a:extLst>
                  <a:ext uri="{FF2B5EF4-FFF2-40B4-BE49-F238E27FC236}">
                    <a16:creationId xmlns:a16="http://schemas.microsoft.com/office/drawing/2014/main" id="{8E480771-C822-4C02-BEC6-1D7C800ACA48}"/>
                  </a:ext>
                </a:extLst>
              </p:cNvPr>
              <p:cNvSpPr>
                <a:spLocks/>
              </p:cNvSpPr>
              <p:nvPr/>
            </p:nvSpPr>
            <p:spPr bwMode="auto">
              <a:xfrm>
                <a:off x="4224"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4" name="Freeform 345">
                <a:extLst>
                  <a:ext uri="{FF2B5EF4-FFF2-40B4-BE49-F238E27FC236}">
                    <a16:creationId xmlns:a16="http://schemas.microsoft.com/office/drawing/2014/main" id="{A13455CB-3EF6-4A94-9B0D-F5142EE48ABB}"/>
                  </a:ext>
                </a:extLst>
              </p:cNvPr>
              <p:cNvSpPr>
                <a:spLocks/>
              </p:cNvSpPr>
              <p:nvPr/>
            </p:nvSpPr>
            <p:spPr bwMode="auto">
              <a:xfrm>
                <a:off x="4347" y="1813"/>
                <a:ext cx="48"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5" name="Freeform 346">
                <a:extLst>
                  <a:ext uri="{FF2B5EF4-FFF2-40B4-BE49-F238E27FC236}">
                    <a16:creationId xmlns:a16="http://schemas.microsoft.com/office/drawing/2014/main" id="{3111F207-661D-4CDA-9F5D-87B8CD487C3F}"/>
                  </a:ext>
                </a:extLst>
              </p:cNvPr>
              <p:cNvSpPr>
                <a:spLocks/>
              </p:cNvSpPr>
              <p:nvPr/>
            </p:nvSpPr>
            <p:spPr bwMode="auto">
              <a:xfrm>
                <a:off x="4329" y="1796"/>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6" name="Freeform 347">
                <a:extLst>
                  <a:ext uri="{FF2B5EF4-FFF2-40B4-BE49-F238E27FC236}">
                    <a16:creationId xmlns:a16="http://schemas.microsoft.com/office/drawing/2014/main" id="{58FD845D-33F2-4D55-A9CC-ABE6E78818AE}"/>
                  </a:ext>
                </a:extLst>
              </p:cNvPr>
              <p:cNvSpPr>
                <a:spLocks/>
              </p:cNvSpPr>
              <p:nvPr/>
            </p:nvSpPr>
            <p:spPr bwMode="auto">
              <a:xfrm>
                <a:off x="4159" y="1796"/>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7" name="Line 348">
                <a:extLst>
                  <a:ext uri="{FF2B5EF4-FFF2-40B4-BE49-F238E27FC236}">
                    <a16:creationId xmlns:a16="http://schemas.microsoft.com/office/drawing/2014/main" id="{432C3202-F744-4BBC-BB16-0A0B9183BEA3}"/>
                  </a:ext>
                </a:extLst>
              </p:cNvPr>
              <p:cNvSpPr>
                <a:spLocks noChangeShapeType="1"/>
              </p:cNvSpPr>
              <p:nvPr/>
            </p:nvSpPr>
            <p:spPr bwMode="auto">
              <a:xfrm>
                <a:off x="4182" y="1830"/>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8" name="Freeform 349">
                <a:extLst>
                  <a:ext uri="{FF2B5EF4-FFF2-40B4-BE49-F238E27FC236}">
                    <a16:creationId xmlns:a16="http://schemas.microsoft.com/office/drawing/2014/main" id="{A6DF442E-EFE6-4316-9BB0-BE77FC291A7C}"/>
                  </a:ext>
                </a:extLst>
              </p:cNvPr>
              <p:cNvSpPr>
                <a:spLocks/>
              </p:cNvSpPr>
              <p:nvPr/>
            </p:nvSpPr>
            <p:spPr bwMode="auto">
              <a:xfrm>
                <a:off x="4445" y="1813"/>
                <a:ext cx="47"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9" name="Freeform 350">
                <a:extLst>
                  <a:ext uri="{FF2B5EF4-FFF2-40B4-BE49-F238E27FC236}">
                    <a16:creationId xmlns:a16="http://schemas.microsoft.com/office/drawing/2014/main" id="{46AE1093-B4B4-45B4-AED0-E05C286CFDA7}"/>
                  </a:ext>
                </a:extLst>
              </p:cNvPr>
              <p:cNvSpPr>
                <a:spLocks/>
              </p:cNvSpPr>
              <p:nvPr/>
            </p:nvSpPr>
            <p:spPr bwMode="auto">
              <a:xfrm>
                <a:off x="4426"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0" name="Freeform 351">
                <a:extLst>
                  <a:ext uri="{FF2B5EF4-FFF2-40B4-BE49-F238E27FC236}">
                    <a16:creationId xmlns:a16="http://schemas.microsoft.com/office/drawing/2014/main" id="{467BF1DC-E364-4BDD-9E74-2F5505882BDF}"/>
                  </a:ext>
                </a:extLst>
              </p:cNvPr>
              <p:cNvSpPr>
                <a:spLocks/>
              </p:cNvSpPr>
              <p:nvPr/>
            </p:nvSpPr>
            <p:spPr bwMode="auto">
              <a:xfrm>
                <a:off x="4550" y="1813"/>
                <a:ext cx="47" cy="57"/>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1" name="Freeform 352">
                <a:extLst>
                  <a:ext uri="{FF2B5EF4-FFF2-40B4-BE49-F238E27FC236}">
                    <a16:creationId xmlns:a16="http://schemas.microsoft.com/office/drawing/2014/main" id="{14627F0F-F6FF-4692-A6CD-20140E9094FA}"/>
                  </a:ext>
                </a:extLst>
              </p:cNvPr>
              <p:cNvSpPr>
                <a:spLocks/>
              </p:cNvSpPr>
              <p:nvPr/>
            </p:nvSpPr>
            <p:spPr bwMode="auto">
              <a:xfrm>
                <a:off x="4531" y="1796"/>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2" name="Freeform 353">
                <a:extLst>
                  <a:ext uri="{FF2B5EF4-FFF2-40B4-BE49-F238E27FC236}">
                    <a16:creationId xmlns:a16="http://schemas.microsoft.com/office/drawing/2014/main" id="{31CBA8A6-EF7F-43B5-991E-DBEAE6FC09CB}"/>
                  </a:ext>
                </a:extLst>
              </p:cNvPr>
              <p:cNvSpPr>
                <a:spLocks/>
              </p:cNvSpPr>
              <p:nvPr/>
            </p:nvSpPr>
            <p:spPr bwMode="auto">
              <a:xfrm>
                <a:off x="4657" y="1813"/>
                <a:ext cx="48" cy="57"/>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3" name="Freeform 354">
                <a:extLst>
                  <a:ext uri="{FF2B5EF4-FFF2-40B4-BE49-F238E27FC236}">
                    <a16:creationId xmlns:a16="http://schemas.microsoft.com/office/drawing/2014/main" id="{4E68975F-A417-45EA-A7CE-40DEF616B7F1}"/>
                  </a:ext>
                </a:extLst>
              </p:cNvPr>
              <p:cNvSpPr>
                <a:spLocks/>
              </p:cNvSpPr>
              <p:nvPr/>
            </p:nvSpPr>
            <p:spPr bwMode="auto">
              <a:xfrm>
                <a:off x="4638" y="1796"/>
                <a:ext cx="49" cy="58"/>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4" name="Freeform 355">
                <a:extLst>
                  <a:ext uri="{FF2B5EF4-FFF2-40B4-BE49-F238E27FC236}">
                    <a16:creationId xmlns:a16="http://schemas.microsoft.com/office/drawing/2014/main" id="{FE1220E6-762E-4A58-BDC0-90F53256C826}"/>
                  </a:ext>
                </a:extLst>
              </p:cNvPr>
              <p:cNvSpPr>
                <a:spLocks/>
              </p:cNvSpPr>
              <p:nvPr/>
            </p:nvSpPr>
            <p:spPr bwMode="auto">
              <a:xfrm>
                <a:off x="4077"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5" name="Freeform 356">
                <a:extLst>
                  <a:ext uri="{FF2B5EF4-FFF2-40B4-BE49-F238E27FC236}">
                    <a16:creationId xmlns:a16="http://schemas.microsoft.com/office/drawing/2014/main" id="{41591472-A255-47AB-9F02-EA81FD3C0916}"/>
                  </a:ext>
                </a:extLst>
              </p:cNvPr>
              <p:cNvSpPr>
                <a:spLocks/>
              </p:cNvSpPr>
              <p:nvPr/>
            </p:nvSpPr>
            <p:spPr bwMode="auto">
              <a:xfrm>
                <a:off x="4058"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6" name="Freeform 357">
                <a:extLst>
                  <a:ext uri="{FF2B5EF4-FFF2-40B4-BE49-F238E27FC236}">
                    <a16:creationId xmlns:a16="http://schemas.microsoft.com/office/drawing/2014/main" id="{2C1F7A99-4907-48FB-805C-102EBBD63C54}"/>
                  </a:ext>
                </a:extLst>
              </p:cNvPr>
              <p:cNvSpPr>
                <a:spLocks/>
              </p:cNvSpPr>
              <p:nvPr/>
            </p:nvSpPr>
            <p:spPr bwMode="auto">
              <a:xfrm>
                <a:off x="4159"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7" name="Line 358">
                <a:extLst>
                  <a:ext uri="{FF2B5EF4-FFF2-40B4-BE49-F238E27FC236}">
                    <a16:creationId xmlns:a16="http://schemas.microsoft.com/office/drawing/2014/main" id="{3B17E61E-F301-4ACF-ADCB-36ADE35E5211}"/>
                  </a:ext>
                </a:extLst>
              </p:cNvPr>
              <p:cNvSpPr>
                <a:spLocks noChangeShapeType="1"/>
              </p:cNvSpPr>
              <p:nvPr/>
            </p:nvSpPr>
            <p:spPr bwMode="auto">
              <a:xfrm>
                <a:off x="4182"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8" name="Freeform 359">
                <a:extLst>
                  <a:ext uri="{FF2B5EF4-FFF2-40B4-BE49-F238E27FC236}">
                    <a16:creationId xmlns:a16="http://schemas.microsoft.com/office/drawing/2014/main" id="{16B1AD56-BB9D-4022-8D1E-818DF08A78A8}"/>
                  </a:ext>
                </a:extLst>
              </p:cNvPr>
              <p:cNvSpPr>
                <a:spLocks/>
              </p:cNvSpPr>
              <p:nvPr/>
            </p:nvSpPr>
            <p:spPr bwMode="auto">
              <a:xfrm>
                <a:off x="4315"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9" name="Freeform 360">
                <a:extLst>
                  <a:ext uri="{FF2B5EF4-FFF2-40B4-BE49-F238E27FC236}">
                    <a16:creationId xmlns:a16="http://schemas.microsoft.com/office/drawing/2014/main" id="{A8899A94-8C2D-422A-9EF9-EA2FD6E5BD06}"/>
                  </a:ext>
                </a:extLst>
              </p:cNvPr>
              <p:cNvSpPr>
                <a:spLocks/>
              </p:cNvSpPr>
              <p:nvPr/>
            </p:nvSpPr>
            <p:spPr bwMode="auto">
              <a:xfrm>
                <a:off x="4296"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0" name="Freeform 361">
                <a:extLst>
                  <a:ext uri="{FF2B5EF4-FFF2-40B4-BE49-F238E27FC236}">
                    <a16:creationId xmlns:a16="http://schemas.microsoft.com/office/drawing/2014/main" id="{C7749403-1BC9-42CD-A4B6-ED1E13124271}"/>
                  </a:ext>
                </a:extLst>
              </p:cNvPr>
              <p:cNvSpPr>
                <a:spLocks/>
              </p:cNvSpPr>
              <p:nvPr/>
            </p:nvSpPr>
            <p:spPr bwMode="auto">
              <a:xfrm>
                <a:off x="4481" y="1696"/>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1" name="Freeform 362">
                <a:extLst>
                  <a:ext uri="{FF2B5EF4-FFF2-40B4-BE49-F238E27FC236}">
                    <a16:creationId xmlns:a16="http://schemas.microsoft.com/office/drawing/2014/main" id="{F7418527-38DC-460A-9095-91832ABB2501}"/>
                  </a:ext>
                </a:extLst>
              </p:cNvPr>
              <p:cNvSpPr>
                <a:spLocks/>
              </p:cNvSpPr>
              <p:nvPr/>
            </p:nvSpPr>
            <p:spPr bwMode="auto">
              <a:xfrm>
                <a:off x="4462"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2" name="Freeform 363">
                <a:extLst>
                  <a:ext uri="{FF2B5EF4-FFF2-40B4-BE49-F238E27FC236}">
                    <a16:creationId xmlns:a16="http://schemas.microsoft.com/office/drawing/2014/main" id="{51610D36-67E1-4BCD-B1D3-37B13DAFB2C9}"/>
                  </a:ext>
                </a:extLst>
              </p:cNvPr>
              <p:cNvSpPr>
                <a:spLocks/>
              </p:cNvSpPr>
              <p:nvPr/>
            </p:nvSpPr>
            <p:spPr bwMode="auto">
              <a:xfrm>
                <a:off x="4586"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3" name="Freeform 364">
                <a:extLst>
                  <a:ext uri="{FF2B5EF4-FFF2-40B4-BE49-F238E27FC236}">
                    <a16:creationId xmlns:a16="http://schemas.microsoft.com/office/drawing/2014/main" id="{43F2107A-B5FA-4017-B1A9-861B743A1784}"/>
                  </a:ext>
                </a:extLst>
              </p:cNvPr>
              <p:cNvSpPr>
                <a:spLocks/>
              </p:cNvSpPr>
              <p:nvPr/>
            </p:nvSpPr>
            <p:spPr bwMode="auto">
              <a:xfrm>
                <a:off x="4567"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4" name="Freeform 365">
                <a:extLst>
                  <a:ext uri="{FF2B5EF4-FFF2-40B4-BE49-F238E27FC236}">
                    <a16:creationId xmlns:a16="http://schemas.microsoft.com/office/drawing/2014/main" id="{0593C24B-D116-4365-ADB0-7B48E00E905B}"/>
                  </a:ext>
                </a:extLst>
              </p:cNvPr>
              <p:cNvSpPr>
                <a:spLocks/>
              </p:cNvSpPr>
              <p:nvPr/>
            </p:nvSpPr>
            <p:spPr bwMode="auto">
              <a:xfrm>
                <a:off x="4228" y="1679"/>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5" name="Line 366">
                <a:extLst>
                  <a:ext uri="{FF2B5EF4-FFF2-40B4-BE49-F238E27FC236}">
                    <a16:creationId xmlns:a16="http://schemas.microsoft.com/office/drawing/2014/main" id="{7A561A34-1D5B-49A0-8BA4-CA8F5D822FFA}"/>
                  </a:ext>
                </a:extLst>
              </p:cNvPr>
              <p:cNvSpPr>
                <a:spLocks noChangeShapeType="1"/>
              </p:cNvSpPr>
              <p:nvPr/>
            </p:nvSpPr>
            <p:spPr bwMode="auto">
              <a:xfrm>
                <a:off x="425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6" name="Freeform 367">
                <a:extLst>
                  <a:ext uri="{FF2B5EF4-FFF2-40B4-BE49-F238E27FC236}">
                    <a16:creationId xmlns:a16="http://schemas.microsoft.com/office/drawing/2014/main" id="{07410613-E257-4029-8602-4AD4E9A6DEEB}"/>
                  </a:ext>
                </a:extLst>
              </p:cNvPr>
              <p:cNvSpPr>
                <a:spLocks/>
              </p:cNvSpPr>
              <p:nvPr/>
            </p:nvSpPr>
            <p:spPr bwMode="auto">
              <a:xfrm>
                <a:off x="4397"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7" name="Line 368">
                <a:extLst>
                  <a:ext uri="{FF2B5EF4-FFF2-40B4-BE49-F238E27FC236}">
                    <a16:creationId xmlns:a16="http://schemas.microsoft.com/office/drawing/2014/main" id="{0C0F7BCF-931C-4429-9006-5A535BA5D2C5}"/>
                  </a:ext>
                </a:extLst>
              </p:cNvPr>
              <p:cNvSpPr>
                <a:spLocks noChangeShapeType="1"/>
              </p:cNvSpPr>
              <p:nvPr/>
            </p:nvSpPr>
            <p:spPr bwMode="auto">
              <a:xfrm>
                <a:off x="4420"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8" name="Freeform 369">
                <a:extLst>
                  <a:ext uri="{FF2B5EF4-FFF2-40B4-BE49-F238E27FC236}">
                    <a16:creationId xmlns:a16="http://schemas.microsoft.com/office/drawing/2014/main" id="{B9738AFB-1535-4E95-BDD9-FA526E8D0EFC}"/>
                  </a:ext>
                </a:extLst>
              </p:cNvPr>
              <p:cNvSpPr>
                <a:spLocks/>
              </p:cNvSpPr>
              <p:nvPr/>
            </p:nvSpPr>
            <p:spPr bwMode="auto">
              <a:xfrm>
                <a:off x="4250"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9" name="Freeform 370">
                <a:extLst>
                  <a:ext uri="{FF2B5EF4-FFF2-40B4-BE49-F238E27FC236}">
                    <a16:creationId xmlns:a16="http://schemas.microsoft.com/office/drawing/2014/main" id="{4242EE90-D242-49F5-9AD1-EE3B379028CD}"/>
                  </a:ext>
                </a:extLst>
              </p:cNvPr>
              <p:cNvSpPr>
                <a:spLocks/>
              </p:cNvSpPr>
              <p:nvPr/>
            </p:nvSpPr>
            <p:spPr bwMode="auto">
              <a:xfrm>
                <a:off x="4231"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0" name="Freeform 371">
                <a:extLst>
                  <a:ext uri="{FF2B5EF4-FFF2-40B4-BE49-F238E27FC236}">
                    <a16:creationId xmlns:a16="http://schemas.microsoft.com/office/drawing/2014/main" id="{2DDC1BA9-00BD-4091-B42B-B148F612CAA8}"/>
                  </a:ext>
                </a:extLst>
              </p:cNvPr>
              <p:cNvSpPr>
                <a:spLocks/>
              </p:cNvSpPr>
              <p:nvPr/>
            </p:nvSpPr>
            <p:spPr bwMode="auto">
              <a:xfrm>
                <a:off x="409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1" name="Line 372">
                <a:extLst>
                  <a:ext uri="{FF2B5EF4-FFF2-40B4-BE49-F238E27FC236}">
                    <a16:creationId xmlns:a16="http://schemas.microsoft.com/office/drawing/2014/main" id="{B494B801-496B-49FC-9B04-167B1D1778B3}"/>
                  </a:ext>
                </a:extLst>
              </p:cNvPr>
              <p:cNvSpPr>
                <a:spLocks noChangeShapeType="1"/>
              </p:cNvSpPr>
              <p:nvPr/>
            </p:nvSpPr>
            <p:spPr bwMode="auto">
              <a:xfrm>
                <a:off x="411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2" name="Freeform 373">
                <a:extLst>
                  <a:ext uri="{FF2B5EF4-FFF2-40B4-BE49-F238E27FC236}">
                    <a16:creationId xmlns:a16="http://schemas.microsoft.com/office/drawing/2014/main" id="{76473A65-585A-4D71-9A5C-3DAFB4D931B4}"/>
                  </a:ext>
                </a:extLst>
              </p:cNvPr>
              <p:cNvSpPr>
                <a:spLocks/>
              </p:cNvSpPr>
              <p:nvPr/>
            </p:nvSpPr>
            <p:spPr bwMode="auto">
              <a:xfrm>
                <a:off x="4159"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3" name="Line 374">
                <a:extLst>
                  <a:ext uri="{FF2B5EF4-FFF2-40B4-BE49-F238E27FC236}">
                    <a16:creationId xmlns:a16="http://schemas.microsoft.com/office/drawing/2014/main" id="{2CDF04F7-A35D-49C4-982A-4DE843D3A708}"/>
                  </a:ext>
                </a:extLst>
              </p:cNvPr>
              <p:cNvSpPr>
                <a:spLocks noChangeShapeType="1"/>
              </p:cNvSpPr>
              <p:nvPr/>
            </p:nvSpPr>
            <p:spPr bwMode="auto">
              <a:xfrm>
                <a:off x="4182"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4" name="Freeform 375">
                <a:extLst>
                  <a:ext uri="{FF2B5EF4-FFF2-40B4-BE49-F238E27FC236}">
                    <a16:creationId xmlns:a16="http://schemas.microsoft.com/office/drawing/2014/main" id="{BC68CBF9-D219-4C2D-BCA8-BB53EDAC9ABB}"/>
                  </a:ext>
                </a:extLst>
              </p:cNvPr>
              <p:cNvSpPr>
                <a:spLocks/>
              </p:cNvSpPr>
              <p:nvPr/>
            </p:nvSpPr>
            <p:spPr bwMode="auto">
              <a:xfrm>
                <a:off x="4332"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5" name="Line 376">
                <a:extLst>
                  <a:ext uri="{FF2B5EF4-FFF2-40B4-BE49-F238E27FC236}">
                    <a16:creationId xmlns:a16="http://schemas.microsoft.com/office/drawing/2014/main" id="{12373F6E-070B-4287-B882-A5C5B6EA5D85}"/>
                  </a:ext>
                </a:extLst>
              </p:cNvPr>
              <p:cNvSpPr>
                <a:spLocks noChangeShapeType="1"/>
              </p:cNvSpPr>
              <p:nvPr/>
            </p:nvSpPr>
            <p:spPr bwMode="auto">
              <a:xfrm>
                <a:off x="4355"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6" name="Freeform 377">
                <a:extLst>
                  <a:ext uri="{FF2B5EF4-FFF2-40B4-BE49-F238E27FC236}">
                    <a16:creationId xmlns:a16="http://schemas.microsoft.com/office/drawing/2014/main" id="{F1A356B0-194E-467E-B17B-B416D8C502FB}"/>
                  </a:ext>
                </a:extLst>
              </p:cNvPr>
              <p:cNvSpPr>
                <a:spLocks/>
              </p:cNvSpPr>
              <p:nvPr/>
            </p:nvSpPr>
            <p:spPr bwMode="auto">
              <a:xfrm>
                <a:off x="4488" y="1459"/>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7" name="Freeform 378">
                <a:extLst>
                  <a:ext uri="{FF2B5EF4-FFF2-40B4-BE49-F238E27FC236}">
                    <a16:creationId xmlns:a16="http://schemas.microsoft.com/office/drawing/2014/main" id="{E0B8D26C-6A5F-440D-946A-3E64EED7B0FA}"/>
                  </a:ext>
                </a:extLst>
              </p:cNvPr>
              <p:cNvSpPr>
                <a:spLocks/>
              </p:cNvSpPr>
              <p:nvPr/>
            </p:nvSpPr>
            <p:spPr bwMode="auto">
              <a:xfrm>
                <a:off x="4469"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8" name="Freeform 379">
                <a:extLst>
                  <a:ext uri="{FF2B5EF4-FFF2-40B4-BE49-F238E27FC236}">
                    <a16:creationId xmlns:a16="http://schemas.microsoft.com/office/drawing/2014/main" id="{CA882C9D-EA82-4483-8E48-AA41C6E1B925}"/>
                  </a:ext>
                </a:extLst>
              </p:cNvPr>
              <p:cNvSpPr>
                <a:spLocks/>
              </p:cNvSpPr>
              <p:nvPr/>
            </p:nvSpPr>
            <p:spPr bwMode="auto">
              <a:xfrm>
                <a:off x="4654" y="1459"/>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9" name="Freeform 380">
                <a:extLst>
                  <a:ext uri="{FF2B5EF4-FFF2-40B4-BE49-F238E27FC236}">
                    <a16:creationId xmlns:a16="http://schemas.microsoft.com/office/drawing/2014/main" id="{6281CECF-8AAA-4AA9-A808-783555C3BF47}"/>
                  </a:ext>
                </a:extLst>
              </p:cNvPr>
              <p:cNvSpPr>
                <a:spLocks/>
              </p:cNvSpPr>
              <p:nvPr/>
            </p:nvSpPr>
            <p:spPr bwMode="auto">
              <a:xfrm>
                <a:off x="4635" y="1441"/>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0" name="Freeform 381">
                <a:extLst>
                  <a:ext uri="{FF2B5EF4-FFF2-40B4-BE49-F238E27FC236}">
                    <a16:creationId xmlns:a16="http://schemas.microsoft.com/office/drawing/2014/main" id="{D8BC794F-E367-4A8B-81C6-32084B4323BB}"/>
                  </a:ext>
                </a:extLst>
              </p:cNvPr>
              <p:cNvSpPr>
                <a:spLocks/>
              </p:cNvSpPr>
              <p:nvPr/>
            </p:nvSpPr>
            <p:spPr bwMode="auto">
              <a:xfrm>
                <a:off x="4401" y="1441"/>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1" name="Line 382">
                <a:extLst>
                  <a:ext uri="{FF2B5EF4-FFF2-40B4-BE49-F238E27FC236}">
                    <a16:creationId xmlns:a16="http://schemas.microsoft.com/office/drawing/2014/main" id="{E588DD42-3619-43A1-9F40-D1570CB0D3A2}"/>
                  </a:ext>
                </a:extLst>
              </p:cNvPr>
              <p:cNvSpPr>
                <a:spLocks noChangeShapeType="1"/>
              </p:cNvSpPr>
              <p:nvPr/>
            </p:nvSpPr>
            <p:spPr bwMode="auto">
              <a:xfrm>
                <a:off x="442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2" name="Freeform 383">
                <a:extLst>
                  <a:ext uri="{FF2B5EF4-FFF2-40B4-BE49-F238E27FC236}">
                    <a16:creationId xmlns:a16="http://schemas.microsoft.com/office/drawing/2014/main" id="{9F870B4B-B203-4FF6-B328-BF7E13554EFD}"/>
                  </a:ext>
                </a:extLst>
              </p:cNvPr>
              <p:cNvSpPr>
                <a:spLocks/>
              </p:cNvSpPr>
              <p:nvPr/>
            </p:nvSpPr>
            <p:spPr bwMode="auto">
              <a:xfrm>
                <a:off x="4570" y="1441"/>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3" name="Line 384">
                <a:extLst>
                  <a:ext uri="{FF2B5EF4-FFF2-40B4-BE49-F238E27FC236}">
                    <a16:creationId xmlns:a16="http://schemas.microsoft.com/office/drawing/2014/main" id="{A0FD251B-6779-48EB-8EAA-E731FC72ABCD}"/>
                  </a:ext>
                </a:extLst>
              </p:cNvPr>
              <p:cNvSpPr>
                <a:spLocks noChangeShapeType="1"/>
              </p:cNvSpPr>
              <p:nvPr/>
            </p:nvSpPr>
            <p:spPr bwMode="auto">
              <a:xfrm>
                <a:off x="4593" y="147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4" name="Freeform 385">
                <a:extLst>
                  <a:ext uri="{FF2B5EF4-FFF2-40B4-BE49-F238E27FC236}">
                    <a16:creationId xmlns:a16="http://schemas.microsoft.com/office/drawing/2014/main" id="{7E80FC19-CCAA-4E3F-8851-AD5D0D70B8FE}"/>
                  </a:ext>
                </a:extLst>
              </p:cNvPr>
              <p:cNvSpPr>
                <a:spLocks/>
              </p:cNvSpPr>
              <p:nvPr/>
            </p:nvSpPr>
            <p:spPr bwMode="auto">
              <a:xfrm>
                <a:off x="3914"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5" name="Line 386">
                <a:extLst>
                  <a:ext uri="{FF2B5EF4-FFF2-40B4-BE49-F238E27FC236}">
                    <a16:creationId xmlns:a16="http://schemas.microsoft.com/office/drawing/2014/main" id="{E38AF513-500A-4296-A1AF-CDEB50429D51}"/>
                  </a:ext>
                </a:extLst>
              </p:cNvPr>
              <p:cNvSpPr>
                <a:spLocks noChangeShapeType="1"/>
              </p:cNvSpPr>
              <p:nvPr/>
            </p:nvSpPr>
            <p:spPr bwMode="auto">
              <a:xfrm>
                <a:off x="3937"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6" name="Freeform 387">
                <a:extLst>
                  <a:ext uri="{FF2B5EF4-FFF2-40B4-BE49-F238E27FC236}">
                    <a16:creationId xmlns:a16="http://schemas.microsoft.com/office/drawing/2014/main" id="{BF86051E-7350-4BE9-A744-999B7308DD76}"/>
                  </a:ext>
                </a:extLst>
              </p:cNvPr>
              <p:cNvSpPr>
                <a:spLocks/>
              </p:cNvSpPr>
              <p:nvPr/>
            </p:nvSpPr>
            <p:spPr bwMode="auto">
              <a:xfrm>
                <a:off x="4070" y="1579"/>
                <a:ext cx="48" cy="57"/>
              </a:xfrm>
              <a:custGeom>
                <a:avLst/>
                <a:gdLst>
                  <a:gd name="T0" fmla="*/ 57 w 64"/>
                  <a:gd name="T1" fmla="*/ 0 h 76"/>
                  <a:gd name="T2" fmla="*/ 64 w 64"/>
                  <a:gd name="T3" fmla="*/ 27 h 76"/>
                  <a:gd name="T4" fmla="*/ 19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19"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7" name="Freeform 388">
                <a:extLst>
                  <a:ext uri="{FF2B5EF4-FFF2-40B4-BE49-F238E27FC236}">
                    <a16:creationId xmlns:a16="http://schemas.microsoft.com/office/drawing/2014/main" id="{316AEFD4-2FD5-42A9-879D-4566FE018FC8}"/>
                  </a:ext>
                </a:extLst>
              </p:cNvPr>
              <p:cNvSpPr>
                <a:spLocks/>
              </p:cNvSpPr>
              <p:nvPr/>
            </p:nvSpPr>
            <p:spPr bwMode="auto">
              <a:xfrm>
                <a:off x="4051" y="1561"/>
                <a:ext cx="49" cy="59"/>
              </a:xfrm>
              <a:custGeom>
                <a:avLst/>
                <a:gdLst>
                  <a:gd name="T0" fmla="*/ 9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8" name="Freeform 389">
                <a:extLst>
                  <a:ext uri="{FF2B5EF4-FFF2-40B4-BE49-F238E27FC236}">
                    <a16:creationId xmlns:a16="http://schemas.microsoft.com/office/drawing/2014/main" id="{2803C186-FF56-4102-968B-261F589B5103}"/>
                  </a:ext>
                </a:extLst>
              </p:cNvPr>
              <p:cNvSpPr>
                <a:spLocks/>
              </p:cNvSpPr>
              <p:nvPr/>
            </p:nvSpPr>
            <p:spPr bwMode="auto">
              <a:xfrm>
                <a:off x="3983" y="1561"/>
                <a:ext cx="23" cy="19"/>
              </a:xfrm>
              <a:custGeom>
                <a:avLst/>
                <a:gdLst>
                  <a:gd name="T0" fmla="*/ 0 w 23"/>
                  <a:gd name="T1" fmla="*/ 11 h 19"/>
                  <a:gd name="T2" fmla="*/ 23 w 23"/>
                  <a:gd name="T3" fmla="*/ 0 h 19"/>
                  <a:gd name="T4" fmla="*/ 23 w 23"/>
                  <a:gd name="T5" fmla="*/ 19 h 19"/>
                </a:gdLst>
                <a:ahLst/>
                <a:cxnLst>
                  <a:cxn ang="0">
                    <a:pos x="T0" y="T1"/>
                  </a:cxn>
                  <a:cxn ang="0">
                    <a:pos x="T2" y="T3"/>
                  </a:cxn>
                  <a:cxn ang="0">
                    <a:pos x="T4" y="T5"/>
                  </a:cxn>
                </a:cxnLst>
                <a:rect l="0" t="0" r="r" b="b"/>
                <a:pathLst>
                  <a:path w="23" h="19">
                    <a:moveTo>
                      <a:pt x="0" y="11"/>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9" name="Line 390">
                <a:extLst>
                  <a:ext uri="{FF2B5EF4-FFF2-40B4-BE49-F238E27FC236}">
                    <a16:creationId xmlns:a16="http://schemas.microsoft.com/office/drawing/2014/main" id="{B4AC2C1B-2E42-43C3-8E41-EAA97D540470}"/>
                  </a:ext>
                </a:extLst>
              </p:cNvPr>
              <p:cNvSpPr>
                <a:spLocks noChangeShapeType="1"/>
              </p:cNvSpPr>
              <p:nvPr/>
            </p:nvSpPr>
            <p:spPr bwMode="auto">
              <a:xfrm>
                <a:off x="4006"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0" name="Freeform 391">
                <a:extLst>
                  <a:ext uri="{FF2B5EF4-FFF2-40B4-BE49-F238E27FC236}">
                    <a16:creationId xmlns:a16="http://schemas.microsoft.com/office/drawing/2014/main" id="{FD68EEAB-5F00-4444-8360-9C6163564AB0}"/>
                  </a:ext>
                </a:extLst>
              </p:cNvPr>
              <p:cNvSpPr>
                <a:spLocks/>
              </p:cNvSpPr>
              <p:nvPr/>
            </p:nvSpPr>
            <p:spPr bwMode="auto">
              <a:xfrm>
                <a:off x="4668" y="1679"/>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1" name="Line 392">
                <a:extLst>
                  <a:ext uri="{FF2B5EF4-FFF2-40B4-BE49-F238E27FC236}">
                    <a16:creationId xmlns:a16="http://schemas.microsoft.com/office/drawing/2014/main" id="{2ED558F1-3111-49D3-90A5-36C65D2557F5}"/>
                  </a:ext>
                </a:extLst>
              </p:cNvPr>
              <p:cNvSpPr>
                <a:spLocks noChangeShapeType="1"/>
              </p:cNvSpPr>
              <p:nvPr/>
            </p:nvSpPr>
            <p:spPr bwMode="auto">
              <a:xfrm>
                <a:off x="4691" y="1713"/>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2" name="Freeform 393">
                <a:extLst>
                  <a:ext uri="{FF2B5EF4-FFF2-40B4-BE49-F238E27FC236}">
                    <a16:creationId xmlns:a16="http://schemas.microsoft.com/office/drawing/2014/main" id="{BF0B8C05-D070-481B-A8AB-1747D5E244D8}"/>
                  </a:ext>
                </a:extLst>
              </p:cNvPr>
              <p:cNvSpPr>
                <a:spLocks/>
              </p:cNvSpPr>
              <p:nvPr/>
            </p:nvSpPr>
            <p:spPr bwMode="auto">
              <a:xfrm>
                <a:off x="4823" y="2391"/>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3" name="Freeform 394">
                <a:extLst>
                  <a:ext uri="{FF2B5EF4-FFF2-40B4-BE49-F238E27FC236}">
                    <a16:creationId xmlns:a16="http://schemas.microsoft.com/office/drawing/2014/main" id="{1137A877-3C37-493F-A35A-9E916D13287C}"/>
                  </a:ext>
                </a:extLst>
              </p:cNvPr>
              <p:cNvSpPr>
                <a:spLocks/>
              </p:cNvSpPr>
              <p:nvPr/>
            </p:nvSpPr>
            <p:spPr bwMode="auto">
              <a:xfrm>
                <a:off x="4805" y="2375"/>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4" name="Freeform 395">
                <a:extLst>
                  <a:ext uri="{FF2B5EF4-FFF2-40B4-BE49-F238E27FC236}">
                    <a16:creationId xmlns:a16="http://schemas.microsoft.com/office/drawing/2014/main" id="{90718FDA-EE5D-49C4-BBE2-824A5E5D89E0}"/>
                  </a:ext>
                </a:extLst>
              </p:cNvPr>
              <p:cNvSpPr>
                <a:spLocks/>
              </p:cNvSpPr>
              <p:nvPr/>
            </p:nvSpPr>
            <p:spPr bwMode="auto">
              <a:xfrm>
                <a:off x="4990"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5" name="Freeform 396">
                <a:extLst>
                  <a:ext uri="{FF2B5EF4-FFF2-40B4-BE49-F238E27FC236}">
                    <a16:creationId xmlns:a16="http://schemas.microsoft.com/office/drawing/2014/main" id="{36137C36-D26B-4059-BCB0-7EE9F7014489}"/>
                  </a:ext>
                </a:extLst>
              </p:cNvPr>
              <p:cNvSpPr>
                <a:spLocks/>
              </p:cNvSpPr>
              <p:nvPr/>
            </p:nvSpPr>
            <p:spPr bwMode="auto">
              <a:xfrm>
                <a:off x="4971"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6" name="Freeform 397">
                <a:extLst>
                  <a:ext uri="{FF2B5EF4-FFF2-40B4-BE49-F238E27FC236}">
                    <a16:creationId xmlns:a16="http://schemas.microsoft.com/office/drawing/2014/main" id="{184A5B96-CFA6-4B3C-A019-161F6E438431}"/>
                  </a:ext>
                </a:extLst>
              </p:cNvPr>
              <p:cNvSpPr>
                <a:spLocks/>
              </p:cNvSpPr>
              <p:nvPr/>
            </p:nvSpPr>
            <p:spPr bwMode="auto">
              <a:xfrm>
                <a:off x="5094" y="2391"/>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7" name="Freeform 398">
                <a:extLst>
                  <a:ext uri="{FF2B5EF4-FFF2-40B4-BE49-F238E27FC236}">
                    <a16:creationId xmlns:a16="http://schemas.microsoft.com/office/drawing/2014/main" id="{C49C94DC-F430-4F06-94F0-35192507A1AA}"/>
                  </a:ext>
                </a:extLst>
              </p:cNvPr>
              <p:cNvSpPr>
                <a:spLocks/>
              </p:cNvSpPr>
              <p:nvPr/>
            </p:nvSpPr>
            <p:spPr bwMode="auto">
              <a:xfrm>
                <a:off x="5075" y="2375"/>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8" name="Freeform 399">
                <a:extLst>
                  <a:ext uri="{FF2B5EF4-FFF2-40B4-BE49-F238E27FC236}">
                    <a16:creationId xmlns:a16="http://schemas.microsoft.com/office/drawing/2014/main" id="{482A88B2-67F4-4D5A-87E3-C103D8C25F62}"/>
                  </a:ext>
                </a:extLst>
              </p:cNvPr>
              <p:cNvSpPr>
                <a:spLocks/>
              </p:cNvSpPr>
              <p:nvPr/>
            </p:nvSpPr>
            <p:spPr bwMode="auto">
              <a:xfrm>
                <a:off x="473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9" name="Line 400">
                <a:extLst>
                  <a:ext uri="{FF2B5EF4-FFF2-40B4-BE49-F238E27FC236}">
                    <a16:creationId xmlns:a16="http://schemas.microsoft.com/office/drawing/2014/main" id="{46000149-BFD2-4ACD-8744-A70D08875A49}"/>
                  </a:ext>
                </a:extLst>
              </p:cNvPr>
              <p:cNvSpPr>
                <a:spLocks noChangeShapeType="1"/>
              </p:cNvSpPr>
              <p:nvPr/>
            </p:nvSpPr>
            <p:spPr bwMode="auto">
              <a:xfrm>
                <a:off x="475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0" name="Freeform 401">
                <a:extLst>
                  <a:ext uri="{FF2B5EF4-FFF2-40B4-BE49-F238E27FC236}">
                    <a16:creationId xmlns:a16="http://schemas.microsoft.com/office/drawing/2014/main" id="{44FBD0DD-B476-43B6-9E22-93FEEE554866}"/>
                  </a:ext>
                </a:extLst>
              </p:cNvPr>
              <p:cNvSpPr>
                <a:spLocks/>
              </p:cNvSpPr>
              <p:nvPr/>
            </p:nvSpPr>
            <p:spPr bwMode="auto">
              <a:xfrm>
                <a:off x="4905"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1" name="Line 402">
                <a:extLst>
                  <a:ext uri="{FF2B5EF4-FFF2-40B4-BE49-F238E27FC236}">
                    <a16:creationId xmlns:a16="http://schemas.microsoft.com/office/drawing/2014/main" id="{621940D6-A05F-4F06-9A8E-B20C353C61CE}"/>
                  </a:ext>
                </a:extLst>
              </p:cNvPr>
              <p:cNvSpPr>
                <a:spLocks noChangeShapeType="1"/>
              </p:cNvSpPr>
              <p:nvPr/>
            </p:nvSpPr>
            <p:spPr bwMode="auto">
              <a:xfrm>
                <a:off x="492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2" name="Freeform 403">
                <a:extLst>
                  <a:ext uri="{FF2B5EF4-FFF2-40B4-BE49-F238E27FC236}">
                    <a16:creationId xmlns:a16="http://schemas.microsoft.com/office/drawing/2014/main" id="{79108B83-CE59-4BAE-A1F4-192B593FED1E}"/>
                  </a:ext>
                </a:extLst>
              </p:cNvPr>
              <p:cNvSpPr>
                <a:spLocks/>
              </p:cNvSpPr>
              <p:nvPr/>
            </p:nvSpPr>
            <p:spPr bwMode="auto">
              <a:xfrm>
                <a:off x="5176"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3" name="Line 404">
                <a:extLst>
                  <a:ext uri="{FF2B5EF4-FFF2-40B4-BE49-F238E27FC236}">
                    <a16:creationId xmlns:a16="http://schemas.microsoft.com/office/drawing/2014/main" id="{1EE7783A-7E5E-4E2B-BD78-26DCCE8476DE}"/>
                  </a:ext>
                </a:extLst>
              </p:cNvPr>
              <p:cNvSpPr>
                <a:spLocks noChangeShapeType="1"/>
              </p:cNvSpPr>
              <p:nvPr/>
            </p:nvSpPr>
            <p:spPr bwMode="auto">
              <a:xfrm>
                <a:off x="5199"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4" name="Freeform 405">
                <a:extLst>
                  <a:ext uri="{FF2B5EF4-FFF2-40B4-BE49-F238E27FC236}">
                    <a16:creationId xmlns:a16="http://schemas.microsoft.com/office/drawing/2014/main" id="{731C1E84-1DF1-4A0F-B285-D5528EF62FFB}"/>
                  </a:ext>
                </a:extLst>
              </p:cNvPr>
              <p:cNvSpPr>
                <a:spLocks/>
              </p:cNvSpPr>
              <p:nvPr/>
            </p:nvSpPr>
            <p:spPr bwMode="auto">
              <a:xfrm>
                <a:off x="3898" y="1462"/>
                <a:ext cx="30" cy="56"/>
              </a:xfrm>
              <a:custGeom>
                <a:avLst/>
                <a:gdLst>
                  <a:gd name="T0" fmla="*/ 34 w 41"/>
                  <a:gd name="T1" fmla="*/ 0 h 75"/>
                  <a:gd name="T2" fmla="*/ 41 w 41"/>
                  <a:gd name="T3" fmla="*/ 26 h 75"/>
                  <a:gd name="T4" fmla="*/ 0 w 41"/>
                  <a:gd name="T5" fmla="*/ 75 h 75"/>
                </a:gdLst>
                <a:ahLst/>
                <a:cxnLst>
                  <a:cxn ang="0">
                    <a:pos x="T0" y="T1"/>
                  </a:cxn>
                  <a:cxn ang="0">
                    <a:pos x="T2" y="T3"/>
                  </a:cxn>
                  <a:cxn ang="0">
                    <a:pos x="T4" y="T5"/>
                  </a:cxn>
                </a:cxnLst>
                <a:rect l="0" t="0" r="r" b="b"/>
                <a:pathLst>
                  <a:path w="41" h="75">
                    <a:moveTo>
                      <a:pt x="34" y="0"/>
                    </a:moveTo>
                    <a:cubicBezTo>
                      <a:pt x="38" y="8"/>
                      <a:pt x="41" y="17"/>
                      <a:pt x="41" y="26"/>
                    </a:cubicBezTo>
                    <a:cubicBezTo>
                      <a:pt x="41" y="52"/>
                      <a:pt x="23" y="74"/>
                      <a:pt x="0" y="7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1" name="Group 607">
              <a:extLst>
                <a:ext uri="{FF2B5EF4-FFF2-40B4-BE49-F238E27FC236}">
                  <a16:creationId xmlns:a16="http://schemas.microsoft.com/office/drawing/2014/main" id="{CD4D5976-5D66-4D32-940E-7E56D660B009}"/>
                </a:ext>
              </a:extLst>
            </p:cNvPr>
            <p:cNvGrpSpPr>
              <a:grpSpLocks/>
            </p:cNvGrpSpPr>
            <p:nvPr/>
          </p:nvGrpSpPr>
          <p:grpSpPr bwMode="auto">
            <a:xfrm>
              <a:off x="3897" y="1444"/>
              <a:ext cx="1751" cy="1424"/>
              <a:chOff x="3897" y="1444"/>
              <a:chExt cx="1751" cy="1424"/>
            </a:xfrm>
          </p:grpSpPr>
          <p:sp>
            <p:nvSpPr>
              <p:cNvPr id="45" name="Freeform 407">
                <a:extLst>
                  <a:ext uri="{FF2B5EF4-FFF2-40B4-BE49-F238E27FC236}">
                    <a16:creationId xmlns:a16="http://schemas.microsoft.com/office/drawing/2014/main" id="{5DC2E153-343C-4104-B3B9-3F1A33C84799}"/>
                  </a:ext>
                </a:extLst>
              </p:cNvPr>
              <p:cNvSpPr>
                <a:spLocks/>
              </p:cNvSpPr>
              <p:nvPr/>
            </p:nvSpPr>
            <p:spPr bwMode="auto">
              <a:xfrm>
                <a:off x="3897" y="1444"/>
                <a:ext cx="14" cy="5"/>
              </a:xfrm>
              <a:custGeom>
                <a:avLst/>
                <a:gdLst>
                  <a:gd name="T0" fmla="*/ 0 w 19"/>
                  <a:gd name="T1" fmla="*/ 0 h 6"/>
                  <a:gd name="T2" fmla="*/ 19 w 19"/>
                  <a:gd name="T3" fmla="*/ 6 h 6"/>
                </a:gdLst>
                <a:ahLst/>
                <a:cxnLst>
                  <a:cxn ang="0">
                    <a:pos x="T0" y="T1"/>
                  </a:cxn>
                  <a:cxn ang="0">
                    <a:pos x="T2" y="T3"/>
                  </a:cxn>
                </a:cxnLst>
                <a:rect l="0" t="0" r="r" b="b"/>
                <a:pathLst>
                  <a:path w="19" h="6">
                    <a:moveTo>
                      <a:pt x="0" y="0"/>
                    </a:moveTo>
                    <a:cubicBezTo>
                      <a:pt x="6" y="1"/>
                      <a:pt x="13" y="3"/>
                      <a:pt x="1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408">
                <a:extLst>
                  <a:ext uri="{FF2B5EF4-FFF2-40B4-BE49-F238E27FC236}">
                    <a16:creationId xmlns:a16="http://schemas.microsoft.com/office/drawing/2014/main" id="{032D5385-CE83-4EE5-9D39-80AD189FAE4B}"/>
                  </a:ext>
                </a:extLst>
              </p:cNvPr>
              <p:cNvSpPr>
                <a:spLocks/>
              </p:cNvSpPr>
              <p:nvPr/>
            </p:nvSpPr>
            <p:spPr bwMode="auto">
              <a:xfrm>
                <a:off x="4035" y="1444"/>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Line 409">
                <a:extLst>
                  <a:ext uri="{FF2B5EF4-FFF2-40B4-BE49-F238E27FC236}">
                    <a16:creationId xmlns:a16="http://schemas.microsoft.com/office/drawing/2014/main" id="{E82CEF60-2D19-4622-81BF-1F0391C460BF}"/>
                  </a:ext>
                </a:extLst>
              </p:cNvPr>
              <p:cNvSpPr>
                <a:spLocks noChangeShapeType="1"/>
              </p:cNvSpPr>
              <p:nvPr/>
            </p:nvSpPr>
            <p:spPr bwMode="auto">
              <a:xfrm>
                <a:off x="4058"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410">
                <a:extLst>
                  <a:ext uri="{FF2B5EF4-FFF2-40B4-BE49-F238E27FC236}">
                    <a16:creationId xmlns:a16="http://schemas.microsoft.com/office/drawing/2014/main" id="{50C9BCA9-C3F2-4945-9235-BCC2F0D6E334}"/>
                  </a:ext>
                </a:extLst>
              </p:cNvPr>
              <p:cNvSpPr>
                <a:spLocks/>
              </p:cNvSpPr>
              <p:nvPr/>
            </p:nvSpPr>
            <p:spPr bwMode="auto">
              <a:xfrm>
                <a:off x="3970" y="1444"/>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Line 411">
                <a:extLst>
                  <a:ext uri="{FF2B5EF4-FFF2-40B4-BE49-F238E27FC236}">
                    <a16:creationId xmlns:a16="http://schemas.microsoft.com/office/drawing/2014/main" id="{BC302FC3-A091-48D9-A2E6-89F3F920D8E4}"/>
                  </a:ext>
                </a:extLst>
              </p:cNvPr>
              <p:cNvSpPr>
                <a:spLocks noChangeShapeType="1"/>
              </p:cNvSpPr>
              <p:nvPr/>
            </p:nvSpPr>
            <p:spPr bwMode="auto">
              <a:xfrm>
                <a:off x="3992" y="147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412">
                <a:extLst>
                  <a:ext uri="{FF2B5EF4-FFF2-40B4-BE49-F238E27FC236}">
                    <a16:creationId xmlns:a16="http://schemas.microsoft.com/office/drawing/2014/main" id="{249DDE06-FB85-44F1-8405-D1F3569E3CD5}"/>
                  </a:ext>
                </a:extLst>
              </p:cNvPr>
              <p:cNvSpPr>
                <a:spLocks/>
              </p:cNvSpPr>
              <p:nvPr/>
            </p:nvSpPr>
            <p:spPr bwMode="auto">
              <a:xfrm>
                <a:off x="3972" y="1696"/>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413">
                <a:extLst>
                  <a:ext uri="{FF2B5EF4-FFF2-40B4-BE49-F238E27FC236}">
                    <a16:creationId xmlns:a16="http://schemas.microsoft.com/office/drawing/2014/main" id="{B29330A5-2649-49CF-92A9-3A40D1EE5CFB}"/>
                  </a:ext>
                </a:extLst>
              </p:cNvPr>
              <p:cNvSpPr>
                <a:spLocks/>
              </p:cNvSpPr>
              <p:nvPr/>
            </p:nvSpPr>
            <p:spPr bwMode="auto">
              <a:xfrm>
                <a:off x="3953" y="1679"/>
                <a:ext cx="49" cy="58"/>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414">
                <a:extLst>
                  <a:ext uri="{FF2B5EF4-FFF2-40B4-BE49-F238E27FC236}">
                    <a16:creationId xmlns:a16="http://schemas.microsoft.com/office/drawing/2014/main" id="{B36593D2-2362-4EE5-B537-E3A1BD88E848}"/>
                  </a:ext>
                </a:extLst>
              </p:cNvPr>
              <p:cNvSpPr>
                <a:spLocks/>
              </p:cNvSpPr>
              <p:nvPr/>
            </p:nvSpPr>
            <p:spPr bwMode="auto">
              <a:xfrm>
                <a:off x="4171"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415">
                <a:extLst>
                  <a:ext uri="{FF2B5EF4-FFF2-40B4-BE49-F238E27FC236}">
                    <a16:creationId xmlns:a16="http://schemas.microsoft.com/office/drawing/2014/main" id="{901F22C0-83C4-4656-B9FE-852B4096A82A}"/>
                  </a:ext>
                </a:extLst>
              </p:cNvPr>
              <p:cNvSpPr>
                <a:spLocks/>
              </p:cNvSpPr>
              <p:nvPr/>
            </p:nvSpPr>
            <p:spPr bwMode="auto">
              <a:xfrm>
                <a:off x="4153"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416">
                <a:extLst>
                  <a:ext uri="{FF2B5EF4-FFF2-40B4-BE49-F238E27FC236}">
                    <a16:creationId xmlns:a16="http://schemas.microsoft.com/office/drawing/2014/main" id="{FC74202D-8B58-4FAF-9E11-5671D7991843}"/>
                  </a:ext>
                </a:extLst>
              </p:cNvPr>
              <p:cNvSpPr>
                <a:spLocks/>
              </p:cNvSpPr>
              <p:nvPr/>
            </p:nvSpPr>
            <p:spPr bwMode="auto">
              <a:xfrm>
                <a:off x="4104" y="2164"/>
                <a:ext cx="17" cy="53"/>
              </a:xfrm>
              <a:custGeom>
                <a:avLst/>
                <a:gdLst>
                  <a:gd name="T0" fmla="*/ 16 w 23"/>
                  <a:gd name="T1" fmla="*/ 0 h 70"/>
                  <a:gd name="T2" fmla="*/ 23 w 23"/>
                  <a:gd name="T3" fmla="*/ 27 h 70"/>
                  <a:gd name="T4" fmla="*/ 0 w 23"/>
                  <a:gd name="T5" fmla="*/ 70 h 70"/>
                </a:gdLst>
                <a:ahLst/>
                <a:cxnLst>
                  <a:cxn ang="0">
                    <a:pos x="T0" y="T1"/>
                  </a:cxn>
                  <a:cxn ang="0">
                    <a:pos x="T2" y="T3"/>
                  </a:cxn>
                  <a:cxn ang="0">
                    <a:pos x="T4" y="T5"/>
                  </a:cxn>
                </a:cxnLst>
                <a:rect l="0" t="0" r="r" b="b"/>
                <a:pathLst>
                  <a:path w="23" h="70">
                    <a:moveTo>
                      <a:pt x="16" y="0"/>
                    </a:moveTo>
                    <a:cubicBezTo>
                      <a:pt x="20" y="8"/>
                      <a:pt x="23" y="17"/>
                      <a:pt x="23" y="27"/>
                    </a:cubicBezTo>
                    <a:cubicBezTo>
                      <a:pt x="23"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17">
                <a:extLst>
                  <a:ext uri="{FF2B5EF4-FFF2-40B4-BE49-F238E27FC236}">
                    <a16:creationId xmlns:a16="http://schemas.microsoft.com/office/drawing/2014/main" id="{35D33FCE-9742-4B7C-9022-546FD14E826F}"/>
                  </a:ext>
                </a:extLst>
              </p:cNvPr>
              <p:cNvSpPr>
                <a:spLocks/>
              </p:cNvSpPr>
              <p:nvPr/>
            </p:nvSpPr>
            <p:spPr bwMode="auto">
              <a:xfrm>
                <a:off x="4068" y="2147"/>
                <a:ext cx="36" cy="8"/>
              </a:xfrm>
              <a:custGeom>
                <a:avLst/>
                <a:gdLst>
                  <a:gd name="T0" fmla="*/ 0 w 48"/>
                  <a:gd name="T1" fmla="*/ 11 h 11"/>
                  <a:gd name="T2" fmla="*/ 27 w 48"/>
                  <a:gd name="T3" fmla="*/ 0 h 11"/>
                  <a:gd name="T4" fmla="*/ 48 w 48"/>
                  <a:gd name="T5" fmla="*/ 6 h 11"/>
                </a:gdLst>
                <a:ahLst/>
                <a:cxnLst>
                  <a:cxn ang="0">
                    <a:pos x="T0" y="T1"/>
                  </a:cxn>
                  <a:cxn ang="0">
                    <a:pos x="T2" y="T3"/>
                  </a:cxn>
                  <a:cxn ang="0">
                    <a:pos x="T4" y="T5"/>
                  </a:cxn>
                </a:cxnLst>
                <a:rect l="0" t="0" r="r" b="b"/>
                <a:pathLst>
                  <a:path w="48" h="11">
                    <a:moveTo>
                      <a:pt x="0" y="11"/>
                    </a:moveTo>
                    <a:cubicBezTo>
                      <a:pt x="7" y="4"/>
                      <a:pt x="17" y="0"/>
                      <a:pt x="27" y="0"/>
                    </a:cubicBezTo>
                    <a:cubicBezTo>
                      <a:pt x="34" y="0"/>
                      <a:pt x="41" y="3"/>
                      <a:pt x="48"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418">
                <a:extLst>
                  <a:ext uri="{FF2B5EF4-FFF2-40B4-BE49-F238E27FC236}">
                    <a16:creationId xmlns:a16="http://schemas.microsoft.com/office/drawing/2014/main" id="{434968B7-9239-420E-BF17-96CB978CC90F}"/>
                  </a:ext>
                </a:extLst>
              </p:cNvPr>
              <p:cNvSpPr>
                <a:spLocks/>
              </p:cNvSpPr>
              <p:nvPr/>
            </p:nvSpPr>
            <p:spPr bwMode="auto">
              <a:xfrm>
                <a:off x="4156"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419">
                <a:extLst>
                  <a:ext uri="{FF2B5EF4-FFF2-40B4-BE49-F238E27FC236}">
                    <a16:creationId xmlns:a16="http://schemas.microsoft.com/office/drawing/2014/main" id="{4F5E471A-A39B-4183-A4F0-3A6827B3A07F}"/>
                  </a:ext>
                </a:extLst>
              </p:cNvPr>
              <p:cNvSpPr>
                <a:spLocks noChangeShapeType="1"/>
              </p:cNvSpPr>
              <p:nvPr/>
            </p:nvSpPr>
            <p:spPr bwMode="auto">
              <a:xfrm>
                <a:off x="4179"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Freeform 420">
                <a:extLst>
                  <a:ext uri="{FF2B5EF4-FFF2-40B4-BE49-F238E27FC236}">
                    <a16:creationId xmlns:a16="http://schemas.microsoft.com/office/drawing/2014/main" id="{3C8756B5-7A88-4C25-A653-135FE1466640}"/>
                  </a:ext>
                </a:extLst>
              </p:cNvPr>
              <p:cNvSpPr>
                <a:spLocks/>
              </p:cNvSpPr>
              <p:nvPr/>
            </p:nvSpPr>
            <p:spPr bwMode="auto">
              <a:xfrm>
                <a:off x="4311"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21">
                <a:extLst>
                  <a:ext uri="{FF2B5EF4-FFF2-40B4-BE49-F238E27FC236}">
                    <a16:creationId xmlns:a16="http://schemas.microsoft.com/office/drawing/2014/main" id="{F77A4A79-4EDC-49D7-B433-F3209DE51A78}"/>
                  </a:ext>
                </a:extLst>
              </p:cNvPr>
              <p:cNvSpPr>
                <a:spLocks/>
              </p:cNvSpPr>
              <p:nvPr/>
            </p:nvSpPr>
            <p:spPr bwMode="auto">
              <a:xfrm>
                <a:off x="4293"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Freeform 422">
                <a:extLst>
                  <a:ext uri="{FF2B5EF4-FFF2-40B4-BE49-F238E27FC236}">
                    <a16:creationId xmlns:a16="http://schemas.microsoft.com/office/drawing/2014/main" id="{B3AE8070-7671-42CA-A364-4D60EA906303}"/>
                  </a:ext>
                </a:extLst>
              </p:cNvPr>
              <p:cNvSpPr>
                <a:spLocks/>
              </p:cNvSpPr>
              <p:nvPr/>
            </p:nvSpPr>
            <p:spPr bwMode="auto">
              <a:xfrm>
                <a:off x="4478" y="2164"/>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Freeform 423">
                <a:extLst>
                  <a:ext uri="{FF2B5EF4-FFF2-40B4-BE49-F238E27FC236}">
                    <a16:creationId xmlns:a16="http://schemas.microsoft.com/office/drawing/2014/main" id="{2CB71AF0-1D95-473B-BDF1-DD59609E502E}"/>
                  </a:ext>
                </a:extLst>
              </p:cNvPr>
              <p:cNvSpPr>
                <a:spLocks/>
              </p:cNvSpPr>
              <p:nvPr/>
            </p:nvSpPr>
            <p:spPr bwMode="auto">
              <a:xfrm>
                <a:off x="4459" y="2147"/>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24">
                <a:extLst>
                  <a:ext uri="{FF2B5EF4-FFF2-40B4-BE49-F238E27FC236}">
                    <a16:creationId xmlns:a16="http://schemas.microsoft.com/office/drawing/2014/main" id="{867E3859-A92B-4638-8D84-1A3A44B43A70}"/>
                  </a:ext>
                </a:extLst>
              </p:cNvPr>
              <p:cNvSpPr>
                <a:spLocks/>
              </p:cNvSpPr>
              <p:nvPr/>
            </p:nvSpPr>
            <p:spPr bwMode="auto">
              <a:xfrm>
                <a:off x="4582" y="2164"/>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Freeform 425">
                <a:extLst>
                  <a:ext uri="{FF2B5EF4-FFF2-40B4-BE49-F238E27FC236}">
                    <a16:creationId xmlns:a16="http://schemas.microsoft.com/office/drawing/2014/main" id="{2A5241CC-941B-4C99-9053-8D34CA942C51}"/>
                  </a:ext>
                </a:extLst>
              </p:cNvPr>
              <p:cNvSpPr>
                <a:spLocks/>
              </p:cNvSpPr>
              <p:nvPr/>
            </p:nvSpPr>
            <p:spPr bwMode="auto">
              <a:xfrm>
                <a:off x="4564" y="2147"/>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26">
                <a:extLst>
                  <a:ext uri="{FF2B5EF4-FFF2-40B4-BE49-F238E27FC236}">
                    <a16:creationId xmlns:a16="http://schemas.microsoft.com/office/drawing/2014/main" id="{3F0C3BFB-BD6B-4DC1-AD5D-64F089BFC8D5}"/>
                  </a:ext>
                </a:extLst>
              </p:cNvPr>
              <p:cNvSpPr>
                <a:spLocks/>
              </p:cNvSpPr>
              <p:nvPr/>
            </p:nvSpPr>
            <p:spPr bwMode="auto">
              <a:xfrm>
                <a:off x="4224"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427">
                <a:extLst>
                  <a:ext uri="{FF2B5EF4-FFF2-40B4-BE49-F238E27FC236}">
                    <a16:creationId xmlns:a16="http://schemas.microsoft.com/office/drawing/2014/main" id="{32B5F88C-9011-4646-87D2-5EE31ADBED45}"/>
                  </a:ext>
                </a:extLst>
              </p:cNvPr>
              <p:cNvSpPr>
                <a:spLocks noChangeShapeType="1"/>
              </p:cNvSpPr>
              <p:nvPr/>
            </p:nvSpPr>
            <p:spPr bwMode="auto">
              <a:xfrm>
                <a:off x="4247"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Freeform 428">
                <a:extLst>
                  <a:ext uri="{FF2B5EF4-FFF2-40B4-BE49-F238E27FC236}">
                    <a16:creationId xmlns:a16="http://schemas.microsoft.com/office/drawing/2014/main" id="{F5FBDEC0-8C78-4F9E-B18C-1263E049D210}"/>
                  </a:ext>
                </a:extLst>
              </p:cNvPr>
              <p:cNvSpPr>
                <a:spLocks/>
              </p:cNvSpPr>
              <p:nvPr/>
            </p:nvSpPr>
            <p:spPr bwMode="auto">
              <a:xfrm>
                <a:off x="4394" y="2147"/>
                <a:ext cx="22" cy="19"/>
              </a:xfrm>
              <a:custGeom>
                <a:avLst/>
                <a:gdLst>
                  <a:gd name="T0" fmla="*/ 0 w 22"/>
                  <a:gd name="T1" fmla="*/ 10 h 19"/>
                  <a:gd name="T2" fmla="*/ 22 w 22"/>
                  <a:gd name="T3" fmla="*/ 0 h 19"/>
                  <a:gd name="T4" fmla="*/ 22 w 22"/>
                  <a:gd name="T5" fmla="*/ 19 h 19"/>
                </a:gdLst>
                <a:ahLst/>
                <a:cxnLst>
                  <a:cxn ang="0">
                    <a:pos x="T0" y="T1"/>
                  </a:cxn>
                  <a:cxn ang="0">
                    <a:pos x="T2" y="T3"/>
                  </a:cxn>
                  <a:cxn ang="0">
                    <a:pos x="T4" y="T5"/>
                  </a:cxn>
                </a:cxnLst>
                <a:rect l="0" t="0" r="r" b="b"/>
                <a:pathLst>
                  <a:path w="22" h="19">
                    <a:moveTo>
                      <a:pt x="0" y="10"/>
                    </a:moveTo>
                    <a:lnTo>
                      <a:pt x="22" y="0"/>
                    </a:lnTo>
                    <a:lnTo>
                      <a:pt x="22"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429">
                <a:extLst>
                  <a:ext uri="{FF2B5EF4-FFF2-40B4-BE49-F238E27FC236}">
                    <a16:creationId xmlns:a16="http://schemas.microsoft.com/office/drawing/2014/main" id="{CC20A11B-3A36-4C7C-B407-6D2ED6951CD6}"/>
                  </a:ext>
                </a:extLst>
              </p:cNvPr>
              <p:cNvSpPr>
                <a:spLocks noChangeShapeType="1"/>
              </p:cNvSpPr>
              <p:nvPr/>
            </p:nvSpPr>
            <p:spPr bwMode="auto">
              <a:xfrm>
                <a:off x="4416"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Freeform 430">
                <a:extLst>
                  <a:ext uri="{FF2B5EF4-FFF2-40B4-BE49-F238E27FC236}">
                    <a16:creationId xmlns:a16="http://schemas.microsoft.com/office/drawing/2014/main" id="{D0A0D50D-8871-4C76-98B5-352EBAC2C545}"/>
                  </a:ext>
                </a:extLst>
              </p:cNvPr>
              <p:cNvSpPr>
                <a:spLocks/>
              </p:cNvSpPr>
              <p:nvPr/>
            </p:nvSpPr>
            <p:spPr bwMode="auto">
              <a:xfrm>
                <a:off x="4256" y="193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Freeform 431">
                <a:extLst>
                  <a:ext uri="{FF2B5EF4-FFF2-40B4-BE49-F238E27FC236}">
                    <a16:creationId xmlns:a16="http://schemas.microsoft.com/office/drawing/2014/main" id="{8ABCD797-D1AA-42EE-8CD1-EF21D5880ED9}"/>
                  </a:ext>
                </a:extLst>
              </p:cNvPr>
              <p:cNvSpPr>
                <a:spLocks/>
              </p:cNvSpPr>
              <p:nvPr/>
            </p:nvSpPr>
            <p:spPr bwMode="auto">
              <a:xfrm>
                <a:off x="4238" y="1913"/>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Freeform 432">
                <a:extLst>
                  <a:ext uri="{FF2B5EF4-FFF2-40B4-BE49-F238E27FC236}">
                    <a16:creationId xmlns:a16="http://schemas.microsoft.com/office/drawing/2014/main" id="{4F871AEC-D617-481C-94D8-98DB17E68980}"/>
                  </a:ext>
                </a:extLst>
              </p:cNvPr>
              <p:cNvSpPr>
                <a:spLocks/>
              </p:cNvSpPr>
              <p:nvPr/>
            </p:nvSpPr>
            <p:spPr bwMode="auto">
              <a:xfrm>
                <a:off x="409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433">
                <a:extLst>
                  <a:ext uri="{FF2B5EF4-FFF2-40B4-BE49-F238E27FC236}">
                    <a16:creationId xmlns:a16="http://schemas.microsoft.com/office/drawing/2014/main" id="{FABA9F4B-94B7-41B0-B80C-8F70A949A247}"/>
                  </a:ext>
                </a:extLst>
              </p:cNvPr>
              <p:cNvSpPr>
                <a:spLocks noChangeShapeType="1"/>
              </p:cNvSpPr>
              <p:nvPr/>
            </p:nvSpPr>
            <p:spPr bwMode="auto">
              <a:xfrm>
                <a:off x="412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2" name="Freeform 434">
                <a:extLst>
                  <a:ext uri="{FF2B5EF4-FFF2-40B4-BE49-F238E27FC236}">
                    <a16:creationId xmlns:a16="http://schemas.microsoft.com/office/drawing/2014/main" id="{9F603A14-0F8A-4A3C-B84E-5A9ADCCD6220}"/>
                  </a:ext>
                </a:extLst>
              </p:cNvPr>
              <p:cNvSpPr>
                <a:spLocks/>
              </p:cNvSpPr>
              <p:nvPr/>
            </p:nvSpPr>
            <p:spPr bwMode="auto">
              <a:xfrm>
                <a:off x="4165"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3" name="Line 435">
                <a:extLst>
                  <a:ext uri="{FF2B5EF4-FFF2-40B4-BE49-F238E27FC236}">
                    <a16:creationId xmlns:a16="http://schemas.microsoft.com/office/drawing/2014/main" id="{285F655D-98A3-4F34-90AB-396F91AE473E}"/>
                  </a:ext>
                </a:extLst>
              </p:cNvPr>
              <p:cNvSpPr>
                <a:spLocks noChangeShapeType="1"/>
              </p:cNvSpPr>
              <p:nvPr/>
            </p:nvSpPr>
            <p:spPr bwMode="auto">
              <a:xfrm>
                <a:off x="418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4" name="Freeform 436">
                <a:extLst>
                  <a:ext uri="{FF2B5EF4-FFF2-40B4-BE49-F238E27FC236}">
                    <a16:creationId xmlns:a16="http://schemas.microsoft.com/office/drawing/2014/main" id="{D4737858-365E-4638-895B-667BB329073D}"/>
                  </a:ext>
                </a:extLst>
              </p:cNvPr>
              <p:cNvSpPr>
                <a:spLocks/>
              </p:cNvSpPr>
              <p:nvPr/>
            </p:nvSpPr>
            <p:spPr bwMode="auto">
              <a:xfrm>
                <a:off x="4338" y="1913"/>
                <a:ext cx="24" cy="18"/>
              </a:xfrm>
              <a:custGeom>
                <a:avLst/>
                <a:gdLst>
                  <a:gd name="T0" fmla="*/ 0 w 24"/>
                  <a:gd name="T1" fmla="*/ 10 h 18"/>
                  <a:gd name="T2" fmla="*/ 24 w 24"/>
                  <a:gd name="T3" fmla="*/ 0 h 18"/>
                  <a:gd name="T4" fmla="*/ 24 w 24"/>
                  <a:gd name="T5" fmla="*/ 18 h 18"/>
                </a:gdLst>
                <a:ahLst/>
                <a:cxnLst>
                  <a:cxn ang="0">
                    <a:pos x="T0" y="T1"/>
                  </a:cxn>
                  <a:cxn ang="0">
                    <a:pos x="T2" y="T3"/>
                  </a:cxn>
                  <a:cxn ang="0">
                    <a:pos x="T4" y="T5"/>
                  </a:cxn>
                </a:cxnLst>
                <a:rect l="0" t="0" r="r" b="b"/>
                <a:pathLst>
                  <a:path w="24" h="18">
                    <a:moveTo>
                      <a:pt x="0" y="10"/>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5" name="Line 437">
                <a:extLst>
                  <a:ext uri="{FF2B5EF4-FFF2-40B4-BE49-F238E27FC236}">
                    <a16:creationId xmlns:a16="http://schemas.microsoft.com/office/drawing/2014/main" id="{D3E8713D-CAF8-48CF-80AF-1BB87599B7EA}"/>
                  </a:ext>
                </a:extLst>
              </p:cNvPr>
              <p:cNvSpPr>
                <a:spLocks noChangeShapeType="1"/>
              </p:cNvSpPr>
              <p:nvPr/>
            </p:nvSpPr>
            <p:spPr bwMode="auto">
              <a:xfrm>
                <a:off x="4362"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6" name="Freeform 438">
                <a:extLst>
                  <a:ext uri="{FF2B5EF4-FFF2-40B4-BE49-F238E27FC236}">
                    <a16:creationId xmlns:a16="http://schemas.microsoft.com/office/drawing/2014/main" id="{67C03C80-9D0C-4B79-A732-B61F0003A840}"/>
                  </a:ext>
                </a:extLst>
              </p:cNvPr>
              <p:cNvSpPr>
                <a:spLocks/>
              </p:cNvSpPr>
              <p:nvPr/>
            </p:nvSpPr>
            <p:spPr bwMode="auto">
              <a:xfrm>
                <a:off x="4494" y="1930"/>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7" name="Freeform 439">
                <a:extLst>
                  <a:ext uri="{FF2B5EF4-FFF2-40B4-BE49-F238E27FC236}">
                    <a16:creationId xmlns:a16="http://schemas.microsoft.com/office/drawing/2014/main" id="{4ECE21A7-4ABB-4307-8707-6BB8D34439DC}"/>
                  </a:ext>
                </a:extLst>
              </p:cNvPr>
              <p:cNvSpPr>
                <a:spLocks/>
              </p:cNvSpPr>
              <p:nvPr/>
            </p:nvSpPr>
            <p:spPr bwMode="auto">
              <a:xfrm>
                <a:off x="4476" y="1913"/>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2"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8" name="Freeform 440">
                <a:extLst>
                  <a:ext uri="{FF2B5EF4-FFF2-40B4-BE49-F238E27FC236}">
                    <a16:creationId xmlns:a16="http://schemas.microsoft.com/office/drawing/2014/main" id="{7542DE4C-4ED9-49FC-9DE0-D02269E1F1DA}"/>
                  </a:ext>
                </a:extLst>
              </p:cNvPr>
              <p:cNvSpPr>
                <a:spLocks/>
              </p:cNvSpPr>
              <p:nvPr/>
            </p:nvSpPr>
            <p:spPr bwMode="auto">
              <a:xfrm>
                <a:off x="4661" y="193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9" name="Freeform 441">
                <a:extLst>
                  <a:ext uri="{FF2B5EF4-FFF2-40B4-BE49-F238E27FC236}">
                    <a16:creationId xmlns:a16="http://schemas.microsoft.com/office/drawing/2014/main" id="{620B7022-7E68-479F-8240-6312608C7C71}"/>
                  </a:ext>
                </a:extLst>
              </p:cNvPr>
              <p:cNvSpPr>
                <a:spLocks/>
              </p:cNvSpPr>
              <p:nvPr/>
            </p:nvSpPr>
            <p:spPr bwMode="auto">
              <a:xfrm>
                <a:off x="4642" y="1913"/>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Freeform 442">
                <a:extLst>
                  <a:ext uri="{FF2B5EF4-FFF2-40B4-BE49-F238E27FC236}">
                    <a16:creationId xmlns:a16="http://schemas.microsoft.com/office/drawing/2014/main" id="{9367D3CB-F8FE-4E5C-B161-40EE81D4ED7E}"/>
                  </a:ext>
                </a:extLst>
              </p:cNvPr>
              <p:cNvSpPr>
                <a:spLocks/>
              </p:cNvSpPr>
              <p:nvPr/>
            </p:nvSpPr>
            <p:spPr bwMode="auto">
              <a:xfrm>
                <a:off x="4407" y="1913"/>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443">
                <a:extLst>
                  <a:ext uri="{FF2B5EF4-FFF2-40B4-BE49-F238E27FC236}">
                    <a16:creationId xmlns:a16="http://schemas.microsoft.com/office/drawing/2014/main" id="{F0F6E4CC-0A80-4AC7-BB31-05A10DB3BB00}"/>
                  </a:ext>
                </a:extLst>
              </p:cNvPr>
              <p:cNvSpPr>
                <a:spLocks noChangeShapeType="1"/>
              </p:cNvSpPr>
              <p:nvPr/>
            </p:nvSpPr>
            <p:spPr bwMode="auto">
              <a:xfrm>
                <a:off x="4430"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Freeform 444">
                <a:extLst>
                  <a:ext uri="{FF2B5EF4-FFF2-40B4-BE49-F238E27FC236}">
                    <a16:creationId xmlns:a16="http://schemas.microsoft.com/office/drawing/2014/main" id="{03209F91-262A-43AA-882A-48C79E9A296E}"/>
                  </a:ext>
                </a:extLst>
              </p:cNvPr>
              <p:cNvSpPr>
                <a:spLocks/>
              </p:cNvSpPr>
              <p:nvPr/>
            </p:nvSpPr>
            <p:spPr bwMode="auto">
              <a:xfrm>
                <a:off x="4577" y="1913"/>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445">
                <a:extLst>
                  <a:ext uri="{FF2B5EF4-FFF2-40B4-BE49-F238E27FC236}">
                    <a16:creationId xmlns:a16="http://schemas.microsoft.com/office/drawing/2014/main" id="{08D033FC-47D0-43A5-8C75-21FB8B4ACEF1}"/>
                  </a:ext>
                </a:extLst>
              </p:cNvPr>
              <p:cNvSpPr>
                <a:spLocks noChangeShapeType="1"/>
              </p:cNvSpPr>
              <p:nvPr/>
            </p:nvSpPr>
            <p:spPr bwMode="auto">
              <a:xfrm>
                <a:off x="4599" y="1947"/>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Freeform 446">
                <a:extLst>
                  <a:ext uri="{FF2B5EF4-FFF2-40B4-BE49-F238E27FC236}">
                    <a16:creationId xmlns:a16="http://schemas.microsoft.com/office/drawing/2014/main" id="{D2431BAB-6F6D-44E7-BC54-28A48CE3FCFC}"/>
                  </a:ext>
                </a:extLst>
              </p:cNvPr>
              <p:cNvSpPr>
                <a:spLocks/>
              </p:cNvSpPr>
              <p:nvPr/>
            </p:nvSpPr>
            <p:spPr bwMode="auto">
              <a:xfrm>
                <a:off x="4074"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0" y="8"/>
                      <a:pt x="63" y="17"/>
                      <a:pt x="63" y="26"/>
                    </a:cubicBezTo>
                    <a:cubicBezTo>
                      <a:pt x="63" y="53"/>
                      <a:pt x="43" y="75"/>
                      <a:pt x="19" y="75"/>
                    </a:cubicBezTo>
                    <a:cubicBezTo>
                      <a:pt x="12" y="75"/>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Freeform 447">
                <a:extLst>
                  <a:ext uri="{FF2B5EF4-FFF2-40B4-BE49-F238E27FC236}">
                    <a16:creationId xmlns:a16="http://schemas.microsoft.com/office/drawing/2014/main" id="{1412D3AE-DDAB-410F-9E5A-A76662BF55A8}"/>
                  </a:ext>
                </a:extLst>
              </p:cNvPr>
              <p:cNvSpPr>
                <a:spLocks/>
              </p:cNvSpPr>
              <p:nvPr/>
            </p:nvSpPr>
            <p:spPr bwMode="auto">
              <a:xfrm>
                <a:off x="4055"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6" name="Freeform 448">
                <a:extLst>
                  <a:ext uri="{FF2B5EF4-FFF2-40B4-BE49-F238E27FC236}">
                    <a16:creationId xmlns:a16="http://schemas.microsoft.com/office/drawing/2014/main" id="{9A1B3916-72B9-4D32-90CC-E40CFA511E72}"/>
                  </a:ext>
                </a:extLst>
              </p:cNvPr>
              <p:cNvSpPr>
                <a:spLocks/>
              </p:cNvSpPr>
              <p:nvPr/>
            </p:nvSpPr>
            <p:spPr bwMode="auto">
              <a:xfrm>
                <a:off x="4007" y="2030"/>
                <a:ext cx="2" cy="6"/>
              </a:xfrm>
              <a:custGeom>
                <a:avLst/>
                <a:gdLst>
                  <a:gd name="T0" fmla="*/ 0 w 2"/>
                  <a:gd name="T1" fmla="*/ 1 h 6"/>
                  <a:gd name="T2" fmla="*/ 2 w 2"/>
                  <a:gd name="T3" fmla="*/ 0 h 6"/>
                  <a:gd name="T4" fmla="*/ 2 w 2"/>
                  <a:gd name="T5" fmla="*/ 6 h 6"/>
                </a:gdLst>
                <a:ahLst/>
                <a:cxnLst>
                  <a:cxn ang="0">
                    <a:pos x="T0" y="T1"/>
                  </a:cxn>
                  <a:cxn ang="0">
                    <a:pos x="T2" y="T3"/>
                  </a:cxn>
                  <a:cxn ang="0">
                    <a:pos x="T4" y="T5"/>
                  </a:cxn>
                </a:cxnLst>
                <a:rect l="0" t="0" r="r" b="b"/>
                <a:pathLst>
                  <a:path w="2" h="6">
                    <a:moveTo>
                      <a:pt x="0" y="1"/>
                    </a:moveTo>
                    <a:lnTo>
                      <a:pt x="2" y="0"/>
                    </a:lnTo>
                    <a:lnTo>
                      <a:pt x="2" y="6"/>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7" name="Freeform 449">
                <a:extLst>
                  <a:ext uri="{FF2B5EF4-FFF2-40B4-BE49-F238E27FC236}">
                    <a16:creationId xmlns:a16="http://schemas.microsoft.com/office/drawing/2014/main" id="{E939F2A8-D3DC-4F22-BF76-26B45306D5B7}"/>
                  </a:ext>
                </a:extLst>
              </p:cNvPr>
              <p:cNvSpPr>
                <a:spLocks/>
              </p:cNvSpPr>
              <p:nvPr/>
            </p:nvSpPr>
            <p:spPr bwMode="auto">
              <a:xfrm>
                <a:off x="4665" y="2147"/>
                <a:ext cx="23" cy="19"/>
              </a:xfrm>
              <a:custGeom>
                <a:avLst/>
                <a:gdLst>
                  <a:gd name="T0" fmla="*/ 0 w 23"/>
                  <a:gd name="T1" fmla="*/ 10 h 19"/>
                  <a:gd name="T2" fmla="*/ 23 w 23"/>
                  <a:gd name="T3" fmla="*/ 0 h 19"/>
                  <a:gd name="T4" fmla="*/ 23 w 23"/>
                  <a:gd name="T5" fmla="*/ 19 h 19"/>
                </a:gdLst>
                <a:ahLst/>
                <a:cxnLst>
                  <a:cxn ang="0">
                    <a:pos x="T0" y="T1"/>
                  </a:cxn>
                  <a:cxn ang="0">
                    <a:pos x="T2" y="T3"/>
                  </a:cxn>
                  <a:cxn ang="0">
                    <a:pos x="T4" y="T5"/>
                  </a:cxn>
                </a:cxnLst>
                <a:rect l="0" t="0" r="r" b="b"/>
                <a:pathLst>
                  <a:path w="23" h="19">
                    <a:moveTo>
                      <a:pt x="0" y="10"/>
                    </a:moveTo>
                    <a:lnTo>
                      <a:pt x="23" y="0"/>
                    </a:lnTo>
                    <a:lnTo>
                      <a:pt x="23"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8" name="Line 450">
                <a:extLst>
                  <a:ext uri="{FF2B5EF4-FFF2-40B4-BE49-F238E27FC236}">
                    <a16:creationId xmlns:a16="http://schemas.microsoft.com/office/drawing/2014/main" id="{AFF3B1A5-04D5-4195-ADFA-233BEE417D64}"/>
                  </a:ext>
                </a:extLst>
              </p:cNvPr>
              <p:cNvSpPr>
                <a:spLocks noChangeShapeType="1"/>
              </p:cNvSpPr>
              <p:nvPr/>
            </p:nvSpPr>
            <p:spPr bwMode="auto">
              <a:xfrm>
                <a:off x="4688" y="2181"/>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9" name="Freeform 451">
                <a:extLst>
                  <a:ext uri="{FF2B5EF4-FFF2-40B4-BE49-F238E27FC236}">
                    <a16:creationId xmlns:a16="http://schemas.microsoft.com/office/drawing/2014/main" id="{3F18A1A0-71A8-48F9-943D-5A9B1DE9F689}"/>
                  </a:ext>
                </a:extLst>
              </p:cNvPr>
              <p:cNvSpPr>
                <a:spLocks/>
              </p:cNvSpPr>
              <p:nvPr/>
            </p:nvSpPr>
            <p:spPr bwMode="auto">
              <a:xfrm>
                <a:off x="5259" y="239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0" name="Freeform 452">
                <a:extLst>
                  <a:ext uri="{FF2B5EF4-FFF2-40B4-BE49-F238E27FC236}">
                    <a16:creationId xmlns:a16="http://schemas.microsoft.com/office/drawing/2014/main" id="{879F0825-7D4F-447D-994E-B9D389AD726A}"/>
                  </a:ext>
                </a:extLst>
              </p:cNvPr>
              <p:cNvSpPr>
                <a:spLocks/>
              </p:cNvSpPr>
              <p:nvPr/>
            </p:nvSpPr>
            <p:spPr bwMode="auto">
              <a:xfrm>
                <a:off x="5241" y="2375"/>
                <a:ext cx="48"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1" name="Freeform 453">
                <a:extLst>
                  <a:ext uri="{FF2B5EF4-FFF2-40B4-BE49-F238E27FC236}">
                    <a16:creationId xmlns:a16="http://schemas.microsoft.com/office/drawing/2014/main" id="{3EA9EC2C-2A92-4264-A187-69CDC1B114D5}"/>
                  </a:ext>
                </a:extLst>
              </p:cNvPr>
              <p:cNvSpPr>
                <a:spLocks/>
              </p:cNvSpPr>
              <p:nvPr/>
            </p:nvSpPr>
            <p:spPr bwMode="auto">
              <a:xfrm>
                <a:off x="5426" y="239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2" name="Freeform 454">
                <a:extLst>
                  <a:ext uri="{FF2B5EF4-FFF2-40B4-BE49-F238E27FC236}">
                    <a16:creationId xmlns:a16="http://schemas.microsoft.com/office/drawing/2014/main" id="{FE793EBD-D517-4988-9F0E-102A2F88D98C}"/>
                  </a:ext>
                </a:extLst>
              </p:cNvPr>
              <p:cNvSpPr>
                <a:spLocks/>
              </p:cNvSpPr>
              <p:nvPr/>
            </p:nvSpPr>
            <p:spPr bwMode="auto">
              <a:xfrm>
                <a:off x="5407" y="2375"/>
                <a:ext cx="49" cy="58"/>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Freeform 455">
                <a:extLst>
                  <a:ext uri="{FF2B5EF4-FFF2-40B4-BE49-F238E27FC236}">
                    <a16:creationId xmlns:a16="http://schemas.microsoft.com/office/drawing/2014/main" id="{66EB3094-1436-4575-B391-39FD9EB9CBFC}"/>
                  </a:ext>
                </a:extLst>
              </p:cNvPr>
              <p:cNvSpPr>
                <a:spLocks/>
              </p:cNvSpPr>
              <p:nvPr/>
            </p:nvSpPr>
            <p:spPr bwMode="auto">
              <a:xfrm>
                <a:off x="5529" y="2392"/>
                <a:ext cx="49"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Freeform 456">
                <a:extLst>
                  <a:ext uri="{FF2B5EF4-FFF2-40B4-BE49-F238E27FC236}">
                    <a16:creationId xmlns:a16="http://schemas.microsoft.com/office/drawing/2014/main" id="{223D2B0D-EFBE-4657-93EF-8D79DA9A6587}"/>
                  </a:ext>
                </a:extLst>
              </p:cNvPr>
              <p:cNvSpPr>
                <a:spLocks/>
              </p:cNvSpPr>
              <p:nvPr/>
            </p:nvSpPr>
            <p:spPr bwMode="auto">
              <a:xfrm>
                <a:off x="5511" y="2375"/>
                <a:ext cx="49" cy="58"/>
              </a:xfrm>
              <a:custGeom>
                <a:avLst/>
                <a:gdLst>
                  <a:gd name="T0" fmla="*/ 8 w 64"/>
                  <a:gd name="T1" fmla="*/ 78 h 78"/>
                  <a:gd name="T2" fmla="*/ 0 w 64"/>
                  <a:gd name="T3" fmla="*/ 50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50"/>
                    </a:cubicBezTo>
                    <a:cubicBezTo>
                      <a:pt x="0" y="22"/>
                      <a:pt x="19" y="0"/>
                      <a:pt x="44" y="0"/>
                    </a:cubicBezTo>
                    <a:cubicBezTo>
                      <a:pt x="51" y="0"/>
                      <a:pt x="58" y="3"/>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Freeform 457">
                <a:extLst>
                  <a:ext uri="{FF2B5EF4-FFF2-40B4-BE49-F238E27FC236}">
                    <a16:creationId xmlns:a16="http://schemas.microsoft.com/office/drawing/2014/main" id="{32754B8F-AE6B-4DB2-AB2A-B0FCF4790D83}"/>
                  </a:ext>
                </a:extLst>
              </p:cNvPr>
              <p:cNvSpPr>
                <a:spLocks/>
              </p:cNvSpPr>
              <p:nvPr/>
            </p:nvSpPr>
            <p:spPr bwMode="auto">
              <a:xfrm>
                <a:off x="5341"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458">
                <a:extLst>
                  <a:ext uri="{FF2B5EF4-FFF2-40B4-BE49-F238E27FC236}">
                    <a16:creationId xmlns:a16="http://schemas.microsoft.com/office/drawing/2014/main" id="{F45493E9-ED9C-48C3-8061-14AC6A9A39E7}"/>
                  </a:ext>
                </a:extLst>
              </p:cNvPr>
              <p:cNvSpPr>
                <a:spLocks noChangeShapeType="1"/>
              </p:cNvSpPr>
              <p:nvPr/>
            </p:nvSpPr>
            <p:spPr bwMode="auto">
              <a:xfrm>
                <a:off x="5364"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Freeform 459">
                <a:extLst>
                  <a:ext uri="{FF2B5EF4-FFF2-40B4-BE49-F238E27FC236}">
                    <a16:creationId xmlns:a16="http://schemas.microsoft.com/office/drawing/2014/main" id="{4850FB12-5E0A-4562-A628-7CFC86480784}"/>
                  </a:ext>
                </a:extLst>
              </p:cNvPr>
              <p:cNvSpPr>
                <a:spLocks/>
              </p:cNvSpPr>
              <p:nvPr/>
            </p:nvSpPr>
            <p:spPr bwMode="auto">
              <a:xfrm>
                <a:off x="5612" y="2375"/>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460">
                <a:extLst>
                  <a:ext uri="{FF2B5EF4-FFF2-40B4-BE49-F238E27FC236}">
                    <a16:creationId xmlns:a16="http://schemas.microsoft.com/office/drawing/2014/main" id="{1337F311-D4AB-4B74-A79E-2862E3A82491}"/>
                  </a:ext>
                </a:extLst>
              </p:cNvPr>
              <p:cNvSpPr>
                <a:spLocks noChangeShapeType="1"/>
              </p:cNvSpPr>
              <p:nvPr/>
            </p:nvSpPr>
            <p:spPr bwMode="auto">
              <a:xfrm>
                <a:off x="5636" y="2408"/>
                <a:ext cx="0" cy="4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Freeform 461">
                <a:extLst>
                  <a:ext uri="{FF2B5EF4-FFF2-40B4-BE49-F238E27FC236}">
                    <a16:creationId xmlns:a16="http://schemas.microsoft.com/office/drawing/2014/main" id="{490A788B-77BC-4AFA-8E69-C255F7710FB0}"/>
                  </a:ext>
                </a:extLst>
              </p:cNvPr>
              <p:cNvSpPr>
                <a:spLocks/>
              </p:cNvSpPr>
              <p:nvPr/>
            </p:nvSpPr>
            <p:spPr bwMode="auto">
              <a:xfrm>
                <a:off x="4031" y="1916"/>
                <a:ext cx="24" cy="19"/>
              </a:xfrm>
              <a:custGeom>
                <a:avLst/>
                <a:gdLst>
                  <a:gd name="T0" fmla="*/ 0 w 24"/>
                  <a:gd name="T1" fmla="*/ 10 h 19"/>
                  <a:gd name="T2" fmla="*/ 24 w 24"/>
                  <a:gd name="T3" fmla="*/ 0 h 19"/>
                  <a:gd name="T4" fmla="*/ 24 w 24"/>
                  <a:gd name="T5" fmla="*/ 19 h 19"/>
                </a:gdLst>
                <a:ahLst/>
                <a:cxnLst>
                  <a:cxn ang="0">
                    <a:pos x="T0" y="T1"/>
                  </a:cxn>
                  <a:cxn ang="0">
                    <a:pos x="T2" y="T3"/>
                  </a:cxn>
                  <a:cxn ang="0">
                    <a:pos x="T4" y="T5"/>
                  </a:cxn>
                </a:cxnLst>
                <a:rect l="0" t="0" r="r" b="b"/>
                <a:pathLst>
                  <a:path w="24" h="19">
                    <a:moveTo>
                      <a:pt x="0" y="10"/>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462">
                <a:extLst>
                  <a:ext uri="{FF2B5EF4-FFF2-40B4-BE49-F238E27FC236}">
                    <a16:creationId xmlns:a16="http://schemas.microsoft.com/office/drawing/2014/main" id="{B3AFAC44-0A59-43A0-9E80-3A4843668BB5}"/>
                  </a:ext>
                </a:extLst>
              </p:cNvPr>
              <p:cNvSpPr>
                <a:spLocks noChangeShapeType="1"/>
              </p:cNvSpPr>
              <p:nvPr/>
            </p:nvSpPr>
            <p:spPr bwMode="auto">
              <a:xfrm>
                <a:off x="4055" y="1950"/>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Freeform 463">
                <a:extLst>
                  <a:ext uri="{FF2B5EF4-FFF2-40B4-BE49-F238E27FC236}">
                    <a16:creationId xmlns:a16="http://schemas.microsoft.com/office/drawing/2014/main" id="{D2FD6634-25DE-4F15-A704-D2B0E3AD5B49}"/>
                  </a:ext>
                </a:extLst>
              </p:cNvPr>
              <p:cNvSpPr>
                <a:spLocks/>
              </p:cNvSpPr>
              <p:nvPr/>
            </p:nvSpPr>
            <p:spPr bwMode="auto">
              <a:xfrm>
                <a:off x="3968" y="1916"/>
                <a:ext cx="21" cy="19"/>
              </a:xfrm>
              <a:custGeom>
                <a:avLst/>
                <a:gdLst>
                  <a:gd name="T0" fmla="*/ 0 w 21"/>
                  <a:gd name="T1" fmla="*/ 10 h 19"/>
                  <a:gd name="T2" fmla="*/ 21 w 21"/>
                  <a:gd name="T3" fmla="*/ 0 h 19"/>
                  <a:gd name="T4" fmla="*/ 21 w 21"/>
                  <a:gd name="T5" fmla="*/ 19 h 19"/>
                </a:gdLst>
                <a:ahLst/>
                <a:cxnLst>
                  <a:cxn ang="0">
                    <a:pos x="T0" y="T1"/>
                  </a:cxn>
                  <a:cxn ang="0">
                    <a:pos x="T2" y="T3"/>
                  </a:cxn>
                  <a:cxn ang="0">
                    <a:pos x="T4" y="T5"/>
                  </a:cxn>
                </a:cxnLst>
                <a:rect l="0" t="0" r="r" b="b"/>
                <a:pathLst>
                  <a:path w="21" h="19">
                    <a:moveTo>
                      <a:pt x="0" y="10"/>
                    </a:moveTo>
                    <a:lnTo>
                      <a:pt x="21" y="0"/>
                    </a:lnTo>
                    <a:lnTo>
                      <a:pt x="21"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464">
                <a:extLst>
                  <a:ext uri="{FF2B5EF4-FFF2-40B4-BE49-F238E27FC236}">
                    <a16:creationId xmlns:a16="http://schemas.microsoft.com/office/drawing/2014/main" id="{9546002F-FC0F-4850-9658-874C043F8C23}"/>
                  </a:ext>
                </a:extLst>
              </p:cNvPr>
              <p:cNvSpPr>
                <a:spLocks noChangeShapeType="1"/>
              </p:cNvSpPr>
              <p:nvPr/>
            </p:nvSpPr>
            <p:spPr bwMode="auto">
              <a:xfrm>
                <a:off x="3989" y="1950"/>
                <a:ext cx="0" cy="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Freeform 465">
                <a:extLst>
                  <a:ext uri="{FF2B5EF4-FFF2-40B4-BE49-F238E27FC236}">
                    <a16:creationId xmlns:a16="http://schemas.microsoft.com/office/drawing/2014/main" id="{38C9D2C1-CEBC-4961-BE9E-B6EBDFA71FA8}"/>
                  </a:ext>
                </a:extLst>
              </p:cNvPr>
              <p:cNvSpPr>
                <a:spLocks/>
              </p:cNvSpPr>
              <p:nvPr/>
            </p:nvSpPr>
            <p:spPr bwMode="auto">
              <a:xfrm>
                <a:off x="4174"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 name="Freeform 466">
                <a:extLst>
                  <a:ext uri="{FF2B5EF4-FFF2-40B4-BE49-F238E27FC236}">
                    <a16:creationId xmlns:a16="http://schemas.microsoft.com/office/drawing/2014/main" id="{01E3A324-A9AE-41D4-B6E5-9D34BC10C799}"/>
                  </a:ext>
                </a:extLst>
              </p:cNvPr>
              <p:cNvSpPr>
                <a:spLocks/>
              </p:cNvSpPr>
              <p:nvPr/>
            </p:nvSpPr>
            <p:spPr bwMode="auto">
              <a:xfrm>
                <a:off x="4156"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5" name="Freeform 467">
                <a:extLst>
                  <a:ext uri="{FF2B5EF4-FFF2-40B4-BE49-F238E27FC236}">
                    <a16:creationId xmlns:a16="http://schemas.microsoft.com/office/drawing/2014/main" id="{C2764F52-4999-453D-B8D6-395CAC8EFEC9}"/>
                  </a:ext>
                </a:extLst>
              </p:cNvPr>
              <p:cNvSpPr>
                <a:spLocks/>
              </p:cNvSpPr>
              <p:nvPr/>
            </p:nvSpPr>
            <p:spPr bwMode="auto">
              <a:xfrm>
                <a:off x="4279" y="2047"/>
                <a:ext cx="47"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3"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6" name="Freeform 468">
                <a:extLst>
                  <a:ext uri="{FF2B5EF4-FFF2-40B4-BE49-F238E27FC236}">
                    <a16:creationId xmlns:a16="http://schemas.microsoft.com/office/drawing/2014/main" id="{08B5B69B-70C2-4038-8382-0EB7BD516585}"/>
                  </a:ext>
                </a:extLst>
              </p:cNvPr>
              <p:cNvSpPr>
                <a:spLocks/>
              </p:cNvSpPr>
              <p:nvPr/>
            </p:nvSpPr>
            <p:spPr bwMode="auto">
              <a:xfrm>
                <a:off x="4260" y="203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7" name="Freeform 469">
                <a:extLst>
                  <a:ext uri="{FF2B5EF4-FFF2-40B4-BE49-F238E27FC236}">
                    <a16:creationId xmlns:a16="http://schemas.microsoft.com/office/drawing/2014/main" id="{13AE5129-FFE4-4C30-9310-28F28824DED2}"/>
                  </a:ext>
                </a:extLst>
              </p:cNvPr>
              <p:cNvSpPr>
                <a:spLocks/>
              </p:cNvSpPr>
              <p:nvPr/>
            </p:nvSpPr>
            <p:spPr bwMode="auto">
              <a:xfrm>
                <a:off x="4386" y="2047"/>
                <a:ext cx="48" cy="56"/>
              </a:xfrm>
              <a:custGeom>
                <a:avLst/>
                <a:gdLst>
                  <a:gd name="T0" fmla="*/ 56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6" y="0"/>
                    </a:moveTo>
                    <a:cubicBezTo>
                      <a:pt x="61" y="8"/>
                      <a:pt x="63" y="17"/>
                      <a:pt x="63" y="26"/>
                    </a:cubicBezTo>
                    <a:cubicBezTo>
                      <a:pt x="63" y="53"/>
                      <a:pt x="44" y="75"/>
                      <a:pt x="19" y="75"/>
                    </a:cubicBezTo>
                    <a:cubicBezTo>
                      <a:pt x="12"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8" name="Freeform 470">
                <a:extLst>
                  <a:ext uri="{FF2B5EF4-FFF2-40B4-BE49-F238E27FC236}">
                    <a16:creationId xmlns:a16="http://schemas.microsoft.com/office/drawing/2014/main" id="{24113A34-C074-4E76-8618-CBA6FCA10321}"/>
                  </a:ext>
                </a:extLst>
              </p:cNvPr>
              <p:cNvSpPr>
                <a:spLocks/>
              </p:cNvSpPr>
              <p:nvPr/>
            </p:nvSpPr>
            <p:spPr bwMode="auto">
              <a:xfrm>
                <a:off x="4368" y="2030"/>
                <a:ext cx="48"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9" name="Freeform 471">
                <a:extLst>
                  <a:ext uri="{FF2B5EF4-FFF2-40B4-BE49-F238E27FC236}">
                    <a16:creationId xmlns:a16="http://schemas.microsoft.com/office/drawing/2014/main" id="{35A1A33D-0AEE-4061-AF7E-6D950442B06B}"/>
                  </a:ext>
                </a:extLst>
              </p:cNvPr>
              <p:cNvSpPr>
                <a:spLocks/>
              </p:cNvSpPr>
              <p:nvPr/>
            </p:nvSpPr>
            <p:spPr bwMode="auto">
              <a:xfrm>
                <a:off x="4553" y="2047"/>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0" name="Freeform 472">
                <a:extLst>
                  <a:ext uri="{FF2B5EF4-FFF2-40B4-BE49-F238E27FC236}">
                    <a16:creationId xmlns:a16="http://schemas.microsoft.com/office/drawing/2014/main" id="{B2BDDE0F-B983-44C6-9C07-6A54692C0BCB}"/>
                  </a:ext>
                </a:extLst>
              </p:cNvPr>
              <p:cNvSpPr>
                <a:spLocks/>
              </p:cNvSpPr>
              <p:nvPr/>
            </p:nvSpPr>
            <p:spPr bwMode="auto">
              <a:xfrm>
                <a:off x="4535" y="203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1" name="Freeform 473">
                <a:extLst>
                  <a:ext uri="{FF2B5EF4-FFF2-40B4-BE49-F238E27FC236}">
                    <a16:creationId xmlns:a16="http://schemas.microsoft.com/office/drawing/2014/main" id="{61B9FF0E-86E1-4449-88CF-EE74B98F61F8}"/>
                  </a:ext>
                </a:extLst>
              </p:cNvPr>
              <p:cNvSpPr>
                <a:spLocks/>
              </p:cNvSpPr>
              <p:nvPr/>
            </p:nvSpPr>
            <p:spPr bwMode="auto">
              <a:xfrm>
                <a:off x="4657" y="2047"/>
                <a:ext cx="48" cy="56"/>
              </a:xfrm>
              <a:custGeom>
                <a:avLst/>
                <a:gdLst>
                  <a:gd name="T0" fmla="*/ 57 w 63"/>
                  <a:gd name="T1" fmla="*/ 0 h 75"/>
                  <a:gd name="T2" fmla="*/ 63 w 63"/>
                  <a:gd name="T3" fmla="*/ 26 h 75"/>
                  <a:gd name="T4" fmla="*/ 19 w 63"/>
                  <a:gd name="T5" fmla="*/ 75 h 75"/>
                  <a:gd name="T6" fmla="*/ 0 w 63"/>
                  <a:gd name="T7" fmla="*/ 71 h 75"/>
                </a:gdLst>
                <a:ahLst/>
                <a:cxnLst>
                  <a:cxn ang="0">
                    <a:pos x="T0" y="T1"/>
                  </a:cxn>
                  <a:cxn ang="0">
                    <a:pos x="T2" y="T3"/>
                  </a:cxn>
                  <a:cxn ang="0">
                    <a:pos x="T4" y="T5"/>
                  </a:cxn>
                  <a:cxn ang="0">
                    <a:pos x="T6" y="T7"/>
                  </a:cxn>
                </a:cxnLst>
                <a:rect l="0" t="0" r="r" b="b"/>
                <a:pathLst>
                  <a:path w="63" h="75">
                    <a:moveTo>
                      <a:pt x="57" y="0"/>
                    </a:moveTo>
                    <a:cubicBezTo>
                      <a:pt x="61" y="8"/>
                      <a:pt x="63" y="17"/>
                      <a:pt x="63" y="26"/>
                    </a:cubicBezTo>
                    <a:cubicBezTo>
                      <a:pt x="63"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2" name="Freeform 474">
                <a:extLst>
                  <a:ext uri="{FF2B5EF4-FFF2-40B4-BE49-F238E27FC236}">
                    <a16:creationId xmlns:a16="http://schemas.microsoft.com/office/drawing/2014/main" id="{A5FBC6F8-6274-47A4-A904-5F11A0442CA7}"/>
                  </a:ext>
                </a:extLst>
              </p:cNvPr>
              <p:cNvSpPr>
                <a:spLocks/>
              </p:cNvSpPr>
              <p:nvPr/>
            </p:nvSpPr>
            <p:spPr bwMode="auto">
              <a:xfrm>
                <a:off x="4638" y="2030"/>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3" name="Freeform 475">
                <a:extLst>
                  <a:ext uri="{FF2B5EF4-FFF2-40B4-BE49-F238E27FC236}">
                    <a16:creationId xmlns:a16="http://schemas.microsoft.com/office/drawing/2014/main" id="{0AE4C293-1026-41C7-A56F-0A4E49AB145E}"/>
                  </a:ext>
                </a:extLst>
              </p:cNvPr>
              <p:cNvSpPr>
                <a:spLocks/>
              </p:cNvSpPr>
              <p:nvPr/>
            </p:nvSpPr>
            <p:spPr bwMode="auto">
              <a:xfrm>
                <a:off x="4469" y="2030"/>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4" name="Line 476">
                <a:extLst>
                  <a:ext uri="{FF2B5EF4-FFF2-40B4-BE49-F238E27FC236}">
                    <a16:creationId xmlns:a16="http://schemas.microsoft.com/office/drawing/2014/main" id="{58F7C01D-A66D-4AA5-BF10-CFE18056BADF}"/>
                  </a:ext>
                </a:extLst>
              </p:cNvPr>
              <p:cNvSpPr>
                <a:spLocks noChangeShapeType="1"/>
              </p:cNvSpPr>
              <p:nvPr/>
            </p:nvSpPr>
            <p:spPr bwMode="auto">
              <a:xfrm>
                <a:off x="4492" y="2064"/>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Freeform 477">
                <a:extLst>
                  <a:ext uri="{FF2B5EF4-FFF2-40B4-BE49-F238E27FC236}">
                    <a16:creationId xmlns:a16="http://schemas.microsoft.com/office/drawing/2014/main" id="{F6873241-BA11-4A7B-91B8-34D6EDA06EE5}"/>
                  </a:ext>
                </a:extLst>
              </p:cNvPr>
              <p:cNvSpPr>
                <a:spLocks/>
              </p:cNvSpPr>
              <p:nvPr/>
            </p:nvSpPr>
            <p:spPr bwMode="auto">
              <a:xfrm>
                <a:off x="539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Freeform 478">
                <a:extLst>
                  <a:ext uri="{FF2B5EF4-FFF2-40B4-BE49-F238E27FC236}">
                    <a16:creationId xmlns:a16="http://schemas.microsoft.com/office/drawing/2014/main" id="{F8B89E7F-52C8-4405-B95A-DC9AEBDB15D6}"/>
                  </a:ext>
                </a:extLst>
              </p:cNvPr>
              <p:cNvSpPr>
                <a:spLocks/>
              </p:cNvSpPr>
              <p:nvPr/>
            </p:nvSpPr>
            <p:spPr bwMode="auto">
              <a:xfrm>
                <a:off x="5378" y="2603"/>
                <a:ext cx="48"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Freeform 479">
                <a:extLst>
                  <a:ext uri="{FF2B5EF4-FFF2-40B4-BE49-F238E27FC236}">
                    <a16:creationId xmlns:a16="http://schemas.microsoft.com/office/drawing/2014/main" id="{EE316E69-17FC-42CE-9A8B-00568165D01F}"/>
                  </a:ext>
                </a:extLst>
              </p:cNvPr>
              <p:cNvSpPr>
                <a:spLocks/>
              </p:cNvSpPr>
              <p:nvPr/>
            </p:nvSpPr>
            <p:spPr bwMode="auto">
              <a:xfrm>
                <a:off x="5494"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Freeform 480">
                <a:extLst>
                  <a:ext uri="{FF2B5EF4-FFF2-40B4-BE49-F238E27FC236}">
                    <a16:creationId xmlns:a16="http://schemas.microsoft.com/office/drawing/2014/main" id="{0BEA6402-0AE7-452D-A0B2-8AED8B1C7DDA}"/>
                  </a:ext>
                </a:extLst>
              </p:cNvPr>
              <p:cNvSpPr>
                <a:spLocks/>
              </p:cNvSpPr>
              <p:nvPr/>
            </p:nvSpPr>
            <p:spPr bwMode="auto">
              <a:xfrm>
                <a:off x="5475"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Freeform 481">
                <a:extLst>
                  <a:ext uri="{FF2B5EF4-FFF2-40B4-BE49-F238E27FC236}">
                    <a16:creationId xmlns:a16="http://schemas.microsoft.com/office/drawing/2014/main" id="{85219865-26D3-4429-A30F-CE08EA370C3D}"/>
                  </a:ext>
                </a:extLst>
              </p:cNvPr>
              <p:cNvSpPr>
                <a:spLocks/>
              </p:cNvSpPr>
              <p:nvPr/>
            </p:nvSpPr>
            <p:spPr bwMode="auto">
              <a:xfrm>
                <a:off x="5599" y="2620"/>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Freeform 482">
                <a:extLst>
                  <a:ext uri="{FF2B5EF4-FFF2-40B4-BE49-F238E27FC236}">
                    <a16:creationId xmlns:a16="http://schemas.microsoft.com/office/drawing/2014/main" id="{B5958BAE-9B04-473B-8B00-3C2DAA8A43E9}"/>
                  </a:ext>
                </a:extLst>
              </p:cNvPr>
              <p:cNvSpPr>
                <a:spLocks/>
              </p:cNvSpPr>
              <p:nvPr/>
            </p:nvSpPr>
            <p:spPr bwMode="auto">
              <a:xfrm>
                <a:off x="5580"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Freeform 483">
                <a:extLst>
                  <a:ext uri="{FF2B5EF4-FFF2-40B4-BE49-F238E27FC236}">
                    <a16:creationId xmlns:a16="http://schemas.microsoft.com/office/drawing/2014/main" id="{C968B839-9439-444B-A2DA-29A960DF56FD}"/>
                  </a:ext>
                </a:extLst>
              </p:cNvPr>
              <p:cNvSpPr>
                <a:spLocks/>
              </p:cNvSpPr>
              <p:nvPr/>
            </p:nvSpPr>
            <p:spPr bwMode="auto">
              <a:xfrm>
                <a:off x="5428"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Freeform 484">
                <a:extLst>
                  <a:ext uri="{FF2B5EF4-FFF2-40B4-BE49-F238E27FC236}">
                    <a16:creationId xmlns:a16="http://schemas.microsoft.com/office/drawing/2014/main" id="{90A6A35F-70A9-4530-B2AD-FDC0A7C3C181}"/>
                  </a:ext>
                </a:extLst>
              </p:cNvPr>
              <p:cNvSpPr>
                <a:spLocks/>
              </p:cNvSpPr>
              <p:nvPr/>
            </p:nvSpPr>
            <p:spPr bwMode="auto">
              <a:xfrm>
                <a:off x="5409"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Freeform 485">
                <a:extLst>
                  <a:ext uri="{FF2B5EF4-FFF2-40B4-BE49-F238E27FC236}">
                    <a16:creationId xmlns:a16="http://schemas.microsoft.com/office/drawing/2014/main" id="{F2FA170E-49F0-4CB5-840A-26087FDED92B}"/>
                  </a:ext>
                </a:extLst>
              </p:cNvPr>
              <p:cNvSpPr>
                <a:spLocks/>
              </p:cNvSpPr>
              <p:nvPr/>
            </p:nvSpPr>
            <p:spPr bwMode="auto">
              <a:xfrm>
                <a:off x="5532" y="2502"/>
                <a:ext cx="48" cy="57"/>
              </a:xfrm>
              <a:custGeom>
                <a:avLst/>
                <a:gdLst>
                  <a:gd name="T0" fmla="*/ 57 w 64"/>
                  <a:gd name="T1" fmla="*/ 0 h 76"/>
                  <a:gd name="T2" fmla="*/ 64 w 64"/>
                  <a:gd name="T3" fmla="*/ 27 h 76"/>
                  <a:gd name="T4" fmla="*/ 20 w 64"/>
                  <a:gd name="T5" fmla="*/ 76 h 76"/>
                  <a:gd name="T6" fmla="*/ 0 w 64"/>
                  <a:gd name="T7" fmla="*/ 71 h 76"/>
                </a:gdLst>
                <a:ahLst/>
                <a:cxnLst>
                  <a:cxn ang="0">
                    <a:pos x="T0" y="T1"/>
                  </a:cxn>
                  <a:cxn ang="0">
                    <a:pos x="T2" y="T3"/>
                  </a:cxn>
                  <a:cxn ang="0">
                    <a:pos x="T4" y="T5"/>
                  </a:cxn>
                  <a:cxn ang="0">
                    <a:pos x="T6" y="T7"/>
                  </a:cxn>
                </a:cxnLst>
                <a:rect l="0" t="0" r="r" b="b"/>
                <a:pathLst>
                  <a:path w="64" h="76">
                    <a:moveTo>
                      <a:pt x="57" y="0"/>
                    </a:moveTo>
                    <a:cubicBezTo>
                      <a:pt x="61" y="8"/>
                      <a:pt x="64" y="17"/>
                      <a:pt x="64" y="27"/>
                    </a:cubicBezTo>
                    <a:cubicBezTo>
                      <a:pt x="64" y="54"/>
                      <a:pt x="44" y="76"/>
                      <a:pt x="20" y="76"/>
                    </a:cubicBezTo>
                    <a:cubicBezTo>
                      <a:pt x="13"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4" name="Freeform 486">
                <a:extLst>
                  <a:ext uri="{FF2B5EF4-FFF2-40B4-BE49-F238E27FC236}">
                    <a16:creationId xmlns:a16="http://schemas.microsoft.com/office/drawing/2014/main" id="{9AAEFCB7-783C-4BD9-80B7-0D5F4DA6F48E}"/>
                  </a:ext>
                </a:extLst>
              </p:cNvPr>
              <p:cNvSpPr>
                <a:spLocks/>
              </p:cNvSpPr>
              <p:nvPr/>
            </p:nvSpPr>
            <p:spPr bwMode="auto">
              <a:xfrm>
                <a:off x="5514" y="2486"/>
                <a:ext cx="48" cy="57"/>
              </a:xfrm>
              <a:custGeom>
                <a:avLst/>
                <a:gdLst>
                  <a:gd name="T0" fmla="*/ 8 w 64"/>
                  <a:gd name="T1" fmla="*/ 77 h 77"/>
                  <a:gd name="T2" fmla="*/ 0 w 64"/>
                  <a:gd name="T3" fmla="*/ 49 h 77"/>
                  <a:gd name="T4" fmla="*/ 44 w 64"/>
                  <a:gd name="T5" fmla="*/ 0 h 77"/>
                  <a:gd name="T6" fmla="*/ 64 w 64"/>
                  <a:gd name="T7" fmla="*/ 5 h 77"/>
                </a:gdLst>
                <a:ahLst/>
                <a:cxnLst>
                  <a:cxn ang="0">
                    <a:pos x="T0" y="T1"/>
                  </a:cxn>
                  <a:cxn ang="0">
                    <a:pos x="T2" y="T3"/>
                  </a:cxn>
                  <a:cxn ang="0">
                    <a:pos x="T4" y="T5"/>
                  </a:cxn>
                  <a:cxn ang="0">
                    <a:pos x="T6" y="T7"/>
                  </a:cxn>
                </a:cxnLst>
                <a:rect l="0" t="0" r="r" b="b"/>
                <a:pathLst>
                  <a:path w="64" h="77">
                    <a:moveTo>
                      <a:pt x="8" y="77"/>
                    </a:moveTo>
                    <a:cubicBezTo>
                      <a:pt x="3" y="69"/>
                      <a:pt x="0" y="59"/>
                      <a:pt x="0" y="49"/>
                    </a:cubicBezTo>
                    <a:cubicBezTo>
                      <a:pt x="0" y="22"/>
                      <a:pt x="19" y="0"/>
                      <a:pt x="44" y="0"/>
                    </a:cubicBezTo>
                    <a:cubicBezTo>
                      <a:pt x="51" y="0"/>
                      <a:pt x="58" y="2"/>
                      <a:pt x="64"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Freeform 487">
                <a:extLst>
                  <a:ext uri="{FF2B5EF4-FFF2-40B4-BE49-F238E27FC236}">
                    <a16:creationId xmlns:a16="http://schemas.microsoft.com/office/drawing/2014/main" id="{039DC69A-511A-494F-B633-49A3AE939A0F}"/>
                  </a:ext>
                </a:extLst>
              </p:cNvPr>
              <p:cNvSpPr>
                <a:spLocks/>
              </p:cNvSpPr>
              <p:nvPr/>
            </p:nvSpPr>
            <p:spPr bwMode="auto">
              <a:xfrm>
                <a:off x="5344" y="2486"/>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488">
                <a:extLst>
                  <a:ext uri="{FF2B5EF4-FFF2-40B4-BE49-F238E27FC236}">
                    <a16:creationId xmlns:a16="http://schemas.microsoft.com/office/drawing/2014/main" id="{741F2B9E-FFC7-476A-B91D-B8B865A8A1D9}"/>
                  </a:ext>
                </a:extLst>
              </p:cNvPr>
              <p:cNvSpPr>
                <a:spLocks noChangeShapeType="1"/>
              </p:cNvSpPr>
              <p:nvPr/>
            </p:nvSpPr>
            <p:spPr bwMode="auto">
              <a:xfrm>
                <a:off x="5366"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489">
                <a:extLst>
                  <a:ext uri="{FF2B5EF4-FFF2-40B4-BE49-F238E27FC236}">
                    <a16:creationId xmlns:a16="http://schemas.microsoft.com/office/drawing/2014/main" id="{418218A0-0D24-4DB4-926E-7493734A0720}"/>
                  </a:ext>
                </a:extLst>
              </p:cNvPr>
              <p:cNvSpPr>
                <a:spLocks/>
              </p:cNvSpPr>
              <p:nvPr/>
            </p:nvSpPr>
            <p:spPr bwMode="auto">
              <a:xfrm>
                <a:off x="5285"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490">
                <a:extLst>
                  <a:ext uri="{FF2B5EF4-FFF2-40B4-BE49-F238E27FC236}">
                    <a16:creationId xmlns:a16="http://schemas.microsoft.com/office/drawing/2014/main" id="{93E70E6A-0CAA-4CCB-9C5A-732D4D3A10AA}"/>
                  </a:ext>
                </a:extLst>
              </p:cNvPr>
              <p:cNvSpPr>
                <a:spLocks noChangeShapeType="1"/>
              </p:cNvSpPr>
              <p:nvPr/>
            </p:nvSpPr>
            <p:spPr bwMode="auto">
              <a:xfrm>
                <a:off x="530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Freeform 491">
                <a:extLst>
                  <a:ext uri="{FF2B5EF4-FFF2-40B4-BE49-F238E27FC236}">
                    <a16:creationId xmlns:a16="http://schemas.microsoft.com/office/drawing/2014/main" id="{1ADC61F5-9E46-4EC2-A88C-46975A4BF148}"/>
                  </a:ext>
                </a:extLst>
              </p:cNvPr>
              <p:cNvSpPr>
                <a:spLocks/>
              </p:cNvSpPr>
              <p:nvPr/>
            </p:nvSpPr>
            <p:spPr bwMode="auto">
              <a:xfrm>
                <a:off x="5614"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492">
                <a:extLst>
                  <a:ext uri="{FF2B5EF4-FFF2-40B4-BE49-F238E27FC236}">
                    <a16:creationId xmlns:a16="http://schemas.microsoft.com/office/drawing/2014/main" id="{ECFD575C-B534-41AD-9C20-66A5745FF8E5}"/>
                  </a:ext>
                </a:extLst>
              </p:cNvPr>
              <p:cNvSpPr>
                <a:spLocks noChangeShapeType="1"/>
              </p:cNvSpPr>
              <p:nvPr/>
            </p:nvSpPr>
            <p:spPr bwMode="auto">
              <a:xfrm>
                <a:off x="5638"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1" name="Freeform 493">
                <a:extLst>
                  <a:ext uri="{FF2B5EF4-FFF2-40B4-BE49-F238E27FC236}">
                    <a16:creationId xmlns:a16="http://schemas.microsoft.com/office/drawing/2014/main" id="{03011BFA-D821-4B7E-8722-B92FBA9534E9}"/>
                  </a:ext>
                </a:extLst>
              </p:cNvPr>
              <p:cNvSpPr>
                <a:spLocks/>
              </p:cNvSpPr>
              <p:nvPr/>
            </p:nvSpPr>
            <p:spPr bwMode="auto">
              <a:xfrm>
                <a:off x="5435"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2" name="Freeform 494">
                <a:extLst>
                  <a:ext uri="{FF2B5EF4-FFF2-40B4-BE49-F238E27FC236}">
                    <a16:creationId xmlns:a16="http://schemas.microsoft.com/office/drawing/2014/main" id="{069FF643-B1EC-422A-9D6C-2E7E2D4E31BC}"/>
                  </a:ext>
                </a:extLst>
              </p:cNvPr>
              <p:cNvSpPr>
                <a:spLocks/>
              </p:cNvSpPr>
              <p:nvPr/>
            </p:nvSpPr>
            <p:spPr bwMode="auto">
              <a:xfrm>
                <a:off x="5416"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3" name="Freeform 495">
                <a:extLst>
                  <a:ext uri="{FF2B5EF4-FFF2-40B4-BE49-F238E27FC236}">
                    <a16:creationId xmlns:a16="http://schemas.microsoft.com/office/drawing/2014/main" id="{A428E80F-733A-4DE8-808D-87B7D176C02E}"/>
                  </a:ext>
                </a:extLst>
              </p:cNvPr>
              <p:cNvSpPr>
                <a:spLocks/>
              </p:cNvSpPr>
              <p:nvPr/>
            </p:nvSpPr>
            <p:spPr bwMode="auto">
              <a:xfrm>
                <a:off x="5601" y="2737"/>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4" name="Freeform 496">
                <a:extLst>
                  <a:ext uri="{FF2B5EF4-FFF2-40B4-BE49-F238E27FC236}">
                    <a16:creationId xmlns:a16="http://schemas.microsoft.com/office/drawing/2014/main" id="{26AEE211-ABE5-48A0-98B3-686D951A0D05}"/>
                  </a:ext>
                </a:extLst>
              </p:cNvPr>
              <p:cNvSpPr>
                <a:spLocks/>
              </p:cNvSpPr>
              <p:nvPr/>
            </p:nvSpPr>
            <p:spPr bwMode="auto">
              <a:xfrm>
                <a:off x="5582"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5" name="Freeform 497">
                <a:extLst>
                  <a:ext uri="{FF2B5EF4-FFF2-40B4-BE49-F238E27FC236}">
                    <a16:creationId xmlns:a16="http://schemas.microsoft.com/office/drawing/2014/main" id="{E7283D44-7A54-4102-85E9-DD807C69E198}"/>
                  </a:ext>
                </a:extLst>
              </p:cNvPr>
              <p:cNvSpPr>
                <a:spLocks/>
              </p:cNvSpPr>
              <p:nvPr/>
            </p:nvSpPr>
            <p:spPr bwMode="auto">
              <a:xfrm>
                <a:off x="534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6" name="Line 498">
                <a:extLst>
                  <a:ext uri="{FF2B5EF4-FFF2-40B4-BE49-F238E27FC236}">
                    <a16:creationId xmlns:a16="http://schemas.microsoft.com/office/drawing/2014/main" id="{75F53023-6C29-4C06-9551-69395D65280D}"/>
                  </a:ext>
                </a:extLst>
              </p:cNvPr>
              <p:cNvSpPr>
                <a:spLocks noChangeShapeType="1"/>
              </p:cNvSpPr>
              <p:nvPr/>
            </p:nvSpPr>
            <p:spPr bwMode="auto">
              <a:xfrm>
                <a:off x="537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7" name="Freeform 499">
                <a:extLst>
                  <a:ext uri="{FF2B5EF4-FFF2-40B4-BE49-F238E27FC236}">
                    <a16:creationId xmlns:a16="http://schemas.microsoft.com/office/drawing/2014/main" id="{DAB32064-A626-48F8-9132-136514B29E4F}"/>
                  </a:ext>
                </a:extLst>
              </p:cNvPr>
              <p:cNvSpPr>
                <a:spLocks/>
              </p:cNvSpPr>
              <p:nvPr/>
            </p:nvSpPr>
            <p:spPr bwMode="auto">
              <a:xfrm>
                <a:off x="5282"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8" name="Line 500">
                <a:extLst>
                  <a:ext uri="{FF2B5EF4-FFF2-40B4-BE49-F238E27FC236}">
                    <a16:creationId xmlns:a16="http://schemas.microsoft.com/office/drawing/2014/main" id="{F3F4255C-DF12-4A5B-B478-BEFE80BA8395}"/>
                  </a:ext>
                </a:extLst>
              </p:cNvPr>
              <p:cNvSpPr>
                <a:spLocks noChangeShapeType="1"/>
              </p:cNvSpPr>
              <p:nvPr/>
            </p:nvSpPr>
            <p:spPr bwMode="auto">
              <a:xfrm>
                <a:off x="5305"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9" name="Freeform 501">
                <a:extLst>
                  <a:ext uri="{FF2B5EF4-FFF2-40B4-BE49-F238E27FC236}">
                    <a16:creationId xmlns:a16="http://schemas.microsoft.com/office/drawing/2014/main" id="{263AB2F1-0868-4678-9185-D387E68EF1DC}"/>
                  </a:ext>
                </a:extLst>
              </p:cNvPr>
              <p:cNvSpPr>
                <a:spLocks/>
              </p:cNvSpPr>
              <p:nvPr/>
            </p:nvSpPr>
            <p:spPr bwMode="auto">
              <a:xfrm>
                <a:off x="5517" y="2720"/>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0" name="Line 502">
                <a:extLst>
                  <a:ext uri="{FF2B5EF4-FFF2-40B4-BE49-F238E27FC236}">
                    <a16:creationId xmlns:a16="http://schemas.microsoft.com/office/drawing/2014/main" id="{EABA14DD-345C-4AFB-AF54-802EB102DC46}"/>
                  </a:ext>
                </a:extLst>
              </p:cNvPr>
              <p:cNvSpPr>
                <a:spLocks noChangeShapeType="1"/>
              </p:cNvSpPr>
              <p:nvPr/>
            </p:nvSpPr>
            <p:spPr bwMode="auto">
              <a:xfrm>
                <a:off x="5540" y="2753"/>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1" name="Freeform 503">
                <a:extLst>
                  <a:ext uri="{FF2B5EF4-FFF2-40B4-BE49-F238E27FC236}">
                    <a16:creationId xmlns:a16="http://schemas.microsoft.com/office/drawing/2014/main" id="{B5B7EC46-DD97-4356-8307-7F0DC7590735}"/>
                  </a:ext>
                </a:extLst>
              </p:cNvPr>
              <p:cNvSpPr>
                <a:spLocks/>
              </p:cNvSpPr>
              <p:nvPr/>
            </p:nvSpPr>
            <p:spPr bwMode="auto">
              <a:xfrm>
                <a:off x="5479" y="2837"/>
                <a:ext cx="44" cy="18"/>
              </a:xfrm>
              <a:custGeom>
                <a:avLst/>
                <a:gdLst>
                  <a:gd name="T0" fmla="*/ 0 w 59"/>
                  <a:gd name="T1" fmla="*/ 25 h 25"/>
                  <a:gd name="T2" fmla="*/ 38 w 59"/>
                  <a:gd name="T3" fmla="*/ 0 h 25"/>
                  <a:gd name="T4" fmla="*/ 59 w 59"/>
                  <a:gd name="T5" fmla="*/ 6 h 25"/>
                </a:gdLst>
                <a:ahLst/>
                <a:cxnLst>
                  <a:cxn ang="0">
                    <a:pos x="T0" y="T1"/>
                  </a:cxn>
                  <a:cxn ang="0">
                    <a:pos x="T2" y="T3"/>
                  </a:cxn>
                  <a:cxn ang="0">
                    <a:pos x="T4" y="T5"/>
                  </a:cxn>
                </a:cxnLst>
                <a:rect l="0" t="0" r="r" b="b"/>
                <a:pathLst>
                  <a:path w="59" h="25">
                    <a:moveTo>
                      <a:pt x="0" y="25"/>
                    </a:moveTo>
                    <a:cubicBezTo>
                      <a:pt x="8" y="10"/>
                      <a:pt x="22" y="0"/>
                      <a:pt x="38" y="0"/>
                    </a:cubicBezTo>
                    <a:cubicBezTo>
                      <a:pt x="46" y="0"/>
                      <a:pt x="53" y="2"/>
                      <a:pt x="59"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2" name="Freeform 504">
                <a:extLst>
                  <a:ext uri="{FF2B5EF4-FFF2-40B4-BE49-F238E27FC236}">
                    <a16:creationId xmlns:a16="http://schemas.microsoft.com/office/drawing/2014/main" id="{E8EDA529-8953-4169-9C60-AF04B3BA9CE2}"/>
                  </a:ext>
                </a:extLst>
              </p:cNvPr>
              <p:cNvSpPr>
                <a:spLocks/>
              </p:cNvSpPr>
              <p:nvPr/>
            </p:nvSpPr>
            <p:spPr bwMode="auto">
              <a:xfrm>
                <a:off x="540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3" name="Freeform 505">
                <a:extLst>
                  <a:ext uri="{FF2B5EF4-FFF2-40B4-BE49-F238E27FC236}">
                    <a16:creationId xmlns:a16="http://schemas.microsoft.com/office/drawing/2014/main" id="{EC5F1B56-79BC-4DEE-AFCE-426E006C1B42}"/>
                  </a:ext>
                </a:extLst>
              </p:cNvPr>
              <p:cNvSpPr>
                <a:spLocks/>
              </p:cNvSpPr>
              <p:nvPr/>
            </p:nvSpPr>
            <p:spPr bwMode="auto">
              <a:xfrm>
                <a:off x="5344"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4" name="Freeform 506">
                <a:extLst>
                  <a:ext uri="{FF2B5EF4-FFF2-40B4-BE49-F238E27FC236}">
                    <a16:creationId xmlns:a16="http://schemas.microsoft.com/office/drawing/2014/main" id="{351F7AA9-DC0C-4303-B9AA-29CAC632D431}"/>
                  </a:ext>
                </a:extLst>
              </p:cNvPr>
              <p:cNvSpPr>
                <a:spLocks/>
              </p:cNvSpPr>
              <p:nvPr/>
            </p:nvSpPr>
            <p:spPr bwMode="auto">
              <a:xfrm>
                <a:off x="527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5" name="Freeform 507">
                <a:extLst>
                  <a:ext uri="{FF2B5EF4-FFF2-40B4-BE49-F238E27FC236}">
                    <a16:creationId xmlns:a16="http://schemas.microsoft.com/office/drawing/2014/main" id="{87F917E2-6ECD-451B-B0FF-0BCEB9B8D708}"/>
                  </a:ext>
                </a:extLst>
              </p:cNvPr>
              <p:cNvSpPr>
                <a:spLocks/>
              </p:cNvSpPr>
              <p:nvPr/>
            </p:nvSpPr>
            <p:spPr bwMode="auto">
              <a:xfrm>
                <a:off x="4283" y="2275"/>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6" name="Freeform 508">
                <a:extLst>
                  <a:ext uri="{FF2B5EF4-FFF2-40B4-BE49-F238E27FC236}">
                    <a16:creationId xmlns:a16="http://schemas.microsoft.com/office/drawing/2014/main" id="{FD44B30D-0C5A-4EC0-9C9A-9F65EED472BB}"/>
                  </a:ext>
                </a:extLst>
              </p:cNvPr>
              <p:cNvSpPr>
                <a:spLocks/>
              </p:cNvSpPr>
              <p:nvPr/>
            </p:nvSpPr>
            <p:spPr bwMode="auto">
              <a:xfrm>
                <a:off x="4265" y="2258"/>
                <a:ext cx="48"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7" name="Freeform 509">
                <a:extLst>
                  <a:ext uri="{FF2B5EF4-FFF2-40B4-BE49-F238E27FC236}">
                    <a16:creationId xmlns:a16="http://schemas.microsoft.com/office/drawing/2014/main" id="{B57C8E77-BD11-4824-90A3-A7BFF8D2178C}"/>
                  </a:ext>
                </a:extLst>
              </p:cNvPr>
              <p:cNvSpPr>
                <a:spLocks/>
              </p:cNvSpPr>
              <p:nvPr/>
            </p:nvSpPr>
            <p:spPr bwMode="auto">
              <a:xfrm>
                <a:off x="4134" y="2258"/>
                <a:ext cx="10" cy="18"/>
              </a:xfrm>
              <a:custGeom>
                <a:avLst/>
                <a:gdLst>
                  <a:gd name="T0" fmla="*/ 0 w 10"/>
                  <a:gd name="T1" fmla="*/ 4 h 18"/>
                  <a:gd name="T2" fmla="*/ 10 w 10"/>
                  <a:gd name="T3" fmla="*/ 0 h 18"/>
                  <a:gd name="T4" fmla="*/ 10 w 10"/>
                  <a:gd name="T5" fmla="*/ 18 h 18"/>
                </a:gdLst>
                <a:ahLst/>
                <a:cxnLst>
                  <a:cxn ang="0">
                    <a:pos x="T0" y="T1"/>
                  </a:cxn>
                  <a:cxn ang="0">
                    <a:pos x="T2" y="T3"/>
                  </a:cxn>
                  <a:cxn ang="0">
                    <a:pos x="T4" y="T5"/>
                  </a:cxn>
                </a:cxnLst>
                <a:rect l="0" t="0" r="r" b="b"/>
                <a:pathLst>
                  <a:path w="10" h="18">
                    <a:moveTo>
                      <a:pt x="0" y="4"/>
                    </a:moveTo>
                    <a:lnTo>
                      <a:pt x="10" y="0"/>
                    </a:lnTo>
                    <a:lnTo>
                      <a:pt x="10"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8" name="Freeform 510">
                <a:extLst>
                  <a:ext uri="{FF2B5EF4-FFF2-40B4-BE49-F238E27FC236}">
                    <a16:creationId xmlns:a16="http://schemas.microsoft.com/office/drawing/2014/main" id="{1F8CB096-EA60-4027-A20A-528E7431AFDD}"/>
                  </a:ext>
                </a:extLst>
              </p:cNvPr>
              <p:cNvSpPr>
                <a:spLocks/>
              </p:cNvSpPr>
              <p:nvPr/>
            </p:nvSpPr>
            <p:spPr bwMode="auto">
              <a:xfrm>
                <a:off x="4190"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9" name="Line 511">
                <a:extLst>
                  <a:ext uri="{FF2B5EF4-FFF2-40B4-BE49-F238E27FC236}">
                    <a16:creationId xmlns:a16="http://schemas.microsoft.com/office/drawing/2014/main" id="{FE63BA4C-7C87-403E-9684-EE4F8BF962E0}"/>
                  </a:ext>
                </a:extLst>
              </p:cNvPr>
              <p:cNvSpPr>
                <a:spLocks noChangeShapeType="1"/>
              </p:cNvSpPr>
              <p:nvPr/>
            </p:nvSpPr>
            <p:spPr bwMode="auto">
              <a:xfrm>
                <a:off x="4213"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0" name="Freeform 512">
                <a:extLst>
                  <a:ext uri="{FF2B5EF4-FFF2-40B4-BE49-F238E27FC236}">
                    <a16:creationId xmlns:a16="http://schemas.microsoft.com/office/drawing/2014/main" id="{953A5E00-C58F-40D6-B59E-EE60218E7D92}"/>
                  </a:ext>
                </a:extLst>
              </p:cNvPr>
              <p:cNvSpPr>
                <a:spLocks/>
              </p:cNvSpPr>
              <p:nvPr/>
            </p:nvSpPr>
            <p:spPr bwMode="auto">
              <a:xfrm>
                <a:off x="4363"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1" name="Line 513">
                <a:extLst>
                  <a:ext uri="{FF2B5EF4-FFF2-40B4-BE49-F238E27FC236}">
                    <a16:creationId xmlns:a16="http://schemas.microsoft.com/office/drawing/2014/main" id="{8115F3A1-5E99-402C-BD5F-FF31BEDBF697}"/>
                  </a:ext>
                </a:extLst>
              </p:cNvPr>
              <p:cNvSpPr>
                <a:spLocks noChangeShapeType="1"/>
              </p:cNvSpPr>
              <p:nvPr/>
            </p:nvSpPr>
            <p:spPr bwMode="auto">
              <a:xfrm>
                <a:off x="4386"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2" name="Freeform 514">
                <a:extLst>
                  <a:ext uri="{FF2B5EF4-FFF2-40B4-BE49-F238E27FC236}">
                    <a16:creationId xmlns:a16="http://schemas.microsoft.com/office/drawing/2014/main" id="{9554CA4B-DD4E-4E1F-9B97-10A873C80C70}"/>
                  </a:ext>
                </a:extLst>
              </p:cNvPr>
              <p:cNvSpPr>
                <a:spLocks/>
              </p:cNvSpPr>
              <p:nvPr/>
            </p:nvSpPr>
            <p:spPr bwMode="auto">
              <a:xfrm>
                <a:off x="452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3" name="Freeform 515">
                <a:extLst>
                  <a:ext uri="{FF2B5EF4-FFF2-40B4-BE49-F238E27FC236}">
                    <a16:creationId xmlns:a16="http://schemas.microsoft.com/office/drawing/2014/main" id="{5357D805-D67F-4744-88CA-B1982F3BEAC7}"/>
                  </a:ext>
                </a:extLst>
              </p:cNvPr>
              <p:cNvSpPr>
                <a:spLocks/>
              </p:cNvSpPr>
              <p:nvPr/>
            </p:nvSpPr>
            <p:spPr bwMode="auto">
              <a:xfrm>
                <a:off x="4503"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4" name="Freeform 516">
                <a:extLst>
                  <a:ext uri="{FF2B5EF4-FFF2-40B4-BE49-F238E27FC236}">
                    <a16:creationId xmlns:a16="http://schemas.microsoft.com/office/drawing/2014/main" id="{DE221C3E-3D23-484A-AC36-3BFF5ACC79FE}"/>
                  </a:ext>
                </a:extLst>
              </p:cNvPr>
              <p:cNvSpPr>
                <a:spLocks/>
              </p:cNvSpPr>
              <p:nvPr/>
            </p:nvSpPr>
            <p:spPr bwMode="auto">
              <a:xfrm>
                <a:off x="4688"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5" name="Freeform 517">
                <a:extLst>
                  <a:ext uri="{FF2B5EF4-FFF2-40B4-BE49-F238E27FC236}">
                    <a16:creationId xmlns:a16="http://schemas.microsoft.com/office/drawing/2014/main" id="{4D3A8308-B7FC-4464-AD39-333D7B3AADF5}"/>
                  </a:ext>
                </a:extLst>
              </p:cNvPr>
              <p:cNvSpPr>
                <a:spLocks/>
              </p:cNvSpPr>
              <p:nvPr/>
            </p:nvSpPr>
            <p:spPr bwMode="auto">
              <a:xfrm>
                <a:off x="4669" y="2258"/>
                <a:ext cx="49" cy="58"/>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6" name="Freeform 518">
                <a:extLst>
                  <a:ext uri="{FF2B5EF4-FFF2-40B4-BE49-F238E27FC236}">
                    <a16:creationId xmlns:a16="http://schemas.microsoft.com/office/drawing/2014/main" id="{99490162-FA0F-455F-80EC-8B6914A32309}"/>
                  </a:ext>
                </a:extLst>
              </p:cNvPr>
              <p:cNvSpPr>
                <a:spLocks/>
              </p:cNvSpPr>
              <p:nvPr/>
            </p:nvSpPr>
            <p:spPr bwMode="auto">
              <a:xfrm>
                <a:off x="4432" y="2258"/>
                <a:ext cx="22" cy="18"/>
              </a:xfrm>
              <a:custGeom>
                <a:avLst/>
                <a:gdLst>
                  <a:gd name="T0" fmla="*/ 0 w 22"/>
                  <a:gd name="T1" fmla="*/ 10 h 18"/>
                  <a:gd name="T2" fmla="*/ 22 w 22"/>
                  <a:gd name="T3" fmla="*/ 0 h 18"/>
                  <a:gd name="T4" fmla="*/ 22 w 22"/>
                  <a:gd name="T5" fmla="*/ 18 h 18"/>
                </a:gdLst>
                <a:ahLst/>
                <a:cxnLst>
                  <a:cxn ang="0">
                    <a:pos x="T0" y="T1"/>
                  </a:cxn>
                  <a:cxn ang="0">
                    <a:pos x="T2" y="T3"/>
                  </a:cxn>
                  <a:cxn ang="0">
                    <a:pos x="T4" y="T5"/>
                  </a:cxn>
                </a:cxnLst>
                <a:rect l="0" t="0" r="r" b="b"/>
                <a:pathLst>
                  <a:path w="22" h="18">
                    <a:moveTo>
                      <a:pt x="0" y="10"/>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7" name="Line 519">
                <a:extLst>
                  <a:ext uri="{FF2B5EF4-FFF2-40B4-BE49-F238E27FC236}">
                    <a16:creationId xmlns:a16="http://schemas.microsoft.com/office/drawing/2014/main" id="{33ABD35D-D23D-4578-B0DA-230DC71885A7}"/>
                  </a:ext>
                </a:extLst>
              </p:cNvPr>
              <p:cNvSpPr>
                <a:spLocks noChangeShapeType="1"/>
              </p:cNvSpPr>
              <p:nvPr/>
            </p:nvSpPr>
            <p:spPr bwMode="auto">
              <a:xfrm>
                <a:off x="445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8" name="Freeform 520">
                <a:extLst>
                  <a:ext uri="{FF2B5EF4-FFF2-40B4-BE49-F238E27FC236}">
                    <a16:creationId xmlns:a16="http://schemas.microsoft.com/office/drawing/2014/main" id="{E34823BD-3546-40BF-BC32-13BBBFD703B1}"/>
                  </a:ext>
                </a:extLst>
              </p:cNvPr>
              <p:cNvSpPr>
                <a:spLocks/>
              </p:cNvSpPr>
              <p:nvPr/>
            </p:nvSpPr>
            <p:spPr bwMode="auto">
              <a:xfrm>
                <a:off x="460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9" name="Line 521">
                <a:extLst>
                  <a:ext uri="{FF2B5EF4-FFF2-40B4-BE49-F238E27FC236}">
                    <a16:creationId xmlns:a16="http://schemas.microsoft.com/office/drawing/2014/main" id="{C2318A6C-D558-4688-B97A-B70B88967BE6}"/>
                  </a:ext>
                </a:extLst>
              </p:cNvPr>
              <p:cNvSpPr>
                <a:spLocks noChangeShapeType="1"/>
              </p:cNvSpPr>
              <p:nvPr/>
            </p:nvSpPr>
            <p:spPr bwMode="auto">
              <a:xfrm>
                <a:off x="462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0" name="Freeform 522">
                <a:extLst>
                  <a:ext uri="{FF2B5EF4-FFF2-40B4-BE49-F238E27FC236}">
                    <a16:creationId xmlns:a16="http://schemas.microsoft.com/office/drawing/2014/main" id="{C00D3B7E-0A7B-4545-B295-9ABC8B9BC1A0}"/>
                  </a:ext>
                </a:extLst>
              </p:cNvPr>
              <p:cNvSpPr>
                <a:spLocks/>
              </p:cNvSpPr>
              <p:nvPr/>
            </p:nvSpPr>
            <p:spPr bwMode="auto">
              <a:xfrm>
                <a:off x="4276"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1" name="Freeform 523">
                <a:extLst>
                  <a:ext uri="{FF2B5EF4-FFF2-40B4-BE49-F238E27FC236}">
                    <a16:creationId xmlns:a16="http://schemas.microsoft.com/office/drawing/2014/main" id="{C316CD3B-0E7E-402A-9440-48B3C0AD40A9}"/>
                  </a:ext>
                </a:extLst>
              </p:cNvPr>
              <p:cNvSpPr>
                <a:spLocks/>
              </p:cNvSpPr>
              <p:nvPr/>
            </p:nvSpPr>
            <p:spPr bwMode="auto">
              <a:xfrm>
                <a:off x="4257"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1" y="0"/>
                      <a:pt x="58"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2" name="Freeform 524">
                <a:extLst>
                  <a:ext uri="{FF2B5EF4-FFF2-40B4-BE49-F238E27FC236}">
                    <a16:creationId xmlns:a16="http://schemas.microsoft.com/office/drawing/2014/main" id="{C7F9180A-BB07-4904-A5AF-86E0D09DEB07}"/>
                  </a:ext>
                </a:extLst>
              </p:cNvPr>
              <p:cNvSpPr>
                <a:spLocks/>
              </p:cNvSpPr>
              <p:nvPr/>
            </p:nvSpPr>
            <p:spPr bwMode="auto">
              <a:xfrm>
                <a:off x="4383"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3" name="Freeform 525">
                <a:extLst>
                  <a:ext uri="{FF2B5EF4-FFF2-40B4-BE49-F238E27FC236}">
                    <a16:creationId xmlns:a16="http://schemas.microsoft.com/office/drawing/2014/main" id="{1E5E0ECC-C205-4212-AC05-D250377326E1}"/>
                  </a:ext>
                </a:extLst>
              </p:cNvPr>
              <p:cNvSpPr>
                <a:spLocks/>
              </p:cNvSpPr>
              <p:nvPr/>
            </p:nvSpPr>
            <p:spPr bwMode="auto">
              <a:xfrm>
                <a:off x="4365" y="1561"/>
                <a:ext cx="48"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4" name="Freeform 526">
                <a:extLst>
                  <a:ext uri="{FF2B5EF4-FFF2-40B4-BE49-F238E27FC236}">
                    <a16:creationId xmlns:a16="http://schemas.microsoft.com/office/drawing/2014/main" id="{E3294BE7-7283-4C09-BCAD-27385E00298A}"/>
                  </a:ext>
                </a:extLst>
              </p:cNvPr>
              <p:cNvSpPr>
                <a:spLocks/>
              </p:cNvSpPr>
              <p:nvPr/>
            </p:nvSpPr>
            <p:spPr bwMode="auto">
              <a:xfrm>
                <a:off x="4550" y="1579"/>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5" name="Freeform 527">
                <a:extLst>
                  <a:ext uri="{FF2B5EF4-FFF2-40B4-BE49-F238E27FC236}">
                    <a16:creationId xmlns:a16="http://schemas.microsoft.com/office/drawing/2014/main" id="{F2E2B65F-68B2-48E3-8B6A-8E9D371528F6}"/>
                  </a:ext>
                </a:extLst>
              </p:cNvPr>
              <p:cNvSpPr>
                <a:spLocks/>
              </p:cNvSpPr>
              <p:nvPr/>
            </p:nvSpPr>
            <p:spPr bwMode="auto">
              <a:xfrm>
                <a:off x="4531"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6" name="Freeform 528">
                <a:extLst>
                  <a:ext uri="{FF2B5EF4-FFF2-40B4-BE49-F238E27FC236}">
                    <a16:creationId xmlns:a16="http://schemas.microsoft.com/office/drawing/2014/main" id="{0C6A4C11-55B8-4E73-A229-54A1A1202604}"/>
                  </a:ext>
                </a:extLst>
              </p:cNvPr>
              <p:cNvSpPr>
                <a:spLocks/>
              </p:cNvSpPr>
              <p:nvPr/>
            </p:nvSpPr>
            <p:spPr bwMode="auto">
              <a:xfrm>
                <a:off x="4654" y="1579"/>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7" name="Freeform 529">
                <a:extLst>
                  <a:ext uri="{FF2B5EF4-FFF2-40B4-BE49-F238E27FC236}">
                    <a16:creationId xmlns:a16="http://schemas.microsoft.com/office/drawing/2014/main" id="{D5BDEF65-983B-4B2A-90F4-0366A8FA5388}"/>
                  </a:ext>
                </a:extLst>
              </p:cNvPr>
              <p:cNvSpPr>
                <a:spLocks/>
              </p:cNvSpPr>
              <p:nvPr/>
            </p:nvSpPr>
            <p:spPr bwMode="auto">
              <a:xfrm>
                <a:off x="4635" y="1561"/>
                <a:ext cx="49" cy="59"/>
              </a:xfrm>
              <a:custGeom>
                <a:avLst/>
                <a:gdLst>
                  <a:gd name="T0" fmla="*/ 8 w 65"/>
                  <a:gd name="T1" fmla="*/ 78 h 78"/>
                  <a:gd name="T2" fmla="*/ 0 w 65"/>
                  <a:gd name="T3" fmla="*/ 50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50"/>
                    </a:cubicBezTo>
                    <a:cubicBezTo>
                      <a:pt x="0" y="22"/>
                      <a:pt x="20" y="0"/>
                      <a:pt x="44" y="0"/>
                    </a:cubicBezTo>
                    <a:cubicBezTo>
                      <a:pt x="52" y="0"/>
                      <a:pt x="59" y="3"/>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8" name="Freeform 530">
                <a:extLst>
                  <a:ext uri="{FF2B5EF4-FFF2-40B4-BE49-F238E27FC236}">
                    <a16:creationId xmlns:a16="http://schemas.microsoft.com/office/drawing/2014/main" id="{3BD376EB-9913-4739-99F9-6012A0507664}"/>
                  </a:ext>
                </a:extLst>
              </p:cNvPr>
              <p:cNvSpPr>
                <a:spLocks/>
              </p:cNvSpPr>
              <p:nvPr/>
            </p:nvSpPr>
            <p:spPr bwMode="auto">
              <a:xfrm>
                <a:off x="4465" y="1561"/>
                <a:ext cx="24" cy="19"/>
              </a:xfrm>
              <a:custGeom>
                <a:avLst/>
                <a:gdLst>
                  <a:gd name="T0" fmla="*/ 0 w 24"/>
                  <a:gd name="T1" fmla="*/ 11 h 19"/>
                  <a:gd name="T2" fmla="*/ 24 w 24"/>
                  <a:gd name="T3" fmla="*/ 0 h 19"/>
                  <a:gd name="T4" fmla="*/ 24 w 24"/>
                  <a:gd name="T5" fmla="*/ 19 h 19"/>
                </a:gdLst>
                <a:ahLst/>
                <a:cxnLst>
                  <a:cxn ang="0">
                    <a:pos x="T0" y="T1"/>
                  </a:cxn>
                  <a:cxn ang="0">
                    <a:pos x="T2" y="T3"/>
                  </a:cxn>
                  <a:cxn ang="0">
                    <a:pos x="T4" y="T5"/>
                  </a:cxn>
                </a:cxnLst>
                <a:rect l="0" t="0" r="r" b="b"/>
                <a:pathLst>
                  <a:path w="24" h="19">
                    <a:moveTo>
                      <a:pt x="0" y="11"/>
                    </a:moveTo>
                    <a:lnTo>
                      <a:pt x="24" y="0"/>
                    </a:lnTo>
                    <a:lnTo>
                      <a:pt x="24" y="19"/>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9" name="Line 531">
                <a:extLst>
                  <a:ext uri="{FF2B5EF4-FFF2-40B4-BE49-F238E27FC236}">
                    <a16:creationId xmlns:a16="http://schemas.microsoft.com/office/drawing/2014/main" id="{72BAA44E-4EFC-4A10-9C12-D4C066673170}"/>
                  </a:ext>
                </a:extLst>
              </p:cNvPr>
              <p:cNvSpPr>
                <a:spLocks noChangeShapeType="1"/>
              </p:cNvSpPr>
              <p:nvPr/>
            </p:nvSpPr>
            <p:spPr bwMode="auto">
              <a:xfrm>
                <a:off x="4489" y="1595"/>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0" name="Freeform 532">
                <a:extLst>
                  <a:ext uri="{FF2B5EF4-FFF2-40B4-BE49-F238E27FC236}">
                    <a16:creationId xmlns:a16="http://schemas.microsoft.com/office/drawing/2014/main" id="{B569BB6A-9F24-4EAD-A93C-AC4763607A22}"/>
                  </a:ext>
                </a:extLst>
              </p:cNvPr>
              <p:cNvSpPr>
                <a:spLocks/>
              </p:cNvSpPr>
              <p:nvPr/>
            </p:nvSpPr>
            <p:spPr bwMode="auto">
              <a:xfrm>
                <a:off x="4815" y="2737"/>
                <a:ext cx="18" cy="52"/>
              </a:xfrm>
              <a:custGeom>
                <a:avLst/>
                <a:gdLst>
                  <a:gd name="T0" fmla="*/ 17 w 24"/>
                  <a:gd name="T1" fmla="*/ 0 h 70"/>
                  <a:gd name="T2" fmla="*/ 24 w 24"/>
                  <a:gd name="T3" fmla="*/ 26 h 70"/>
                  <a:gd name="T4" fmla="*/ 0 w 24"/>
                  <a:gd name="T5" fmla="*/ 70 h 70"/>
                </a:gdLst>
                <a:ahLst/>
                <a:cxnLst>
                  <a:cxn ang="0">
                    <a:pos x="T0" y="T1"/>
                  </a:cxn>
                  <a:cxn ang="0">
                    <a:pos x="T2" y="T3"/>
                  </a:cxn>
                  <a:cxn ang="0">
                    <a:pos x="T4" y="T5"/>
                  </a:cxn>
                </a:cxnLst>
                <a:rect l="0" t="0" r="r" b="b"/>
                <a:pathLst>
                  <a:path w="24" h="70">
                    <a:moveTo>
                      <a:pt x="17" y="0"/>
                    </a:moveTo>
                    <a:cubicBezTo>
                      <a:pt x="21" y="7"/>
                      <a:pt x="24" y="16"/>
                      <a:pt x="24" y="26"/>
                    </a:cubicBezTo>
                    <a:cubicBezTo>
                      <a:pt x="24" y="45"/>
                      <a:pt x="14" y="61"/>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Freeform 533">
                <a:extLst>
                  <a:ext uri="{FF2B5EF4-FFF2-40B4-BE49-F238E27FC236}">
                    <a16:creationId xmlns:a16="http://schemas.microsoft.com/office/drawing/2014/main" id="{A7AD1592-33BB-4DE2-9638-70B8DD8B39A0}"/>
                  </a:ext>
                </a:extLst>
              </p:cNvPr>
              <p:cNvSpPr>
                <a:spLocks/>
              </p:cNvSpPr>
              <p:nvPr/>
            </p:nvSpPr>
            <p:spPr bwMode="auto">
              <a:xfrm>
                <a:off x="4767" y="2720"/>
                <a:ext cx="49" cy="52"/>
              </a:xfrm>
              <a:custGeom>
                <a:avLst/>
                <a:gdLst>
                  <a:gd name="T0" fmla="*/ 4 w 65"/>
                  <a:gd name="T1" fmla="*/ 70 h 70"/>
                  <a:gd name="T2" fmla="*/ 0 w 65"/>
                  <a:gd name="T3" fmla="*/ 49 h 70"/>
                  <a:gd name="T4" fmla="*/ 44 w 65"/>
                  <a:gd name="T5" fmla="*/ 0 h 70"/>
                  <a:gd name="T6" fmla="*/ 65 w 65"/>
                  <a:gd name="T7" fmla="*/ 6 h 70"/>
                </a:gdLst>
                <a:ahLst/>
                <a:cxnLst>
                  <a:cxn ang="0">
                    <a:pos x="T0" y="T1"/>
                  </a:cxn>
                  <a:cxn ang="0">
                    <a:pos x="T2" y="T3"/>
                  </a:cxn>
                  <a:cxn ang="0">
                    <a:pos x="T4" y="T5"/>
                  </a:cxn>
                  <a:cxn ang="0">
                    <a:pos x="T6" y="T7"/>
                  </a:cxn>
                </a:cxnLst>
                <a:rect l="0" t="0" r="r" b="b"/>
                <a:pathLst>
                  <a:path w="65" h="70">
                    <a:moveTo>
                      <a:pt x="4" y="70"/>
                    </a:moveTo>
                    <a:cubicBezTo>
                      <a:pt x="1" y="64"/>
                      <a:pt x="0" y="57"/>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2" name="Freeform 534">
                <a:extLst>
                  <a:ext uri="{FF2B5EF4-FFF2-40B4-BE49-F238E27FC236}">
                    <a16:creationId xmlns:a16="http://schemas.microsoft.com/office/drawing/2014/main" id="{D8E56F1E-96BF-44C7-B9A3-B95CBFE53F16}"/>
                  </a:ext>
                </a:extLst>
              </p:cNvPr>
              <p:cNvSpPr>
                <a:spLocks/>
              </p:cNvSpPr>
              <p:nvPr/>
            </p:nvSpPr>
            <p:spPr bwMode="auto">
              <a:xfrm>
                <a:off x="4890"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3" name="Freeform 535">
                <a:extLst>
                  <a:ext uri="{FF2B5EF4-FFF2-40B4-BE49-F238E27FC236}">
                    <a16:creationId xmlns:a16="http://schemas.microsoft.com/office/drawing/2014/main" id="{80A91F3A-2625-42B5-BE0B-D7FE8E5C39A6}"/>
                  </a:ext>
                </a:extLst>
              </p:cNvPr>
              <p:cNvSpPr>
                <a:spLocks/>
              </p:cNvSpPr>
              <p:nvPr/>
            </p:nvSpPr>
            <p:spPr bwMode="auto">
              <a:xfrm>
                <a:off x="4871" y="2720"/>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4" name="Freeform 536">
                <a:extLst>
                  <a:ext uri="{FF2B5EF4-FFF2-40B4-BE49-F238E27FC236}">
                    <a16:creationId xmlns:a16="http://schemas.microsoft.com/office/drawing/2014/main" id="{75842760-87CB-4BCC-9C9E-B4F0D63B1A87}"/>
                  </a:ext>
                </a:extLst>
              </p:cNvPr>
              <p:cNvSpPr>
                <a:spLocks/>
              </p:cNvSpPr>
              <p:nvPr/>
            </p:nvSpPr>
            <p:spPr bwMode="auto">
              <a:xfrm>
                <a:off x="4702" y="2720"/>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5" name="Freeform 537">
                <a:extLst>
                  <a:ext uri="{FF2B5EF4-FFF2-40B4-BE49-F238E27FC236}">
                    <a16:creationId xmlns:a16="http://schemas.microsoft.com/office/drawing/2014/main" id="{28576E29-BF2F-4BE9-BAF7-475F92E5FF20}"/>
                  </a:ext>
                </a:extLst>
              </p:cNvPr>
              <p:cNvSpPr>
                <a:spLocks/>
              </p:cNvSpPr>
              <p:nvPr/>
            </p:nvSpPr>
            <p:spPr bwMode="auto">
              <a:xfrm>
                <a:off x="4988"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6" name="Freeform 538">
                <a:extLst>
                  <a:ext uri="{FF2B5EF4-FFF2-40B4-BE49-F238E27FC236}">
                    <a16:creationId xmlns:a16="http://schemas.microsoft.com/office/drawing/2014/main" id="{A2B7866C-24F4-4601-B3A2-52C7585DFD5C}"/>
                  </a:ext>
                </a:extLst>
              </p:cNvPr>
              <p:cNvSpPr>
                <a:spLocks/>
              </p:cNvSpPr>
              <p:nvPr/>
            </p:nvSpPr>
            <p:spPr bwMode="auto">
              <a:xfrm>
                <a:off x="4969"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7" name="Freeform 539">
                <a:extLst>
                  <a:ext uri="{FF2B5EF4-FFF2-40B4-BE49-F238E27FC236}">
                    <a16:creationId xmlns:a16="http://schemas.microsoft.com/office/drawing/2014/main" id="{05FF6FAD-4A88-4872-A20B-3C7020966D47}"/>
                  </a:ext>
                </a:extLst>
              </p:cNvPr>
              <p:cNvSpPr>
                <a:spLocks/>
              </p:cNvSpPr>
              <p:nvPr/>
            </p:nvSpPr>
            <p:spPr bwMode="auto">
              <a:xfrm>
                <a:off x="5092" y="2737"/>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8" name="Freeform 540">
                <a:extLst>
                  <a:ext uri="{FF2B5EF4-FFF2-40B4-BE49-F238E27FC236}">
                    <a16:creationId xmlns:a16="http://schemas.microsoft.com/office/drawing/2014/main" id="{48C1829F-734E-4227-89A1-955CBE096D25}"/>
                  </a:ext>
                </a:extLst>
              </p:cNvPr>
              <p:cNvSpPr>
                <a:spLocks/>
              </p:cNvSpPr>
              <p:nvPr/>
            </p:nvSpPr>
            <p:spPr bwMode="auto">
              <a:xfrm>
                <a:off x="5074" y="2720"/>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9" name="Freeform 541">
                <a:extLst>
                  <a:ext uri="{FF2B5EF4-FFF2-40B4-BE49-F238E27FC236}">
                    <a16:creationId xmlns:a16="http://schemas.microsoft.com/office/drawing/2014/main" id="{71CB4AD7-1A1E-4953-A0F8-342DAFDDFA6C}"/>
                  </a:ext>
                </a:extLst>
              </p:cNvPr>
              <p:cNvSpPr>
                <a:spLocks/>
              </p:cNvSpPr>
              <p:nvPr/>
            </p:nvSpPr>
            <p:spPr bwMode="auto">
              <a:xfrm>
                <a:off x="5200" y="2737"/>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0" name="Freeform 542">
                <a:extLst>
                  <a:ext uri="{FF2B5EF4-FFF2-40B4-BE49-F238E27FC236}">
                    <a16:creationId xmlns:a16="http://schemas.microsoft.com/office/drawing/2014/main" id="{8076ADA8-6BB3-4A1D-8237-579913504322}"/>
                  </a:ext>
                </a:extLst>
              </p:cNvPr>
              <p:cNvSpPr>
                <a:spLocks/>
              </p:cNvSpPr>
              <p:nvPr/>
            </p:nvSpPr>
            <p:spPr bwMode="auto">
              <a:xfrm>
                <a:off x="5181" y="2720"/>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1" name="Freeform 543">
                <a:extLst>
                  <a:ext uri="{FF2B5EF4-FFF2-40B4-BE49-F238E27FC236}">
                    <a16:creationId xmlns:a16="http://schemas.microsoft.com/office/drawing/2014/main" id="{8B7FDDA9-AC24-448D-974C-769746AAD97D}"/>
                  </a:ext>
                </a:extLst>
              </p:cNvPr>
              <p:cNvSpPr>
                <a:spLocks/>
              </p:cNvSpPr>
              <p:nvPr/>
            </p:nvSpPr>
            <p:spPr bwMode="auto">
              <a:xfrm>
                <a:off x="5432"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3" y="75"/>
                      <a:pt x="19" y="75"/>
                    </a:cubicBezTo>
                    <a:cubicBezTo>
                      <a:pt x="12"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2" name="Freeform 544">
                <a:extLst>
                  <a:ext uri="{FF2B5EF4-FFF2-40B4-BE49-F238E27FC236}">
                    <a16:creationId xmlns:a16="http://schemas.microsoft.com/office/drawing/2014/main" id="{8913C517-6B43-40B6-90AE-A86840098EF1}"/>
                  </a:ext>
                </a:extLst>
              </p:cNvPr>
              <p:cNvSpPr>
                <a:spLocks/>
              </p:cNvSpPr>
              <p:nvPr/>
            </p:nvSpPr>
            <p:spPr bwMode="auto">
              <a:xfrm>
                <a:off x="5413"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3" name="Freeform 545">
                <a:extLst>
                  <a:ext uri="{FF2B5EF4-FFF2-40B4-BE49-F238E27FC236}">
                    <a16:creationId xmlns:a16="http://schemas.microsoft.com/office/drawing/2014/main" id="{2FF6EBEC-5FB4-41D3-B5E7-34568165C11B}"/>
                  </a:ext>
                </a:extLst>
              </p:cNvPr>
              <p:cNvSpPr>
                <a:spLocks/>
              </p:cNvSpPr>
              <p:nvPr/>
            </p:nvSpPr>
            <p:spPr bwMode="auto">
              <a:xfrm>
                <a:off x="5598" y="2275"/>
                <a:ext cx="47" cy="56"/>
              </a:xfrm>
              <a:custGeom>
                <a:avLst/>
                <a:gdLst>
                  <a:gd name="T0" fmla="*/ 57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7" y="0"/>
                    </a:moveTo>
                    <a:cubicBezTo>
                      <a:pt x="61" y="7"/>
                      <a:pt x="63" y="16"/>
                      <a:pt x="63" y="26"/>
                    </a:cubicBezTo>
                    <a:cubicBezTo>
                      <a:pt x="63" y="53"/>
                      <a:pt x="44" y="75"/>
                      <a:pt x="19"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4" name="Freeform 546">
                <a:extLst>
                  <a:ext uri="{FF2B5EF4-FFF2-40B4-BE49-F238E27FC236}">
                    <a16:creationId xmlns:a16="http://schemas.microsoft.com/office/drawing/2014/main" id="{F0334E94-B382-476B-860C-EC2136AE3270}"/>
                  </a:ext>
                </a:extLst>
              </p:cNvPr>
              <p:cNvSpPr>
                <a:spLocks/>
              </p:cNvSpPr>
              <p:nvPr/>
            </p:nvSpPr>
            <p:spPr bwMode="auto">
              <a:xfrm>
                <a:off x="5579"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5" name="Freeform 547">
                <a:extLst>
                  <a:ext uri="{FF2B5EF4-FFF2-40B4-BE49-F238E27FC236}">
                    <a16:creationId xmlns:a16="http://schemas.microsoft.com/office/drawing/2014/main" id="{DBC02B8A-122E-4C13-B460-A928DA7DEBEC}"/>
                  </a:ext>
                </a:extLst>
              </p:cNvPr>
              <p:cNvSpPr>
                <a:spLocks/>
              </p:cNvSpPr>
              <p:nvPr/>
            </p:nvSpPr>
            <p:spPr bwMode="auto">
              <a:xfrm>
                <a:off x="534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6" name="Line 548">
                <a:extLst>
                  <a:ext uri="{FF2B5EF4-FFF2-40B4-BE49-F238E27FC236}">
                    <a16:creationId xmlns:a16="http://schemas.microsoft.com/office/drawing/2014/main" id="{31CBF553-133C-4DFF-8AD7-D2871EAECCFC}"/>
                  </a:ext>
                </a:extLst>
              </p:cNvPr>
              <p:cNvSpPr>
                <a:spLocks noChangeShapeType="1"/>
              </p:cNvSpPr>
              <p:nvPr/>
            </p:nvSpPr>
            <p:spPr bwMode="auto">
              <a:xfrm>
                <a:off x="536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7" name="Freeform 549">
                <a:extLst>
                  <a:ext uri="{FF2B5EF4-FFF2-40B4-BE49-F238E27FC236}">
                    <a16:creationId xmlns:a16="http://schemas.microsoft.com/office/drawing/2014/main" id="{E10DDEDF-1AB5-4C43-8251-21272ED2C7A0}"/>
                  </a:ext>
                </a:extLst>
              </p:cNvPr>
              <p:cNvSpPr>
                <a:spLocks/>
              </p:cNvSpPr>
              <p:nvPr/>
            </p:nvSpPr>
            <p:spPr bwMode="auto">
              <a:xfrm>
                <a:off x="5276"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8" name="Line 550">
                <a:extLst>
                  <a:ext uri="{FF2B5EF4-FFF2-40B4-BE49-F238E27FC236}">
                    <a16:creationId xmlns:a16="http://schemas.microsoft.com/office/drawing/2014/main" id="{8E65F482-F712-46A2-A3B1-F949ED5171B8}"/>
                  </a:ext>
                </a:extLst>
              </p:cNvPr>
              <p:cNvSpPr>
                <a:spLocks noChangeShapeType="1"/>
              </p:cNvSpPr>
              <p:nvPr/>
            </p:nvSpPr>
            <p:spPr bwMode="auto">
              <a:xfrm>
                <a:off x="5299"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9" name="Freeform 551">
                <a:extLst>
                  <a:ext uri="{FF2B5EF4-FFF2-40B4-BE49-F238E27FC236}">
                    <a16:creationId xmlns:a16="http://schemas.microsoft.com/office/drawing/2014/main" id="{0D436418-3380-4365-95CA-318DD4A1DB8F}"/>
                  </a:ext>
                </a:extLst>
              </p:cNvPr>
              <p:cNvSpPr>
                <a:spLocks/>
              </p:cNvSpPr>
              <p:nvPr/>
            </p:nvSpPr>
            <p:spPr bwMode="auto">
              <a:xfrm>
                <a:off x="5511" y="2258"/>
                <a:ext cx="23" cy="18"/>
              </a:xfrm>
              <a:custGeom>
                <a:avLst/>
                <a:gdLst>
                  <a:gd name="T0" fmla="*/ 0 w 23"/>
                  <a:gd name="T1" fmla="*/ 10 h 18"/>
                  <a:gd name="T2" fmla="*/ 23 w 23"/>
                  <a:gd name="T3" fmla="*/ 0 h 18"/>
                  <a:gd name="T4" fmla="*/ 23 w 23"/>
                  <a:gd name="T5" fmla="*/ 18 h 18"/>
                </a:gdLst>
                <a:ahLst/>
                <a:cxnLst>
                  <a:cxn ang="0">
                    <a:pos x="T0" y="T1"/>
                  </a:cxn>
                  <a:cxn ang="0">
                    <a:pos x="T2" y="T3"/>
                  </a:cxn>
                  <a:cxn ang="0">
                    <a:pos x="T4" y="T5"/>
                  </a:cxn>
                </a:cxnLst>
                <a:rect l="0" t="0" r="r" b="b"/>
                <a:pathLst>
                  <a:path w="23" h="18">
                    <a:moveTo>
                      <a:pt x="0" y="10"/>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0" name="Line 552">
                <a:extLst>
                  <a:ext uri="{FF2B5EF4-FFF2-40B4-BE49-F238E27FC236}">
                    <a16:creationId xmlns:a16="http://schemas.microsoft.com/office/drawing/2014/main" id="{622414BE-C208-4447-9807-F8AFEBA1420E}"/>
                  </a:ext>
                </a:extLst>
              </p:cNvPr>
              <p:cNvSpPr>
                <a:spLocks noChangeShapeType="1"/>
              </p:cNvSpPr>
              <p:nvPr/>
            </p:nvSpPr>
            <p:spPr bwMode="auto">
              <a:xfrm>
                <a:off x="5534" y="2292"/>
                <a:ext cx="0" cy="4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1" name="Freeform 553">
                <a:extLst>
                  <a:ext uri="{FF2B5EF4-FFF2-40B4-BE49-F238E27FC236}">
                    <a16:creationId xmlns:a16="http://schemas.microsoft.com/office/drawing/2014/main" id="{C33F0BDE-71F2-493F-85F5-3C787CDC6CC2}"/>
                  </a:ext>
                </a:extLst>
              </p:cNvPr>
              <p:cNvSpPr>
                <a:spLocks/>
              </p:cNvSpPr>
              <p:nvPr/>
            </p:nvSpPr>
            <p:spPr bwMode="auto">
              <a:xfrm>
                <a:off x="4789"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2" name="Freeform 554">
                <a:extLst>
                  <a:ext uri="{FF2B5EF4-FFF2-40B4-BE49-F238E27FC236}">
                    <a16:creationId xmlns:a16="http://schemas.microsoft.com/office/drawing/2014/main" id="{1C0534B2-6BBB-4251-AA70-A53B8D59E91A}"/>
                  </a:ext>
                </a:extLst>
              </p:cNvPr>
              <p:cNvSpPr>
                <a:spLocks/>
              </p:cNvSpPr>
              <p:nvPr/>
            </p:nvSpPr>
            <p:spPr bwMode="auto">
              <a:xfrm>
                <a:off x="4770"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3" name="Freeform 555">
                <a:extLst>
                  <a:ext uri="{FF2B5EF4-FFF2-40B4-BE49-F238E27FC236}">
                    <a16:creationId xmlns:a16="http://schemas.microsoft.com/office/drawing/2014/main" id="{DFE6B5C6-C570-4CD5-910C-7BCA3070A5DA}"/>
                  </a:ext>
                </a:extLst>
              </p:cNvPr>
              <p:cNvSpPr>
                <a:spLocks/>
              </p:cNvSpPr>
              <p:nvPr/>
            </p:nvSpPr>
            <p:spPr bwMode="auto">
              <a:xfrm>
                <a:off x="4893"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4" name="Freeform 556">
                <a:extLst>
                  <a:ext uri="{FF2B5EF4-FFF2-40B4-BE49-F238E27FC236}">
                    <a16:creationId xmlns:a16="http://schemas.microsoft.com/office/drawing/2014/main" id="{E3C4FAE6-F39E-4B68-BCE1-29836D77565B}"/>
                  </a:ext>
                </a:extLst>
              </p:cNvPr>
              <p:cNvSpPr>
                <a:spLocks/>
              </p:cNvSpPr>
              <p:nvPr/>
            </p:nvSpPr>
            <p:spPr bwMode="auto">
              <a:xfrm>
                <a:off x="4874" y="2258"/>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5" name="Freeform 557">
                <a:extLst>
                  <a:ext uri="{FF2B5EF4-FFF2-40B4-BE49-F238E27FC236}">
                    <a16:creationId xmlns:a16="http://schemas.microsoft.com/office/drawing/2014/main" id="{7C8EC8EB-A343-434F-81C1-A8E09FE6EFDC}"/>
                  </a:ext>
                </a:extLst>
              </p:cNvPr>
              <p:cNvSpPr>
                <a:spLocks/>
              </p:cNvSpPr>
              <p:nvPr/>
            </p:nvSpPr>
            <p:spPr bwMode="auto">
              <a:xfrm>
                <a:off x="4991"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6" name="Freeform 558">
                <a:extLst>
                  <a:ext uri="{FF2B5EF4-FFF2-40B4-BE49-F238E27FC236}">
                    <a16:creationId xmlns:a16="http://schemas.microsoft.com/office/drawing/2014/main" id="{6BF432D5-6324-4090-AB78-8F9A4D64D961}"/>
                  </a:ext>
                </a:extLst>
              </p:cNvPr>
              <p:cNvSpPr>
                <a:spLocks/>
              </p:cNvSpPr>
              <p:nvPr/>
            </p:nvSpPr>
            <p:spPr bwMode="auto">
              <a:xfrm>
                <a:off x="4972"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7" name="Freeform 559">
                <a:extLst>
                  <a:ext uri="{FF2B5EF4-FFF2-40B4-BE49-F238E27FC236}">
                    <a16:creationId xmlns:a16="http://schemas.microsoft.com/office/drawing/2014/main" id="{E2AC2A81-1AEA-4E9C-89CC-DC513E0F309E}"/>
                  </a:ext>
                </a:extLst>
              </p:cNvPr>
              <p:cNvSpPr>
                <a:spLocks/>
              </p:cNvSpPr>
              <p:nvPr/>
            </p:nvSpPr>
            <p:spPr bwMode="auto">
              <a:xfrm>
                <a:off x="5095" y="2275"/>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8" name="Freeform 560">
                <a:extLst>
                  <a:ext uri="{FF2B5EF4-FFF2-40B4-BE49-F238E27FC236}">
                    <a16:creationId xmlns:a16="http://schemas.microsoft.com/office/drawing/2014/main" id="{74F48528-A6FC-4961-BF99-D89B540F4A43}"/>
                  </a:ext>
                </a:extLst>
              </p:cNvPr>
              <p:cNvSpPr>
                <a:spLocks/>
              </p:cNvSpPr>
              <p:nvPr/>
            </p:nvSpPr>
            <p:spPr bwMode="auto">
              <a:xfrm>
                <a:off x="5077" y="2258"/>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9" name="Freeform 561">
                <a:extLst>
                  <a:ext uri="{FF2B5EF4-FFF2-40B4-BE49-F238E27FC236}">
                    <a16:creationId xmlns:a16="http://schemas.microsoft.com/office/drawing/2014/main" id="{CBB4BFB5-FA76-46ED-AB24-A82CA7C6AA5D}"/>
                  </a:ext>
                </a:extLst>
              </p:cNvPr>
              <p:cNvSpPr>
                <a:spLocks/>
              </p:cNvSpPr>
              <p:nvPr/>
            </p:nvSpPr>
            <p:spPr bwMode="auto">
              <a:xfrm>
                <a:off x="5197" y="2275"/>
                <a:ext cx="47"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6"/>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0" name="Freeform 562">
                <a:extLst>
                  <a:ext uri="{FF2B5EF4-FFF2-40B4-BE49-F238E27FC236}">
                    <a16:creationId xmlns:a16="http://schemas.microsoft.com/office/drawing/2014/main" id="{BF6DDF2D-E70E-47A3-91F6-2FABF619046D}"/>
                  </a:ext>
                </a:extLst>
              </p:cNvPr>
              <p:cNvSpPr>
                <a:spLocks/>
              </p:cNvSpPr>
              <p:nvPr/>
            </p:nvSpPr>
            <p:spPr bwMode="auto">
              <a:xfrm>
                <a:off x="5178" y="2258"/>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19"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1" name="Freeform 563">
                <a:extLst>
                  <a:ext uri="{FF2B5EF4-FFF2-40B4-BE49-F238E27FC236}">
                    <a16:creationId xmlns:a16="http://schemas.microsoft.com/office/drawing/2014/main" id="{CD50CCE0-D850-4BB5-ADB6-4A327B619F52}"/>
                  </a:ext>
                </a:extLst>
              </p:cNvPr>
              <p:cNvSpPr>
                <a:spLocks/>
              </p:cNvSpPr>
              <p:nvPr/>
            </p:nvSpPr>
            <p:spPr bwMode="auto">
              <a:xfrm>
                <a:off x="4810"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2" name="Line 564">
                <a:extLst>
                  <a:ext uri="{FF2B5EF4-FFF2-40B4-BE49-F238E27FC236}">
                    <a16:creationId xmlns:a16="http://schemas.microsoft.com/office/drawing/2014/main" id="{A1166177-4242-4BF9-902A-AB34F39DC03B}"/>
                  </a:ext>
                </a:extLst>
              </p:cNvPr>
              <p:cNvSpPr>
                <a:spLocks noChangeShapeType="1"/>
              </p:cNvSpPr>
              <p:nvPr/>
            </p:nvSpPr>
            <p:spPr bwMode="auto">
              <a:xfrm>
                <a:off x="4832"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3" name="Freeform 565">
                <a:extLst>
                  <a:ext uri="{FF2B5EF4-FFF2-40B4-BE49-F238E27FC236}">
                    <a16:creationId xmlns:a16="http://schemas.microsoft.com/office/drawing/2014/main" id="{F0B9F73F-0250-4FA2-96C5-7EC0DEDEB6A1}"/>
                  </a:ext>
                </a:extLst>
              </p:cNvPr>
              <p:cNvSpPr>
                <a:spLocks/>
              </p:cNvSpPr>
              <p:nvPr/>
            </p:nvSpPr>
            <p:spPr bwMode="auto">
              <a:xfrm>
                <a:off x="4965"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 name="Freeform 566">
                <a:extLst>
                  <a:ext uri="{FF2B5EF4-FFF2-40B4-BE49-F238E27FC236}">
                    <a16:creationId xmlns:a16="http://schemas.microsoft.com/office/drawing/2014/main" id="{8EB08A43-4491-40AF-9739-A2BD308F0F75}"/>
                  </a:ext>
                </a:extLst>
              </p:cNvPr>
              <p:cNvSpPr>
                <a:spLocks/>
              </p:cNvSpPr>
              <p:nvPr/>
            </p:nvSpPr>
            <p:spPr bwMode="auto">
              <a:xfrm>
                <a:off x="494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5" name="Freeform 567">
                <a:extLst>
                  <a:ext uri="{FF2B5EF4-FFF2-40B4-BE49-F238E27FC236}">
                    <a16:creationId xmlns:a16="http://schemas.microsoft.com/office/drawing/2014/main" id="{ED326D22-02BB-4FDF-A3C3-B441191E54AC}"/>
                  </a:ext>
                </a:extLst>
              </p:cNvPr>
              <p:cNvSpPr>
                <a:spLocks/>
              </p:cNvSpPr>
              <p:nvPr/>
            </p:nvSpPr>
            <p:spPr bwMode="auto">
              <a:xfrm>
                <a:off x="5132" y="2620"/>
                <a:ext cx="48" cy="56"/>
              </a:xfrm>
              <a:custGeom>
                <a:avLst/>
                <a:gdLst>
                  <a:gd name="T0" fmla="*/ 57 w 64"/>
                  <a:gd name="T1" fmla="*/ 0 h 75"/>
                  <a:gd name="T2" fmla="*/ 64 w 64"/>
                  <a:gd name="T3" fmla="*/ 26 h 75"/>
                  <a:gd name="T4" fmla="*/ 19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6"/>
                      <a:pt x="64" y="26"/>
                    </a:cubicBezTo>
                    <a:cubicBezTo>
                      <a:pt x="64" y="53"/>
                      <a:pt x="44" y="75"/>
                      <a:pt x="19" y="75"/>
                    </a:cubicBezTo>
                    <a:cubicBezTo>
                      <a:pt x="13"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6" name="Freeform 568">
                <a:extLst>
                  <a:ext uri="{FF2B5EF4-FFF2-40B4-BE49-F238E27FC236}">
                    <a16:creationId xmlns:a16="http://schemas.microsoft.com/office/drawing/2014/main" id="{2243D8AA-5525-4FE7-A677-FB1F7F36CFFA}"/>
                  </a:ext>
                </a:extLst>
              </p:cNvPr>
              <p:cNvSpPr>
                <a:spLocks/>
              </p:cNvSpPr>
              <p:nvPr/>
            </p:nvSpPr>
            <p:spPr bwMode="auto">
              <a:xfrm>
                <a:off x="5113" y="2603"/>
                <a:ext cx="49" cy="57"/>
              </a:xfrm>
              <a:custGeom>
                <a:avLst/>
                <a:gdLst>
                  <a:gd name="T0" fmla="*/ 9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9"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7" name="Freeform 569">
                <a:extLst>
                  <a:ext uri="{FF2B5EF4-FFF2-40B4-BE49-F238E27FC236}">
                    <a16:creationId xmlns:a16="http://schemas.microsoft.com/office/drawing/2014/main" id="{FE12E419-B631-4540-92C9-588E50E50AF9}"/>
                  </a:ext>
                </a:extLst>
              </p:cNvPr>
              <p:cNvSpPr>
                <a:spLocks/>
              </p:cNvSpPr>
              <p:nvPr/>
            </p:nvSpPr>
            <p:spPr bwMode="auto">
              <a:xfrm>
                <a:off x="5236" y="2620"/>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1" y="7"/>
                      <a:pt x="63" y="16"/>
                      <a:pt x="63" y="26"/>
                    </a:cubicBezTo>
                    <a:cubicBezTo>
                      <a:pt x="63" y="53"/>
                      <a:pt x="44" y="75"/>
                      <a:pt x="19" y="75"/>
                    </a:cubicBezTo>
                    <a:cubicBezTo>
                      <a:pt x="12" y="75"/>
                      <a:pt x="6" y="73"/>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8" name="Freeform 570">
                <a:extLst>
                  <a:ext uri="{FF2B5EF4-FFF2-40B4-BE49-F238E27FC236}">
                    <a16:creationId xmlns:a16="http://schemas.microsoft.com/office/drawing/2014/main" id="{D15C7B49-EAE0-471C-8891-FC862DF1775A}"/>
                  </a:ext>
                </a:extLst>
              </p:cNvPr>
              <p:cNvSpPr>
                <a:spLocks/>
              </p:cNvSpPr>
              <p:nvPr/>
            </p:nvSpPr>
            <p:spPr bwMode="auto">
              <a:xfrm>
                <a:off x="5217" y="2603"/>
                <a:ext cx="49" cy="57"/>
              </a:xfrm>
              <a:custGeom>
                <a:avLst/>
                <a:gdLst>
                  <a:gd name="T0" fmla="*/ 8 w 65"/>
                  <a:gd name="T1" fmla="*/ 77 h 77"/>
                  <a:gd name="T2" fmla="*/ 0 w 65"/>
                  <a:gd name="T3" fmla="*/ 49 h 77"/>
                  <a:gd name="T4" fmla="*/ 44 w 65"/>
                  <a:gd name="T5" fmla="*/ 0 h 77"/>
                  <a:gd name="T6" fmla="*/ 65 w 65"/>
                  <a:gd name="T7" fmla="*/ 6 h 77"/>
                </a:gdLst>
                <a:ahLst/>
                <a:cxnLst>
                  <a:cxn ang="0">
                    <a:pos x="T0" y="T1"/>
                  </a:cxn>
                  <a:cxn ang="0">
                    <a:pos x="T2" y="T3"/>
                  </a:cxn>
                  <a:cxn ang="0">
                    <a:pos x="T4" y="T5"/>
                  </a:cxn>
                  <a:cxn ang="0">
                    <a:pos x="T6" y="T7"/>
                  </a:cxn>
                </a:cxnLst>
                <a:rect l="0" t="0" r="r" b="b"/>
                <a:pathLst>
                  <a:path w="65" h="77">
                    <a:moveTo>
                      <a:pt x="8" y="77"/>
                    </a:moveTo>
                    <a:cubicBezTo>
                      <a:pt x="3" y="69"/>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9" name="Freeform 571">
                <a:extLst>
                  <a:ext uri="{FF2B5EF4-FFF2-40B4-BE49-F238E27FC236}">
                    <a16:creationId xmlns:a16="http://schemas.microsoft.com/office/drawing/2014/main" id="{C70F3BCE-61F0-45BC-8769-CE4F81B89287}"/>
                  </a:ext>
                </a:extLst>
              </p:cNvPr>
              <p:cNvSpPr>
                <a:spLocks/>
              </p:cNvSpPr>
              <p:nvPr/>
            </p:nvSpPr>
            <p:spPr bwMode="auto">
              <a:xfrm>
                <a:off x="487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0" name="Line 572">
                <a:extLst>
                  <a:ext uri="{FF2B5EF4-FFF2-40B4-BE49-F238E27FC236}">
                    <a16:creationId xmlns:a16="http://schemas.microsoft.com/office/drawing/2014/main" id="{DB92069F-6BE7-40DB-8B9C-88A1094E920C}"/>
                  </a:ext>
                </a:extLst>
              </p:cNvPr>
              <p:cNvSpPr>
                <a:spLocks noChangeShapeType="1"/>
              </p:cNvSpPr>
              <p:nvPr/>
            </p:nvSpPr>
            <p:spPr bwMode="auto">
              <a:xfrm>
                <a:off x="490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1" name="Freeform 573">
                <a:extLst>
                  <a:ext uri="{FF2B5EF4-FFF2-40B4-BE49-F238E27FC236}">
                    <a16:creationId xmlns:a16="http://schemas.microsoft.com/office/drawing/2014/main" id="{0E8B06B8-DD49-4F58-B022-57C83E987DE1}"/>
                  </a:ext>
                </a:extLst>
              </p:cNvPr>
              <p:cNvSpPr>
                <a:spLocks/>
              </p:cNvSpPr>
              <p:nvPr/>
            </p:nvSpPr>
            <p:spPr bwMode="auto">
              <a:xfrm>
                <a:off x="5048" y="2603"/>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2" name="Line 574">
                <a:extLst>
                  <a:ext uri="{FF2B5EF4-FFF2-40B4-BE49-F238E27FC236}">
                    <a16:creationId xmlns:a16="http://schemas.microsoft.com/office/drawing/2014/main" id="{8E412C82-727E-4D5A-9131-ADA175D889CC}"/>
                  </a:ext>
                </a:extLst>
              </p:cNvPr>
              <p:cNvSpPr>
                <a:spLocks noChangeShapeType="1"/>
              </p:cNvSpPr>
              <p:nvPr/>
            </p:nvSpPr>
            <p:spPr bwMode="auto">
              <a:xfrm>
                <a:off x="507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3" name="Freeform 575">
                <a:extLst>
                  <a:ext uri="{FF2B5EF4-FFF2-40B4-BE49-F238E27FC236}">
                    <a16:creationId xmlns:a16="http://schemas.microsoft.com/office/drawing/2014/main" id="{BF085B93-3B4A-483D-9199-519BE02D0A9D}"/>
                  </a:ext>
                </a:extLst>
              </p:cNvPr>
              <p:cNvSpPr>
                <a:spLocks/>
              </p:cNvSpPr>
              <p:nvPr/>
            </p:nvSpPr>
            <p:spPr bwMode="auto">
              <a:xfrm>
                <a:off x="5319" y="2603"/>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4" name="Line 576">
                <a:extLst>
                  <a:ext uri="{FF2B5EF4-FFF2-40B4-BE49-F238E27FC236}">
                    <a16:creationId xmlns:a16="http://schemas.microsoft.com/office/drawing/2014/main" id="{2B12D322-C450-4383-BF9B-B87FE8DC31EE}"/>
                  </a:ext>
                </a:extLst>
              </p:cNvPr>
              <p:cNvSpPr>
                <a:spLocks noChangeShapeType="1"/>
              </p:cNvSpPr>
              <p:nvPr/>
            </p:nvSpPr>
            <p:spPr bwMode="auto">
              <a:xfrm>
                <a:off x="5341" y="2636"/>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5" name="Freeform 577">
                <a:extLst>
                  <a:ext uri="{FF2B5EF4-FFF2-40B4-BE49-F238E27FC236}">
                    <a16:creationId xmlns:a16="http://schemas.microsoft.com/office/drawing/2014/main" id="{3BDCDED9-AB81-4E79-8614-05D70FE96728}"/>
                  </a:ext>
                </a:extLst>
              </p:cNvPr>
              <p:cNvSpPr>
                <a:spLocks/>
              </p:cNvSpPr>
              <p:nvPr/>
            </p:nvSpPr>
            <p:spPr bwMode="auto">
              <a:xfrm>
                <a:off x="4726"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6" name="Freeform 578">
                <a:extLst>
                  <a:ext uri="{FF2B5EF4-FFF2-40B4-BE49-F238E27FC236}">
                    <a16:creationId xmlns:a16="http://schemas.microsoft.com/office/drawing/2014/main" id="{4D756B51-8782-461A-9573-B2B7FC31F4DB}"/>
                  </a:ext>
                </a:extLst>
              </p:cNvPr>
              <p:cNvSpPr>
                <a:spLocks/>
              </p:cNvSpPr>
              <p:nvPr/>
            </p:nvSpPr>
            <p:spPr bwMode="auto">
              <a:xfrm>
                <a:off x="4708"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7" name="Freeform 579">
                <a:extLst>
                  <a:ext uri="{FF2B5EF4-FFF2-40B4-BE49-F238E27FC236}">
                    <a16:creationId xmlns:a16="http://schemas.microsoft.com/office/drawing/2014/main" id="{FAAAF3CD-AF61-46A2-80FB-F6BF89580223}"/>
                  </a:ext>
                </a:extLst>
              </p:cNvPr>
              <p:cNvSpPr>
                <a:spLocks/>
              </p:cNvSpPr>
              <p:nvPr/>
            </p:nvSpPr>
            <p:spPr bwMode="auto">
              <a:xfrm>
                <a:off x="5029" y="2837"/>
                <a:ext cx="38" cy="9"/>
              </a:xfrm>
              <a:custGeom>
                <a:avLst/>
                <a:gdLst>
                  <a:gd name="T0" fmla="*/ 0 w 50"/>
                  <a:gd name="T1" fmla="*/ 13 h 13"/>
                  <a:gd name="T2" fmla="*/ 29 w 50"/>
                  <a:gd name="T3" fmla="*/ 0 h 13"/>
                  <a:gd name="T4" fmla="*/ 50 w 50"/>
                  <a:gd name="T5" fmla="*/ 6 h 13"/>
                </a:gdLst>
                <a:ahLst/>
                <a:cxnLst>
                  <a:cxn ang="0">
                    <a:pos x="T0" y="T1"/>
                  </a:cxn>
                  <a:cxn ang="0">
                    <a:pos x="T2" y="T3"/>
                  </a:cxn>
                  <a:cxn ang="0">
                    <a:pos x="T4" y="T5"/>
                  </a:cxn>
                </a:cxnLst>
                <a:rect l="0" t="0" r="r" b="b"/>
                <a:pathLst>
                  <a:path w="50" h="13">
                    <a:moveTo>
                      <a:pt x="0" y="13"/>
                    </a:moveTo>
                    <a:cubicBezTo>
                      <a:pt x="7" y="5"/>
                      <a:pt x="18" y="0"/>
                      <a:pt x="29" y="0"/>
                    </a:cubicBezTo>
                    <a:cubicBezTo>
                      <a:pt x="36" y="0"/>
                      <a:pt x="43" y="2"/>
                      <a:pt x="50"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8" name="Freeform 580">
                <a:extLst>
                  <a:ext uri="{FF2B5EF4-FFF2-40B4-BE49-F238E27FC236}">
                    <a16:creationId xmlns:a16="http://schemas.microsoft.com/office/drawing/2014/main" id="{E0C857AB-531B-45F3-BF39-A3B3365C72D0}"/>
                  </a:ext>
                </a:extLst>
              </p:cNvPr>
              <p:cNvSpPr>
                <a:spLocks/>
              </p:cNvSpPr>
              <p:nvPr/>
            </p:nvSpPr>
            <p:spPr bwMode="auto">
              <a:xfrm>
                <a:off x="5245" y="2854"/>
                <a:ext cx="5" cy="14"/>
              </a:xfrm>
              <a:custGeom>
                <a:avLst/>
                <a:gdLst>
                  <a:gd name="T0" fmla="*/ 0 w 7"/>
                  <a:gd name="T1" fmla="*/ 0 h 19"/>
                  <a:gd name="T2" fmla="*/ 7 w 7"/>
                  <a:gd name="T3" fmla="*/ 19 h 19"/>
                </a:gdLst>
                <a:ahLst/>
                <a:cxnLst>
                  <a:cxn ang="0">
                    <a:pos x="T0" y="T1"/>
                  </a:cxn>
                  <a:cxn ang="0">
                    <a:pos x="T2" y="T3"/>
                  </a:cxn>
                </a:cxnLst>
                <a:rect l="0" t="0" r="r" b="b"/>
                <a:pathLst>
                  <a:path w="7" h="19">
                    <a:moveTo>
                      <a:pt x="0" y="0"/>
                    </a:moveTo>
                    <a:cubicBezTo>
                      <a:pt x="4" y="6"/>
                      <a:pt x="6" y="12"/>
                      <a:pt x="7" y="1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9" name="Freeform 581">
                <a:extLst>
                  <a:ext uri="{FF2B5EF4-FFF2-40B4-BE49-F238E27FC236}">
                    <a16:creationId xmlns:a16="http://schemas.microsoft.com/office/drawing/2014/main" id="{20384A46-84F7-4DF1-847E-507BF0D0DEB7}"/>
                  </a:ext>
                </a:extLst>
              </p:cNvPr>
              <p:cNvSpPr>
                <a:spLocks/>
              </p:cNvSpPr>
              <p:nvPr/>
            </p:nvSpPr>
            <p:spPr bwMode="auto">
              <a:xfrm>
                <a:off x="5185" y="2837"/>
                <a:ext cx="48" cy="29"/>
              </a:xfrm>
              <a:custGeom>
                <a:avLst/>
                <a:gdLst>
                  <a:gd name="T0" fmla="*/ 0 w 64"/>
                  <a:gd name="T1" fmla="*/ 39 h 39"/>
                  <a:gd name="T2" fmla="*/ 43 w 64"/>
                  <a:gd name="T3" fmla="*/ 0 h 39"/>
                  <a:gd name="T4" fmla="*/ 64 w 64"/>
                  <a:gd name="T5" fmla="*/ 6 h 39"/>
                </a:gdLst>
                <a:ahLst/>
                <a:cxnLst>
                  <a:cxn ang="0">
                    <a:pos x="T0" y="T1"/>
                  </a:cxn>
                  <a:cxn ang="0">
                    <a:pos x="T2" y="T3"/>
                  </a:cxn>
                  <a:cxn ang="0">
                    <a:pos x="T4" y="T5"/>
                  </a:cxn>
                </a:cxnLst>
                <a:rect l="0" t="0" r="r" b="b"/>
                <a:pathLst>
                  <a:path w="64" h="39">
                    <a:moveTo>
                      <a:pt x="0" y="39"/>
                    </a:moveTo>
                    <a:cubicBezTo>
                      <a:pt x="4" y="17"/>
                      <a:pt x="22" y="0"/>
                      <a:pt x="43"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0" name="Freeform 582">
                <a:extLst>
                  <a:ext uri="{FF2B5EF4-FFF2-40B4-BE49-F238E27FC236}">
                    <a16:creationId xmlns:a16="http://schemas.microsoft.com/office/drawing/2014/main" id="{DB88AD00-63B7-45B5-8A0C-776504B62EBC}"/>
                  </a:ext>
                </a:extLst>
              </p:cNvPr>
              <p:cNvSpPr>
                <a:spLocks/>
              </p:cNvSpPr>
              <p:nvPr/>
            </p:nvSpPr>
            <p:spPr bwMode="auto">
              <a:xfrm>
                <a:off x="5119" y="2837"/>
                <a:ext cx="23" cy="17"/>
              </a:xfrm>
              <a:custGeom>
                <a:avLst/>
                <a:gdLst>
                  <a:gd name="T0" fmla="*/ 0 w 23"/>
                  <a:gd name="T1" fmla="*/ 9 h 17"/>
                  <a:gd name="T2" fmla="*/ 23 w 23"/>
                  <a:gd name="T3" fmla="*/ 0 h 17"/>
                  <a:gd name="T4" fmla="*/ 23 w 23"/>
                  <a:gd name="T5" fmla="*/ 17 h 17"/>
                </a:gdLst>
                <a:ahLst/>
                <a:cxnLst>
                  <a:cxn ang="0">
                    <a:pos x="T0" y="T1"/>
                  </a:cxn>
                  <a:cxn ang="0">
                    <a:pos x="T2" y="T3"/>
                  </a:cxn>
                  <a:cxn ang="0">
                    <a:pos x="T4" y="T5"/>
                  </a:cxn>
                </a:cxnLst>
                <a:rect l="0" t="0" r="r" b="b"/>
                <a:pathLst>
                  <a:path w="23" h="17">
                    <a:moveTo>
                      <a:pt x="0" y="9"/>
                    </a:moveTo>
                    <a:lnTo>
                      <a:pt x="23" y="0"/>
                    </a:lnTo>
                    <a:lnTo>
                      <a:pt x="23" y="17"/>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1" name="Freeform 583">
                <a:extLst>
                  <a:ext uri="{FF2B5EF4-FFF2-40B4-BE49-F238E27FC236}">
                    <a16:creationId xmlns:a16="http://schemas.microsoft.com/office/drawing/2014/main" id="{5226016C-5462-49DF-800F-5D95AF0B6667}"/>
                  </a:ext>
                </a:extLst>
              </p:cNvPr>
              <p:cNvSpPr>
                <a:spLocks/>
              </p:cNvSpPr>
              <p:nvPr/>
            </p:nvSpPr>
            <p:spPr bwMode="auto">
              <a:xfrm>
                <a:off x="4831"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2" name="Freeform 584">
                <a:extLst>
                  <a:ext uri="{FF2B5EF4-FFF2-40B4-BE49-F238E27FC236}">
                    <a16:creationId xmlns:a16="http://schemas.microsoft.com/office/drawing/2014/main" id="{4D03AB5B-825B-4CAC-8762-18580A22A7E5}"/>
                  </a:ext>
                </a:extLst>
              </p:cNvPr>
              <p:cNvSpPr>
                <a:spLocks/>
              </p:cNvSpPr>
              <p:nvPr/>
            </p:nvSpPr>
            <p:spPr bwMode="auto">
              <a:xfrm>
                <a:off x="4812"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3" name="Freeform 585">
                <a:extLst>
                  <a:ext uri="{FF2B5EF4-FFF2-40B4-BE49-F238E27FC236}">
                    <a16:creationId xmlns:a16="http://schemas.microsoft.com/office/drawing/2014/main" id="{D16ED30A-10DB-416A-A3BC-773C8170B7C9}"/>
                  </a:ext>
                </a:extLst>
              </p:cNvPr>
              <p:cNvSpPr>
                <a:spLocks/>
              </p:cNvSpPr>
              <p:nvPr/>
            </p:nvSpPr>
            <p:spPr bwMode="auto">
              <a:xfrm>
                <a:off x="4938" y="2502"/>
                <a:ext cx="48"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4" name="Freeform 586">
                <a:extLst>
                  <a:ext uri="{FF2B5EF4-FFF2-40B4-BE49-F238E27FC236}">
                    <a16:creationId xmlns:a16="http://schemas.microsoft.com/office/drawing/2014/main" id="{E25438DE-6358-4006-BD6E-F2343796F25E}"/>
                  </a:ext>
                </a:extLst>
              </p:cNvPr>
              <p:cNvSpPr>
                <a:spLocks/>
              </p:cNvSpPr>
              <p:nvPr/>
            </p:nvSpPr>
            <p:spPr bwMode="auto">
              <a:xfrm>
                <a:off x="4920" y="2486"/>
                <a:ext cx="48"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5" name="Freeform 587">
                <a:extLst>
                  <a:ext uri="{FF2B5EF4-FFF2-40B4-BE49-F238E27FC236}">
                    <a16:creationId xmlns:a16="http://schemas.microsoft.com/office/drawing/2014/main" id="{F9174BAB-BA2B-448F-8EEC-D2F087907913}"/>
                  </a:ext>
                </a:extLst>
              </p:cNvPr>
              <p:cNvSpPr>
                <a:spLocks/>
              </p:cNvSpPr>
              <p:nvPr/>
            </p:nvSpPr>
            <p:spPr bwMode="auto">
              <a:xfrm>
                <a:off x="5105"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4"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6" name="Freeform 588">
                <a:extLst>
                  <a:ext uri="{FF2B5EF4-FFF2-40B4-BE49-F238E27FC236}">
                    <a16:creationId xmlns:a16="http://schemas.microsoft.com/office/drawing/2014/main" id="{502D13D9-60BD-4441-977D-DAE64375DD8B}"/>
                  </a:ext>
                </a:extLst>
              </p:cNvPr>
              <p:cNvSpPr>
                <a:spLocks/>
              </p:cNvSpPr>
              <p:nvPr/>
            </p:nvSpPr>
            <p:spPr bwMode="auto">
              <a:xfrm>
                <a:off x="5086"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7" name="Freeform 589">
                <a:extLst>
                  <a:ext uri="{FF2B5EF4-FFF2-40B4-BE49-F238E27FC236}">
                    <a16:creationId xmlns:a16="http://schemas.microsoft.com/office/drawing/2014/main" id="{2A5C7E88-0B10-4812-9999-A75B0C1B1192}"/>
                  </a:ext>
                </a:extLst>
              </p:cNvPr>
              <p:cNvSpPr>
                <a:spLocks/>
              </p:cNvSpPr>
              <p:nvPr/>
            </p:nvSpPr>
            <p:spPr bwMode="auto">
              <a:xfrm>
                <a:off x="5209"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8" name="Freeform 590">
                <a:extLst>
                  <a:ext uri="{FF2B5EF4-FFF2-40B4-BE49-F238E27FC236}">
                    <a16:creationId xmlns:a16="http://schemas.microsoft.com/office/drawing/2014/main" id="{467242A4-2023-433A-A6E8-A9B9DAFD17FB}"/>
                  </a:ext>
                </a:extLst>
              </p:cNvPr>
              <p:cNvSpPr>
                <a:spLocks/>
              </p:cNvSpPr>
              <p:nvPr/>
            </p:nvSpPr>
            <p:spPr bwMode="auto">
              <a:xfrm>
                <a:off x="5190"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9" name="Freeform 591">
                <a:extLst>
                  <a:ext uri="{FF2B5EF4-FFF2-40B4-BE49-F238E27FC236}">
                    <a16:creationId xmlns:a16="http://schemas.microsoft.com/office/drawing/2014/main" id="{45DA6CEC-A477-46EB-96C0-544DC5BAF1F1}"/>
                  </a:ext>
                </a:extLst>
              </p:cNvPr>
              <p:cNvSpPr>
                <a:spLocks/>
              </p:cNvSpPr>
              <p:nvPr/>
            </p:nvSpPr>
            <p:spPr bwMode="auto">
              <a:xfrm>
                <a:off x="5020" y="2486"/>
                <a:ext cx="24" cy="18"/>
              </a:xfrm>
              <a:custGeom>
                <a:avLst/>
                <a:gdLst>
                  <a:gd name="T0" fmla="*/ 0 w 24"/>
                  <a:gd name="T1" fmla="*/ 9 h 18"/>
                  <a:gd name="T2" fmla="*/ 24 w 24"/>
                  <a:gd name="T3" fmla="*/ 0 h 18"/>
                  <a:gd name="T4" fmla="*/ 24 w 24"/>
                  <a:gd name="T5" fmla="*/ 18 h 18"/>
                </a:gdLst>
                <a:ahLst/>
                <a:cxnLst>
                  <a:cxn ang="0">
                    <a:pos x="T0" y="T1"/>
                  </a:cxn>
                  <a:cxn ang="0">
                    <a:pos x="T2" y="T3"/>
                  </a:cxn>
                  <a:cxn ang="0">
                    <a:pos x="T4" y="T5"/>
                  </a:cxn>
                </a:cxnLst>
                <a:rect l="0" t="0" r="r" b="b"/>
                <a:pathLst>
                  <a:path w="24" h="18">
                    <a:moveTo>
                      <a:pt x="0" y="9"/>
                    </a:moveTo>
                    <a:lnTo>
                      <a:pt x="24" y="0"/>
                    </a:lnTo>
                    <a:lnTo>
                      <a:pt x="24"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0" name="Line 592">
                <a:extLst>
                  <a:ext uri="{FF2B5EF4-FFF2-40B4-BE49-F238E27FC236}">
                    <a16:creationId xmlns:a16="http://schemas.microsoft.com/office/drawing/2014/main" id="{8E246469-C4C3-4025-8CA0-BDF6F48242FE}"/>
                  </a:ext>
                </a:extLst>
              </p:cNvPr>
              <p:cNvSpPr>
                <a:spLocks noChangeShapeType="1"/>
              </p:cNvSpPr>
              <p:nvPr/>
            </p:nvSpPr>
            <p:spPr bwMode="auto">
              <a:xfrm>
                <a:off x="5044"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1" name="Freeform 593">
                <a:extLst>
                  <a:ext uri="{FF2B5EF4-FFF2-40B4-BE49-F238E27FC236}">
                    <a16:creationId xmlns:a16="http://schemas.microsoft.com/office/drawing/2014/main" id="{01F6E7E2-F321-4792-8E82-DC85FC370F72}"/>
                  </a:ext>
                </a:extLst>
              </p:cNvPr>
              <p:cNvSpPr>
                <a:spLocks/>
              </p:cNvSpPr>
              <p:nvPr/>
            </p:nvSpPr>
            <p:spPr bwMode="auto">
              <a:xfrm>
                <a:off x="4311"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2" name="Freeform 594">
                <a:extLst>
                  <a:ext uri="{FF2B5EF4-FFF2-40B4-BE49-F238E27FC236}">
                    <a16:creationId xmlns:a16="http://schemas.microsoft.com/office/drawing/2014/main" id="{CB175CE3-7A89-42D0-889C-00EAE1A47F3C}"/>
                  </a:ext>
                </a:extLst>
              </p:cNvPr>
              <p:cNvSpPr>
                <a:spLocks/>
              </p:cNvSpPr>
              <p:nvPr/>
            </p:nvSpPr>
            <p:spPr bwMode="auto">
              <a:xfrm>
                <a:off x="4293"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3" name="Freeform 595">
                <a:extLst>
                  <a:ext uri="{FF2B5EF4-FFF2-40B4-BE49-F238E27FC236}">
                    <a16:creationId xmlns:a16="http://schemas.microsoft.com/office/drawing/2014/main" id="{87B330B9-9B20-49CE-9CCF-8676498CD14B}"/>
                  </a:ext>
                </a:extLst>
              </p:cNvPr>
              <p:cNvSpPr>
                <a:spLocks/>
              </p:cNvSpPr>
              <p:nvPr/>
            </p:nvSpPr>
            <p:spPr bwMode="auto">
              <a:xfrm>
                <a:off x="4478" y="2392"/>
                <a:ext cx="48" cy="56"/>
              </a:xfrm>
              <a:custGeom>
                <a:avLst/>
                <a:gdLst>
                  <a:gd name="T0" fmla="*/ 56 w 63"/>
                  <a:gd name="T1" fmla="*/ 0 h 75"/>
                  <a:gd name="T2" fmla="*/ 63 w 63"/>
                  <a:gd name="T3" fmla="*/ 26 h 75"/>
                  <a:gd name="T4" fmla="*/ 19 w 63"/>
                  <a:gd name="T5" fmla="*/ 75 h 75"/>
                  <a:gd name="T6" fmla="*/ 0 w 63"/>
                  <a:gd name="T7" fmla="*/ 70 h 75"/>
                </a:gdLst>
                <a:ahLst/>
                <a:cxnLst>
                  <a:cxn ang="0">
                    <a:pos x="T0" y="T1"/>
                  </a:cxn>
                  <a:cxn ang="0">
                    <a:pos x="T2" y="T3"/>
                  </a:cxn>
                  <a:cxn ang="0">
                    <a:pos x="T4" y="T5"/>
                  </a:cxn>
                  <a:cxn ang="0">
                    <a:pos x="T6" y="T7"/>
                  </a:cxn>
                </a:cxnLst>
                <a:rect l="0" t="0" r="r" b="b"/>
                <a:pathLst>
                  <a:path w="63" h="75">
                    <a:moveTo>
                      <a:pt x="56" y="0"/>
                    </a:moveTo>
                    <a:cubicBezTo>
                      <a:pt x="60" y="7"/>
                      <a:pt x="63" y="17"/>
                      <a:pt x="63" y="26"/>
                    </a:cubicBezTo>
                    <a:cubicBezTo>
                      <a:pt x="63" y="53"/>
                      <a:pt x="43" y="75"/>
                      <a:pt x="19" y="75"/>
                    </a:cubicBezTo>
                    <a:cubicBezTo>
                      <a:pt x="12" y="75"/>
                      <a:pt x="5"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4" name="Freeform 596">
                <a:extLst>
                  <a:ext uri="{FF2B5EF4-FFF2-40B4-BE49-F238E27FC236}">
                    <a16:creationId xmlns:a16="http://schemas.microsoft.com/office/drawing/2014/main" id="{A01151B3-D7A1-4D2E-82F8-DDA877B4B435}"/>
                  </a:ext>
                </a:extLst>
              </p:cNvPr>
              <p:cNvSpPr>
                <a:spLocks/>
              </p:cNvSpPr>
              <p:nvPr/>
            </p:nvSpPr>
            <p:spPr bwMode="auto">
              <a:xfrm>
                <a:off x="4459" y="2375"/>
                <a:ext cx="49" cy="58"/>
              </a:xfrm>
              <a:custGeom>
                <a:avLst/>
                <a:gdLst>
                  <a:gd name="T0" fmla="*/ 8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8" y="78"/>
                    </a:moveTo>
                    <a:cubicBezTo>
                      <a:pt x="3" y="70"/>
                      <a:pt x="0" y="60"/>
                      <a:pt x="0" y="49"/>
                    </a:cubicBezTo>
                    <a:cubicBezTo>
                      <a:pt x="0" y="22"/>
                      <a:pt x="20" y="0"/>
                      <a:pt x="44" y="0"/>
                    </a:cubicBezTo>
                    <a:cubicBezTo>
                      <a:pt x="51" y="0"/>
                      <a:pt x="58"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5" name="Freeform 597">
                <a:extLst>
                  <a:ext uri="{FF2B5EF4-FFF2-40B4-BE49-F238E27FC236}">
                    <a16:creationId xmlns:a16="http://schemas.microsoft.com/office/drawing/2014/main" id="{D5E8A3C7-DC1F-47A9-B519-13FAF83E33FC}"/>
                  </a:ext>
                </a:extLst>
              </p:cNvPr>
              <p:cNvSpPr>
                <a:spLocks/>
              </p:cNvSpPr>
              <p:nvPr/>
            </p:nvSpPr>
            <p:spPr bwMode="auto">
              <a:xfrm>
                <a:off x="4582" y="2392"/>
                <a:ext cx="48" cy="56"/>
              </a:xfrm>
              <a:custGeom>
                <a:avLst/>
                <a:gdLst>
                  <a:gd name="T0" fmla="*/ 57 w 64"/>
                  <a:gd name="T1" fmla="*/ 0 h 75"/>
                  <a:gd name="T2" fmla="*/ 64 w 64"/>
                  <a:gd name="T3" fmla="*/ 26 h 75"/>
                  <a:gd name="T4" fmla="*/ 20 w 64"/>
                  <a:gd name="T5" fmla="*/ 75 h 75"/>
                  <a:gd name="T6" fmla="*/ 0 w 64"/>
                  <a:gd name="T7" fmla="*/ 70 h 75"/>
                </a:gdLst>
                <a:ahLst/>
                <a:cxnLst>
                  <a:cxn ang="0">
                    <a:pos x="T0" y="T1"/>
                  </a:cxn>
                  <a:cxn ang="0">
                    <a:pos x="T2" y="T3"/>
                  </a:cxn>
                  <a:cxn ang="0">
                    <a:pos x="T4" y="T5"/>
                  </a:cxn>
                  <a:cxn ang="0">
                    <a:pos x="T6" y="T7"/>
                  </a:cxn>
                </a:cxnLst>
                <a:rect l="0" t="0" r="r" b="b"/>
                <a:pathLst>
                  <a:path w="64" h="75">
                    <a:moveTo>
                      <a:pt x="57" y="0"/>
                    </a:moveTo>
                    <a:cubicBezTo>
                      <a:pt x="61" y="7"/>
                      <a:pt x="64" y="17"/>
                      <a:pt x="64" y="26"/>
                    </a:cubicBezTo>
                    <a:cubicBezTo>
                      <a:pt x="64" y="53"/>
                      <a:pt x="44" y="75"/>
                      <a:pt x="20" y="75"/>
                    </a:cubicBezTo>
                    <a:cubicBezTo>
                      <a:pt x="13" y="75"/>
                      <a:pt x="6" y="74"/>
                      <a:pt x="0" y="70"/>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6" name="Freeform 598">
                <a:extLst>
                  <a:ext uri="{FF2B5EF4-FFF2-40B4-BE49-F238E27FC236}">
                    <a16:creationId xmlns:a16="http://schemas.microsoft.com/office/drawing/2014/main" id="{CA7C292F-4803-4F95-AEBE-C1135B5472E3}"/>
                  </a:ext>
                </a:extLst>
              </p:cNvPr>
              <p:cNvSpPr>
                <a:spLocks/>
              </p:cNvSpPr>
              <p:nvPr/>
            </p:nvSpPr>
            <p:spPr bwMode="auto">
              <a:xfrm>
                <a:off x="4564" y="2375"/>
                <a:ext cx="48"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7" name="Freeform 599">
                <a:extLst>
                  <a:ext uri="{FF2B5EF4-FFF2-40B4-BE49-F238E27FC236}">
                    <a16:creationId xmlns:a16="http://schemas.microsoft.com/office/drawing/2014/main" id="{39AD95C5-809A-41D2-A2BE-7D2298511C3A}"/>
                  </a:ext>
                </a:extLst>
              </p:cNvPr>
              <p:cNvSpPr>
                <a:spLocks/>
              </p:cNvSpPr>
              <p:nvPr/>
            </p:nvSpPr>
            <p:spPr bwMode="auto">
              <a:xfrm>
                <a:off x="4226" y="2375"/>
                <a:ext cx="21" cy="18"/>
              </a:xfrm>
              <a:custGeom>
                <a:avLst/>
                <a:gdLst>
                  <a:gd name="T0" fmla="*/ 0 w 21"/>
                  <a:gd name="T1" fmla="*/ 9 h 18"/>
                  <a:gd name="T2" fmla="*/ 21 w 21"/>
                  <a:gd name="T3" fmla="*/ 0 h 18"/>
                  <a:gd name="T4" fmla="*/ 21 w 21"/>
                  <a:gd name="T5" fmla="*/ 18 h 18"/>
                </a:gdLst>
                <a:ahLst/>
                <a:cxnLst>
                  <a:cxn ang="0">
                    <a:pos x="T0" y="T1"/>
                  </a:cxn>
                  <a:cxn ang="0">
                    <a:pos x="T2" y="T3"/>
                  </a:cxn>
                  <a:cxn ang="0">
                    <a:pos x="T4" y="T5"/>
                  </a:cxn>
                </a:cxnLst>
                <a:rect l="0" t="0" r="r" b="b"/>
                <a:pathLst>
                  <a:path w="21" h="18">
                    <a:moveTo>
                      <a:pt x="0" y="9"/>
                    </a:moveTo>
                    <a:lnTo>
                      <a:pt x="21" y="0"/>
                    </a:lnTo>
                    <a:lnTo>
                      <a:pt x="21"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8" name="Freeform 600">
                <a:extLst>
                  <a:ext uri="{FF2B5EF4-FFF2-40B4-BE49-F238E27FC236}">
                    <a16:creationId xmlns:a16="http://schemas.microsoft.com/office/drawing/2014/main" id="{ECD9C61F-D182-4978-9440-0879D1D82DB5}"/>
                  </a:ext>
                </a:extLst>
              </p:cNvPr>
              <p:cNvSpPr>
                <a:spLocks/>
              </p:cNvSpPr>
              <p:nvPr/>
            </p:nvSpPr>
            <p:spPr bwMode="auto">
              <a:xfrm>
                <a:off x="4394" y="2375"/>
                <a:ext cx="22" cy="18"/>
              </a:xfrm>
              <a:custGeom>
                <a:avLst/>
                <a:gdLst>
                  <a:gd name="T0" fmla="*/ 0 w 22"/>
                  <a:gd name="T1" fmla="*/ 9 h 18"/>
                  <a:gd name="T2" fmla="*/ 22 w 22"/>
                  <a:gd name="T3" fmla="*/ 0 h 18"/>
                  <a:gd name="T4" fmla="*/ 22 w 22"/>
                  <a:gd name="T5" fmla="*/ 18 h 18"/>
                </a:gdLst>
                <a:ahLst/>
                <a:cxnLst>
                  <a:cxn ang="0">
                    <a:pos x="T0" y="T1"/>
                  </a:cxn>
                  <a:cxn ang="0">
                    <a:pos x="T2" y="T3"/>
                  </a:cxn>
                  <a:cxn ang="0">
                    <a:pos x="T4" y="T5"/>
                  </a:cxn>
                </a:cxnLst>
                <a:rect l="0" t="0" r="r" b="b"/>
                <a:pathLst>
                  <a:path w="22" h="18">
                    <a:moveTo>
                      <a:pt x="0" y="9"/>
                    </a:moveTo>
                    <a:lnTo>
                      <a:pt x="22" y="0"/>
                    </a:lnTo>
                    <a:lnTo>
                      <a:pt x="22"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9" name="Line 601">
                <a:extLst>
                  <a:ext uri="{FF2B5EF4-FFF2-40B4-BE49-F238E27FC236}">
                    <a16:creationId xmlns:a16="http://schemas.microsoft.com/office/drawing/2014/main" id="{0A60F6E1-885B-4559-88D2-5517126A84B3}"/>
                  </a:ext>
                </a:extLst>
              </p:cNvPr>
              <p:cNvSpPr>
                <a:spLocks noChangeShapeType="1"/>
              </p:cNvSpPr>
              <p:nvPr/>
            </p:nvSpPr>
            <p:spPr bwMode="auto">
              <a:xfrm>
                <a:off x="4416"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0" name="Freeform 602">
                <a:extLst>
                  <a:ext uri="{FF2B5EF4-FFF2-40B4-BE49-F238E27FC236}">
                    <a16:creationId xmlns:a16="http://schemas.microsoft.com/office/drawing/2014/main" id="{F00ADA17-1240-4A0A-B9A4-A783EC574EB3}"/>
                  </a:ext>
                </a:extLst>
              </p:cNvPr>
              <p:cNvSpPr>
                <a:spLocks/>
              </p:cNvSpPr>
              <p:nvPr/>
            </p:nvSpPr>
            <p:spPr bwMode="auto">
              <a:xfrm>
                <a:off x="4665" y="2375"/>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1" name="Line 603">
                <a:extLst>
                  <a:ext uri="{FF2B5EF4-FFF2-40B4-BE49-F238E27FC236}">
                    <a16:creationId xmlns:a16="http://schemas.microsoft.com/office/drawing/2014/main" id="{EDDB1597-E929-4FCA-964D-7E0DB2E26726}"/>
                  </a:ext>
                </a:extLst>
              </p:cNvPr>
              <p:cNvSpPr>
                <a:spLocks noChangeShapeType="1"/>
              </p:cNvSpPr>
              <p:nvPr/>
            </p:nvSpPr>
            <p:spPr bwMode="auto">
              <a:xfrm>
                <a:off x="4688" y="2408"/>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2" name="Freeform 604">
                <a:extLst>
                  <a:ext uri="{FF2B5EF4-FFF2-40B4-BE49-F238E27FC236}">
                    <a16:creationId xmlns:a16="http://schemas.microsoft.com/office/drawing/2014/main" id="{5E880EC2-28E3-4812-8DCC-7E6BFFFE34BB}"/>
                  </a:ext>
                </a:extLst>
              </p:cNvPr>
              <p:cNvSpPr>
                <a:spLocks/>
              </p:cNvSpPr>
              <p:nvPr/>
            </p:nvSpPr>
            <p:spPr bwMode="auto">
              <a:xfrm>
                <a:off x="4456"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0" y="8"/>
                      <a:pt x="63" y="17"/>
                      <a:pt x="63" y="27"/>
                    </a:cubicBezTo>
                    <a:cubicBezTo>
                      <a:pt x="63" y="54"/>
                      <a:pt x="43" y="76"/>
                      <a:pt x="19" y="76"/>
                    </a:cubicBezTo>
                    <a:cubicBezTo>
                      <a:pt x="12" y="76"/>
                      <a:pt x="5"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3" name="Freeform 605">
                <a:extLst>
                  <a:ext uri="{FF2B5EF4-FFF2-40B4-BE49-F238E27FC236}">
                    <a16:creationId xmlns:a16="http://schemas.microsoft.com/office/drawing/2014/main" id="{A3D1E0FA-162B-44B1-9C69-097D0C46E1A2}"/>
                  </a:ext>
                </a:extLst>
              </p:cNvPr>
              <p:cNvSpPr>
                <a:spLocks/>
              </p:cNvSpPr>
              <p:nvPr/>
            </p:nvSpPr>
            <p:spPr bwMode="auto">
              <a:xfrm>
                <a:off x="4437"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1" y="0"/>
                      <a:pt x="58"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4" name="Freeform 606">
                <a:extLst>
                  <a:ext uri="{FF2B5EF4-FFF2-40B4-BE49-F238E27FC236}">
                    <a16:creationId xmlns:a16="http://schemas.microsoft.com/office/drawing/2014/main" id="{41339556-4EF8-4835-9D5B-D3F6A5881BCC}"/>
                  </a:ext>
                </a:extLst>
              </p:cNvPr>
              <p:cNvSpPr>
                <a:spLocks/>
              </p:cNvSpPr>
              <p:nvPr/>
            </p:nvSpPr>
            <p:spPr bwMode="auto">
              <a:xfrm>
                <a:off x="4622" y="2502"/>
                <a:ext cx="47" cy="57"/>
              </a:xfrm>
              <a:custGeom>
                <a:avLst/>
                <a:gdLst>
                  <a:gd name="T0" fmla="*/ 56 w 63"/>
                  <a:gd name="T1" fmla="*/ 0 h 76"/>
                  <a:gd name="T2" fmla="*/ 63 w 63"/>
                  <a:gd name="T3" fmla="*/ 27 h 76"/>
                  <a:gd name="T4" fmla="*/ 19 w 63"/>
                  <a:gd name="T5" fmla="*/ 76 h 76"/>
                  <a:gd name="T6" fmla="*/ 0 w 63"/>
                  <a:gd name="T7" fmla="*/ 71 h 76"/>
                </a:gdLst>
                <a:ahLst/>
                <a:cxnLst>
                  <a:cxn ang="0">
                    <a:pos x="T0" y="T1"/>
                  </a:cxn>
                  <a:cxn ang="0">
                    <a:pos x="T2" y="T3"/>
                  </a:cxn>
                  <a:cxn ang="0">
                    <a:pos x="T4" y="T5"/>
                  </a:cxn>
                  <a:cxn ang="0">
                    <a:pos x="T6" y="T7"/>
                  </a:cxn>
                </a:cxnLst>
                <a:rect l="0" t="0" r="r" b="b"/>
                <a:pathLst>
                  <a:path w="63" h="76">
                    <a:moveTo>
                      <a:pt x="56" y="0"/>
                    </a:moveTo>
                    <a:cubicBezTo>
                      <a:pt x="61" y="8"/>
                      <a:pt x="63" y="17"/>
                      <a:pt x="63" y="27"/>
                    </a:cubicBezTo>
                    <a:cubicBezTo>
                      <a:pt x="63" y="54"/>
                      <a:pt x="43" y="76"/>
                      <a:pt x="19" y="76"/>
                    </a:cubicBezTo>
                    <a:cubicBezTo>
                      <a:pt x="12" y="76"/>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2" name="Freeform 608">
              <a:extLst>
                <a:ext uri="{FF2B5EF4-FFF2-40B4-BE49-F238E27FC236}">
                  <a16:creationId xmlns:a16="http://schemas.microsoft.com/office/drawing/2014/main" id="{7954961E-25DF-407E-B6B7-029DFDFDFF45}"/>
                </a:ext>
              </a:extLst>
            </p:cNvPr>
            <p:cNvSpPr>
              <a:spLocks/>
            </p:cNvSpPr>
            <p:nvPr/>
          </p:nvSpPr>
          <p:spPr bwMode="auto">
            <a:xfrm>
              <a:off x="4603" y="2486"/>
              <a:ext cx="49" cy="57"/>
            </a:xfrm>
            <a:custGeom>
              <a:avLst/>
              <a:gdLst>
                <a:gd name="T0" fmla="*/ 8 w 65"/>
                <a:gd name="T1" fmla="*/ 77 h 77"/>
                <a:gd name="T2" fmla="*/ 0 w 65"/>
                <a:gd name="T3" fmla="*/ 49 h 77"/>
                <a:gd name="T4" fmla="*/ 44 w 65"/>
                <a:gd name="T5" fmla="*/ 0 h 77"/>
                <a:gd name="T6" fmla="*/ 65 w 65"/>
                <a:gd name="T7" fmla="*/ 5 h 77"/>
              </a:gdLst>
              <a:ahLst/>
              <a:cxnLst>
                <a:cxn ang="0">
                  <a:pos x="T0" y="T1"/>
                </a:cxn>
                <a:cxn ang="0">
                  <a:pos x="T2" y="T3"/>
                </a:cxn>
                <a:cxn ang="0">
                  <a:pos x="T4" y="T5"/>
                </a:cxn>
                <a:cxn ang="0">
                  <a:pos x="T6" y="T7"/>
                </a:cxn>
              </a:cxnLst>
              <a:rect l="0" t="0" r="r" b="b"/>
              <a:pathLst>
                <a:path w="65" h="77">
                  <a:moveTo>
                    <a:pt x="8" y="77"/>
                  </a:moveTo>
                  <a:cubicBezTo>
                    <a:pt x="3" y="69"/>
                    <a:pt x="0" y="59"/>
                    <a:pt x="0" y="49"/>
                  </a:cubicBezTo>
                  <a:cubicBezTo>
                    <a:pt x="0" y="22"/>
                    <a:pt x="20" y="0"/>
                    <a:pt x="44" y="0"/>
                  </a:cubicBezTo>
                  <a:cubicBezTo>
                    <a:pt x="52" y="0"/>
                    <a:pt x="59" y="2"/>
                    <a:pt x="65" y="5"/>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609">
              <a:extLst>
                <a:ext uri="{FF2B5EF4-FFF2-40B4-BE49-F238E27FC236}">
                  <a16:creationId xmlns:a16="http://schemas.microsoft.com/office/drawing/2014/main" id="{7BBCF8D6-1EC1-41EC-9FBE-72AB0BF8FBF5}"/>
                </a:ext>
              </a:extLst>
            </p:cNvPr>
            <p:cNvSpPr>
              <a:spLocks/>
            </p:cNvSpPr>
            <p:nvPr/>
          </p:nvSpPr>
          <p:spPr bwMode="auto">
            <a:xfrm>
              <a:off x="436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Line 610">
              <a:extLst>
                <a:ext uri="{FF2B5EF4-FFF2-40B4-BE49-F238E27FC236}">
                  <a16:creationId xmlns:a16="http://schemas.microsoft.com/office/drawing/2014/main" id="{C583915D-1C82-4B29-B5BF-AB50E03486D5}"/>
                </a:ext>
              </a:extLst>
            </p:cNvPr>
            <p:cNvSpPr>
              <a:spLocks noChangeShapeType="1"/>
            </p:cNvSpPr>
            <p:nvPr/>
          </p:nvSpPr>
          <p:spPr bwMode="auto">
            <a:xfrm>
              <a:off x="4391" y="2519"/>
              <a:ext cx="0" cy="2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611">
              <a:extLst>
                <a:ext uri="{FF2B5EF4-FFF2-40B4-BE49-F238E27FC236}">
                  <a16:creationId xmlns:a16="http://schemas.microsoft.com/office/drawing/2014/main" id="{E1E04B91-152D-4C25-B7C1-881BCE43078C}"/>
                </a:ext>
              </a:extLst>
            </p:cNvPr>
            <p:cNvSpPr>
              <a:spLocks/>
            </p:cNvSpPr>
            <p:nvPr/>
          </p:nvSpPr>
          <p:spPr bwMode="auto">
            <a:xfrm>
              <a:off x="4538" y="248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612">
              <a:extLst>
                <a:ext uri="{FF2B5EF4-FFF2-40B4-BE49-F238E27FC236}">
                  <a16:creationId xmlns:a16="http://schemas.microsoft.com/office/drawing/2014/main" id="{5075089F-54ED-435E-A7BF-93950294E95B}"/>
                </a:ext>
              </a:extLst>
            </p:cNvPr>
            <p:cNvSpPr>
              <a:spLocks noChangeShapeType="1"/>
            </p:cNvSpPr>
            <p:nvPr/>
          </p:nvSpPr>
          <p:spPr bwMode="auto">
            <a:xfrm>
              <a:off x="4561" y="2519"/>
              <a:ext cx="0" cy="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613">
              <a:extLst>
                <a:ext uri="{FF2B5EF4-FFF2-40B4-BE49-F238E27FC236}">
                  <a16:creationId xmlns:a16="http://schemas.microsoft.com/office/drawing/2014/main" id="{1EAD2FE1-C9C9-4DBB-B8ED-3E80AFC42652}"/>
                </a:ext>
              </a:extLst>
            </p:cNvPr>
            <p:cNvSpPr>
              <a:spLocks/>
            </p:cNvSpPr>
            <p:nvPr/>
          </p:nvSpPr>
          <p:spPr bwMode="auto">
            <a:xfrm>
              <a:off x="4498" y="2623"/>
              <a:ext cx="4" cy="9"/>
            </a:xfrm>
            <a:custGeom>
              <a:avLst/>
              <a:gdLst>
                <a:gd name="T0" fmla="*/ 0 w 5"/>
                <a:gd name="T1" fmla="*/ 0 h 12"/>
                <a:gd name="T2" fmla="*/ 5 w 5"/>
                <a:gd name="T3" fmla="*/ 12 h 12"/>
              </a:gdLst>
              <a:ahLst/>
              <a:cxnLst>
                <a:cxn ang="0">
                  <a:pos x="T0" y="T1"/>
                </a:cxn>
                <a:cxn ang="0">
                  <a:pos x="T2" y="T3"/>
                </a:cxn>
              </a:cxnLst>
              <a:rect l="0" t="0" r="r" b="b"/>
              <a:pathLst>
                <a:path w="5" h="12">
                  <a:moveTo>
                    <a:pt x="0" y="0"/>
                  </a:moveTo>
                  <a:cubicBezTo>
                    <a:pt x="3" y="3"/>
                    <a:pt x="4" y="7"/>
                    <a:pt x="5" y="1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614">
              <a:extLst>
                <a:ext uri="{FF2B5EF4-FFF2-40B4-BE49-F238E27FC236}">
                  <a16:creationId xmlns:a16="http://schemas.microsoft.com/office/drawing/2014/main" id="{6783CA8D-EBA1-4D5B-AE4E-56CD962EE0C7}"/>
                </a:ext>
              </a:extLst>
            </p:cNvPr>
            <p:cNvSpPr>
              <a:spLocks/>
            </p:cNvSpPr>
            <p:nvPr/>
          </p:nvSpPr>
          <p:spPr bwMode="auto">
            <a:xfrm>
              <a:off x="4467" y="2606"/>
              <a:ext cx="19" cy="4"/>
            </a:xfrm>
            <a:custGeom>
              <a:avLst/>
              <a:gdLst>
                <a:gd name="T0" fmla="*/ 0 w 26"/>
                <a:gd name="T1" fmla="*/ 1 h 6"/>
                <a:gd name="T2" fmla="*/ 5 w 26"/>
                <a:gd name="T3" fmla="*/ 0 h 6"/>
                <a:gd name="T4" fmla="*/ 26 w 26"/>
                <a:gd name="T5" fmla="*/ 6 h 6"/>
              </a:gdLst>
              <a:ahLst/>
              <a:cxnLst>
                <a:cxn ang="0">
                  <a:pos x="T0" y="T1"/>
                </a:cxn>
                <a:cxn ang="0">
                  <a:pos x="T2" y="T3"/>
                </a:cxn>
                <a:cxn ang="0">
                  <a:pos x="T4" y="T5"/>
                </a:cxn>
              </a:cxnLst>
              <a:rect l="0" t="0" r="r" b="b"/>
              <a:pathLst>
                <a:path w="26" h="6">
                  <a:moveTo>
                    <a:pt x="0" y="1"/>
                  </a:moveTo>
                  <a:cubicBezTo>
                    <a:pt x="2" y="0"/>
                    <a:pt x="3" y="0"/>
                    <a:pt x="5" y="0"/>
                  </a:cubicBezTo>
                  <a:cubicBezTo>
                    <a:pt x="13" y="0"/>
                    <a:pt x="20" y="2"/>
                    <a:pt x="26"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615">
              <a:extLst>
                <a:ext uri="{FF2B5EF4-FFF2-40B4-BE49-F238E27FC236}">
                  <a16:creationId xmlns:a16="http://schemas.microsoft.com/office/drawing/2014/main" id="{E5E015D8-EDFC-41F6-9D23-9BF8A0D94C61}"/>
                </a:ext>
              </a:extLst>
            </p:cNvPr>
            <p:cNvSpPr>
              <a:spLocks/>
            </p:cNvSpPr>
            <p:nvPr/>
          </p:nvSpPr>
          <p:spPr bwMode="auto">
            <a:xfrm>
              <a:off x="4623" y="2623"/>
              <a:ext cx="48" cy="56"/>
            </a:xfrm>
            <a:custGeom>
              <a:avLst/>
              <a:gdLst>
                <a:gd name="T0" fmla="*/ 57 w 64"/>
                <a:gd name="T1" fmla="*/ 0 h 75"/>
                <a:gd name="T2" fmla="*/ 64 w 64"/>
                <a:gd name="T3" fmla="*/ 26 h 75"/>
                <a:gd name="T4" fmla="*/ 20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20"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616">
              <a:extLst>
                <a:ext uri="{FF2B5EF4-FFF2-40B4-BE49-F238E27FC236}">
                  <a16:creationId xmlns:a16="http://schemas.microsoft.com/office/drawing/2014/main" id="{899A13A0-6516-48D0-AD1B-6E7971BB85CE}"/>
                </a:ext>
              </a:extLst>
            </p:cNvPr>
            <p:cNvSpPr>
              <a:spLocks/>
            </p:cNvSpPr>
            <p:nvPr/>
          </p:nvSpPr>
          <p:spPr bwMode="auto">
            <a:xfrm>
              <a:off x="4604" y="2606"/>
              <a:ext cx="49" cy="58"/>
            </a:xfrm>
            <a:custGeom>
              <a:avLst/>
              <a:gdLst>
                <a:gd name="T0" fmla="*/ 8 w 64"/>
                <a:gd name="T1" fmla="*/ 78 h 78"/>
                <a:gd name="T2" fmla="*/ 0 w 64"/>
                <a:gd name="T3" fmla="*/ 49 h 78"/>
                <a:gd name="T4" fmla="*/ 44 w 64"/>
                <a:gd name="T5" fmla="*/ 0 h 78"/>
                <a:gd name="T6" fmla="*/ 64 w 64"/>
                <a:gd name="T7" fmla="*/ 6 h 78"/>
              </a:gdLst>
              <a:ahLst/>
              <a:cxnLst>
                <a:cxn ang="0">
                  <a:pos x="T0" y="T1"/>
                </a:cxn>
                <a:cxn ang="0">
                  <a:pos x="T2" y="T3"/>
                </a:cxn>
                <a:cxn ang="0">
                  <a:pos x="T4" y="T5"/>
                </a:cxn>
                <a:cxn ang="0">
                  <a:pos x="T6" y="T7"/>
                </a:cxn>
              </a:cxnLst>
              <a:rect l="0" t="0" r="r" b="b"/>
              <a:pathLst>
                <a:path w="64" h="78">
                  <a:moveTo>
                    <a:pt x="8" y="78"/>
                  </a:moveTo>
                  <a:cubicBezTo>
                    <a:pt x="3" y="70"/>
                    <a:pt x="0" y="60"/>
                    <a:pt x="0" y="49"/>
                  </a:cubicBezTo>
                  <a:cubicBezTo>
                    <a:pt x="0" y="22"/>
                    <a:pt x="19" y="0"/>
                    <a:pt x="44" y="0"/>
                  </a:cubicBezTo>
                  <a:cubicBezTo>
                    <a:pt x="51" y="0"/>
                    <a:pt x="58" y="2"/>
                    <a:pt x="64"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617">
              <a:extLst>
                <a:ext uri="{FF2B5EF4-FFF2-40B4-BE49-F238E27FC236}">
                  <a16:creationId xmlns:a16="http://schemas.microsoft.com/office/drawing/2014/main" id="{218530BD-D71C-42F0-A5E3-4E801653077C}"/>
                </a:ext>
              </a:extLst>
            </p:cNvPr>
            <p:cNvSpPr>
              <a:spLocks/>
            </p:cNvSpPr>
            <p:nvPr/>
          </p:nvSpPr>
          <p:spPr bwMode="auto">
            <a:xfrm>
              <a:off x="4727" y="2623"/>
              <a:ext cx="48" cy="56"/>
            </a:xfrm>
            <a:custGeom>
              <a:avLst/>
              <a:gdLst>
                <a:gd name="T0" fmla="*/ 57 w 64"/>
                <a:gd name="T1" fmla="*/ 0 h 75"/>
                <a:gd name="T2" fmla="*/ 64 w 64"/>
                <a:gd name="T3" fmla="*/ 26 h 75"/>
                <a:gd name="T4" fmla="*/ 19 w 64"/>
                <a:gd name="T5" fmla="*/ 75 h 75"/>
                <a:gd name="T6" fmla="*/ 0 w 64"/>
                <a:gd name="T7" fmla="*/ 71 h 75"/>
              </a:gdLst>
              <a:ahLst/>
              <a:cxnLst>
                <a:cxn ang="0">
                  <a:pos x="T0" y="T1"/>
                </a:cxn>
                <a:cxn ang="0">
                  <a:pos x="T2" y="T3"/>
                </a:cxn>
                <a:cxn ang="0">
                  <a:pos x="T4" y="T5"/>
                </a:cxn>
                <a:cxn ang="0">
                  <a:pos x="T6" y="T7"/>
                </a:cxn>
              </a:cxnLst>
              <a:rect l="0" t="0" r="r" b="b"/>
              <a:pathLst>
                <a:path w="64" h="75">
                  <a:moveTo>
                    <a:pt x="57" y="0"/>
                  </a:moveTo>
                  <a:cubicBezTo>
                    <a:pt x="61" y="8"/>
                    <a:pt x="64" y="17"/>
                    <a:pt x="64" y="26"/>
                  </a:cubicBezTo>
                  <a:cubicBezTo>
                    <a:pt x="64" y="53"/>
                    <a:pt x="44" y="75"/>
                    <a:pt x="19" y="75"/>
                  </a:cubicBezTo>
                  <a:cubicBezTo>
                    <a:pt x="13" y="75"/>
                    <a:pt x="6" y="74"/>
                    <a:pt x="0" y="71"/>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618">
              <a:extLst>
                <a:ext uri="{FF2B5EF4-FFF2-40B4-BE49-F238E27FC236}">
                  <a16:creationId xmlns:a16="http://schemas.microsoft.com/office/drawing/2014/main" id="{2FF5F148-968F-4E5C-848D-0932A8FDE93C}"/>
                </a:ext>
              </a:extLst>
            </p:cNvPr>
            <p:cNvSpPr>
              <a:spLocks/>
            </p:cNvSpPr>
            <p:nvPr/>
          </p:nvSpPr>
          <p:spPr bwMode="auto">
            <a:xfrm>
              <a:off x="4708" y="2606"/>
              <a:ext cx="49" cy="58"/>
            </a:xfrm>
            <a:custGeom>
              <a:avLst/>
              <a:gdLst>
                <a:gd name="T0" fmla="*/ 9 w 65"/>
                <a:gd name="T1" fmla="*/ 78 h 78"/>
                <a:gd name="T2" fmla="*/ 0 w 65"/>
                <a:gd name="T3" fmla="*/ 49 h 78"/>
                <a:gd name="T4" fmla="*/ 44 w 65"/>
                <a:gd name="T5" fmla="*/ 0 h 78"/>
                <a:gd name="T6" fmla="*/ 65 w 65"/>
                <a:gd name="T7" fmla="*/ 6 h 78"/>
              </a:gdLst>
              <a:ahLst/>
              <a:cxnLst>
                <a:cxn ang="0">
                  <a:pos x="T0" y="T1"/>
                </a:cxn>
                <a:cxn ang="0">
                  <a:pos x="T2" y="T3"/>
                </a:cxn>
                <a:cxn ang="0">
                  <a:pos x="T4" y="T5"/>
                </a:cxn>
                <a:cxn ang="0">
                  <a:pos x="T6" y="T7"/>
                </a:cxn>
              </a:cxnLst>
              <a:rect l="0" t="0" r="r" b="b"/>
              <a:pathLst>
                <a:path w="65" h="78">
                  <a:moveTo>
                    <a:pt x="9" y="78"/>
                  </a:moveTo>
                  <a:cubicBezTo>
                    <a:pt x="3" y="70"/>
                    <a:pt x="0" y="60"/>
                    <a:pt x="0" y="49"/>
                  </a:cubicBezTo>
                  <a:cubicBezTo>
                    <a:pt x="0" y="22"/>
                    <a:pt x="20" y="0"/>
                    <a:pt x="44" y="0"/>
                  </a:cubicBezTo>
                  <a:cubicBezTo>
                    <a:pt x="52" y="0"/>
                    <a:pt x="59" y="2"/>
                    <a:pt x="65" y="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619">
              <a:extLst>
                <a:ext uri="{FF2B5EF4-FFF2-40B4-BE49-F238E27FC236}">
                  <a16:creationId xmlns:a16="http://schemas.microsoft.com/office/drawing/2014/main" id="{3CA6F6BF-E010-475F-B348-73AC25342D8C}"/>
                </a:ext>
              </a:extLst>
            </p:cNvPr>
            <p:cNvSpPr>
              <a:spLocks/>
            </p:cNvSpPr>
            <p:nvPr/>
          </p:nvSpPr>
          <p:spPr bwMode="auto">
            <a:xfrm>
              <a:off x="4539" y="2606"/>
              <a:ext cx="23" cy="18"/>
            </a:xfrm>
            <a:custGeom>
              <a:avLst/>
              <a:gdLst>
                <a:gd name="T0" fmla="*/ 0 w 23"/>
                <a:gd name="T1" fmla="*/ 9 h 18"/>
                <a:gd name="T2" fmla="*/ 23 w 23"/>
                <a:gd name="T3" fmla="*/ 0 h 18"/>
                <a:gd name="T4" fmla="*/ 23 w 23"/>
                <a:gd name="T5" fmla="*/ 18 h 18"/>
              </a:gdLst>
              <a:ahLst/>
              <a:cxnLst>
                <a:cxn ang="0">
                  <a:pos x="T0" y="T1"/>
                </a:cxn>
                <a:cxn ang="0">
                  <a:pos x="T2" y="T3"/>
                </a:cxn>
                <a:cxn ang="0">
                  <a:pos x="T4" y="T5"/>
                </a:cxn>
              </a:cxnLst>
              <a:rect l="0" t="0" r="r" b="b"/>
              <a:pathLst>
                <a:path w="23" h="18">
                  <a:moveTo>
                    <a:pt x="0" y="9"/>
                  </a:moveTo>
                  <a:lnTo>
                    <a:pt x="23" y="0"/>
                  </a:lnTo>
                  <a:lnTo>
                    <a:pt x="23" y="18"/>
                  </a:ln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620">
              <a:extLst>
                <a:ext uri="{FF2B5EF4-FFF2-40B4-BE49-F238E27FC236}">
                  <a16:creationId xmlns:a16="http://schemas.microsoft.com/office/drawing/2014/main" id="{CF1BC004-BFD2-4672-84F7-DA173E1320F1}"/>
                </a:ext>
              </a:extLst>
            </p:cNvPr>
            <p:cNvSpPr>
              <a:spLocks noChangeShapeType="1"/>
            </p:cNvSpPr>
            <p:nvPr/>
          </p:nvSpPr>
          <p:spPr bwMode="auto">
            <a:xfrm>
              <a:off x="4562" y="2639"/>
              <a:ext cx="0" cy="3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621">
              <a:extLst>
                <a:ext uri="{FF2B5EF4-FFF2-40B4-BE49-F238E27FC236}">
                  <a16:creationId xmlns:a16="http://schemas.microsoft.com/office/drawing/2014/main" id="{30A9D697-7D83-413A-AD46-FC2B721D6ED5}"/>
                </a:ext>
              </a:extLst>
            </p:cNvPr>
            <p:cNvSpPr>
              <a:spLocks/>
            </p:cNvSpPr>
            <p:nvPr/>
          </p:nvSpPr>
          <p:spPr bwMode="auto">
            <a:xfrm>
              <a:off x="3712" y="-74"/>
              <a:ext cx="3131" cy="3109"/>
            </a:xfrm>
            <a:custGeom>
              <a:avLst/>
              <a:gdLst>
                <a:gd name="T0" fmla="*/ 3174 w 4164"/>
                <a:gd name="T1" fmla="*/ 3570 h 4148"/>
                <a:gd name="T2" fmla="*/ 3203 w 4164"/>
                <a:gd name="T3" fmla="*/ 3548 h 4148"/>
                <a:gd name="T4" fmla="*/ 3570 w 4164"/>
                <a:gd name="T5" fmla="*/ 997 h 4148"/>
                <a:gd name="T6" fmla="*/ 997 w 4164"/>
                <a:gd name="T7" fmla="*/ 601 h 4148"/>
                <a:gd name="T8" fmla="*/ 601 w 4164"/>
                <a:gd name="T9" fmla="*/ 3174 h 4148"/>
                <a:gd name="T10" fmla="*/ 3026 w 4164"/>
                <a:gd name="T11" fmla="*/ 3668 h 4148"/>
                <a:gd name="T12" fmla="*/ 3125 w 4164"/>
                <a:gd name="T13" fmla="*/ 3609 h 4148"/>
              </a:gdLst>
              <a:ahLst/>
              <a:cxnLst>
                <a:cxn ang="0">
                  <a:pos x="T0" y="T1"/>
                </a:cxn>
                <a:cxn ang="0">
                  <a:pos x="T2" y="T3"/>
                </a:cxn>
                <a:cxn ang="0">
                  <a:pos x="T4" y="T5"/>
                </a:cxn>
                <a:cxn ang="0">
                  <a:pos x="T6" y="T7"/>
                </a:cxn>
                <a:cxn ang="0">
                  <a:pos x="T8" y="T9"/>
                </a:cxn>
                <a:cxn ang="0">
                  <a:pos x="T10" y="T11"/>
                </a:cxn>
                <a:cxn ang="0">
                  <a:pos x="T12" y="T13"/>
                </a:cxn>
              </a:cxnLst>
              <a:rect l="0" t="0" r="r" b="b"/>
              <a:pathLst>
                <a:path w="4164" h="4148">
                  <a:moveTo>
                    <a:pt x="3174" y="3570"/>
                  </a:moveTo>
                  <a:cubicBezTo>
                    <a:pt x="3184" y="3563"/>
                    <a:pt x="3194" y="3555"/>
                    <a:pt x="3203" y="3548"/>
                  </a:cubicBezTo>
                  <a:cubicBezTo>
                    <a:pt x="3998" y="2941"/>
                    <a:pt x="4164" y="1807"/>
                    <a:pt x="3570" y="997"/>
                  </a:cubicBezTo>
                  <a:cubicBezTo>
                    <a:pt x="2969" y="177"/>
                    <a:pt x="1817" y="0"/>
                    <a:pt x="997" y="601"/>
                  </a:cubicBezTo>
                  <a:cubicBezTo>
                    <a:pt x="177" y="1202"/>
                    <a:pt x="0" y="2354"/>
                    <a:pt x="601" y="3174"/>
                  </a:cubicBezTo>
                  <a:cubicBezTo>
                    <a:pt x="1167" y="3946"/>
                    <a:pt x="2221" y="4148"/>
                    <a:pt x="3026" y="3668"/>
                  </a:cubicBezTo>
                  <a:cubicBezTo>
                    <a:pt x="3026" y="3668"/>
                    <a:pt x="3101" y="3625"/>
                    <a:pt x="3125" y="3609"/>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Line 622">
              <a:extLst>
                <a:ext uri="{FF2B5EF4-FFF2-40B4-BE49-F238E27FC236}">
                  <a16:creationId xmlns:a16="http://schemas.microsoft.com/office/drawing/2014/main" id="{25DFFBDE-2246-489F-BF9A-9EF32A4F9068}"/>
                </a:ext>
              </a:extLst>
            </p:cNvPr>
            <p:cNvSpPr>
              <a:spLocks noChangeShapeType="1"/>
            </p:cNvSpPr>
            <p:nvPr/>
          </p:nvSpPr>
          <p:spPr bwMode="auto">
            <a:xfrm flipH="1">
              <a:off x="5717" y="613"/>
              <a:ext cx="333" cy="33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Line 623">
              <a:extLst>
                <a:ext uri="{FF2B5EF4-FFF2-40B4-BE49-F238E27FC236}">
                  <a16:creationId xmlns:a16="http://schemas.microsoft.com/office/drawing/2014/main" id="{85A467F5-926A-461D-B441-CA7B6F023F86}"/>
                </a:ext>
              </a:extLst>
            </p:cNvPr>
            <p:cNvSpPr>
              <a:spLocks noChangeShapeType="1"/>
            </p:cNvSpPr>
            <p:nvPr/>
          </p:nvSpPr>
          <p:spPr bwMode="auto">
            <a:xfrm flipH="1">
              <a:off x="5549" y="856"/>
              <a:ext cx="378" cy="37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Line 624">
              <a:extLst>
                <a:ext uri="{FF2B5EF4-FFF2-40B4-BE49-F238E27FC236}">
                  <a16:creationId xmlns:a16="http://schemas.microsoft.com/office/drawing/2014/main" id="{AFD33989-9C8A-4448-A9D2-C6889CCD2708}"/>
                </a:ext>
              </a:extLst>
            </p:cNvPr>
            <p:cNvSpPr>
              <a:spLocks noChangeShapeType="1"/>
            </p:cNvSpPr>
            <p:nvPr/>
          </p:nvSpPr>
          <p:spPr bwMode="auto">
            <a:xfrm flipV="1">
              <a:off x="5764" y="1886"/>
              <a:ext cx="248" cy="24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Line 625">
              <a:extLst>
                <a:ext uri="{FF2B5EF4-FFF2-40B4-BE49-F238E27FC236}">
                  <a16:creationId xmlns:a16="http://schemas.microsoft.com/office/drawing/2014/main" id="{187E46E3-5A12-43F4-B441-ADD040BE2B8F}"/>
                </a:ext>
              </a:extLst>
            </p:cNvPr>
            <p:cNvSpPr>
              <a:spLocks noChangeShapeType="1"/>
            </p:cNvSpPr>
            <p:nvPr/>
          </p:nvSpPr>
          <p:spPr bwMode="auto">
            <a:xfrm flipH="1">
              <a:off x="5256" y="1015"/>
              <a:ext cx="237" cy="237"/>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Line 626">
              <a:extLst>
                <a:ext uri="{FF2B5EF4-FFF2-40B4-BE49-F238E27FC236}">
                  <a16:creationId xmlns:a16="http://schemas.microsoft.com/office/drawing/2014/main" id="{03739455-9B48-4E8A-AEB4-F10840D87743}"/>
                </a:ext>
              </a:extLst>
            </p:cNvPr>
            <p:cNvSpPr>
              <a:spLocks noChangeShapeType="1"/>
            </p:cNvSpPr>
            <p:nvPr/>
          </p:nvSpPr>
          <p:spPr bwMode="auto">
            <a:xfrm flipH="1">
              <a:off x="4901" y="370"/>
              <a:ext cx="138" cy="13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Line 627">
              <a:extLst>
                <a:ext uri="{FF2B5EF4-FFF2-40B4-BE49-F238E27FC236}">
                  <a16:creationId xmlns:a16="http://schemas.microsoft.com/office/drawing/2014/main" id="{2EB6E387-7754-434F-8BCF-E77EFA1A92AD}"/>
                </a:ext>
              </a:extLst>
            </p:cNvPr>
            <p:cNvSpPr>
              <a:spLocks noChangeShapeType="1"/>
            </p:cNvSpPr>
            <p:nvPr/>
          </p:nvSpPr>
          <p:spPr bwMode="auto">
            <a:xfrm>
              <a:off x="2982" y="946"/>
              <a:ext cx="875" cy="0"/>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628">
              <a:extLst>
                <a:ext uri="{FF2B5EF4-FFF2-40B4-BE49-F238E27FC236}">
                  <a16:creationId xmlns:a16="http://schemas.microsoft.com/office/drawing/2014/main" id="{DEF97B5E-342D-4FE1-9634-8E833710AB67}"/>
                </a:ext>
              </a:extLst>
            </p:cNvPr>
            <p:cNvSpPr>
              <a:spLocks/>
            </p:cNvSpPr>
            <p:nvPr/>
          </p:nvSpPr>
          <p:spPr bwMode="auto">
            <a:xfrm>
              <a:off x="5686" y="3699"/>
              <a:ext cx="620" cy="617"/>
            </a:xfrm>
            <a:custGeom>
              <a:avLst/>
              <a:gdLst>
                <a:gd name="T0" fmla="*/ 412 w 824"/>
                <a:gd name="T1" fmla="*/ 824 h 824"/>
                <a:gd name="T2" fmla="*/ 0 w 824"/>
                <a:gd name="T3" fmla="*/ 412 h 824"/>
                <a:gd name="T4" fmla="*/ 412 w 824"/>
                <a:gd name="T5" fmla="*/ 0 h 824"/>
                <a:gd name="T6" fmla="*/ 824 w 824"/>
                <a:gd name="T7" fmla="*/ 412 h 824"/>
                <a:gd name="T8" fmla="*/ 572 w 824"/>
                <a:gd name="T9" fmla="*/ 792 h 824"/>
              </a:gdLst>
              <a:ahLst/>
              <a:cxnLst>
                <a:cxn ang="0">
                  <a:pos x="T0" y="T1"/>
                </a:cxn>
                <a:cxn ang="0">
                  <a:pos x="T2" y="T3"/>
                </a:cxn>
                <a:cxn ang="0">
                  <a:pos x="T4" y="T5"/>
                </a:cxn>
                <a:cxn ang="0">
                  <a:pos x="T6" y="T7"/>
                </a:cxn>
                <a:cxn ang="0">
                  <a:pos x="T8" y="T9"/>
                </a:cxn>
              </a:cxnLst>
              <a:rect l="0" t="0" r="r" b="b"/>
              <a:pathLst>
                <a:path w="824" h="824">
                  <a:moveTo>
                    <a:pt x="412" y="824"/>
                  </a:moveTo>
                  <a:cubicBezTo>
                    <a:pt x="184" y="824"/>
                    <a:pt x="0" y="640"/>
                    <a:pt x="0" y="412"/>
                  </a:cubicBezTo>
                  <a:cubicBezTo>
                    <a:pt x="0" y="184"/>
                    <a:pt x="184" y="0"/>
                    <a:pt x="412" y="0"/>
                  </a:cubicBezTo>
                  <a:cubicBezTo>
                    <a:pt x="640" y="0"/>
                    <a:pt x="824" y="184"/>
                    <a:pt x="824" y="412"/>
                  </a:cubicBezTo>
                  <a:cubicBezTo>
                    <a:pt x="824" y="583"/>
                    <a:pt x="720" y="729"/>
                    <a:pt x="572" y="792"/>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Line 629">
              <a:extLst>
                <a:ext uri="{FF2B5EF4-FFF2-40B4-BE49-F238E27FC236}">
                  <a16:creationId xmlns:a16="http://schemas.microsoft.com/office/drawing/2014/main" id="{99A83063-1154-43D6-8C53-E9AB61EE0860}"/>
                </a:ext>
              </a:extLst>
            </p:cNvPr>
            <p:cNvSpPr>
              <a:spLocks noChangeShapeType="1"/>
            </p:cNvSpPr>
            <p:nvPr/>
          </p:nvSpPr>
          <p:spPr bwMode="auto">
            <a:xfrm>
              <a:off x="5994" y="3910"/>
              <a:ext cx="0" cy="406"/>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Line 630">
              <a:extLst>
                <a:ext uri="{FF2B5EF4-FFF2-40B4-BE49-F238E27FC236}">
                  <a16:creationId xmlns:a16="http://schemas.microsoft.com/office/drawing/2014/main" id="{694CAD78-90D7-45B8-9105-9AFCC12A1647}"/>
                </a:ext>
              </a:extLst>
            </p:cNvPr>
            <p:cNvSpPr>
              <a:spLocks noChangeShapeType="1"/>
            </p:cNvSpPr>
            <p:nvPr/>
          </p:nvSpPr>
          <p:spPr bwMode="auto">
            <a:xfrm flipV="1">
              <a:off x="5994" y="3948"/>
              <a:ext cx="98" cy="98"/>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Line 631">
              <a:extLst>
                <a:ext uri="{FF2B5EF4-FFF2-40B4-BE49-F238E27FC236}">
                  <a16:creationId xmlns:a16="http://schemas.microsoft.com/office/drawing/2014/main" id="{E65BDC31-E364-4342-8C2E-F590ED0CA9CC}"/>
                </a:ext>
              </a:extLst>
            </p:cNvPr>
            <p:cNvSpPr>
              <a:spLocks noChangeShapeType="1"/>
            </p:cNvSpPr>
            <p:nvPr/>
          </p:nvSpPr>
          <p:spPr bwMode="auto">
            <a:xfrm flipH="1" flipV="1">
              <a:off x="5918" y="4082"/>
              <a:ext cx="75" cy="75"/>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6" name="Freeform 632">
              <a:extLst>
                <a:ext uri="{FF2B5EF4-FFF2-40B4-BE49-F238E27FC236}">
                  <a16:creationId xmlns:a16="http://schemas.microsoft.com/office/drawing/2014/main" id="{C8F8E6E8-D0E4-4571-807C-8DFFFE6C8B42}"/>
                </a:ext>
              </a:extLst>
            </p:cNvPr>
            <p:cNvSpPr>
              <a:spLocks/>
            </p:cNvSpPr>
            <p:nvPr/>
          </p:nvSpPr>
          <p:spPr bwMode="auto">
            <a:xfrm>
              <a:off x="1314" y="703"/>
              <a:ext cx="968" cy="963"/>
            </a:xfrm>
            <a:custGeom>
              <a:avLst/>
              <a:gdLst>
                <a:gd name="T0" fmla="*/ 581 w 1286"/>
                <a:gd name="T1" fmla="*/ 1283 h 1284"/>
                <a:gd name="T2" fmla="*/ 0 w 1286"/>
                <a:gd name="T3" fmla="*/ 643 h 1284"/>
                <a:gd name="T4" fmla="*/ 643 w 1286"/>
                <a:gd name="T5" fmla="*/ 0 h 1284"/>
                <a:gd name="T6" fmla="*/ 1286 w 1286"/>
                <a:gd name="T7" fmla="*/ 643 h 1284"/>
                <a:gd name="T8" fmla="*/ 693 w 1286"/>
                <a:gd name="T9" fmla="*/ 1284 h 1284"/>
              </a:gdLst>
              <a:ahLst/>
              <a:cxnLst>
                <a:cxn ang="0">
                  <a:pos x="T0" y="T1"/>
                </a:cxn>
                <a:cxn ang="0">
                  <a:pos x="T2" y="T3"/>
                </a:cxn>
                <a:cxn ang="0">
                  <a:pos x="T4" y="T5"/>
                </a:cxn>
                <a:cxn ang="0">
                  <a:pos x="T6" y="T7"/>
                </a:cxn>
                <a:cxn ang="0">
                  <a:pos x="T8" y="T9"/>
                </a:cxn>
              </a:cxnLst>
              <a:rect l="0" t="0" r="r" b="b"/>
              <a:pathLst>
                <a:path w="1286" h="1284">
                  <a:moveTo>
                    <a:pt x="581" y="1283"/>
                  </a:moveTo>
                  <a:cubicBezTo>
                    <a:pt x="255" y="1252"/>
                    <a:pt x="0" y="977"/>
                    <a:pt x="0" y="643"/>
                  </a:cubicBezTo>
                  <a:cubicBezTo>
                    <a:pt x="0" y="288"/>
                    <a:pt x="288" y="0"/>
                    <a:pt x="643" y="0"/>
                  </a:cubicBezTo>
                  <a:cubicBezTo>
                    <a:pt x="998" y="0"/>
                    <a:pt x="1286" y="288"/>
                    <a:pt x="1286" y="643"/>
                  </a:cubicBezTo>
                  <a:cubicBezTo>
                    <a:pt x="1286" y="981"/>
                    <a:pt x="1025" y="1258"/>
                    <a:pt x="693" y="1284"/>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633">
              <a:extLst>
                <a:ext uri="{FF2B5EF4-FFF2-40B4-BE49-F238E27FC236}">
                  <a16:creationId xmlns:a16="http://schemas.microsoft.com/office/drawing/2014/main" id="{95135414-2D30-48D2-9AF4-C581E2032B2E}"/>
                </a:ext>
              </a:extLst>
            </p:cNvPr>
            <p:cNvSpPr>
              <a:spLocks/>
            </p:cNvSpPr>
            <p:nvPr/>
          </p:nvSpPr>
          <p:spPr bwMode="auto">
            <a:xfrm>
              <a:off x="909" y="2013"/>
              <a:ext cx="598" cy="596"/>
            </a:xfrm>
            <a:custGeom>
              <a:avLst/>
              <a:gdLst>
                <a:gd name="T0" fmla="*/ 679 w 795"/>
                <a:gd name="T1" fmla="*/ 678 h 795"/>
                <a:gd name="T2" fmla="*/ 397 w 795"/>
                <a:gd name="T3" fmla="*/ 795 h 795"/>
                <a:gd name="T4" fmla="*/ 0 w 795"/>
                <a:gd name="T5" fmla="*/ 398 h 795"/>
                <a:gd name="T6" fmla="*/ 397 w 795"/>
                <a:gd name="T7" fmla="*/ 0 h 795"/>
                <a:gd name="T8" fmla="*/ 795 w 795"/>
                <a:gd name="T9" fmla="*/ 398 h 795"/>
                <a:gd name="T10" fmla="*/ 722 w 795"/>
                <a:gd name="T11" fmla="*/ 627 h 795"/>
              </a:gdLst>
              <a:ahLst/>
              <a:cxnLst>
                <a:cxn ang="0">
                  <a:pos x="T0" y="T1"/>
                </a:cxn>
                <a:cxn ang="0">
                  <a:pos x="T2" y="T3"/>
                </a:cxn>
                <a:cxn ang="0">
                  <a:pos x="T4" y="T5"/>
                </a:cxn>
                <a:cxn ang="0">
                  <a:pos x="T6" y="T7"/>
                </a:cxn>
                <a:cxn ang="0">
                  <a:pos x="T8" y="T9"/>
                </a:cxn>
                <a:cxn ang="0">
                  <a:pos x="T10" y="T11"/>
                </a:cxn>
              </a:cxnLst>
              <a:rect l="0" t="0" r="r" b="b"/>
              <a:pathLst>
                <a:path w="795" h="795">
                  <a:moveTo>
                    <a:pt x="679" y="678"/>
                  </a:moveTo>
                  <a:cubicBezTo>
                    <a:pt x="607" y="751"/>
                    <a:pt x="507" y="795"/>
                    <a:pt x="397" y="795"/>
                  </a:cubicBezTo>
                  <a:cubicBezTo>
                    <a:pt x="178" y="795"/>
                    <a:pt x="0" y="617"/>
                    <a:pt x="0" y="398"/>
                  </a:cubicBezTo>
                  <a:cubicBezTo>
                    <a:pt x="0" y="178"/>
                    <a:pt x="178" y="0"/>
                    <a:pt x="397" y="0"/>
                  </a:cubicBezTo>
                  <a:cubicBezTo>
                    <a:pt x="617" y="0"/>
                    <a:pt x="795" y="178"/>
                    <a:pt x="795" y="398"/>
                  </a:cubicBezTo>
                  <a:cubicBezTo>
                    <a:pt x="795" y="483"/>
                    <a:pt x="768" y="562"/>
                    <a:pt x="722" y="627"/>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Line 634">
              <a:extLst>
                <a:ext uri="{FF2B5EF4-FFF2-40B4-BE49-F238E27FC236}">
                  <a16:creationId xmlns:a16="http://schemas.microsoft.com/office/drawing/2014/main" id="{1A8D088A-A72E-4CD9-B741-C77197699D30}"/>
                </a:ext>
              </a:extLst>
            </p:cNvPr>
            <p:cNvSpPr>
              <a:spLocks noChangeShapeType="1"/>
            </p:cNvSpPr>
            <p:nvPr/>
          </p:nvSpPr>
          <p:spPr bwMode="auto">
            <a:xfrm>
              <a:off x="1796" y="2976"/>
              <a:ext cx="0" cy="131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Line 635">
              <a:extLst>
                <a:ext uri="{FF2B5EF4-FFF2-40B4-BE49-F238E27FC236}">
                  <a16:creationId xmlns:a16="http://schemas.microsoft.com/office/drawing/2014/main" id="{F1A7613D-935D-4E36-A376-053C858150FA}"/>
                </a:ext>
              </a:extLst>
            </p:cNvPr>
            <p:cNvSpPr>
              <a:spLocks noChangeShapeType="1"/>
            </p:cNvSpPr>
            <p:nvPr/>
          </p:nvSpPr>
          <p:spPr bwMode="auto">
            <a:xfrm>
              <a:off x="1796" y="1354"/>
              <a:ext cx="0" cy="1541"/>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Line 636">
              <a:extLst>
                <a:ext uri="{FF2B5EF4-FFF2-40B4-BE49-F238E27FC236}">
                  <a16:creationId xmlns:a16="http://schemas.microsoft.com/office/drawing/2014/main" id="{53726CC6-3611-456B-98EE-393B7D8F5712}"/>
                </a:ext>
              </a:extLst>
            </p:cNvPr>
            <p:cNvSpPr>
              <a:spLocks noChangeShapeType="1"/>
            </p:cNvSpPr>
            <p:nvPr/>
          </p:nvSpPr>
          <p:spPr bwMode="auto">
            <a:xfrm>
              <a:off x="1210" y="2310"/>
              <a:ext cx="586" cy="584"/>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Line 637">
              <a:extLst>
                <a:ext uri="{FF2B5EF4-FFF2-40B4-BE49-F238E27FC236}">
                  <a16:creationId xmlns:a16="http://schemas.microsoft.com/office/drawing/2014/main" id="{76B90604-3161-4F7F-8077-9952CC37656E}"/>
                </a:ext>
              </a:extLst>
            </p:cNvPr>
            <p:cNvSpPr>
              <a:spLocks noChangeShapeType="1"/>
            </p:cNvSpPr>
            <p:nvPr/>
          </p:nvSpPr>
          <p:spPr bwMode="auto">
            <a:xfrm>
              <a:off x="1857" y="2382"/>
              <a:ext cx="0" cy="1913"/>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Line 638">
              <a:extLst>
                <a:ext uri="{FF2B5EF4-FFF2-40B4-BE49-F238E27FC236}">
                  <a16:creationId xmlns:a16="http://schemas.microsoft.com/office/drawing/2014/main" id="{EFA3E072-2A69-457A-B5C5-55D44725AD7C}"/>
                </a:ext>
              </a:extLst>
            </p:cNvPr>
            <p:cNvSpPr>
              <a:spLocks noChangeShapeType="1"/>
            </p:cNvSpPr>
            <p:nvPr/>
          </p:nvSpPr>
          <p:spPr bwMode="auto">
            <a:xfrm flipV="1">
              <a:off x="1857" y="1804"/>
              <a:ext cx="514" cy="512"/>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639">
              <a:extLst>
                <a:ext uri="{FF2B5EF4-FFF2-40B4-BE49-F238E27FC236}">
                  <a16:creationId xmlns:a16="http://schemas.microsoft.com/office/drawing/2014/main" id="{139AE8DA-2929-4DD2-95C8-1B29A6F78DDA}"/>
                </a:ext>
              </a:extLst>
            </p:cNvPr>
            <p:cNvSpPr>
              <a:spLocks/>
            </p:cNvSpPr>
            <p:nvPr/>
          </p:nvSpPr>
          <p:spPr bwMode="auto">
            <a:xfrm>
              <a:off x="2139" y="1573"/>
              <a:ext cx="464" cy="461"/>
            </a:xfrm>
            <a:custGeom>
              <a:avLst/>
              <a:gdLst>
                <a:gd name="T0" fmla="*/ 128 w 616"/>
                <a:gd name="T1" fmla="*/ 558 h 616"/>
                <a:gd name="T2" fmla="*/ 308 w 616"/>
                <a:gd name="T3" fmla="*/ 616 h 616"/>
                <a:gd name="T4" fmla="*/ 616 w 616"/>
                <a:gd name="T5" fmla="*/ 308 h 616"/>
                <a:gd name="T6" fmla="*/ 308 w 616"/>
                <a:gd name="T7" fmla="*/ 0 h 616"/>
                <a:gd name="T8" fmla="*/ 0 w 616"/>
                <a:gd name="T9" fmla="*/ 308 h 616"/>
                <a:gd name="T10" fmla="*/ 90 w 616"/>
                <a:gd name="T11" fmla="*/ 526 h 616"/>
              </a:gdLst>
              <a:ahLst/>
              <a:cxnLst>
                <a:cxn ang="0">
                  <a:pos x="T0" y="T1"/>
                </a:cxn>
                <a:cxn ang="0">
                  <a:pos x="T2" y="T3"/>
                </a:cxn>
                <a:cxn ang="0">
                  <a:pos x="T4" y="T5"/>
                </a:cxn>
                <a:cxn ang="0">
                  <a:pos x="T6" y="T7"/>
                </a:cxn>
                <a:cxn ang="0">
                  <a:pos x="T8" y="T9"/>
                </a:cxn>
                <a:cxn ang="0">
                  <a:pos x="T10" y="T11"/>
                </a:cxn>
              </a:cxnLst>
              <a:rect l="0" t="0" r="r" b="b"/>
              <a:pathLst>
                <a:path w="616" h="616">
                  <a:moveTo>
                    <a:pt x="128" y="558"/>
                  </a:moveTo>
                  <a:cubicBezTo>
                    <a:pt x="179" y="595"/>
                    <a:pt x="241" y="616"/>
                    <a:pt x="308" y="616"/>
                  </a:cubicBezTo>
                  <a:cubicBezTo>
                    <a:pt x="478" y="616"/>
                    <a:pt x="616" y="478"/>
                    <a:pt x="616" y="308"/>
                  </a:cubicBezTo>
                  <a:cubicBezTo>
                    <a:pt x="616" y="138"/>
                    <a:pt x="478" y="0"/>
                    <a:pt x="308" y="0"/>
                  </a:cubicBezTo>
                  <a:cubicBezTo>
                    <a:pt x="138" y="0"/>
                    <a:pt x="0" y="138"/>
                    <a:pt x="0" y="308"/>
                  </a:cubicBezTo>
                  <a:cubicBezTo>
                    <a:pt x="0" y="393"/>
                    <a:pt x="34" y="470"/>
                    <a:pt x="90" y="526"/>
                  </a:cubicBezTo>
                </a:path>
              </a:pathLst>
            </a:custGeom>
            <a:noFill/>
            <a:ln w="9525"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Line 640">
              <a:extLst>
                <a:ext uri="{FF2B5EF4-FFF2-40B4-BE49-F238E27FC236}">
                  <a16:creationId xmlns:a16="http://schemas.microsoft.com/office/drawing/2014/main" id="{1F6DCFE8-FC25-4474-A953-1256EF28AB4B}"/>
                </a:ext>
              </a:extLst>
            </p:cNvPr>
            <p:cNvSpPr>
              <a:spLocks noChangeShapeType="1"/>
            </p:cNvSpPr>
            <p:nvPr/>
          </p:nvSpPr>
          <p:spPr bwMode="auto">
            <a:xfrm flipV="1">
              <a:off x="1857" y="1717"/>
              <a:ext cx="0" cy="599"/>
            </a:xfrm>
            <a:prstGeom prst="line">
              <a:avLst/>
            </a:prstGeom>
            <a:noFill/>
            <a:ln w="9525" cap="rnd">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8536715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56ED5-D45A-0820-F2E7-7DB2F1F92E8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5C9107F-79B0-0CBE-12E2-07C9EA112EDD}"/>
              </a:ext>
            </a:extLst>
          </p:cNvPr>
          <p:cNvSpPr>
            <a:spLocks noGrp="1"/>
          </p:cNvSpPr>
          <p:nvPr>
            <p:ph type="title"/>
          </p:nvPr>
        </p:nvSpPr>
        <p:spPr/>
        <p:txBody>
          <a:bodyPr/>
          <a:lstStyle/>
          <a:p>
            <a:r>
              <a:rPr lang="en-GB">
                <a:solidFill>
                  <a:srgbClr val="0000F0"/>
                </a:solidFill>
              </a:rPr>
              <a:t>e-Estonia acts timeline</a:t>
            </a:r>
          </a:p>
        </p:txBody>
      </p:sp>
      <p:sp>
        <p:nvSpPr>
          <p:cNvPr id="121" name="TextBox 120">
            <a:extLst>
              <a:ext uri="{FF2B5EF4-FFF2-40B4-BE49-F238E27FC236}">
                <a16:creationId xmlns:a16="http://schemas.microsoft.com/office/drawing/2014/main" id="{BDFCDD67-012D-7923-6ED5-9C29FAAA0FF7}"/>
              </a:ext>
            </a:extLst>
          </p:cNvPr>
          <p:cNvSpPr txBox="1"/>
          <p:nvPr/>
        </p:nvSpPr>
        <p:spPr>
          <a:xfrm>
            <a:off x="546438" y="3998352"/>
            <a:ext cx="1487232" cy="1661993"/>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a:t>
            </a:r>
            <a:r>
              <a:rPr lang="en-US" sz="1200" b="1" kern="100">
                <a:effectLst/>
                <a:latin typeface="Aino" panose="02000603040504020204" pitchFamily="2" charset="77"/>
                <a:ea typeface="Verdana" panose="020B0604030504040204" pitchFamily="34" charset="0"/>
                <a:cs typeface="Times New Roman" panose="02020603050405020304" pitchFamily="18" charset="0"/>
              </a:rPr>
              <a:t>act Amending the Status of Judges, Courts, Land Register, Commercial Code, and Marital Property Register</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electronic land register</a:t>
            </a:r>
            <a:endParaRPr lang="en-GB" sz="1200">
              <a:solidFill>
                <a:srgbClr val="0000F0"/>
              </a:solidFill>
            </a:endParaRPr>
          </a:p>
        </p:txBody>
      </p:sp>
      <p:sp>
        <p:nvSpPr>
          <p:cNvPr id="11" name="TextBox 10">
            <a:extLst>
              <a:ext uri="{FF2B5EF4-FFF2-40B4-BE49-F238E27FC236}">
                <a16:creationId xmlns:a16="http://schemas.microsoft.com/office/drawing/2014/main" id="{6A635475-E947-57E0-D887-DB4196027D5F}"/>
              </a:ext>
            </a:extLst>
          </p:cNvPr>
          <p:cNvSpPr txBox="1"/>
          <p:nvPr/>
        </p:nvSpPr>
        <p:spPr>
          <a:xfrm>
            <a:off x="546438" y="2937718"/>
            <a:ext cx="1620000" cy="923330"/>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a:effectLst/>
                <a:latin typeface="Aino" panose="02000603040504020204" pitchFamily="2" charset="77"/>
                <a:ea typeface="Verdana" panose="020B0604030504040204" pitchFamily="34" charset="0"/>
                <a:cs typeface="Times New Roman" panose="02020603050405020304" pitchFamily="18" charset="0"/>
              </a:rPr>
              <a:t>Personal Data </a:t>
            </a:r>
            <a:br>
              <a:rPr lang="en-GB" sz="1200" b="1">
                <a:effectLst/>
                <a:latin typeface="Aino" panose="02000603040504020204" pitchFamily="2" charset="77"/>
                <a:ea typeface="Verdana" panose="020B0604030504040204" pitchFamily="34" charset="0"/>
                <a:cs typeface="Times New Roman" panose="02020603050405020304" pitchFamily="18" charset="0"/>
              </a:rPr>
            </a:br>
            <a:r>
              <a:rPr lang="en-GB" sz="1200" b="1">
                <a:effectLst/>
                <a:latin typeface="Aino" panose="02000603040504020204" pitchFamily="2" charset="77"/>
                <a:ea typeface="Verdana" panose="020B0604030504040204" pitchFamily="34" charset="0"/>
                <a:cs typeface="Times New Roman" panose="02020603050405020304" pitchFamily="18" charset="0"/>
              </a:rPr>
              <a:t>Protection Act</a:t>
            </a:r>
            <a:br>
              <a:rPr lang="en-GB" sz="1200">
                <a:effectLst/>
                <a:latin typeface="Aino" panose="02000603040504020204" pitchFamily="2" charset="77"/>
                <a:ea typeface="Verdana" panose="020B0604030504040204" pitchFamily="34" charset="0"/>
                <a:cs typeface="Times New Roman" panose="02020603050405020304" pitchFamily="18" charset="0"/>
              </a:rPr>
            </a:br>
            <a:r>
              <a:rPr lang="en-US" sz="1200">
                <a:effectLst/>
                <a:latin typeface="Aino" panose="02000603040504020204" pitchFamily="2" charset="77"/>
                <a:ea typeface="Verdana" panose="020B0604030504040204" pitchFamily="34" charset="0"/>
                <a:cs typeface="Times New Roman" panose="02020603050405020304" pitchFamily="18" charset="0"/>
              </a:rPr>
              <a:t>set rules for data processing and privacy supervision</a:t>
            </a:r>
            <a:r>
              <a:rPr lang="en-EE" sz="1200">
                <a:effectLst/>
              </a:rPr>
              <a:t> </a:t>
            </a:r>
            <a:endParaRPr lang="en-GB" sz="1200">
              <a:solidFill>
                <a:srgbClr val="0000F0"/>
              </a:solidFill>
            </a:endParaRPr>
          </a:p>
        </p:txBody>
      </p:sp>
      <p:sp>
        <p:nvSpPr>
          <p:cNvPr id="12" name="TextBox 11">
            <a:extLst>
              <a:ext uri="{FF2B5EF4-FFF2-40B4-BE49-F238E27FC236}">
                <a16:creationId xmlns:a16="http://schemas.microsoft.com/office/drawing/2014/main" id="{D2B64697-48CA-7888-65AB-9B46A3B9AABB}"/>
              </a:ext>
            </a:extLst>
          </p:cNvPr>
          <p:cNvSpPr txBox="1"/>
          <p:nvPr/>
        </p:nvSpPr>
        <p:spPr>
          <a:xfrm>
            <a:off x="2443597" y="4987768"/>
            <a:ext cx="1620000" cy="738664"/>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Databases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US" sz="1200" kern="100">
                <a:effectLst/>
                <a:latin typeface="Aino" panose="02000603040504020204" pitchFamily="2" charset="77"/>
                <a:ea typeface="Verdana" panose="020B0604030504040204" pitchFamily="34" charset="0"/>
                <a:cs typeface="Times New Roman" panose="02020603050405020304" pitchFamily="18" charset="0"/>
              </a:rPr>
              <a:t>created national info system, electronic registers, model law</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2F8974EA-1496-38B1-FD3B-99D8D418C47B}"/>
              </a:ext>
            </a:extLst>
          </p:cNvPr>
          <p:cNvSpPr txBox="1"/>
          <p:nvPr/>
        </p:nvSpPr>
        <p:spPr>
          <a:xfrm>
            <a:off x="4302736" y="5191228"/>
            <a:ext cx="1620000" cy="553998"/>
          </a:xfrm>
          <a:prstGeom prst="rect">
            <a:avLst/>
          </a:prstGeom>
          <a:noFill/>
        </p:spPr>
        <p:txBody>
          <a:bodyPr wrap="square" lIns="0" tIns="0" rIns="0" bIns="0" rtlCol="0" anchor="ctr">
            <a:spAutoFit/>
          </a:bodyPr>
          <a:lstStyle/>
          <a:p>
            <a:r>
              <a:rPr lang="en-EE" sz="1200" b="1" u="none" strike="noStrike">
                <a:effectLst/>
                <a:latin typeface="Aino" panose="02000603040504020204" pitchFamily="2" charset="77"/>
              </a:rPr>
              <a:t>§ </a:t>
            </a:r>
            <a:r>
              <a:rPr lang="en-GB" sz="1200" b="1" kern="100">
                <a:effectLst/>
                <a:latin typeface="Aino" panose="02000603040504020204" pitchFamily="2" charset="77"/>
                <a:ea typeface="Verdana" panose="020B0604030504040204" pitchFamily="34" charset="0"/>
                <a:cs typeface="Times New Roman" panose="02020603050405020304" pitchFamily="18" charset="0"/>
              </a:rPr>
              <a:t>Archives Act</a:t>
            </a:r>
            <a:br>
              <a:rPr lang="en-EE" sz="1200" b="1" kern="100">
                <a:latin typeface="Verdana" panose="020B0604030504040204" pitchFamily="34" charset="0"/>
                <a:ea typeface="Verdana" panose="020B0604030504040204" pitchFamily="34" charset="0"/>
                <a:cs typeface="Times New Roman" panose="02020603050405020304" pitchFamily="18" charset="0"/>
              </a:rPr>
            </a:br>
            <a:r>
              <a:rPr lang="en-GB" sz="1200" kern="100">
                <a:effectLst/>
                <a:latin typeface="Aino" panose="02000603040504020204" pitchFamily="2" charset="77"/>
                <a:ea typeface="Verdana" panose="020B0604030504040204" pitchFamily="34" charset="0"/>
                <a:cs typeface="Times New Roman" panose="02020603050405020304" pitchFamily="18" charset="0"/>
              </a:rPr>
              <a:t>digital drafting of documents</a:t>
            </a:r>
            <a:endParaRPr lang="en-EE" sz="1200" kern="100">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FEF864D7-A9DA-14A1-3446-025A297C9489}"/>
              </a:ext>
            </a:extLst>
          </p:cNvPr>
          <p:cNvSpPr txBox="1"/>
          <p:nvPr/>
        </p:nvSpPr>
        <p:spPr>
          <a:xfrm>
            <a:off x="6238816" y="2158765"/>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digital signature has the same legal validity as a handwritten signature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0" name="TextBox 39">
            <a:extLst>
              <a:ext uri="{FF2B5EF4-FFF2-40B4-BE49-F238E27FC236}">
                <a16:creationId xmlns:a16="http://schemas.microsoft.com/office/drawing/2014/main" id="{EF84D927-0BD8-D35F-3123-87AC353DB510}"/>
              </a:ext>
            </a:extLst>
          </p:cNvPr>
          <p:cNvSpPr txBox="1"/>
          <p:nvPr/>
        </p:nvSpPr>
        <p:spPr>
          <a:xfrm>
            <a:off x="6238816" y="3452940"/>
            <a:ext cx="1620000" cy="122586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Population Register Act</a:t>
            </a:r>
            <a: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t> </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established citizen records, address registry, and data significance</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1" name="TextBox 40">
            <a:extLst>
              <a:ext uri="{FF2B5EF4-FFF2-40B4-BE49-F238E27FC236}">
                <a16:creationId xmlns:a16="http://schemas.microsoft.com/office/drawing/2014/main" id="{920AFA1E-2BA4-A8DC-AEFB-01388F949B98}"/>
              </a:ext>
            </a:extLst>
          </p:cNvPr>
          <p:cNvSpPr txBox="1"/>
          <p:nvPr/>
        </p:nvSpPr>
        <p:spPr>
          <a:xfrm>
            <a:off x="6238816" y="4708368"/>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Public Information Act</a:t>
            </a:r>
            <a:br>
              <a:rPr lang="en-EE" sz="1200" b="1" kern="100">
                <a:solidFill>
                  <a:schemeClr val="tx1"/>
                </a:solidFill>
                <a:latin typeface="Verdana" panose="020B0604030504040204" pitchFamily="34" charset="0"/>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mandated online public info access, </a:t>
            </a:r>
            <a:b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US"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e-portals</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2" name="TextBox 41">
            <a:extLst>
              <a:ext uri="{FF2B5EF4-FFF2-40B4-BE49-F238E27FC236}">
                <a16:creationId xmlns:a16="http://schemas.microsoft.com/office/drawing/2014/main" id="{0D0BC1B1-CE51-49A9-E568-9B0EF7B0E73D}"/>
              </a:ext>
            </a:extLst>
          </p:cNvPr>
          <p:cNvSpPr txBox="1"/>
          <p:nvPr/>
        </p:nvSpPr>
        <p:spPr>
          <a:xfrm>
            <a:off x="8191802" y="5099514"/>
            <a:ext cx="1620000" cy="639750"/>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dirty="0">
                <a:solidFill>
                  <a:schemeClr val="tx1"/>
                </a:solidFill>
                <a:effectLst/>
                <a:latin typeface="Aino" panose="02000603040504020204" pitchFamily="2" charset="77"/>
              </a:rPr>
              <a:t>§ </a:t>
            </a:r>
            <a: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Taxation Act</a:t>
            </a:r>
            <a:br>
              <a:rPr lang="en-GB" sz="1200" b="1"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br>
            <a:r>
              <a:rPr lang="en-GB" sz="1200" kern="100" dirty="0">
                <a:solidFill>
                  <a:schemeClr val="tx1"/>
                </a:solidFill>
                <a:effectLst/>
                <a:latin typeface="Aino" panose="02000603040504020204" pitchFamily="2" charset="77"/>
                <a:ea typeface="Verdana" panose="020B0604030504040204" pitchFamily="34" charset="0"/>
                <a:cs typeface="Times New Roman" panose="02020603050405020304" pitchFamily="18" charset="0"/>
              </a:rPr>
              <a:t>e-tax declarations</a:t>
            </a:r>
            <a:endParaRPr lang="en-EE" sz="1200" kern="10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6" name="TextBox 45">
            <a:extLst>
              <a:ext uri="{FF2B5EF4-FFF2-40B4-BE49-F238E27FC236}">
                <a16:creationId xmlns:a16="http://schemas.microsoft.com/office/drawing/2014/main" id="{46FFA895-2716-E6F4-2A90-1D59404D3EA4}"/>
              </a:ext>
            </a:extLst>
          </p:cNvPr>
          <p:cNvSpPr txBox="1"/>
          <p:nvPr/>
        </p:nvSpPr>
        <p:spPr>
          <a:xfrm>
            <a:off x="8191802" y="3870352"/>
            <a:ext cx="1620000" cy="1077032"/>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Act Amending the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b="1"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Act and Databases Act</a:t>
            </a:r>
            <a:r>
              <a:rPr lang="en-GB" sz="1200" b="1" kern="100">
                <a:solidFill>
                  <a:schemeClr val="tx1"/>
                </a:solidFill>
                <a:latin typeface="Aino" panose="02000603040504020204" pitchFamily="2" charset="77"/>
                <a:ea typeface="Verdana" panose="020B0604030504040204" pitchFamily="34" charset="0"/>
                <a:cs typeface="Times New Roman" panose="02020603050405020304" pitchFamily="18" charset="0"/>
              </a:rPr>
              <a:t> </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electronic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Teataja</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47" name="TextBox 46">
            <a:extLst>
              <a:ext uri="{FF2B5EF4-FFF2-40B4-BE49-F238E27FC236}">
                <a16:creationId xmlns:a16="http://schemas.microsoft.com/office/drawing/2014/main" id="{4952D2BB-ECDC-67D3-91A4-35D9E63F01F6}"/>
              </a:ext>
            </a:extLst>
          </p:cNvPr>
          <p:cNvSpPr txBox="1"/>
          <p:nvPr/>
        </p:nvSpPr>
        <p:spPr>
          <a:xfrm>
            <a:off x="10095806" y="5286984"/>
            <a:ext cx="1620000" cy="421108"/>
          </a:xfrm>
          <a:prstGeom prst="roundRect">
            <a:avLst/>
          </a:prstGeom>
          <a:solidFill>
            <a:schemeClr val="bg1"/>
          </a:solidFill>
          <a:ln>
            <a:noFill/>
          </a:ln>
        </p:spPr>
        <p:style>
          <a:lnRef idx="2">
            <a:schemeClr val="dk1"/>
          </a:lnRef>
          <a:fillRef idx="1">
            <a:schemeClr val="lt1"/>
          </a:fillRef>
          <a:effectRef idx="0">
            <a:schemeClr val="dk1"/>
          </a:effectRef>
          <a:fontRef idx="minor">
            <a:schemeClr val="dk1"/>
          </a:fontRef>
        </p:style>
        <p:txBody>
          <a:bodyPr wrap="square" lIns="0" tIns="0" rIns="0" bIns="0" rtlCol="0" anchor="ctr">
            <a:spAutoFit/>
          </a:bodyPr>
          <a:lstStyle/>
          <a:p>
            <a:pPr>
              <a:lnSpc>
                <a:spcPct val="107000"/>
              </a:lnSpc>
              <a:spcAft>
                <a:spcPts val="800"/>
              </a:spcAft>
            </a:pPr>
            <a:r>
              <a:rPr lang="en-EE" sz="1200" b="1" u="none" strike="noStrike">
                <a:solidFill>
                  <a:schemeClr val="tx1"/>
                </a:solidFill>
                <a:effectLst/>
                <a:latin typeface="Aino" panose="02000603040504020204" pitchFamily="2" charset="77"/>
              </a:rPr>
              <a:t>§ </a:t>
            </a:r>
            <a:r>
              <a:rPr lang="en-GB" sz="1200" b="1"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Riigikogu Election Act</a:t>
            </a:r>
            <a:r>
              <a:rPr lang="en-EE" sz="1200" b="1"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 </a:t>
            </a:r>
            <a:r>
              <a:rPr lang="en-GB" sz="1200" kern="100" err="1">
                <a:solidFill>
                  <a:schemeClr val="tx1"/>
                </a:solidFill>
                <a:effectLst/>
                <a:latin typeface="Aino" panose="02000603040504020204" pitchFamily="2" charset="77"/>
                <a:ea typeface="Verdana" panose="020B0604030504040204" pitchFamily="34" charset="0"/>
                <a:cs typeface="Times New Roman" panose="02020603050405020304" pitchFamily="18" charset="0"/>
              </a:rPr>
              <a:t>i</a:t>
            </a:r>
            <a:r>
              <a:rPr lang="en-GB" sz="1200" kern="100">
                <a:solidFill>
                  <a:schemeClr val="tx1"/>
                </a:solidFill>
                <a:effectLst/>
                <a:latin typeface="Aino" panose="02000603040504020204" pitchFamily="2" charset="77"/>
                <a:ea typeface="Verdana" panose="020B0604030504040204" pitchFamily="34" charset="0"/>
                <a:cs typeface="Times New Roman" panose="02020603050405020304" pitchFamily="18" charset="0"/>
              </a:rPr>
              <a:t>-voting</a:t>
            </a:r>
            <a:endParaRPr lang="en-EE" sz="1200" kern="10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BC6E7FA7-5CF7-948E-E27C-D4137326AAAE}"/>
              </a:ext>
            </a:extLst>
          </p:cNvPr>
          <p:cNvGrpSpPr>
            <a:grpSpLocks noChangeAspect="1"/>
          </p:cNvGrpSpPr>
          <p:nvPr/>
        </p:nvGrpSpPr>
        <p:grpSpPr>
          <a:xfrm>
            <a:off x="-841867" y="5813533"/>
            <a:ext cx="1388305" cy="276999"/>
            <a:chOff x="3957908" y="5815419"/>
            <a:chExt cx="1388305" cy="276999"/>
          </a:xfrm>
        </p:grpSpPr>
        <p:cxnSp>
          <p:nvCxnSpPr>
            <p:cNvPr id="3" name="Straight Connector 2">
              <a:extLst>
                <a:ext uri="{FF2B5EF4-FFF2-40B4-BE49-F238E27FC236}">
                  <a16:creationId xmlns:a16="http://schemas.microsoft.com/office/drawing/2014/main" id="{443AF836-AC2D-1981-22EB-3A38E14B838E}"/>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E93CE0B7-4BC8-029F-259D-E1D1112E5C4A}"/>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 name="TextBox 4">
            <a:extLst>
              <a:ext uri="{FF2B5EF4-FFF2-40B4-BE49-F238E27FC236}">
                <a16:creationId xmlns:a16="http://schemas.microsoft.com/office/drawing/2014/main" id="{154E180F-C084-2BB0-09E7-9AE94B7F3C9F}"/>
              </a:ext>
            </a:extLst>
          </p:cNvPr>
          <p:cNvSpPr txBox="1"/>
          <p:nvPr/>
        </p:nvSpPr>
        <p:spPr>
          <a:xfrm>
            <a:off x="550222" y="5830749"/>
            <a:ext cx="678391" cy="246221"/>
          </a:xfrm>
          <a:prstGeom prst="rect">
            <a:avLst/>
          </a:prstGeom>
          <a:noFill/>
        </p:spPr>
        <p:txBody>
          <a:bodyPr wrap="none" lIns="91440" tIns="0" rIns="91440" bIns="0" rtlCol="0" anchor="ctr">
            <a:spAutoFit/>
          </a:bodyPr>
          <a:lstStyle/>
          <a:p>
            <a:r>
              <a:rPr lang="et-EE" sz="1600">
                <a:solidFill>
                  <a:srgbClr val="0000F0"/>
                </a:solidFill>
              </a:rPr>
              <a:t>1996</a:t>
            </a:r>
            <a:endParaRPr lang="en-GB" sz="1600">
              <a:solidFill>
                <a:srgbClr val="0000F0"/>
              </a:solidFill>
            </a:endParaRPr>
          </a:p>
        </p:txBody>
      </p:sp>
      <p:grpSp>
        <p:nvGrpSpPr>
          <p:cNvPr id="7" name="Group 6">
            <a:extLst>
              <a:ext uri="{FF2B5EF4-FFF2-40B4-BE49-F238E27FC236}">
                <a16:creationId xmlns:a16="http://schemas.microsoft.com/office/drawing/2014/main" id="{CEAF4540-DD06-2579-AA4F-6245A720BD8B}"/>
              </a:ext>
            </a:extLst>
          </p:cNvPr>
          <p:cNvGrpSpPr>
            <a:grpSpLocks noChangeAspect="1"/>
          </p:cNvGrpSpPr>
          <p:nvPr/>
        </p:nvGrpSpPr>
        <p:grpSpPr>
          <a:xfrm>
            <a:off x="1228613" y="5813533"/>
            <a:ext cx="1214984" cy="276999"/>
            <a:chOff x="4131229" y="5815419"/>
            <a:chExt cx="1214984" cy="276999"/>
          </a:xfrm>
        </p:grpSpPr>
        <p:cxnSp>
          <p:nvCxnSpPr>
            <p:cNvPr id="8" name="Straight Connector 7">
              <a:extLst>
                <a:ext uri="{FF2B5EF4-FFF2-40B4-BE49-F238E27FC236}">
                  <a16:creationId xmlns:a16="http://schemas.microsoft.com/office/drawing/2014/main" id="{1EB49154-9568-48C5-87F8-9DB50D90837C}"/>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758DEC-9DE3-72E1-AF21-24DE63EA688B}"/>
                </a:ext>
              </a:extLst>
            </p:cNvPr>
            <p:cNvCxnSpPr>
              <a:cxnSpLocks/>
              <a:stCxn id="5" idx="3"/>
            </p:cNvCxnSpPr>
            <p:nvPr/>
          </p:nvCxnSpPr>
          <p:spPr>
            <a:xfrm flipV="1">
              <a:off x="4131229" y="5952033"/>
              <a:ext cx="121498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970F42A1-F428-EB13-CC11-16EBD18DE65D}"/>
              </a:ext>
            </a:extLst>
          </p:cNvPr>
          <p:cNvSpPr txBox="1"/>
          <p:nvPr/>
        </p:nvSpPr>
        <p:spPr>
          <a:xfrm>
            <a:off x="2444988" y="5830749"/>
            <a:ext cx="662361" cy="246221"/>
          </a:xfrm>
          <a:prstGeom prst="rect">
            <a:avLst/>
          </a:prstGeom>
          <a:noFill/>
        </p:spPr>
        <p:txBody>
          <a:bodyPr wrap="none" lIns="91440" tIns="0" rIns="91440" bIns="0" rtlCol="0" anchor="ctr">
            <a:spAutoFit/>
          </a:bodyPr>
          <a:lstStyle/>
          <a:p>
            <a:r>
              <a:rPr lang="et-EE" sz="1600">
                <a:solidFill>
                  <a:srgbClr val="0000F0"/>
                </a:solidFill>
              </a:rPr>
              <a:t>1997</a:t>
            </a:r>
            <a:endParaRPr lang="en-GB" sz="1600">
              <a:solidFill>
                <a:srgbClr val="0000F0"/>
              </a:solidFill>
            </a:endParaRPr>
          </a:p>
        </p:txBody>
      </p:sp>
      <p:grpSp>
        <p:nvGrpSpPr>
          <p:cNvPr id="15" name="Group 14">
            <a:extLst>
              <a:ext uri="{FF2B5EF4-FFF2-40B4-BE49-F238E27FC236}">
                <a16:creationId xmlns:a16="http://schemas.microsoft.com/office/drawing/2014/main" id="{FA2DCC2B-3A44-414D-B257-25208ED3C771}"/>
              </a:ext>
            </a:extLst>
          </p:cNvPr>
          <p:cNvGrpSpPr>
            <a:grpSpLocks noChangeAspect="1"/>
          </p:cNvGrpSpPr>
          <p:nvPr/>
        </p:nvGrpSpPr>
        <p:grpSpPr>
          <a:xfrm>
            <a:off x="3107349" y="5818327"/>
            <a:ext cx="1225727" cy="276999"/>
            <a:chOff x="4120486" y="5815419"/>
            <a:chExt cx="1225727" cy="276999"/>
          </a:xfrm>
        </p:grpSpPr>
        <p:cxnSp>
          <p:nvCxnSpPr>
            <p:cNvPr id="16" name="Straight Connector 15">
              <a:extLst>
                <a:ext uri="{FF2B5EF4-FFF2-40B4-BE49-F238E27FC236}">
                  <a16:creationId xmlns:a16="http://schemas.microsoft.com/office/drawing/2014/main" id="{04274FEC-FC29-788A-7036-2F896480AEA1}"/>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AA043CE-60BC-2D13-021E-CBF112C76114}"/>
                </a:ext>
              </a:extLst>
            </p:cNvPr>
            <p:cNvCxnSpPr>
              <a:cxnSpLocks/>
              <a:stCxn id="10" idx="3"/>
            </p:cNvCxnSpPr>
            <p:nvPr/>
          </p:nvCxnSpPr>
          <p:spPr>
            <a:xfrm>
              <a:off x="4120486" y="5950952"/>
              <a:ext cx="1225727" cy="1081"/>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AC4D9B3E-14B1-7143-03E4-B93A1E482E38}"/>
              </a:ext>
            </a:extLst>
          </p:cNvPr>
          <p:cNvSpPr txBox="1"/>
          <p:nvPr/>
        </p:nvSpPr>
        <p:spPr>
          <a:xfrm>
            <a:off x="4323724" y="5830749"/>
            <a:ext cx="679994" cy="246221"/>
          </a:xfrm>
          <a:prstGeom prst="rect">
            <a:avLst/>
          </a:prstGeom>
          <a:noFill/>
        </p:spPr>
        <p:txBody>
          <a:bodyPr wrap="none" lIns="91440" tIns="0" rIns="91440" bIns="0" rtlCol="0" anchor="ctr">
            <a:spAutoFit/>
          </a:bodyPr>
          <a:lstStyle/>
          <a:p>
            <a:r>
              <a:rPr lang="et-EE" sz="1600">
                <a:solidFill>
                  <a:srgbClr val="0000F0"/>
                </a:solidFill>
              </a:rPr>
              <a:t>1998</a:t>
            </a:r>
            <a:endParaRPr lang="en-GB" sz="1600">
              <a:solidFill>
                <a:srgbClr val="0000F0"/>
              </a:solidFill>
            </a:endParaRPr>
          </a:p>
        </p:txBody>
      </p:sp>
      <p:grpSp>
        <p:nvGrpSpPr>
          <p:cNvPr id="19" name="Group 18">
            <a:extLst>
              <a:ext uri="{FF2B5EF4-FFF2-40B4-BE49-F238E27FC236}">
                <a16:creationId xmlns:a16="http://schemas.microsoft.com/office/drawing/2014/main" id="{6D82F72D-DA13-1904-49CC-5EBE27832914}"/>
              </a:ext>
            </a:extLst>
          </p:cNvPr>
          <p:cNvGrpSpPr>
            <a:grpSpLocks noChangeAspect="1"/>
          </p:cNvGrpSpPr>
          <p:nvPr/>
        </p:nvGrpSpPr>
        <p:grpSpPr>
          <a:xfrm>
            <a:off x="5003718" y="5813533"/>
            <a:ext cx="1216374" cy="276999"/>
            <a:chOff x="4129839" y="5815419"/>
            <a:chExt cx="1216374" cy="276999"/>
          </a:xfrm>
        </p:grpSpPr>
        <p:cxnSp>
          <p:nvCxnSpPr>
            <p:cNvPr id="20" name="Straight Connector 19">
              <a:extLst>
                <a:ext uri="{FF2B5EF4-FFF2-40B4-BE49-F238E27FC236}">
                  <a16:creationId xmlns:a16="http://schemas.microsoft.com/office/drawing/2014/main" id="{8F912A68-6235-594A-E2A6-74FFB0034D18}"/>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2DC8D52-B925-CD6A-B979-FC1570478CD5}"/>
                </a:ext>
              </a:extLst>
            </p:cNvPr>
            <p:cNvCxnSpPr>
              <a:cxnSpLocks/>
              <a:stCxn id="18"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CEE32635-C6C7-741B-9645-86CBB21CD1AF}"/>
              </a:ext>
            </a:extLst>
          </p:cNvPr>
          <p:cNvSpPr txBox="1"/>
          <p:nvPr/>
        </p:nvSpPr>
        <p:spPr>
          <a:xfrm>
            <a:off x="6220093"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sp>
        <p:nvSpPr>
          <p:cNvPr id="50" name="TextBox 49">
            <a:extLst>
              <a:ext uri="{FF2B5EF4-FFF2-40B4-BE49-F238E27FC236}">
                <a16:creationId xmlns:a16="http://schemas.microsoft.com/office/drawing/2014/main" id="{BBAA3064-9E78-98AC-F5D1-D7D23E3204B4}"/>
              </a:ext>
            </a:extLst>
          </p:cNvPr>
          <p:cNvSpPr txBox="1"/>
          <p:nvPr/>
        </p:nvSpPr>
        <p:spPr>
          <a:xfrm>
            <a:off x="10109009"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51" name="TextBox 50">
            <a:extLst>
              <a:ext uri="{FF2B5EF4-FFF2-40B4-BE49-F238E27FC236}">
                <a16:creationId xmlns:a16="http://schemas.microsoft.com/office/drawing/2014/main" id="{0604B804-02C4-8E28-95E6-DD261C80EE17}"/>
              </a:ext>
            </a:extLst>
          </p:cNvPr>
          <p:cNvSpPr txBox="1"/>
          <p:nvPr/>
        </p:nvSpPr>
        <p:spPr>
          <a:xfrm>
            <a:off x="8191803"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grpSp>
        <p:nvGrpSpPr>
          <p:cNvPr id="55" name="Group 54">
            <a:extLst>
              <a:ext uri="{FF2B5EF4-FFF2-40B4-BE49-F238E27FC236}">
                <a16:creationId xmlns:a16="http://schemas.microsoft.com/office/drawing/2014/main" id="{7AEB92C7-8392-FA6B-1FAB-2EB183C21CD0}"/>
              </a:ext>
            </a:extLst>
          </p:cNvPr>
          <p:cNvGrpSpPr>
            <a:grpSpLocks noChangeAspect="1"/>
          </p:cNvGrpSpPr>
          <p:nvPr/>
        </p:nvGrpSpPr>
        <p:grpSpPr>
          <a:xfrm>
            <a:off x="9058675" y="5813533"/>
            <a:ext cx="1038249" cy="276999"/>
            <a:chOff x="4307964" y="5815419"/>
            <a:chExt cx="1038249" cy="276999"/>
          </a:xfrm>
        </p:grpSpPr>
        <p:cxnSp>
          <p:nvCxnSpPr>
            <p:cNvPr id="56" name="Straight Connector 55">
              <a:extLst>
                <a:ext uri="{FF2B5EF4-FFF2-40B4-BE49-F238E27FC236}">
                  <a16:creationId xmlns:a16="http://schemas.microsoft.com/office/drawing/2014/main" id="{600B09C3-9347-0453-4B0C-D0AB0948604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89F9841-095D-E123-FD29-973F8B2B1D2D}"/>
                </a:ext>
              </a:extLst>
            </p:cNvPr>
            <p:cNvCxnSpPr>
              <a:cxnSpLocks/>
            </p:cNvCxnSpPr>
            <p:nvPr/>
          </p:nvCxnSpPr>
          <p:spPr>
            <a:xfrm flipV="1">
              <a:off x="4307964" y="5952033"/>
              <a:ext cx="1038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EA689A55-1F82-C8C1-5303-E2E1E6D2852D}"/>
              </a:ext>
            </a:extLst>
          </p:cNvPr>
          <p:cNvGrpSpPr>
            <a:grpSpLocks noChangeAspect="1"/>
          </p:cNvGrpSpPr>
          <p:nvPr/>
        </p:nvGrpSpPr>
        <p:grpSpPr>
          <a:xfrm>
            <a:off x="10838696" y="5813533"/>
            <a:ext cx="1400249" cy="276999"/>
            <a:chOff x="3945964" y="5815419"/>
            <a:chExt cx="1400249" cy="276999"/>
          </a:xfrm>
        </p:grpSpPr>
        <p:cxnSp>
          <p:nvCxnSpPr>
            <p:cNvPr id="59" name="Straight Connector 58">
              <a:extLst>
                <a:ext uri="{FF2B5EF4-FFF2-40B4-BE49-F238E27FC236}">
                  <a16:creationId xmlns:a16="http://schemas.microsoft.com/office/drawing/2014/main" id="{C36A8AC3-27E8-FC22-6740-7CA349AAFB22}"/>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E199543-2102-D795-8FB9-0EB3D1596AF8}"/>
                </a:ext>
              </a:extLst>
            </p:cNvPr>
            <p:cNvCxnSpPr>
              <a:cxnSpLocks/>
              <a:stCxn id="50" idx="3"/>
            </p:cNvCxnSpPr>
            <p:nvPr/>
          </p:nvCxnSpPr>
          <p:spPr>
            <a:xfrm flipV="1">
              <a:off x="3945964" y="5952033"/>
              <a:ext cx="1400249"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1" name="Group 60">
            <a:extLst>
              <a:ext uri="{FF2B5EF4-FFF2-40B4-BE49-F238E27FC236}">
                <a16:creationId xmlns:a16="http://schemas.microsoft.com/office/drawing/2014/main" id="{1F29BDC1-DEC3-E0E9-12D9-E10664CB5F73}"/>
              </a:ext>
            </a:extLst>
          </p:cNvPr>
          <p:cNvGrpSpPr>
            <a:grpSpLocks noChangeAspect="1"/>
          </p:cNvGrpSpPr>
          <p:nvPr/>
        </p:nvGrpSpPr>
        <p:grpSpPr>
          <a:xfrm>
            <a:off x="6975428" y="5813533"/>
            <a:ext cx="1216374" cy="276999"/>
            <a:chOff x="4129839" y="5815419"/>
            <a:chExt cx="1216374" cy="276999"/>
          </a:xfrm>
        </p:grpSpPr>
        <p:cxnSp>
          <p:nvCxnSpPr>
            <p:cNvPr id="62" name="Straight Connector 61">
              <a:extLst>
                <a:ext uri="{FF2B5EF4-FFF2-40B4-BE49-F238E27FC236}">
                  <a16:creationId xmlns:a16="http://schemas.microsoft.com/office/drawing/2014/main" id="{D408CE44-811F-32FA-E227-A23A15D38E3F}"/>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97E995-AB9E-A4CA-ACDE-7F1199DF0273}"/>
                </a:ext>
              </a:extLst>
            </p:cNvPr>
            <p:cNvCxnSpPr>
              <a:cxnSpLocks/>
              <a:stCxn id="22" idx="3"/>
            </p:cNvCxnSpPr>
            <p:nvPr/>
          </p:nvCxnSpPr>
          <p:spPr>
            <a:xfrm flipV="1">
              <a:off x="4129839" y="5952033"/>
              <a:ext cx="1216374" cy="3713"/>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6031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8E486-E3AE-27AB-743E-811528390106}"/>
            </a:ext>
          </a:extLst>
        </p:cNvPr>
        <p:cNvGrpSpPr/>
        <p:nvPr/>
      </p:nvGrpSpPr>
      <p:grpSpPr>
        <a:xfrm>
          <a:off x="0" y="0"/>
          <a:ext cx="0" cy="0"/>
          <a:chOff x="0" y="0"/>
          <a:chExt cx="0" cy="0"/>
        </a:xfrm>
      </p:grpSpPr>
      <p:pic>
        <p:nvPicPr>
          <p:cNvPr id="33" name="Graphic 32">
            <a:extLst>
              <a:ext uri="{FF2B5EF4-FFF2-40B4-BE49-F238E27FC236}">
                <a16:creationId xmlns:a16="http://schemas.microsoft.com/office/drawing/2014/main" id="{24C24ED5-26E4-FA38-D028-64E8F7FF20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2307" y="4867840"/>
            <a:ext cx="720000" cy="720000"/>
          </a:xfrm>
          <a:prstGeom prst="rect">
            <a:avLst/>
          </a:prstGeom>
        </p:spPr>
      </p:pic>
      <p:sp>
        <p:nvSpPr>
          <p:cNvPr id="56" name="Rectangle 55">
            <a:extLst>
              <a:ext uri="{FF2B5EF4-FFF2-40B4-BE49-F238E27FC236}">
                <a16:creationId xmlns:a16="http://schemas.microsoft.com/office/drawing/2014/main" id="{325E357A-585C-4638-F2D3-E465DE289F8E}"/>
              </a:ext>
            </a:extLst>
          </p:cNvPr>
          <p:cNvSpPr/>
          <p:nvPr/>
        </p:nvSpPr>
        <p:spPr>
          <a:xfrm>
            <a:off x="5434208"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57" name="TextBox 56">
            <a:extLst>
              <a:ext uri="{FF2B5EF4-FFF2-40B4-BE49-F238E27FC236}">
                <a16:creationId xmlns:a16="http://schemas.microsoft.com/office/drawing/2014/main" id="{50770519-3D8D-C703-659B-E2C077780BCA}"/>
              </a:ext>
            </a:extLst>
          </p:cNvPr>
          <p:cNvSpPr txBox="1"/>
          <p:nvPr/>
        </p:nvSpPr>
        <p:spPr>
          <a:xfrm>
            <a:off x="5753386" y="4050236"/>
            <a:ext cx="1038228" cy="565965"/>
          </a:xfrm>
          <a:prstGeom prst="rect">
            <a:avLst/>
          </a:prstGeom>
          <a:noFill/>
        </p:spPr>
        <p:txBody>
          <a:bodyPr wrap="square" lIns="91440" tIns="0" rIns="0" bIns="0" rtlCol="0" anchor="ctr">
            <a:noAutofit/>
          </a:bodyPr>
          <a:lstStyle/>
          <a:p>
            <a:r>
              <a:rPr lang="et-EE" sz="1200">
                <a:solidFill>
                  <a:srgbClr val="0000F0"/>
                </a:solidFill>
              </a:rPr>
              <a:t>digital</a:t>
            </a:r>
          </a:p>
          <a:p>
            <a:r>
              <a:rPr lang="et-EE" sz="1200" err="1">
                <a:solidFill>
                  <a:srgbClr val="0000F0"/>
                </a:solidFill>
              </a:rPr>
              <a:t>signature</a:t>
            </a:r>
            <a:endParaRPr lang="en-GB" sz="1200">
              <a:solidFill>
                <a:srgbClr val="0000F0"/>
              </a:solidFill>
            </a:endParaRPr>
          </a:p>
        </p:txBody>
      </p:sp>
      <p:sp>
        <p:nvSpPr>
          <p:cNvPr id="60" name="Rectangle 59">
            <a:extLst>
              <a:ext uri="{FF2B5EF4-FFF2-40B4-BE49-F238E27FC236}">
                <a16:creationId xmlns:a16="http://schemas.microsoft.com/office/drawing/2014/main" id="{F663626D-09FB-63CF-98DD-232793998B68}"/>
              </a:ext>
            </a:extLst>
          </p:cNvPr>
          <p:cNvSpPr/>
          <p:nvPr/>
        </p:nvSpPr>
        <p:spPr>
          <a:xfrm>
            <a:off x="543420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1" name="TextBox 60">
            <a:extLst>
              <a:ext uri="{FF2B5EF4-FFF2-40B4-BE49-F238E27FC236}">
                <a16:creationId xmlns:a16="http://schemas.microsoft.com/office/drawing/2014/main" id="{1A4978CC-FF85-971A-BE99-5ADDC1AEDDCC}"/>
              </a:ext>
            </a:extLst>
          </p:cNvPr>
          <p:cNvSpPr txBox="1"/>
          <p:nvPr/>
        </p:nvSpPr>
        <p:spPr>
          <a:xfrm>
            <a:off x="5753386" y="4942090"/>
            <a:ext cx="1038228" cy="571500"/>
          </a:xfrm>
          <a:prstGeom prst="rect">
            <a:avLst/>
          </a:prstGeom>
          <a:noFill/>
        </p:spPr>
        <p:txBody>
          <a:bodyPr wrap="square" lIns="91440" tIns="0" rIns="0" bIns="0" rtlCol="0" anchor="ctr">
            <a:noAutofit/>
          </a:bodyPr>
          <a:lstStyle/>
          <a:p>
            <a:r>
              <a:rPr lang="et-EE" sz="1200">
                <a:solidFill>
                  <a:srgbClr val="0000F0"/>
                </a:solidFill>
              </a:rPr>
              <a:t>id-</a:t>
            </a:r>
            <a:r>
              <a:rPr lang="et-EE" sz="1200" err="1">
                <a:solidFill>
                  <a:srgbClr val="0000F0"/>
                </a:solidFill>
              </a:rPr>
              <a:t>card</a:t>
            </a:r>
            <a:endParaRPr lang="en-GB" sz="1200">
              <a:solidFill>
                <a:srgbClr val="0000F0"/>
              </a:solidFill>
            </a:endParaRPr>
          </a:p>
        </p:txBody>
      </p:sp>
      <p:pic>
        <p:nvPicPr>
          <p:cNvPr id="62" name="Graphic 61">
            <a:extLst>
              <a:ext uri="{FF2B5EF4-FFF2-40B4-BE49-F238E27FC236}">
                <a16:creationId xmlns:a16="http://schemas.microsoft.com/office/drawing/2014/main" id="{EE49619A-0B77-7C8D-3B10-3DD743DDF8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25913" y="4867840"/>
            <a:ext cx="720000" cy="720000"/>
          </a:xfrm>
          <a:prstGeom prst="rect">
            <a:avLst/>
          </a:prstGeom>
        </p:spPr>
      </p:pic>
      <p:sp>
        <p:nvSpPr>
          <p:cNvPr id="64" name="Rectangle 63">
            <a:extLst>
              <a:ext uri="{FF2B5EF4-FFF2-40B4-BE49-F238E27FC236}">
                <a16:creationId xmlns:a16="http://schemas.microsoft.com/office/drawing/2014/main" id="{81388554-50FD-66C6-8B1E-6B910F26BD81}"/>
              </a:ext>
            </a:extLst>
          </p:cNvPr>
          <p:cNvSpPr/>
          <p:nvPr/>
        </p:nvSpPr>
        <p:spPr>
          <a:xfrm>
            <a:off x="5434208"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65" name="TextBox 64">
            <a:extLst>
              <a:ext uri="{FF2B5EF4-FFF2-40B4-BE49-F238E27FC236}">
                <a16:creationId xmlns:a16="http://schemas.microsoft.com/office/drawing/2014/main" id="{45D4B72D-7516-1617-49A2-6A9CB19400C3}"/>
              </a:ext>
            </a:extLst>
          </p:cNvPr>
          <p:cNvSpPr txBox="1"/>
          <p:nvPr/>
        </p:nvSpPr>
        <p:spPr>
          <a:xfrm>
            <a:off x="5753386" y="3131736"/>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school</a:t>
            </a:r>
            <a:endParaRPr lang="en-GB" sz="1200">
              <a:solidFill>
                <a:srgbClr val="0000F0"/>
              </a:solidFill>
            </a:endParaRPr>
          </a:p>
        </p:txBody>
      </p:sp>
      <p:pic>
        <p:nvPicPr>
          <p:cNvPr id="66" name="Graphic 65">
            <a:extLst>
              <a:ext uri="{FF2B5EF4-FFF2-40B4-BE49-F238E27FC236}">
                <a16:creationId xmlns:a16="http://schemas.microsoft.com/office/drawing/2014/main" id="{EFE68442-2279-A4C5-020F-E5D178ACE05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025913" y="3046707"/>
            <a:ext cx="720000" cy="720000"/>
          </a:xfrm>
          <a:prstGeom prst="rect">
            <a:avLst/>
          </a:prstGeom>
        </p:spPr>
      </p:pic>
      <p:sp>
        <p:nvSpPr>
          <p:cNvPr id="72" name="Rectangle 71">
            <a:extLst>
              <a:ext uri="{FF2B5EF4-FFF2-40B4-BE49-F238E27FC236}">
                <a16:creationId xmlns:a16="http://schemas.microsoft.com/office/drawing/2014/main" id="{6E5B02C0-2EB0-660B-04ED-73327E746DA2}"/>
              </a:ext>
            </a:extLst>
          </p:cNvPr>
          <p:cNvSpPr/>
          <p:nvPr/>
        </p:nvSpPr>
        <p:spPr>
          <a:xfrm>
            <a:off x="6228887" y="5010151"/>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a:extLst>
              <a:ext uri="{FF2B5EF4-FFF2-40B4-BE49-F238E27FC236}">
                <a16:creationId xmlns:a16="http://schemas.microsoft.com/office/drawing/2014/main" id="{C1609E59-E08C-CEDD-3BAB-71C7304C8695}"/>
              </a:ext>
            </a:extLst>
          </p:cNvPr>
          <p:cNvSpPr>
            <a:spLocks noGrp="1"/>
          </p:cNvSpPr>
          <p:nvPr>
            <p:ph type="title"/>
          </p:nvPr>
        </p:nvSpPr>
        <p:spPr/>
        <p:txBody>
          <a:bodyPr/>
          <a:lstStyle/>
          <a:p>
            <a:r>
              <a:rPr lang="en-GB">
                <a:solidFill>
                  <a:srgbClr val="0000F0"/>
                </a:solidFill>
              </a:rPr>
              <a:t>e-Estonia timeline</a:t>
            </a:r>
          </a:p>
        </p:txBody>
      </p:sp>
      <p:sp>
        <p:nvSpPr>
          <p:cNvPr id="76" name="Rectangle 75">
            <a:extLst>
              <a:ext uri="{FF2B5EF4-FFF2-40B4-BE49-F238E27FC236}">
                <a16:creationId xmlns:a16="http://schemas.microsoft.com/office/drawing/2014/main" id="{28BFEC15-6578-DA49-704C-4AE3335C0728}"/>
              </a:ext>
            </a:extLst>
          </p:cNvPr>
          <p:cNvSpPr/>
          <p:nvPr/>
        </p:nvSpPr>
        <p:spPr>
          <a:xfrm>
            <a:off x="9557416" y="5017018"/>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78" name="TextBox 77">
            <a:extLst>
              <a:ext uri="{FF2B5EF4-FFF2-40B4-BE49-F238E27FC236}">
                <a16:creationId xmlns:a16="http://schemas.microsoft.com/office/drawing/2014/main" id="{0B693982-B1BA-4DA7-12AB-D3433FF66312}"/>
              </a:ext>
            </a:extLst>
          </p:cNvPr>
          <p:cNvSpPr txBox="1"/>
          <p:nvPr/>
        </p:nvSpPr>
        <p:spPr>
          <a:xfrm>
            <a:off x="10055792" y="4944858"/>
            <a:ext cx="1038228" cy="565965"/>
          </a:xfrm>
          <a:prstGeom prst="rect">
            <a:avLst/>
          </a:prstGeom>
          <a:noFill/>
        </p:spPr>
        <p:txBody>
          <a:bodyPr wrap="square" lIns="91440" tIns="0" rIns="0" bIns="0" rtlCol="0" anchor="ctr">
            <a:noAutofit/>
          </a:bodyPr>
          <a:lstStyle/>
          <a:p>
            <a:r>
              <a:rPr lang="et-EE" sz="1200">
                <a:solidFill>
                  <a:srgbClr val="0000F0"/>
                </a:solidFill>
              </a:rPr>
              <a:t>id </a:t>
            </a:r>
            <a:r>
              <a:rPr lang="et-EE" sz="1200" err="1">
                <a:solidFill>
                  <a:srgbClr val="0000F0"/>
                </a:solidFill>
              </a:rPr>
              <a:t>bus</a:t>
            </a:r>
            <a:r>
              <a:rPr lang="et-EE" sz="1200">
                <a:solidFill>
                  <a:srgbClr val="0000F0"/>
                </a:solidFill>
              </a:rPr>
              <a:t> </a:t>
            </a:r>
          </a:p>
          <a:p>
            <a:r>
              <a:rPr lang="et-EE" sz="1200" err="1">
                <a:solidFill>
                  <a:srgbClr val="0000F0"/>
                </a:solidFill>
              </a:rPr>
              <a:t>ticket</a:t>
            </a:r>
            <a:endParaRPr lang="en-GB" sz="1200">
              <a:solidFill>
                <a:srgbClr val="0000F0"/>
              </a:solidFill>
            </a:endParaRPr>
          </a:p>
        </p:txBody>
      </p:sp>
      <p:pic>
        <p:nvPicPr>
          <p:cNvPr id="79" name="Graphic 69">
            <a:extLst>
              <a:ext uri="{FF2B5EF4-FFF2-40B4-BE49-F238E27FC236}">
                <a16:creationId xmlns:a16="http://schemas.microsoft.com/office/drawing/2014/main" id="{3DE09FD1-6FB9-1EFA-4F7E-3F5278DBADC3}"/>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335793" y="4867840"/>
            <a:ext cx="720000" cy="720000"/>
          </a:xfrm>
          <a:prstGeom prst="rect">
            <a:avLst/>
          </a:prstGeom>
        </p:spPr>
      </p:pic>
      <p:sp>
        <p:nvSpPr>
          <p:cNvPr id="121" name="TextBox 120">
            <a:extLst>
              <a:ext uri="{FF2B5EF4-FFF2-40B4-BE49-F238E27FC236}">
                <a16:creationId xmlns:a16="http://schemas.microsoft.com/office/drawing/2014/main" id="{D5920B4F-5F96-B7B8-AE2A-95FEAF34F4B9}"/>
              </a:ext>
            </a:extLst>
          </p:cNvPr>
          <p:cNvSpPr txBox="1"/>
          <p:nvPr/>
        </p:nvSpPr>
        <p:spPr>
          <a:xfrm>
            <a:off x="7891881" y="4944858"/>
            <a:ext cx="1038228" cy="565965"/>
          </a:xfrm>
          <a:prstGeom prst="rect">
            <a:avLst/>
          </a:prstGeom>
          <a:noFill/>
        </p:spPr>
        <p:txBody>
          <a:bodyPr wrap="square" lIns="91440" tIns="0" rIns="0" bIns="0" rtlCol="0" anchor="ctr">
            <a:noAutofit/>
          </a:bodyPr>
          <a:lstStyle/>
          <a:p>
            <a:r>
              <a:rPr lang="et-EE" sz="1200">
                <a:solidFill>
                  <a:srgbClr val="0000F0"/>
                </a:solidFill>
              </a:rPr>
              <a:t>eesti.ee</a:t>
            </a:r>
            <a:endParaRPr lang="en-GB" sz="1200">
              <a:solidFill>
                <a:srgbClr val="0000F0"/>
              </a:solidFill>
            </a:endParaRPr>
          </a:p>
        </p:txBody>
      </p:sp>
      <p:sp>
        <p:nvSpPr>
          <p:cNvPr id="7" name="Rectangle 6">
            <a:extLst>
              <a:ext uri="{FF2B5EF4-FFF2-40B4-BE49-F238E27FC236}">
                <a16:creationId xmlns:a16="http://schemas.microsoft.com/office/drawing/2014/main" id="{92397E68-6740-6907-332F-A38AC6863129}"/>
              </a:ext>
            </a:extLst>
          </p:cNvPr>
          <p:cNvSpPr/>
          <p:nvPr/>
        </p:nvSpPr>
        <p:spPr>
          <a:xfrm>
            <a:off x="655314" y="417433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2" name="TextBox 1">
            <a:extLst>
              <a:ext uri="{FF2B5EF4-FFF2-40B4-BE49-F238E27FC236}">
                <a16:creationId xmlns:a16="http://schemas.microsoft.com/office/drawing/2014/main" id="{4FB30EBB-9953-6B02-C52C-D4EBE9171468}"/>
              </a:ext>
            </a:extLst>
          </p:cNvPr>
          <p:cNvSpPr txBox="1"/>
          <p:nvPr/>
        </p:nvSpPr>
        <p:spPr>
          <a:xfrm>
            <a:off x="1448450" y="4101387"/>
            <a:ext cx="1038228" cy="565965"/>
          </a:xfrm>
          <a:prstGeom prst="rect">
            <a:avLst/>
          </a:prstGeom>
          <a:noFill/>
        </p:spPr>
        <p:txBody>
          <a:bodyPr wrap="square" lIns="91440" tIns="0" rIns="0" bIns="0" rtlCol="0" anchor="ctr">
            <a:noAutofit/>
          </a:bodyPr>
          <a:lstStyle/>
          <a:p>
            <a:r>
              <a:rPr lang="et-EE" sz="1200" dirty="0">
                <a:solidFill>
                  <a:srgbClr val="0000F0"/>
                </a:solidFill>
              </a:rPr>
              <a:t>e-</a:t>
            </a:r>
            <a:r>
              <a:rPr lang="et-EE" sz="1200" dirty="0" err="1">
                <a:solidFill>
                  <a:srgbClr val="0000F0"/>
                </a:solidFill>
              </a:rPr>
              <a:t>tax</a:t>
            </a:r>
            <a:endParaRPr lang="et-EE" sz="1200" dirty="0">
              <a:solidFill>
                <a:srgbClr val="0000F0"/>
              </a:solidFill>
            </a:endParaRPr>
          </a:p>
          <a:p>
            <a:r>
              <a:rPr lang="et-EE" sz="1200" dirty="0" err="1">
                <a:solidFill>
                  <a:srgbClr val="0000F0"/>
                </a:solidFill>
              </a:rPr>
              <a:t>board</a:t>
            </a:r>
            <a:endParaRPr lang="en-GB" sz="1200" dirty="0">
              <a:solidFill>
                <a:srgbClr val="0000F0"/>
              </a:solidFill>
            </a:endParaRPr>
          </a:p>
        </p:txBody>
      </p:sp>
      <p:pic>
        <p:nvPicPr>
          <p:cNvPr id="4" name="Graphic 3">
            <a:extLst>
              <a:ext uri="{FF2B5EF4-FFF2-40B4-BE49-F238E27FC236}">
                <a16:creationId xmlns:a16="http://schemas.microsoft.com/office/drawing/2014/main" id="{3B626B99-14D5-3E84-45CB-FEAAC301868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32307" y="3977055"/>
            <a:ext cx="720000" cy="720000"/>
          </a:xfrm>
          <a:prstGeom prst="rect">
            <a:avLst/>
          </a:prstGeom>
        </p:spPr>
      </p:pic>
      <p:sp>
        <p:nvSpPr>
          <p:cNvPr id="31" name="Rectangle 30">
            <a:extLst>
              <a:ext uri="{FF2B5EF4-FFF2-40B4-BE49-F238E27FC236}">
                <a16:creationId xmlns:a16="http://schemas.microsoft.com/office/drawing/2014/main" id="{E8F156F2-B436-07EC-E01F-C67ACAFF685D}"/>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32" name="TextBox 31">
            <a:extLst>
              <a:ext uri="{FF2B5EF4-FFF2-40B4-BE49-F238E27FC236}">
                <a16:creationId xmlns:a16="http://schemas.microsoft.com/office/drawing/2014/main" id="{FF1F8BD1-B568-EC80-649D-BA3CBC9DDBDB}"/>
              </a:ext>
            </a:extLst>
          </p:cNvPr>
          <p:cNvSpPr txBox="1"/>
          <p:nvPr/>
        </p:nvSpPr>
        <p:spPr>
          <a:xfrm>
            <a:off x="1465679" y="4935740"/>
            <a:ext cx="1038228" cy="584200"/>
          </a:xfrm>
          <a:prstGeom prst="rect">
            <a:avLst/>
          </a:prstGeom>
          <a:noFill/>
        </p:spPr>
        <p:txBody>
          <a:bodyPr wrap="square" lIns="91440" tIns="0" rIns="0" bIns="0" rtlCol="0" anchor="ctr">
            <a:noAutofit/>
          </a:bodyPr>
          <a:lstStyle/>
          <a:p>
            <a:r>
              <a:rPr lang="et-EE" sz="1200">
                <a:solidFill>
                  <a:srgbClr val="0000F0"/>
                </a:solidFill>
              </a:rPr>
              <a:t>m-</a:t>
            </a:r>
            <a:r>
              <a:rPr lang="et-EE" sz="1200" err="1">
                <a:solidFill>
                  <a:srgbClr val="0000F0"/>
                </a:solidFill>
              </a:rPr>
              <a:t>parking</a:t>
            </a:r>
            <a:endParaRPr lang="en-GB" sz="1200">
              <a:solidFill>
                <a:srgbClr val="0000F0"/>
              </a:solidFill>
            </a:endParaRPr>
          </a:p>
        </p:txBody>
      </p:sp>
      <p:sp>
        <p:nvSpPr>
          <p:cNvPr id="110" name="Rectangle 6">
            <a:extLst>
              <a:ext uri="{FF2B5EF4-FFF2-40B4-BE49-F238E27FC236}">
                <a16:creationId xmlns:a16="http://schemas.microsoft.com/office/drawing/2014/main" id="{92E473E8-0453-D0C6-405C-973933002186}"/>
              </a:ext>
            </a:extLst>
          </p:cNvPr>
          <p:cNvSpPr/>
          <p:nvPr/>
        </p:nvSpPr>
        <p:spPr>
          <a:xfrm>
            <a:off x="655314" y="3338512"/>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F0"/>
              </a:solidFill>
            </a:endParaRPr>
          </a:p>
        </p:txBody>
      </p:sp>
      <p:sp>
        <p:nvSpPr>
          <p:cNvPr id="111" name="TextBox 110">
            <a:extLst>
              <a:ext uri="{FF2B5EF4-FFF2-40B4-BE49-F238E27FC236}">
                <a16:creationId xmlns:a16="http://schemas.microsoft.com/office/drawing/2014/main" id="{BF619952-8D16-8432-F55D-13918016729C}"/>
              </a:ext>
            </a:extLst>
          </p:cNvPr>
          <p:cNvSpPr txBox="1"/>
          <p:nvPr/>
        </p:nvSpPr>
        <p:spPr>
          <a:xfrm>
            <a:off x="1476906" y="3166467"/>
            <a:ext cx="1038228" cy="565965"/>
          </a:xfrm>
          <a:prstGeom prst="rect">
            <a:avLst/>
          </a:prstGeom>
          <a:noFill/>
        </p:spPr>
        <p:txBody>
          <a:bodyPr wrap="square" lIns="91440" tIns="0" rIns="0" bIns="0" rtlCol="0" anchor="ctr">
            <a:noAutofit/>
          </a:bodyPr>
          <a:lstStyle/>
          <a:p>
            <a:r>
              <a:rPr lang="et-EE" sz="1200">
                <a:solidFill>
                  <a:srgbClr val="0000F0"/>
                </a:solidFill>
              </a:rPr>
              <a:t>e-</a:t>
            </a:r>
            <a:r>
              <a:rPr lang="et-EE" sz="1200" err="1">
                <a:solidFill>
                  <a:srgbClr val="0000F0"/>
                </a:solidFill>
              </a:rPr>
              <a:t>cabinet</a:t>
            </a:r>
            <a:r>
              <a:rPr lang="et-EE" sz="1200">
                <a:solidFill>
                  <a:srgbClr val="0000F0"/>
                </a:solidFill>
              </a:rPr>
              <a:t> </a:t>
            </a:r>
            <a:endParaRPr lang="en-GB" sz="1200">
              <a:solidFill>
                <a:srgbClr val="0000F0"/>
              </a:solidFill>
            </a:endParaRPr>
          </a:p>
        </p:txBody>
      </p:sp>
      <p:grpSp>
        <p:nvGrpSpPr>
          <p:cNvPr id="70" name="Group 69">
            <a:extLst>
              <a:ext uri="{FF2B5EF4-FFF2-40B4-BE49-F238E27FC236}">
                <a16:creationId xmlns:a16="http://schemas.microsoft.com/office/drawing/2014/main" id="{3473CB6D-5FC6-82D1-0803-56CB403A67F9}"/>
              </a:ext>
            </a:extLst>
          </p:cNvPr>
          <p:cNvGrpSpPr>
            <a:grpSpLocks noChangeAspect="1"/>
          </p:cNvGrpSpPr>
          <p:nvPr/>
        </p:nvGrpSpPr>
        <p:grpSpPr>
          <a:xfrm>
            <a:off x="1814035" y="5813533"/>
            <a:ext cx="1410459" cy="276999"/>
            <a:chOff x="3943961" y="5815419"/>
            <a:chExt cx="1410459" cy="276999"/>
          </a:xfrm>
        </p:grpSpPr>
        <p:cxnSp>
          <p:nvCxnSpPr>
            <p:cNvPr id="71" name="Straight Connector 70">
              <a:extLst>
                <a:ext uri="{FF2B5EF4-FFF2-40B4-BE49-F238E27FC236}">
                  <a16:creationId xmlns:a16="http://schemas.microsoft.com/office/drawing/2014/main" id="{A6C18D0F-6422-ADAD-CFBA-0967207E2679}"/>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3B6EF36-87C5-A603-E485-EC97687CFE57}"/>
                </a:ext>
              </a:extLst>
            </p:cNvPr>
            <p:cNvCxnSpPr>
              <a:cxnSpLocks/>
              <a:stCxn id="81" idx="3"/>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835B9F07-2606-94C0-E602-FF0927193953}"/>
              </a:ext>
            </a:extLst>
          </p:cNvPr>
          <p:cNvGrpSpPr>
            <a:grpSpLocks noChangeAspect="1"/>
          </p:cNvGrpSpPr>
          <p:nvPr/>
        </p:nvGrpSpPr>
        <p:grpSpPr>
          <a:xfrm>
            <a:off x="-333389" y="5813533"/>
            <a:ext cx="1388305" cy="276999"/>
            <a:chOff x="3957908" y="5815419"/>
            <a:chExt cx="1388305" cy="276999"/>
          </a:xfrm>
        </p:grpSpPr>
        <p:cxnSp>
          <p:nvCxnSpPr>
            <p:cNvPr id="77" name="Straight Connector 76">
              <a:extLst>
                <a:ext uri="{FF2B5EF4-FFF2-40B4-BE49-F238E27FC236}">
                  <a16:creationId xmlns:a16="http://schemas.microsoft.com/office/drawing/2014/main" id="{1059F7E6-7F65-C846-9141-941181974B6B}"/>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4D69F8D4-7FAA-509C-23CF-A5A4E56FBA46}"/>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81" name="TextBox 80">
            <a:extLst>
              <a:ext uri="{FF2B5EF4-FFF2-40B4-BE49-F238E27FC236}">
                <a16:creationId xmlns:a16="http://schemas.microsoft.com/office/drawing/2014/main" id="{A81C5331-6B01-C734-1962-E8A9B7CF645F}"/>
              </a:ext>
            </a:extLst>
          </p:cNvPr>
          <p:cNvSpPr txBox="1"/>
          <p:nvPr/>
        </p:nvSpPr>
        <p:spPr>
          <a:xfrm>
            <a:off x="1058700" y="5830749"/>
            <a:ext cx="755335" cy="246221"/>
          </a:xfrm>
          <a:prstGeom prst="rect">
            <a:avLst/>
          </a:prstGeom>
          <a:noFill/>
        </p:spPr>
        <p:txBody>
          <a:bodyPr wrap="none" lIns="91440" tIns="0" rIns="91440" bIns="0" rtlCol="0" anchor="ctr">
            <a:spAutoFit/>
          </a:bodyPr>
          <a:lstStyle/>
          <a:p>
            <a:r>
              <a:rPr lang="et-EE" sz="1600">
                <a:solidFill>
                  <a:srgbClr val="0000F0"/>
                </a:solidFill>
              </a:rPr>
              <a:t>2000</a:t>
            </a:r>
            <a:endParaRPr lang="en-GB" sz="1600">
              <a:solidFill>
                <a:srgbClr val="0000F0"/>
              </a:solidFill>
            </a:endParaRPr>
          </a:p>
        </p:txBody>
      </p:sp>
      <p:cxnSp>
        <p:nvCxnSpPr>
          <p:cNvPr id="100" name="Straight Connector 99">
            <a:extLst>
              <a:ext uri="{FF2B5EF4-FFF2-40B4-BE49-F238E27FC236}">
                <a16:creationId xmlns:a16="http://schemas.microsoft.com/office/drawing/2014/main" id="{9F317742-9055-A46F-9B89-51C05261416C}"/>
              </a:ext>
            </a:extLst>
          </p:cNvPr>
          <p:cNvCxnSpPr>
            <a:cxnSpLocks/>
            <a:stCxn id="136" idx="3"/>
          </p:cNvCxnSpPr>
          <p:nvPr/>
        </p:nvCxnSpPr>
        <p:spPr>
          <a:xfrm flipV="1">
            <a:off x="10430254" y="5952033"/>
            <a:ext cx="1890159"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103" name="Graphic 102">
            <a:extLst>
              <a:ext uri="{FF2B5EF4-FFF2-40B4-BE49-F238E27FC236}">
                <a16:creationId xmlns:a16="http://schemas.microsoft.com/office/drawing/2014/main" id="{E86F82F1-800E-5550-BAC7-04125A4C00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0853" y="4867840"/>
            <a:ext cx="720000" cy="720000"/>
          </a:xfrm>
          <a:prstGeom prst="rect">
            <a:avLst/>
          </a:prstGeom>
        </p:spPr>
      </p:pic>
      <p:grpSp>
        <p:nvGrpSpPr>
          <p:cNvPr id="106" name="Group 105">
            <a:extLst>
              <a:ext uri="{FF2B5EF4-FFF2-40B4-BE49-F238E27FC236}">
                <a16:creationId xmlns:a16="http://schemas.microsoft.com/office/drawing/2014/main" id="{6BEBE585-9A4A-32F4-7991-29FB77914615}"/>
              </a:ext>
            </a:extLst>
          </p:cNvPr>
          <p:cNvGrpSpPr>
            <a:grpSpLocks noChangeAspect="1"/>
          </p:cNvGrpSpPr>
          <p:nvPr/>
        </p:nvGrpSpPr>
        <p:grpSpPr>
          <a:xfrm>
            <a:off x="3915147" y="5818428"/>
            <a:ext cx="1460773" cy="263437"/>
            <a:chOff x="3689800" y="5820314"/>
            <a:chExt cx="1460773" cy="263437"/>
          </a:xfrm>
        </p:grpSpPr>
        <p:cxnSp>
          <p:nvCxnSpPr>
            <p:cNvPr id="107" name="Straight Connector 106">
              <a:extLst>
                <a:ext uri="{FF2B5EF4-FFF2-40B4-BE49-F238E27FC236}">
                  <a16:creationId xmlns:a16="http://schemas.microsoft.com/office/drawing/2014/main" id="{92D78A7F-5CA3-2693-7ED8-C5F316C7C694}"/>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D7F0CD85-DBFE-C0A5-BCE7-D7A13FCE0D0B}"/>
                </a:ext>
              </a:extLst>
            </p:cNvPr>
            <p:cNvCxnSpPr>
              <a:cxnSpLocks/>
              <a:stCxn id="109" idx="3"/>
              <a:endCxn id="123" idx="1"/>
            </p:cNvCxnSpPr>
            <p:nvPr/>
          </p:nvCxnSpPr>
          <p:spPr>
            <a:xfrm>
              <a:off x="3689800" y="5955746"/>
              <a:ext cx="1453813"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09" name="TextBox 108">
            <a:extLst>
              <a:ext uri="{FF2B5EF4-FFF2-40B4-BE49-F238E27FC236}">
                <a16:creationId xmlns:a16="http://schemas.microsoft.com/office/drawing/2014/main" id="{F74419C1-036D-A781-B44E-26D0112745F6}"/>
              </a:ext>
            </a:extLst>
          </p:cNvPr>
          <p:cNvSpPr txBox="1"/>
          <p:nvPr/>
        </p:nvSpPr>
        <p:spPr>
          <a:xfrm>
            <a:off x="3214314" y="5830749"/>
            <a:ext cx="700833" cy="246221"/>
          </a:xfrm>
          <a:prstGeom prst="rect">
            <a:avLst/>
          </a:prstGeom>
          <a:noFill/>
        </p:spPr>
        <p:txBody>
          <a:bodyPr wrap="none" lIns="91440" tIns="0" rIns="91440" bIns="0" rtlCol="0" anchor="ctr">
            <a:spAutoFit/>
          </a:bodyPr>
          <a:lstStyle/>
          <a:p>
            <a:r>
              <a:rPr lang="et-EE" sz="1600">
                <a:solidFill>
                  <a:srgbClr val="0000F0"/>
                </a:solidFill>
              </a:rPr>
              <a:t>2001</a:t>
            </a:r>
            <a:endParaRPr lang="en-GB" sz="1600">
              <a:solidFill>
                <a:srgbClr val="0000F0"/>
              </a:solidFill>
            </a:endParaRPr>
          </a:p>
        </p:txBody>
      </p:sp>
      <p:sp>
        <p:nvSpPr>
          <p:cNvPr id="123" name="TextBox 122">
            <a:extLst>
              <a:ext uri="{FF2B5EF4-FFF2-40B4-BE49-F238E27FC236}">
                <a16:creationId xmlns:a16="http://schemas.microsoft.com/office/drawing/2014/main" id="{D00F3F00-5BF7-E98D-33F5-EDC55926CAB0}"/>
              </a:ext>
            </a:extLst>
          </p:cNvPr>
          <p:cNvSpPr txBox="1"/>
          <p:nvPr/>
        </p:nvSpPr>
        <p:spPr>
          <a:xfrm>
            <a:off x="5368960" y="5830749"/>
            <a:ext cx="729687" cy="246221"/>
          </a:xfrm>
          <a:prstGeom prst="rect">
            <a:avLst/>
          </a:prstGeom>
          <a:noFill/>
        </p:spPr>
        <p:txBody>
          <a:bodyPr wrap="none" lIns="91440" tIns="0" rIns="91440" bIns="0" rtlCol="0" anchor="ctr">
            <a:spAutoFit/>
          </a:bodyPr>
          <a:lstStyle/>
          <a:p>
            <a:r>
              <a:rPr lang="et-EE" sz="1600">
                <a:solidFill>
                  <a:srgbClr val="0000F0"/>
                </a:solidFill>
              </a:rPr>
              <a:t>2002</a:t>
            </a:r>
            <a:endParaRPr lang="en-GB" sz="1600">
              <a:solidFill>
                <a:srgbClr val="0000F0"/>
              </a:solidFill>
            </a:endParaRPr>
          </a:p>
        </p:txBody>
      </p:sp>
      <p:sp>
        <p:nvSpPr>
          <p:cNvPr id="135" name="TextBox 134">
            <a:extLst>
              <a:ext uri="{FF2B5EF4-FFF2-40B4-BE49-F238E27FC236}">
                <a16:creationId xmlns:a16="http://schemas.microsoft.com/office/drawing/2014/main" id="{FF332E01-A20E-67F4-DC2E-B8195D55E3C3}"/>
              </a:ext>
            </a:extLst>
          </p:cNvPr>
          <p:cNvSpPr txBox="1"/>
          <p:nvPr/>
        </p:nvSpPr>
        <p:spPr>
          <a:xfrm>
            <a:off x="7521904" y="5830749"/>
            <a:ext cx="858400" cy="246221"/>
          </a:xfrm>
          <a:prstGeom prst="rect">
            <a:avLst/>
          </a:prstGeom>
          <a:noFill/>
        </p:spPr>
        <p:txBody>
          <a:bodyPr wrap="square" lIns="91440" tIns="0" rIns="91440" bIns="0" rtlCol="0" anchor="ctr">
            <a:spAutoFit/>
          </a:bodyPr>
          <a:lstStyle/>
          <a:p>
            <a:r>
              <a:rPr lang="et-EE" sz="1600">
                <a:solidFill>
                  <a:srgbClr val="0000F0"/>
                </a:solidFill>
              </a:rPr>
              <a:t>2003</a:t>
            </a:r>
            <a:endParaRPr lang="en-GB" sz="1600">
              <a:solidFill>
                <a:srgbClr val="0000F0"/>
              </a:solidFill>
            </a:endParaRPr>
          </a:p>
        </p:txBody>
      </p:sp>
      <p:sp>
        <p:nvSpPr>
          <p:cNvPr id="136" name="TextBox 135">
            <a:extLst>
              <a:ext uri="{FF2B5EF4-FFF2-40B4-BE49-F238E27FC236}">
                <a16:creationId xmlns:a16="http://schemas.microsoft.com/office/drawing/2014/main" id="{1ED72F19-0FF7-B531-A9AA-CC35987F4737}"/>
              </a:ext>
            </a:extLst>
          </p:cNvPr>
          <p:cNvSpPr txBox="1"/>
          <p:nvPr/>
        </p:nvSpPr>
        <p:spPr>
          <a:xfrm>
            <a:off x="9689346" y="5830749"/>
            <a:ext cx="740908" cy="246221"/>
          </a:xfrm>
          <a:prstGeom prst="rect">
            <a:avLst/>
          </a:prstGeom>
          <a:noFill/>
        </p:spPr>
        <p:txBody>
          <a:bodyPr wrap="none" lIns="91440" tIns="0" rIns="91440" bIns="0" rtlCol="0" anchor="ctr">
            <a:spAutoFit/>
          </a:bodyPr>
          <a:lstStyle/>
          <a:p>
            <a:r>
              <a:rPr lang="et-EE" sz="1600">
                <a:solidFill>
                  <a:srgbClr val="0000F0"/>
                </a:solidFill>
              </a:rPr>
              <a:t>2004</a:t>
            </a:r>
            <a:endParaRPr lang="en-GB" sz="1600">
              <a:solidFill>
                <a:srgbClr val="0000F0"/>
              </a:solidFill>
            </a:endParaRPr>
          </a:p>
        </p:txBody>
      </p:sp>
      <p:pic>
        <p:nvPicPr>
          <p:cNvPr id="138" name="Graphic 137">
            <a:extLst>
              <a:ext uri="{FF2B5EF4-FFF2-40B4-BE49-F238E27FC236}">
                <a16:creationId xmlns:a16="http://schemas.microsoft.com/office/drawing/2014/main" id="{CDD5614B-F8EA-2261-D8A6-C69B2D7CE8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2307" y="3089449"/>
            <a:ext cx="720000" cy="720000"/>
          </a:xfrm>
          <a:prstGeom prst="rect">
            <a:avLst/>
          </a:prstGeom>
        </p:spPr>
      </p:pic>
      <p:grpSp>
        <p:nvGrpSpPr>
          <p:cNvPr id="86" name="Group 85">
            <a:extLst>
              <a:ext uri="{FF2B5EF4-FFF2-40B4-BE49-F238E27FC236}">
                <a16:creationId xmlns:a16="http://schemas.microsoft.com/office/drawing/2014/main" id="{5DD341E4-4893-7B11-AE23-65C5CC5AA238}"/>
              </a:ext>
            </a:extLst>
          </p:cNvPr>
          <p:cNvGrpSpPr>
            <a:grpSpLocks noChangeAspect="1"/>
          </p:cNvGrpSpPr>
          <p:nvPr/>
        </p:nvGrpSpPr>
        <p:grpSpPr>
          <a:xfrm>
            <a:off x="6098647" y="5818428"/>
            <a:ext cx="1428698" cy="263437"/>
            <a:chOff x="3545737" y="5820314"/>
            <a:chExt cx="1428698" cy="263437"/>
          </a:xfrm>
        </p:grpSpPr>
        <p:cxnSp>
          <p:nvCxnSpPr>
            <p:cNvPr id="87" name="Straight Connector 86">
              <a:extLst>
                <a:ext uri="{FF2B5EF4-FFF2-40B4-BE49-F238E27FC236}">
                  <a16:creationId xmlns:a16="http://schemas.microsoft.com/office/drawing/2014/main" id="{5C64F918-9C20-551C-2E58-5B34BADBFDCB}"/>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50284BD-3933-FD4D-0B43-A5535DEBFFFE}"/>
                </a:ext>
              </a:extLst>
            </p:cNvPr>
            <p:cNvCxnSpPr>
              <a:cxnSpLocks/>
              <a:stCxn id="123" idx="3"/>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1D6C0BF8-9F6B-BBD7-6054-A35F1764ECA2}"/>
              </a:ext>
            </a:extLst>
          </p:cNvPr>
          <p:cNvGrpSpPr>
            <a:grpSpLocks noChangeAspect="1"/>
          </p:cNvGrpSpPr>
          <p:nvPr/>
        </p:nvGrpSpPr>
        <p:grpSpPr>
          <a:xfrm>
            <a:off x="8257858" y="5818428"/>
            <a:ext cx="1438542" cy="263437"/>
            <a:chOff x="3787338" y="5820314"/>
            <a:chExt cx="1438542" cy="263437"/>
          </a:xfrm>
        </p:grpSpPr>
        <p:cxnSp>
          <p:nvCxnSpPr>
            <p:cNvPr id="91" name="Straight Connector 90">
              <a:extLst>
                <a:ext uri="{FF2B5EF4-FFF2-40B4-BE49-F238E27FC236}">
                  <a16:creationId xmlns:a16="http://schemas.microsoft.com/office/drawing/2014/main" id="{D68ED09C-BD1D-D6CB-C6C8-61FAB4FE76DD}"/>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DD3E160-C4D9-F75E-3DCB-744EEAD8D5BA}"/>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5" name="Graphic 144">
            <a:extLst>
              <a:ext uri="{FF2B5EF4-FFF2-40B4-BE49-F238E27FC236}">
                <a16:creationId xmlns:a16="http://schemas.microsoft.com/office/drawing/2014/main" id="{4CA9E8E9-780E-C4EC-06F7-22284C1882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025913" y="3958863"/>
            <a:ext cx="720000" cy="720000"/>
          </a:xfrm>
          <a:prstGeom prst="rect">
            <a:avLst/>
          </a:prstGeom>
        </p:spPr>
      </p:pic>
      <p:sp>
        <p:nvSpPr>
          <p:cNvPr id="3" name="TextBox 2">
            <a:extLst>
              <a:ext uri="{FF2B5EF4-FFF2-40B4-BE49-F238E27FC236}">
                <a16:creationId xmlns:a16="http://schemas.microsoft.com/office/drawing/2014/main" id="{B8A86210-615F-5393-69F6-2C6027DD1556}"/>
              </a:ext>
            </a:extLst>
          </p:cNvPr>
          <p:cNvSpPr txBox="1"/>
          <p:nvPr/>
        </p:nvSpPr>
        <p:spPr>
          <a:xfrm>
            <a:off x="5733803" y="2198364"/>
            <a:ext cx="1038228" cy="565965"/>
          </a:xfrm>
          <a:prstGeom prst="rect">
            <a:avLst/>
          </a:prstGeom>
          <a:noFill/>
        </p:spPr>
        <p:txBody>
          <a:bodyPr wrap="square" lIns="91440" tIns="0" rIns="0" bIns="0" rtlCol="0" anchor="ctr">
            <a:noAutofit/>
          </a:bodyPr>
          <a:lstStyle/>
          <a:p>
            <a:r>
              <a:rPr lang="et-EE" sz="1200" err="1">
                <a:solidFill>
                  <a:srgbClr val="0000F0"/>
                </a:solidFill>
              </a:rPr>
              <a:t>electronic</a:t>
            </a:r>
            <a:r>
              <a:rPr lang="et-EE" sz="1200">
                <a:solidFill>
                  <a:srgbClr val="0000F0"/>
                </a:solidFill>
              </a:rPr>
              <a:t> Riigi Teataja</a:t>
            </a:r>
            <a:endParaRPr lang="en-GB" sz="1200">
              <a:solidFill>
                <a:srgbClr val="0000F0"/>
              </a:solidFill>
            </a:endParaRPr>
          </a:p>
        </p:txBody>
      </p:sp>
      <p:pic>
        <p:nvPicPr>
          <p:cNvPr id="5" name="Graphic 4">
            <a:extLst>
              <a:ext uri="{FF2B5EF4-FFF2-40B4-BE49-F238E27FC236}">
                <a16:creationId xmlns:a16="http://schemas.microsoft.com/office/drawing/2014/main" id="{140207DA-73D1-8C97-1F5E-3B050CF504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033386" y="2134551"/>
            <a:ext cx="720000" cy="720000"/>
          </a:xfrm>
          <a:prstGeom prst="rect">
            <a:avLst/>
          </a:prstGeom>
        </p:spPr>
      </p:pic>
      <p:sp>
        <p:nvSpPr>
          <p:cNvPr id="24" name="TextBox 23">
            <a:extLst>
              <a:ext uri="{FF2B5EF4-FFF2-40B4-BE49-F238E27FC236}">
                <a16:creationId xmlns:a16="http://schemas.microsoft.com/office/drawing/2014/main" id="{B3FF0A05-C287-B1F9-209F-5D0A6274F516}"/>
              </a:ext>
            </a:extLst>
          </p:cNvPr>
          <p:cNvSpPr txBox="1"/>
          <p:nvPr/>
        </p:nvSpPr>
        <p:spPr>
          <a:xfrm>
            <a:off x="3551090" y="4942090"/>
            <a:ext cx="1038228" cy="571500"/>
          </a:xfrm>
          <a:prstGeom prst="rect">
            <a:avLst/>
          </a:prstGeom>
          <a:noFill/>
        </p:spPr>
        <p:txBody>
          <a:bodyPr wrap="square" lIns="91440" tIns="0" rIns="0" bIns="0" rtlCol="0" anchor="ctr">
            <a:noAutofit/>
          </a:bodyPr>
          <a:lstStyle/>
          <a:p>
            <a:r>
              <a:rPr lang="et-EE" sz="1200">
                <a:solidFill>
                  <a:srgbClr val="0000F0"/>
                </a:solidFill>
              </a:rPr>
              <a:t>X-Road®</a:t>
            </a:r>
            <a:endParaRPr lang="en-GB" sz="1200">
              <a:solidFill>
                <a:srgbClr val="0000F0"/>
              </a:solidFill>
            </a:endParaRPr>
          </a:p>
        </p:txBody>
      </p:sp>
      <p:pic>
        <p:nvPicPr>
          <p:cNvPr id="25" name="Graphic 24">
            <a:extLst>
              <a:ext uri="{FF2B5EF4-FFF2-40B4-BE49-F238E27FC236}">
                <a16:creationId xmlns:a16="http://schemas.microsoft.com/office/drawing/2014/main" id="{6A7A725B-B741-D68A-3F2F-BB385FEC760D}"/>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40061" y="4867840"/>
            <a:ext cx="720000" cy="720000"/>
          </a:xfrm>
          <a:prstGeom prst="rect">
            <a:avLst/>
          </a:prstGeom>
        </p:spPr>
      </p:pic>
    </p:spTree>
    <p:extLst>
      <p:ext uri="{BB962C8B-B14F-4D97-AF65-F5344CB8AC3E}">
        <p14:creationId xmlns:p14="http://schemas.microsoft.com/office/powerpoint/2010/main" val="1307453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80" name="Rectangle 79">
            <a:extLst>
              <a:ext uri="{FF2B5EF4-FFF2-40B4-BE49-F238E27FC236}">
                <a16:creationId xmlns:a16="http://schemas.microsoft.com/office/drawing/2014/main" id="{066FC877-B603-49E3-99A0-E97C532A672F}"/>
              </a:ext>
            </a:extLst>
          </p:cNvPr>
          <p:cNvSpPr/>
          <p:nvPr/>
        </p:nvSpPr>
        <p:spPr>
          <a:xfrm>
            <a:off x="657457"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1" name="TextBox 80">
            <a:extLst>
              <a:ext uri="{FF2B5EF4-FFF2-40B4-BE49-F238E27FC236}">
                <a16:creationId xmlns:a16="http://schemas.microsoft.com/office/drawing/2014/main" id="{FE2708B1-C007-427B-8540-EB7E613EE69F}"/>
              </a:ext>
            </a:extLst>
          </p:cNvPr>
          <p:cNvSpPr txBox="1"/>
          <p:nvPr/>
        </p:nvSpPr>
        <p:spPr>
          <a:xfrm>
            <a:off x="1402641" y="4882240"/>
            <a:ext cx="1038228" cy="720000"/>
          </a:xfrm>
          <a:prstGeom prst="rect">
            <a:avLst/>
          </a:prstGeom>
          <a:noFill/>
        </p:spPr>
        <p:txBody>
          <a:bodyPr wrap="square" lIns="108000" tIns="0" rIns="0" bIns="0" rtlCol="0" anchor="ctr">
            <a:noAutofit/>
          </a:bodyPr>
          <a:lstStyle/>
          <a:p>
            <a:r>
              <a:rPr lang="et-EE" sz="1200"/>
              <a:t>i-</a:t>
            </a:r>
            <a:r>
              <a:rPr lang="et-EE" sz="1200" err="1"/>
              <a:t>voting</a:t>
            </a:r>
            <a:endParaRPr lang="en-GB" sz="1200"/>
          </a:p>
        </p:txBody>
      </p:sp>
      <p:sp>
        <p:nvSpPr>
          <p:cNvPr id="85" name="TextBox 84">
            <a:extLst>
              <a:ext uri="{FF2B5EF4-FFF2-40B4-BE49-F238E27FC236}">
                <a16:creationId xmlns:a16="http://schemas.microsoft.com/office/drawing/2014/main" id="{691714E8-FFFF-42B0-9AC3-2050AC0EE820}"/>
              </a:ext>
            </a:extLst>
          </p:cNvPr>
          <p:cNvSpPr txBox="1"/>
          <p:nvPr/>
        </p:nvSpPr>
        <p:spPr>
          <a:xfrm>
            <a:off x="1402641" y="3886807"/>
            <a:ext cx="1038228" cy="565965"/>
          </a:xfrm>
          <a:prstGeom prst="rect">
            <a:avLst/>
          </a:prstGeom>
          <a:noFill/>
        </p:spPr>
        <p:txBody>
          <a:bodyPr wrap="square" lIns="108000" tIns="0" rIns="0" bIns="0" rtlCol="0" anchor="ctr">
            <a:noAutofit/>
          </a:bodyPr>
          <a:lstStyle/>
          <a:p>
            <a:r>
              <a:rPr lang="et-EE" sz="1200"/>
              <a:t>e-</a:t>
            </a:r>
            <a:r>
              <a:rPr lang="et-EE" sz="1200" err="1"/>
              <a:t>police</a:t>
            </a:r>
            <a:endParaRPr lang="et-EE" sz="1200"/>
          </a:p>
          <a:p>
            <a:r>
              <a:rPr lang="et-EE" sz="1200" err="1"/>
              <a:t>system</a:t>
            </a:r>
            <a:endParaRPr lang="en-GB" sz="1200"/>
          </a:p>
        </p:txBody>
      </p:sp>
      <p:pic>
        <p:nvPicPr>
          <p:cNvPr id="86" name="Graphic 62">
            <a:extLst>
              <a:ext uri="{FF2B5EF4-FFF2-40B4-BE49-F238E27FC236}">
                <a16:creationId xmlns:a16="http://schemas.microsoft.com/office/drawing/2014/main" id="{83B03129-EB13-4AE5-946D-FF34E703B134}"/>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0425" y="3809789"/>
            <a:ext cx="720000" cy="720000"/>
          </a:xfrm>
          <a:prstGeom prst="rect">
            <a:avLst/>
          </a:prstGeom>
        </p:spPr>
      </p:pic>
      <p:sp>
        <p:nvSpPr>
          <p:cNvPr id="88" name="TextBox 87">
            <a:extLst>
              <a:ext uri="{FF2B5EF4-FFF2-40B4-BE49-F238E27FC236}">
                <a16:creationId xmlns:a16="http://schemas.microsoft.com/office/drawing/2014/main" id="{5452DE08-BA13-4D96-AD6D-B642E1C811A1}"/>
              </a:ext>
            </a:extLst>
          </p:cNvPr>
          <p:cNvSpPr txBox="1"/>
          <p:nvPr/>
        </p:nvSpPr>
        <p:spPr>
          <a:xfrm>
            <a:off x="3547577" y="3926175"/>
            <a:ext cx="1038228" cy="487228"/>
          </a:xfrm>
          <a:prstGeom prst="rect">
            <a:avLst/>
          </a:prstGeom>
          <a:noFill/>
        </p:spPr>
        <p:txBody>
          <a:bodyPr wrap="square" lIns="108000" tIns="0" rIns="0" bIns="0" rtlCol="0" anchor="ctr">
            <a:noAutofit/>
          </a:bodyPr>
          <a:lstStyle/>
          <a:p>
            <a:r>
              <a:rPr lang="et-EE" sz="1200"/>
              <a:t>e-</a:t>
            </a:r>
            <a:r>
              <a:rPr lang="et-EE" sz="1200" err="1"/>
              <a:t>notary</a:t>
            </a:r>
            <a:endParaRPr lang="en-GB" sz="1200"/>
          </a:p>
        </p:txBody>
      </p:sp>
      <p:sp>
        <p:nvSpPr>
          <p:cNvPr id="106" name="TextBox 105">
            <a:extLst>
              <a:ext uri="{FF2B5EF4-FFF2-40B4-BE49-F238E27FC236}">
                <a16:creationId xmlns:a16="http://schemas.microsoft.com/office/drawing/2014/main" id="{4746716B-935F-4004-86BC-00D618BD4770}"/>
              </a:ext>
            </a:extLst>
          </p:cNvPr>
          <p:cNvSpPr txBox="1"/>
          <p:nvPr/>
        </p:nvSpPr>
        <p:spPr>
          <a:xfrm>
            <a:off x="3567862" y="4882240"/>
            <a:ext cx="1038228" cy="720000"/>
          </a:xfrm>
          <a:prstGeom prst="rect">
            <a:avLst/>
          </a:prstGeom>
          <a:noFill/>
        </p:spPr>
        <p:txBody>
          <a:bodyPr wrap="square" lIns="108000" tIns="0" rIns="0" bIns="0" rtlCol="0" anchor="ctr">
            <a:noAutofit/>
          </a:bodyPr>
          <a:lstStyle/>
          <a:p>
            <a:r>
              <a:rPr lang="et-EE" sz="1200"/>
              <a:t>e-</a:t>
            </a:r>
            <a:r>
              <a:rPr lang="et-EE" sz="1200" err="1"/>
              <a:t>justice</a:t>
            </a:r>
            <a:endParaRPr lang="en-GB" sz="1200"/>
          </a:p>
        </p:txBody>
      </p:sp>
      <p:sp>
        <p:nvSpPr>
          <p:cNvPr id="122" name="TextBox 121">
            <a:extLst>
              <a:ext uri="{FF2B5EF4-FFF2-40B4-BE49-F238E27FC236}">
                <a16:creationId xmlns:a16="http://schemas.microsoft.com/office/drawing/2014/main" id="{4A40385D-914E-447A-B82B-A113CD074BF5}"/>
              </a:ext>
            </a:extLst>
          </p:cNvPr>
          <p:cNvSpPr txBox="1"/>
          <p:nvPr/>
        </p:nvSpPr>
        <p:spPr>
          <a:xfrm>
            <a:off x="5718833" y="3886807"/>
            <a:ext cx="1038228" cy="565965"/>
          </a:xfrm>
          <a:prstGeom prst="rect">
            <a:avLst/>
          </a:prstGeom>
          <a:noFill/>
        </p:spPr>
        <p:txBody>
          <a:bodyPr wrap="square" lIns="108000" tIns="0" rIns="0" bIns="0" rtlCol="0" anchor="ctr">
            <a:noAutofit/>
          </a:bodyPr>
          <a:lstStyle/>
          <a:p>
            <a:r>
              <a:rPr lang="et-EE" sz="1200" err="1"/>
              <a:t>mobile-id</a:t>
            </a:r>
            <a:endParaRPr lang="en-GB" sz="1200"/>
          </a:p>
        </p:txBody>
      </p:sp>
      <p:pic>
        <p:nvPicPr>
          <p:cNvPr id="123" name="Graphic 66">
            <a:extLst>
              <a:ext uri="{FF2B5EF4-FFF2-40B4-BE49-F238E27FC236}">
                <a16:creationId xmlns:a16="http://schemas.microsoft.com/office/drawing/2014/main" id="{04C719F5-CA00-4466-A599-BEEF58CE6AD0}"/>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98833" y="3809789"/>
            <a:ext cx="720000" cy="720000"/>
          </a:xfrm>
          <a:prstGeom prst="rect">
            <a:avLst/>
          </a:prstGeom>
        </p:spPr>
      </p:pic>
      <p:sp>
        <p:nvSpPr>
          <p:cNvPr id="133" name="TextBox 132">
            <a:extLst>
              <a:ext uri="{FF2B5EF4-FFF2-40B4-BE49-F238E27FC236}">
                <a16:creationId xmlns:a16="http://schemas.microsoft.com/office/drawing/2014/main" id="{5CB7946A-4773-4E41-8625-1189A2A211AE}"/>
              </a:ext>
            </a:extLst>
          </p:cNvPr>
          <p:cNvSpPr txBox="1"/>
          <p:nvPr/>
        </p:nvSpPr>
        <p:spPr>
          <a:xfrm>
            <a:off x="5718833" y="4900845"/>
            <a:ext cx="1038228" cy="682790"/>
          </a:xfrm>
          <a:prstGeom prst="rect">
            <a:avLst/>
          </a:prstGeom>
          <a:noFill/>
        </p:spPr>
        <p:txBody>
          <a:bodyPr wrap="square" lIns="108000" tIns="0" rIns="0" bIns="0" rtlCol="0" anchor="ctr">
            <a:noAutofit/>
          </a:bodyPr>
          <a:lstStyle/>
          <a:p>
            <a:r>
              <a:rPr lang="et-EE" sz="1200" err="1"/>
              <a:t>company</a:t>
            </a:r>
            <a:endParaRPr lang="et-EE" sz="1200"/>
          </a:p>
          <a:p>
            <a:r>
              <a:rPr lang="et-EE" sz="1200" err="1"/>
              <a:t>registration</a:t>
            </a:r>
            <a:endParaRPr lang="et-EE" sz="1200"/>
          </a:p>
          <a:p>
            <a:r>
              <a:rPr lang="et-EE" sz="1200" err="1"/>
              <a:t>portal</a:t>
            </a:r>
            <a:endParaRPr lang="en-GB" sz="1200"/>
          </a:p>
        </p:txBody>
      </p:sp>
      <p:sp>
        <p:nvSpPr>
          <p:cNvPr id="145" name="Rectangle 30">
            <a:extLst>
              <a:ext uri="{FF2B5EF4-FFF2-40B4-BE49-F238E27FC236}">
                <a16:creationId xmlns:a16="http://schemas.microsoft.com/office/drawing/2014/main" id="{A79F6C23-5C22-48D4-9BE6-8A7C2B4642CB}"/>
              </a:ext>
            </a:extLst>
          </p:cNvPr>
          <p:cNvSpPr/>
          <p:nvPr/>
        </p:nvSpPr>
        <p:spPr>
          <a:xfrm>
            <a:off x="7390446"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46" name="TextBox 145">
            <a:extLst>
              <a:ext uri="{FF2B5EF4-FFF2-40B4-BE49-F238E27FC236}">
                <a16:creationId xmlns:a16="http://schemas.microsoft.com/office/drawing/2014/main" id="{B6547C46-54A7-4616-B417-CF3B39C990B5}"/>
              </a:ext>
            </a:extLst>
          </p:cNvPr>
          <p:cNvSpPr txBox="1"/>
          <p:nvPr/>
        </p:nvSpPr>
        <p:spPr>
          <a:xfrm>
            <a:off x="7873285" y="4882240"/>
            <a:ext cx="1147174" cy="720000"/>
          </a:xfrm>
          <a:prstGeom prst="rect">
            <a:avLst/>
          </a:prstGeom>
          <a:noFill/>
        </p:spPr>
        <p:txBody>
          <a:bodyPr wrap="square" lIns="108000" tIns="0" rIns="0" bIns="0" rtlCol="0" anchor="ctr">
            <a:noAutofit/>
          </a:bodyPr>
          <a:lstStyle/>
          <a:p>
            <a:r>
              <a:rPr lang="et-EE" sz="1200"/>
              <a:t>e-</a:t>
            </a:r>
            <a:r>
              <a:rPr lang="et-EE" sz="1200" err="1"/>
              <a:t>health</a:t>
            </a:r>
            <a:endParaRPr lang="et-EE" sz="1200"/>
          </a:p>
          <a:p>
            <a:r>
              <a:rPr lang="et-EE" sz="1200" err="1"/>
              <a:t>system</a:t>
            </a:r>
            <a:endParaRPr lang="en-GB" sz="1200"/>
          </a:p>
        </p:txBody>
      </p:sp>
      <p:sp>
        <p:nvSpPr>
          <p:cNvPr id="149" name="TextBox 148">
            <a:extLst>
              <a:ext uri="{FF2B5EF4-FFF2-40B4-BE49-F238E27FC236}">
                <a16:creationId xmlns:a16="http://schemas.microsoft.com/office/drawing/2014/main" id="{F0F45E1A-D930-45D3-A1CC-BC0C778BA7CB}"/>
              </a:ext>
            </a:extLst>
          </p:cNvPr>
          <p:cNvSpPr txBox="1"/>
          <p:nvPr/>
        </p:nvSpPr>
        <p:spPr>
          <a:xfrm>
            <a:off x="7892358" y="3886807"/>
            <a:ext cx="1646434" cy="565965"/>
          </a:xfrm>
          <a:prstGeom prst="rect">
            <a:avLst/>
          </a:prstGeom>
          <a:noFill/>
        </p:spPr>
        <p:txBody>
          <a:bodyPr wrap="square" lIns="108000" tIns="0" rIns="0" bIns="0" rtlCol="0" anchor="ctr">
            <a:noAutofit/>
          </a:bodyPr>
          <a:lstStyle/>
          <a:p>
            <a:r>
              <a:rPr lang="et-EE" sz="1200" err="1"/>
              <a:t>keyless</a:t>
            </a:r>
            <a:r>
              <a:rPr lang="et-EE" sz="1200"/>
              <a:t> </a:t>
            </a:r>
            <a:r>
              <a:rPr lang="et-EE" sz="1200" err="1"/>
              <a:t>signature</a:t>
            </a:r>
            <a:r>
              <a:rPr lang="et-EE" sz="1200"/>
              <a:t> </a:t>
            </a:r>
            <a:r>
              <a:rPr lang="et-EE" sz="1200" err="1"/>
              <a:t>infrastructure</a:t>
            </a:r>
            <a:endParaRPr lang="en-GB" sz="1200"/>
          </a:p>
        </p:txBody>
      </p:sp>
      <p:pic>
        <p:nvPicPr>
          <p:cNvPr id="150" name="Graphic 58">
            <a:extLst>
              <a:ext uri="{FF2B5EF4-FFF2-40B4-BE49-F238E27FC236}">
                <a16:creationId xmlns:a16="http://schemas.microsoft.com/office/drawing/2014/main" id="{9C8C88D2-65C5-4FF4-B196-AC21C364494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72358" y="3809789"/>
            <a:ext cx="720000" cy="720000"/>
          </a:xfrm>
          <a:prstGeom prst="rect">
            <a:avLst/>
          </a:prstGeom>
        </p:spPr>
      </p:pic>
      <p:sp>
        <p:nvSpPr>
          <p:cNvPr id="152" name="Rectangle 40">
            <a:extLst>
              <a:ext uri="{FF2B5EF4-FFF2-40B4-BE49-F238E27FC236}">
                <a16:creationId xmlns:a16="http://schemas.microsoft.com/office/drawing/2014/main" id="{1955D3B9-E4F8-4F8D-8154-CB2CCC1BE799}"/>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25" name="Straight Connector 24">
            <a:extLst>
              <a:ext uri="{FF2B5EF4-FFF2-40B4-BE49-F238E27FC236}">
                <a16:creationId xmlns:a16="http://schemas.microsoft.com/office/drawing/2014/main" id="{7AF46094-B5A8-7025-5F24-510C1C97686C}"/>
              </a:ext>
            </a:extLst>
          </p:cNvPr>
          <p:cNvCxnSpPr>
            <a:cxnSpLocks/>
          </p:cNvCxnSpPr>
          <p:nvPr/>
        </p:nvCxnSpPr>
        <p:spPr>
          <a:xfrm flipV="1">
            <a:off x="9692481" y="5948442"/>
            <a:ext cx="2596207"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88623B1-7964-A8D6-1542-E124271F0086}"/>
              </a:ext>
            </a:extLst>
          </p:cNvPr>
          <p:cNvSpPr txBox="1"/>
          <p:nvPr/>
        </p:nvSpPr>
        <p:spPr>
          <a:xfrm>
            <a:off x="5368960" y="5830749"/>
            <a:ext cx="723275" cy="246221"/>
          </a:xfrm>
          <a:prstGeom prst="rect">
            <a:avLst/>
          </a:prstGeom>
          <a:noFill/>
        </p:spPr>
        <p:txBody>
          <a:bodyPr wrap="none" lIns="91440" tIns="0" rIns="91440" bIns="0" rtlCol="0" anchor="ctr">
            <a:spAutoFit/>
          </a:bodyPr>
          <a:lstStyle/>
          <a:p>
            <a:r>
              <a:rPr lang="et-EE" sz="1600">
                <a:solidFill>
                  <a:srgbClr val="0000F0"/>
                </a:solidFill>
              </a:rPr>
              <a:t>2007</a:t>
            </a:r>
            <a:endParaRPr lang="en-GB" sz="1600">
              <a:solidFill>
                <a:srgbClr val="0000F0"/>
              </a:solidFill>
            </a:endParaRPr>
          </a:p>
        </p:txBody>
      </p:sp>
      <p:sp>
        <p:nvSpPr>
          <p:cNvPr id="31" name="TextBox 30">
            <a:extLst>
              <a:ext uri="{FF2B5EF4-FFF2-40B4-BE49-F238E27FC236}">
                <a16:creationId xmlns:a16="http://schemas.microsoft.com/office/drawing/2014/main" id="{2A76C250-EAB4-D05F-9473-7C52A1FFB915}"/>
              </a:ext>
            </a:extLst>
          </p:cNvPr>
          <p:cNvSpPr txBox="1"/>
          <p:nvPr/>
        </p:nvSpPr>
        <p:spPr>
          <a:xfrm>
            <a:off x="7521904" y="5830749"/>
            <a:ext cx="740908" cy="246221"/>
          </a:xfrm>
          <a:prstGeom prst="rect">
            <a:avLst/>
          </a:prstGeom>
          <a:noFill/>
        </p:spPr>
        <p:txBody>
          <a:bodyPr wrap="none" lIns="91440" tIns="0" rIns="91440" bIns="0" rtlCol="0" anchor="ctr">
            <a:spAutoFit/>
          </a:bodyPr>
          <a:lstStyle/>
          <a:p>
            <a:r>
              <a:rPr lang="et-EE" sz="1600">
                <a:solidFill>
                  <a:srgbClr val="0000F0"/>
                </a:solidFill>
              </a:rPr>
              <a:t>2008</a:t>
            </a:r>
            <a:endParaRPr lang="en-GB" sz="1600">
              <a:solidFill>
                <a:srgbClr val="0000F0"/>
              </a:solidFill>
            </a:endParaRPr>
          </a:p>
        </p:txBody>
      </p:sp>
      <p:grpSp>
        <p:nvGrpSpPr>
          <p:cNvPr id="36" name="Group 35">
            <a:extLst>
              <a:ext uri="{FF2B5EF4-FFF2-40B4-BE49-F238E27FC236}">
                <a16:creationId xmlns:a16="http://schemas.microsoft.com/office/drawing/2014/main" id="{38CB31A6-1A5D-7D11-4CE4-D4278E7CEFE6}"/>
              </a:ext>
            </a:extLst>
          </p:cNvPr>
          <p:cNvGrpSpPr>
            <a:grpSpLocks noChangeAspect="1"/>
          </p:cNvGrpSpPr>
          <p:nvPr/>
        </p:nvGrpSpPr>
        <p:grpSpPr>
          <a:xfrm>
            <a:off x="8257858" y="5818428"/>
            <a:ext cx="1438542" cy="263437"/>
            <a:chOff x="3787338" y="5820314"/>
            <a:chExt cx="1438542" cy="263437"/>
          </a:xfrm>
        </p:grpSpPr>
        <p:cxnSp>
          <p:nvCxnSpPr>
            <p:cNvPr id="37" name="Straight Connector 36">
              <a:extLst>
                <a:ext uri="{FF2B5EF4-FFF2-40B4-BE49-F238E27FC236}">
                  <a16:creationId xmlns:a16="http://schemas.microsoft.com/office/drawing/2014/main" id="{CFA08C44-892C-158C-68F6-8FEAD40022BC}"/>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865281-BA7E-8E58-6BC7-154D441AAE5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47" name="Graphic 46">
            <a:extLst>
              <a:ext uri="{FF2B5EF4-FFF2-40B4-BE49-F238E27FC236}">
                <a16:creationId xmlns:a16="http://schemas.microsoft.com/office/drawing/2014/main" id="{3E7C2CD2-CD35-E147-3F4A-F9221206A7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2080" y="3809789"/>
            <a:ext cx="720000" cy="720000"/>
          </a:xfrm>
          <a:prstGeom prst="rect">
            <a:avLst/>
          </a:prstGeom>
        </p:spPr>
      </p:pic>
      <p:pic>
        <p:nvPicPr>
          <p:cNvPr id="51" name="Graphic 50">
            <a:extLst>
              <a:ext uri="{FF2B5EF4-FFF2-40B4-BE49-F238E27FC236}">
                <a16:creationId xmlns:a16="http://schemas.microsoft.com/office/drawing/2014/main" id="{42BB208F-3E62-1E53-DD0D-DEA72A5C00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018964" y="4882240"/>
            <a:ext cx="720000" cy="720000"/>
          </a:xfrm>
          <a:prstGeom prst="rect">
            <a:avLst/>
          </a:prstGeom>
        </p:spPr>
      </p:pic>
      <p:pic>
        <p:nvPicPr>
          <p:cNvPr id="53" name="Graphic 52">
            <a:extLst>
              <a:ext uri="{FF2B5EF4-FFF2-40B4-BE49-F238E27FC236}">
                <a16:creationId xmlns:a16="http://schemas.microsoft.com/office/drawing/2014/main" id="{BCC02E49-20E5-110F-50F5-44E415408D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61904" y="4882240"/>
            <a:ext cx="720000" cy="720000"/>
          </a:xfrm>
          <a:prstGeom prst="rect">
            <a:avLst/>
          </a:prstGeom>
        </p:spPr>
      </p:pic>
      <p:grpSp>
        <p:nvGrpSpPr>
          <p:cNvPr id="54" name="Group 53">
            <a:extLst>
              <a:ext uri="{FF2B5EF4-FFF2-40B4-BE49-F238E27FC236}">
                <a16:creationId xmlns:a16="http://schemas.microsoft.com/office/drawing/2014/main" id="{87AC7C16-2CA3-1C26-D12C-DCAD036A98C1}"/>
              </a:ext>
            </a:extLst>
          </p:cNvPr>
          <p:cNvGrpSpPr>
            <a:grpSpLocks noChangeAspect="1"/>
          </p:cNvGrpSpPr>
          <p:nvPr/>
        </p:nvGrpSpPr>
        <p:grpSpPr>
          <a:xfrm>
            <a:off x="-333389" y="5813533"/>
            <a:ext cx="1388305" cy="276999"/>
            <a:chOff x="3957908" y="5815419"/>
            <a:chExt cx="1388305" cy="276999"/>
          </a:xfrm>
        </p:grpSpPr>
        <p:cxnSp>
          <p:nvCxnSpPr>
            <p:cNvPr id="55" name="Straight Connector 54">
              <a:extLst>
                <a:ext uri="{FF2B5EF4-FFF2-40B4-BE49-F238E27FC236}">
                  <a16:creationId xmlns:a16="http://schemas.microsoft.com/office/drawing/2014/main" id="{3BD2BD4E-E30A-75AC-6E9D-DE57AF1ABD20}"/>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D048DFD-167C-8F17-9F58-0D029995EEAD}"/>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48A95A49-7F1E-EDEE-F79A-66850DBB7AA4}"/>
              </a:ext>
            </a:extLst>
          </p:cNvPr>
          <p:cNvSpPr txBox="1"/>
          <p:nvPr/>
        </p:nvSpPr>
        <p:spPr>
          <a:xfrm>
            <a:off x="1058700" y="5830749"/>
            <a:ext cx="732893" cy="246221"/>
          </a:xfrm>
          <a:prstGeom prst="rect">
            <a:avLst/>
          </a:prstGeom>
          <a:noFill/>
        </p:spPr>
        <p:txBody>
          <a:bodyPr wrap="none" lIns="91440" tIns="0" rIns="91440" bIns="0" rtlCol="0" anchor="ctr">
            <a:spAutoFit/>
          </a:bodyPr>
          <a:lstStyle/>
          <a:p>
            <a:r>
              <a:rPr lang="et-EE" sz="1600">
                <a:solidFill>
                  <a:srgbClr val="0000F0"/>
                </a:solidFill>
              </a:rPr>
              <a:t>2005</a:t>
            </a:r>
            <a:endParaRPr lang="en-GB" sz="1600">
              <a:solidFill>
                <a:srgbClr val="0000F0"/>
              </a:solidFill>
            </a:endParaRPr>
          </a:p>
        </p:txBody>
      </p:sp>
      <p:grpSp>
        <p:nvGrpSpPr>
          <p:cNvPr id="58" name="Group 57">
            <a:extLst>
              <a:ext uri="{FF2B5EF4-FFF2-40B4-BE49-F238E27FC236}">
                <a16:creationId xmlns:a16="http://schemas.microsoft.com/office/drawing/2014/main" id="{3A90F027-B8C2-2CEA-5424-98A51390BCED}"/>
              </a:ext>
            </a:extLst>
          </p:cNvPr>
          <p:cNvGrpSpPr>
            <a:grpSpLocks noChangeAspect="1"/>
          </p:cNvGrpSpPr>
          <p:nvPr/>
        </p:nvGrpSpPr>
        <p:grpSpPr>
          <a:xfrm>
            <a:off x="6098647" y="5818428"/>
            <a:ext cx="1428698" cy="263437"/>
            <a:chOff x="3545737" y="5820314"/>
            <a:chExt cx="1428698" cy="263437"/>
          </a:xfrm>
        </p:grpSpPr>
        <p:cxnSp>
          <p:nvCxnSpPr>
            <p:cNvPr id="59" name="Straight Connector 58">
              <a:extLst>
                <a:ext uri="{FF2B5EF4-FFF2-40B4-BE49-F238E27FC236}">
                  <a16:creationId xmlns:a16="http://schemas.microsoft.com/office/drawing/2014/main" id="{3EADC12C-343B-9C87-4DA8-CCD0937042D8}"/>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7F20FA7B-29ED-888A-B528-B1E986D0343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4" name="Group 63">
            <a:extLst>
              <a:ext uri="{FF2B5EF4-FFF2-40B4-BE49-F238E27FC236}">
                <a16:creationId xmlns:a16="http://schemas.microsoft.com/office/drawing/2014/main" id="{A853FD5D-E70B-9713-9A9D-B0337C3D2A2F}"/>
              </a:ext>
            </a:extLst>
          </p:cNvPr>
          <p:cNvGrpSpPr>
            <a:grpSpLocks noChangeAspect="1"/>
          </p:cNvGrpSpPr>
          <p:nvPr/>
        </p:nvGrpSpPr>
        <p:grpSpPr>
          <a:xfrm>
            <a:off x="1814035" y="5813533"/>
            <a:ext cx="1410459" cy="276999"/>
            <a:chOff x="3943961" y="5815419"/>
            <a:chExt cx="1410459" cy="276999"/>
          </a:xfrm>
        </p:grpSpPr>
        <p:cxnSp>
          <p:nvCxnSpPr>
            <p:cNvPr id="65" name="Straight Connector 64">
              <a:extLst>
                <a:ext uri="{FF2B5EF4-FFF2-40B4-BE49-F238E27FC236}">
                  <a16:creationId xmlns:a16="http://schemas.microsoft.com/office/drawing/2014/main" id="{3F222BA3-1605-A1BB-351D-064756636794}"/>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E1AE626-EFBD-1F65-F1F8-B397E24A038B}"/>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7ACB3E7F-D285-EBE8-AEE1-300576226474}"/>
              </a:ext>
            </a:extLst>
          </p:cNvPr>
          <p:cNvGrpSpPr>
            <a:grpSpLocks noChangeAspect="1"/>
          </p:cNvGrpSpPr>
          <p:nvPr/>
        </p:nvGrpSpPr>
        <p:grpSpPr>
          <a:xfrm>
            <a:off x="3953619" y="5818428"/>
            <a:ext cx="1422301" cy="263437"/>
            <a:chOff x="3728272" y="5820314"/>
            <a:chExt cx="1422301" cy="263437"/>
          </a:xfrm>
        </p:grpSpPr>
        <p:cxnSp>
          <p:nvCxnSpPr>
            <p:cNvPr id="68" name="Straight Connector 67">
              <a:extLst>
                <a:ext uri="{FF2B5EF4-FFF2-40B4-BE49-F238E27FC236}">
                  <a16:creationId xmlns:a16="http://schemas.microsoft.com/office/drawing/2014/main" id="{22CA1918-54A3-F855-1825-AE006B87840B}"/>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7570DE5-8B74-A7AE-BC4E-8276CD7B85E5}"/>
                </a:ext>
              </a:extLst>
            </p:cNvPr>
            <p:cNvCxnSpPr>
              <a:cxnSpLocks/>
              <a:stCxn id="70" idx="3"/>
            </p:cNvCxnSpPr>
            <p:nvPr/>
          </p:nvCxnSpPr>
          <p:spPr>
            <a:xfrm>
              <a:off x="3728272" y="5955746"/>
              <a:ext cx="14153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70" name="TextBox 69">
            <a:extLst>
              <a:ext uri="{FF2B5EF4-FFF2-40B4-BE49-F238E27FC236}">
                <a16:creationId xmlns:a16="http://schemas.microsoft.com/office/drawing/2014/main" id="{23290905-5F4D-981E-0FF5-C771A6556397}"/>
              </a:ext>
            </a:extLst>
          </p:cNvPr>
          <p:cNvSpPr txBox="1"/>
          <p:nvPr/>
        </p:nvSpPr>
        <p:spPr>
          <a:xfrm>
            <a:off x="3214314" y="5830749"/>
            <a:ext cx="739305" cy="246221"/>
          </a:xfrm>
          <a:prstGeom prst="rect">
            <a:avLst/>
          </a:prstGeom>
          <a:noFill/>
        </p:spPr>
        <p:txBody>
          <a:bodyPr wrap="none" lIns="91440" tIns="0" rIns="91440" bIns="0" rtlCol="0" anchor="ctr">
            <a:spAutoFit/>
          </a:bodyPr>
          <a:lstStyle/>
          <a:p>
            <a:r>
              <a:rPr lang="et-EE" sz="1600">
                <a:solidFill>
                  <a:srgbClr val="0000F0"/>
                </a:solidFill>
              </a:rPr>
              <a:t>2006</a:t>
            </a:r>
            <a:endParaRPr lang="en-GB" sz="1600">
              <a:solidFill>
                <a:srgbClr val="0000F0"/>
              </a:solidFill>
            </a:endParaRPr>
          </a:p>
        </p:txBody>
      </p:sp>
      <p:pic>
        <p:nvPicPr>
          <p:cNvPr id="72" name="Graphic 71">
            <a:extLst>
              <a:ext uri="{FF2B5EF4-FFF2-40B4-BE49-F238E27FC236}">
                <a16:creationId xmlns:a16="http://schemas.microsoft.com/office/drawing/2014/main" id="{BF15AE83-5EE8-2EC4-5A8E-7AE25C1402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863950" y="4881824"/>
            <a:ext cx="720000" cy="720000"/>
          </a:xfrm>
          <a:prstGeom prst="rect">
            <a:avLst/>
          </a:prstGeom>
        </p:spPr>
      </p:pic>
      <p:pic>
        <p:nvPicPr>
          <p:cNvPr id="73" name="Graphic 72">
            <a:extLst>
              <a:ext uri="{FF2B5EF4-FFF2-40B4-BE49-F238E27FC236}">
                <a16:creationId xmlns:a16="http://schemas.microsoft.com/office/drawing/2014/main" id="{1056546A-07D3-6051-9574-2C9C49BFE78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81168" y="4821591"/>
            <a:ext cx="720000" cy="720000"/>
          </a:xfrm>
          <a:prstGeom prst="rect">
            <a:avLst/>
          </a:prstGeom>
        </p:spPr>
      </p:pic>
    </p:spTree>
    <p:extLst>
      <p:ext uri="{BB962C8B-B14F-4D97-AF65-F5344CB8AC3E}">
        <p14:creationId xmlns:p14="http://schemas.microsoft.com/office/powerpoint/2010/main" val="80281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79" name="TextBox 78">
            <a:extLst>
              <a:ext uri="{FF2B5EF4-FFF2-40B4-BE49-F238E27FC236}">
                <a16:creationId xmlns:a16="http://schemas.microsoft.com/office/drawing/2014/main" id="{8886AFE4-3CF0-4E97-96C5-35B6A6E09238}"/>
              </a:ext>
            </a:extLst>
          </p:cNvPr>
          <p:cNvSpPr txBox="1"/>
          <p:nvPr/>
        </p:nvSpPr>
        <p:spPr>
          <a:xfrm>
            <a:off x="3591366" y="5002342"/>
            <a:ext cx="1147174" cy="565965"/>
          </a:xfrm>
          <a:prstGeom prst="rect">
            <a:avLst/>
          </a:prstGeom>
          <a:noFill/>
        </p:spPr>
        <p:txBody>
          <a:bodyPr wrap="square" lIns="108000" tIns="0" rIns="0" bIns="0" rtlCol="0" anchor="ctr">
            <a:noAutofit/>
          </a:bodyPr>
          <a:lstStyle/>
          <a:p>
            <a:r>
              <a:rPr lang="et-EE" sz="1200" err="1"/>
              <a:t>smart</a:t>
            </a:r>
            <a:r>
              <a:rPr lang="et-EE" sz="1200"/>
              <a:t> </a:t>
            </a:r>
            <a:r>
              <a:rPr lang="et-EE" sz="1200" err="1"/>
              <a:t>grid</a:t>
            </a:r>
            <a:endParaRPr lang="en-GB" sz="1200"/>
          </a:p>
        </p:txBody>
      </p:sp>
      <p:pic>
        <p:nvPicPr>
          <p:cNvPr id="110" name="Graphic 46">
            <a:extLst>
              <a:ext uri="{FF2B5EF4-FFF2-40B4-BE49-F238E27FC236}">
                <a16:creationId xmlns:a16="http://schemas.microsoft.com/office/drawing/2014/main" id="{E2684997-0496-431D-B07D-B16F1902B15A}"/>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44553" y="4868119"/>
            <a:ext cx="720000" cy="720000"/>
          </a:xfrm>
          <a:prstGeom prst="rect">
            <a:avLst/>
          </a:prstGeom>
        </p:spPr>
      </p:pic>
      <p:sp>
        <p:nvSpPr>
          <p:cNvPr id="114" name="TextBox 113">
            <a:extLst>
              <a:ext uri="{FF2B5EF4-FFF2-40B4-BE49-F238E27FC236}">
                <a16:creationId xmlns:a16="http://schemas.microsoft.com/office/drawing/2014/main" id="{E4A550F1-4A83-4923-9086-513AA2A4C55F}"/>
              </a:ext>
            </a:extLst>
          </p:cNvPr>
          <p:cNvSpPr txBox="1"/>
          <p:nvPr/>
        </p:nvSpPr>
        <p:spPr>
          <a:xfrm>
            <a:off x="3587078" y="3895040"/>
            <a:ext cx="1206344" cy="565965"/>
          </a:xfrm>
          <a:prstGeom prst="rect">
            <a:avLst/>
          </a:prstGeom>
          <a:noFill/>
        </p:spPr>
        <p:txBody>
          <a:bodyPr wrap="square" lIns="108000" tIns="0" rIns="0" bIns="0" rtlCol="0" anchor="ctr">
            <a:noAutofit/>
          </a:bodyPr>
          <a:lstStyle/>
          <a:p>
            <a:r>
              <a:rPr lang="et-EE" sz="1200" err="1"/>
              <a:t>visualised</a:t>
            </a:r>
            <a:r>
              <a:rPr lang="et-EE" sz="1200"/>
              <a:t> </a:t>
            </a:r>
          </a:p>
          <a:p>
            <a:r>
              <a:rPr lang="et-EE" sz="1200" err="1"/>
              <a:t>business</a:t>
            </a:r>
            <a:endParaRPr lang="et-EE" sz="1200"/>
          </a:p>
          <a:p>
            <a:r>
              <a:rPr lang="et-EE" sz="1200"/>
              <a:t>register</a:t>
            </a:r>
            <a:endParaRPr lang="en-GB" sz="1200"/>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5" name="TextBox 124">
            <a:extLst>
              <a:ext uri="{FF2B5EF4-FFF2-40B4-BE49-F238E27FC236}">
                <a16:creationId xmlns:a16="http://schemas.microsoft.com/office/drawing/2014/main" id="{21CEEBD9-D9BD-4BC4-8741-EE3664392EA5}"/>
              </a:ext>
            </a:extLst>
          </p:cNvPr>
          <p:cNvSpPr txBox="1"/>
          <p:nvPr/>
        </p:nvSpPr>
        <p:spPr>
          <a:xfrm>
            <a:off x="5769101" y="4869232"/>
            <a:ext cx="1363961" cy="718885"/>
          </a:xfrm>
          <a:prstGeom prst="rect">
            <a:avLst/>
          </a:prstGeom>
          <a:noFill/>
        </p:spPr>
        <p:txBody>
          <a:bodyPr wrap="square" lIns="108000" tIns="0" rIns="0" bIns="0" rtlCol="0" anchor="ctr">
            <a:noAutofit/>
          </a:bodyPr>
          <a:lstStyle/>
          <a:p>
            <a:r>
              <a:rPr lang="et-EE" sz="1200"/>
              <a:t>EV </a:t>
            </a:r>
            <a:r>
              <a:rPr lang="et-EE" sz="1200" err="1"/>
              <a:t>quick</a:t>
            </a:r>
            <a:endParaRPr lang="et-EE" sz="1200"/>
          </a:p>
          <a:p>
            <a:r>
              <a:rPr lang="et-EE" sz="1200" err="1"/>
              <a:t>charging</a:t>
            </a:r>
          </a:p>
          <a:p>
            <a:r>
              <a:rPr lang="et-EE" sz="1200" err="1"/>
              <a:t>network</a:t>
            </a:r>
          </a:p>
        </p:txBody>
      </p:sp>
      <p:sp>
        <p:nvSpPr>
          <p:cNvPr id="128" name="TextBox 127">
            <a:extLst>
              <a:ext uri="{FF2B5EF4-FFF2-40B4-BE49-F238E27FC236}">
                <a16:creationId xmlns:a16="http://schemas.microsoft.com/office/drawing/2014/main" id="{6D02B932-BE62-4F28-8168-40D0846C8809}"/>
              </a:ext>
            </a:extLst>
          </p:cNvPr>
          <p:cNvSpPr txBox="1"/>
          <p:nvPr/>
        </p:nvSpPr>
        <p:spPr>
          <a:xfrm>
            <a:off x="7910201" y="4868117"/>
            <a:ext cx="1377657" cy="719998"/>
          </a:xfrm>
          <a:prstGeom prst="rect">
            <a:avLst/>
          </a:prstGeom>
          <a:noFill/>
        </p:spPr>
        <p:txBody>
          <a:bodyPr wrap="square" lIns="108000" tIns="0" rIns="0" bIns="0" rtlCol="0" anchor="ctr">
            <a:noAutofit/>
          </a:bodyPr>
          <a:lstStyle/>
          <a:p>
            <a:r>
              <a:rPr lang="et-EE" sz="1200" err="1"/>
              <a:t>public</a:t>
            </a:r>
            <a:r>
              <a:rPr lang="et-EE" sz="1200"/>
              <a:t> </a:t>
            </a:r>
            <a:r>
              <a:rPr lang="et-EE" sz="1200" err="1"/>
              <a:t>services</a:t>
            </a:r>
            <a:r>
              <a:rPr lang="et-EE" sz="1200"/>
              <a:t> </a:t>
            </a:r>
            <a:r>
              <a:rPr lang="et-EE" sz="1200" err="1"/>
              <a:t>green</a:t>
            </a:r>
            <a:r>
              <a:rPr lang="et-EE" sz="1200"/>
              <a:t> </a:t>
            </a:r>
            <a:r>
              <a:rPr lang="et-EE" sz="1200" err="1"/>
              <a:t>paper</a:t>
            </a:r>
            <a:r>
              <a:rPr lang="et-EE" sz="1200"/>
              <a:t> </a:t>
            </a:r>
            <a:endParaRPr lang="en-GB" sz="1200"/>
          </a:p>
        </p:txBody>
      </p:sp>
      <p:sp>
        <p:nvSpPr>
          <p:cNvPr id="162" name="TextBox 161">
            <a:extLst>
              <a:ext uri="{FF2B5EF4-FFF2-40B4-BE49-F238E27FC236}">
                <a16:creationId xmlns:a16="http://schemas.microsoft.com/office/drawing/2014/main" id="{9D37BAD4-0D43-4676-88A5-5A7C776FFF17}"/>
              </a:ext>
            </a:extLst>
          </p:cNvPr>
          <p:cNvSpPr txBox="1"/>
          <p:nvPr/>
        </p:nvSpPr>
        <p:spPr>
          <a:xfrm>
            <a:off x="10051134" y="4848325"/>
            <a:ext cx="1038228" cy="719995"/>
          </a:xfrm>
          <a:prstGeom prst="rect">
            <a:avLst/>
          </a:prstGeom>
          <a:noFill/>
        </p:spPr>
        <p:txBody>
          <a:bodyPr wrap="square" lIns="108000" tIns="0" rIns="0" bIns="0" rtlCol="0" anchor="ctr">
            <a:noAutofit/>
          </a:bodyPr>
          <a:lstStyle/>
          <a:p>
            <a:r>
              <a:rPr lang="et-EE" sz="1200"/>
              <a:t>e-</a:t>
            </a:r>
            <a:r>
              <a:rPr lang="et-EE" sz="1200" err="1"/>
              <a:t>residency</a:t>
            </a:r>
            <a:endParaRPr lang="en-GB" sz="1200"/>
          </a:p>
        </p:txBody>
      </p:sp>
      <p:pic>
        <p:nvPicPr>
          <p:cNvPr id="163" name="Graphic 83">
            <a:extLst>
              <a:ext uri="{FF2B5EF4-FFF2-40B4-BE49-F238E27FC236}">
                <a16:creationId xmlns:a16="http://schemas.microsoft.com/office/drawing/2014/main" id="{2AB62C16-2F40-491E-B2C1-865D8C7BE286}"/>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7044" y="4865571"/>
            <a:ext cx="720000" cy="720000"/>
          </a:xfrm>
          <a:prstGeom prst="rect">
            <a:avLst/>
          </a:prstGeom>
        </p:spPr>
      </p:pic>
      <p:sp>
        <p:nvSpPr>
          <p:cNvPr id="165" name="TextBox 164">
            <a:extLst>
              <a:ext uri="{FF2B5EF4-FFF2-40B4-BE49-F238E27FC236}">
                <a16:creationId xmlns:a16="http://schemas.microsoft.com/office/drawing/2014/main" id="{1C377FD2-6352-4010-992A-DC606FD96E4C}"/>
              </a:ext>
            </a:extLst>
          </p:cNvPr>
          <p:cNvSpPr txBox="1"/>
          <p:nvPr/>
        </p:nvSpPr>
        <p:spPr>
          <a:xfrm>
            <a:off x="10046919" y="3873904"/>
            <a:ext cx="1533115" cy="571500"/>
          </a:xfrm>
          <a:prstGeom prst="rect">
            <a:avLst/>
          </a:prstGeom>
          <a:noFill/>
        </p:spPr>
        <p:txBody>
          <a:bodyPr wrap="square" lIns="108000" tIns="0" rIns="0" bIns="0" rtlCol="0" anchor="ctr">
            <a:noAutofit/>
          </a:bodyPr>
          <a:lstStyle/>
          <a:p>
            <a:r>
              <a:rPr lang="en-US" sz="1200"/>
              <a:t>e-service of the Estonian Road Administration</a:t>
            </a:r>
            <a:endParaRPr lang="et-EE" sz="1200"/>
          </a:p>
        </p:txBody>
      </p:sp>
      <p:sp>
        <p:nvSpPr>
          <p:cNvPr id="173" name="Rectangle 72">
            <a:extLst>
              <a:ext uri="{FF2B5EF4-FFF2-40B4-BE49-F238E27FC236}">
                <a16:creationId xmlns:a16="http://schemas.microsoft.com/office/drawing/2014/main" id="{658C2B70-5EE9-477C-A95A-647B83675C9D}"/>
              </a:ext>
            </a:extLst>
          </p:cNvPr>
          <p:cNvSpPr/>
          <p:nvPr/>
        </p:nvSpPr>
        <p:spPr>
          <a:xfrm>
            <a:off x="9466103"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75" name="Graphic 74">
            <a:extLst>
              <a:ext uri="{FF2B5EF4-FFF2-40B4-BE49-F238E27FC236}">
                <a16:creationId xmlns:a16="http://schemas.microsoft.com/office/drawing/2014/main" id="{0A1EE46D-F12E-41FD-B5BD-21FC1D50C74B}"/>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04004" y="4868117"/>
            <a:ext cx="720000" cy="720000"/>
          </a:xfrm>
          <a:prstGeom prst="rect">
            <a:avLst/>
          </a:prstGeom>
        </p:spPr>
      </p:pic>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10375752" y="5952033"/>
            <a:ext cx="1944661" cy="182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5368960" y="5830749"/>
            <a:ext cx="675185" cy="246221"/>
          </a:xfrm>
          <a:prstGeom prst="rect">
            <a:avLst/>
          </a:prstGeom>
          <a:noFill/>
        </p:spPr>
        <p:txBody>
          <a:bodyPr wrap="none" lIns="91440" tIns="0" rIns="91440" bIns="0" rtlCol="0" anchor="ctr">
            <a:spAutoFit/>
          </a:bodyPr>
          <a:lstStyle/>
          <a:p>
            <a:r>
              <a:rPr lang="et-EE" sz="1600">
                <a:solidFill>
                  <a:srgbClr val="0000F0"/>
                </a:solidFill>
              </a:rPr>
              <a:t>2012</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7521904" y="5830749"/>
            <a:ext cx="681597" cy="246221"/>
          </a:xfrm>
          <a:prstGeom prst="rect">
            <a:avLst/>
          </a:prstGeom>
          <a:noFill/>
        </p:spPr>
        <p:txBody>
          <a:bodyPr wrap="none" lIns="91440" tIns="0" rIns="91440" bIns="0" rtlCol="0" anchor="ctr">
            <a:spAutoFit/>
          </a:bodyPr>
          <a:lstStyle/>
          <a:p>
            <a:r>
              <a:rPr lang="et-EE" sz="1600">
                <a:solidFill>
                  <a:srgbClr val="0000F0"/>
                </a:solidFill>
              </a:rPr>
              <a:t>2013</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689346" y="5830749"/>
            <a:ext cx="686406" cy="246221"/>
          </a:xfrm>
          <a:prstGeom prst="rect">
            <a:avLst/>
          </a:prstGeom>
          <a:noFill/>
        </p:spPr>
        <p:txBody>
          <a:bodyPr wrap="none" lIns="91440" tIns="0" rIns="91440" bIns="0" rtlCol="0" anchor="ctr">
            <a:spAutoFit/>
          </a:bodyPr>
          <a:lstStyle/>
          <a:p>
            <a:r>
              <a:rPr lang="et-EE" sz="1600">
                <a:solidFill>
                  <a:srgbClr val="0000F0"/>
                </a:solidFill>
              </a:rPr>
              <a:t>2014</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8257858" y="5818428"/>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333389" y="5813533"/>
            <a:ext cx="1388305" cy="276999"/>
            <a:chOff x="3957908" y="5815419"/>
            <a:chExt cx="1388305"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1058700" y="5830749"/>
            <a:ext cx="700833" cy="246221"/>
          </a:xfrm>
          <a:prstGeom prst="rect">
            <a:avLst/>
          </a:prstGeom>
          <a:noFill/>
        </p:spPr>
        <p:txBody>
          <a:bodyPr wrap="none" lIns="91440" tIns="0" rIns="91440" bIns="0" rtlCol="0" anchor="ctr">
            <a:spAutoFit/>
          </a:bodyPr>
          <a:lstStyle/>
          <a:p>
            <a:r>
              <a:rPr lang="et-EE" sz="1600">
                <a:solidFill>
                  <a:srgbClr val="0000F0"/>
                </a:solidFill>
              </a:rPr>
              <a:t>2010</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6098647" y="5818428"/>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21F303E4-2650-7904-4126-85B8FFCEDD53}"/>
              </a:ext>
            </a:extLst>
          </p:cNvPr>
          <p:cNvGrpSpPr>
            <a:grpSpLocks noChangeAspect="1"/>
          </p:cNvGrpSpPr>
          <p:nvPr/>
        </p:nvGrpSpPr>
        <p:grpSpPr>
          <a:xfrm>
            <a:off x="1814035" y="5813533"/>
            <a:ext cx="1410459" cy="276999"/>
            <a:chOff x="3943961" y="5815419"/>
            <a:chExt cx="1410459" cy="276999"/>
          </a:xfrm>
        </p:grpSpPr>
        <p:cxnSp>
          <p:nvCxnSpPr>
            <p:cNvPr id="43" name="Straight Connector 42">
              <a:extLst>
                <a:ext uri="{FF2B5EF4-FFF2-40B4-BE49-F238E27FC236}">
                  <a16:creationId xmlns:a16="http://schemas.microsoft.com/office/drawing/2014/main" id="{7875AA6D-64D5-BE17-8A46-14F09376FA48}"/>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1F59C13-CACF-B982-6EC4-19155C6F411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3860645" y="5818428"/>
            <a:ext cx="1515275" cy="263437"/>
            <a:chOff x="3635298" y="5820314"/>
            <a:chExt cx="1515275"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a:stCxn id="48" idx="3"/>
            </p:cNvCxnSpPr>
            <p:nvPr/>
          </p:nvCxnSpPr>
          <p:spPr>
            <a:xfrm>
              <a:off x="3635298" y="5955746"/>
              <a:ext cx="150831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7EDC16CD-97CC-792A-A8E1-6296BB60A2F0}"/>
              </a:ext>
            </a:extLst>
          </p:cNvPr>
          <p:cNvSpPr txBox="1"/>
          <p:nvPr/>
        </p:nvSpPr>
        <p:spPr>
          <a:xfrm>
            <a:off x="3214314" y="5830749"/>
            <a:ext cx="646331" cy="246221"/>
          </a:xfrm>
          <a:prstGeom prst="rect">
            <a:avLst/>
          </a:prstGeom>
          <a:noFill/>
        </p:spPr>
        <p:txBody>
          <a:bodyPr wrap="none" lIns="91440" tIns="0" rIns="91440" bIns="0" rtlCol="0" anchor="ctr">
            <a:spAutoFit/>
          </a:bodyPr>
          <a:lstStyle/>
          <a:p>
            <a:r>
              <a:rPr lang="et-EE" sz="1600">
                <a:solidFill>
                  <a:srgbClr val="0000F0"/>
                </a:solidFill>
              </a:rPr>
              <a:t>2011</a:t>
            </a:r>
            <a:endParaRPr lang="en-GB" sz="1600">
              <a:solidFill>
                <a:srgbClr val="0000F0"/>
              </a:solidFill>
            </a:endParaRPr>
          </a:p>
        </p:txBody>
      </p:sp>
      <p:pic>
        <p:nvPicPr>
          <p:cNvPr id="49" name="Graphic 48">
            <a:extLst>
              <a:ext uri="{FF2B5EF4-FFF2-40B4-BE49-F238E27FC236}">
                <a16:creationId xmlns:a16="http://schemas.microsoft.com/office/drawing/2014/main" id="{F7765F2B-01EF-A657-A3FD-BCA4F4611E8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72878" y="3799654"/>
            <a:ext cx="720000" cy="720000"/>
          </a:xfrm>
          <a:prstGeom prst="rect">
            <a:avLst/>
          </a:prstGeom>
        </p:spPr>
      </p:pic>
      <p:pic>
        <p:nvPicPr>
          <p:cNvPr id="51" name="Graphic 50">
            <a:extLst>
              <a:ext uri="{FF2B5EF4-FFF2-40B4-BE49-F238E27FC236}">
                <a16:creationId xmlns:a16="http://schemas.microsoft.com/office/drawing/2014/main" id="{0F205D9D-1674-CC8A-F2A6-D5F42534AE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64494" y="4873813"/>
            <a:ext cx="720000" cy="720000"/>
          </a:xfrm>
          <a:prstGeom prst="rect">
            <a:avLst/>
          </a:prstGeom>
        </p:spPr>
      </p:pic>
      <p:pic>
        <p:nvPicPr>
          <p:cNvPr id="68" name="Graphic 67">
            <a:extLst>
              <a:ext uri="{FF2B5EF4-FFF2-40B4-BE49-F238E27FC236}">
                <a16:creationId xmlns:a16="http://schemas.microsoft.com/office/drawing/2014/main" id="{3BCDE073-370A-8E58-6A6B-ADDA3DBDD2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61702" y="3799654"/>
            <a:ext cx="720000" cy="720000"/>
          </a:xfrm>
          <a:prstGeom prst="rect">
            <a:avLst/>
          </a:prstGeom>
        </p:spPr>
      </p:pic>
      <p:pic>
        <p:nvPicPr>
          <p:cNvPr id="5" name="Graphic 42">
            <a:extLst>
              <a:ext uri="{FF2B5EF4-FFF2-40B4-BE49-F238E27FC236}">
                <a16:creationId xmlns:a16="http://schemas.microsoft.com/office/drawing/2014/main" id="{EDDBB12C-2A36-9170-49FB-6BDAF6C8C2D2}"/>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1611" y="4873813"/>
            <a:ext cx="720000" cy="720000"/>
          </a:xfrm>
          <a:prstGeom prst="rect">
            <a:avLst/>
          </a:prstGeom>
        </p:spPr>
      </p:pic>
      <p:sp>
        <p:nvSpPr>
          <p:cNvPr id="9" name="TextBox 8">
            <a:extLst>
              <a:ext uri="{FF2B5EF4-FFF2-40B4-BE49-F238E27FC236}">
                <a16:creationId xmlns:a16="http://schemas.microsoft.com/office/drawing/2014/main" id="{6E981CCB-CA84-F422-944A-DE0BFEC4673A}"/>
              </a:ext>
            </a:extLst>
          </p:cNvPr>
          <p:cNvSpPr txBox="1"/>
          <p:nvPr/>
        </p:nvSpPr>
        <p:spPr>
          <a:xfrm>
            <a:off x="1392452" y="4873548"/>
            <a:ext cx="1526145" cy="712024"/>
          </a:xfrm>
          <a:prstGeom prst="rect">
            <a:avLst/>
          </a:prstGeom>
          <a:noFill/>
        </p:spPr>
        <p:txBody>
          <a:bodyPr wrap="square" lIns="108000" tIns="0" rIns="0" bIns="0" rtlCol="0" anchor="ctr">
            <a:noAutofit/>
          </a:bodyPr>
          <a:lstStyle/>
          <a:p>
            <a:r>
              <a:rPr lang="et-EE" sz="1200"/>
              <a:t>e-</a:t>
            </a:r>
            <a:r>
              <a:rPr lang="et-EE" sz="1200" err="1"/>
              <a:t>prescriptions</a:t>
            </a:r>
            <a:endParaRPr lang="en-GB" sz="1200"/>
          </a:p>
        </p:txBody>
      </p:sp>
    </p:spTree>
    <p:extLst>
      <p:ext uri="{BB962C8B-B14F-4D97-AF65-F5344CB8AC3E}">
        <p14:creationId xmlns:p14="http://schemas.microsoft.com/office/powerpoint/2010/main" val="2882921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78" name="Rectangle 44">
            <a:extLst>
              <a:ext uri="{FF2B5EF4-FFF2-40B4-BE49-F238E27FC236}">
                <a16:creationId xmlns:a16="http://schemas.microsoft.com/office/drawing/2014/main" id="{5620131D-CA9A-43CC-B841-FF3E642D9D3C}"/>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4" name="Rectangle 48">
            <a:extLst>
              <a:ext uri="{FF2B5EF4-FFF2-40B4-BE49-F238E27FC236}">
                <a16:creationId xmlns:a16="http://schemas.microsoft.com/office/drawing/2014/main" id="{BAA31A47-E150-4C1A-B3C7-41CB26E343D4}"/>
              </a:ext>
            </a:extLst>
          </p:cNvPr>
          <p:cNvSpPr/>
          <p:nvPr/>
        </p:nvSpPr>
        <p:spPr>
          <a:xfrm>
            <a:off x="2900358"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cxnSp>
        <p:nvCxnSpPr>
          <p:cNvPr id="7" name="Straight Connector 6">
            <a:extLst>
              <a:ext uri="{FF2B5EF4-FFF2-40B4-BE49-F238E27FC236}">
                <a16:creationId xmlns:a16="http://schemas.microsoft.com/office/drawing/2014/main" id="{3C4043DF-8FD9-1587-9848-2C1478919FE7}"/>
              </a:ext>
            </a:extLst>
          </p:cNvPr>
          <p:cNvCxnSpPr>
            <a:cxnSpLocks/>
            <a:stCxn id="28" idx="3"/>
          </p:cNvCxnSpPr>
          <p:nvPr/>
        </p:nvCxnSpPr>
        <p:spPr>
          <a:xfrm flipV="1">
            <a:off x="9723522" y="5950147"/>
            <a:ext cx="2709182" cy="1602"/>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C7F326-498D-749C-1AC1-289C17D0CB55}"/>
              </a:ext>
            </a:extLst>
          </p:cNvPr>
          <p:cNvSpPr txBox="1"/>
          <p:nvPr/>
        </p:nvSpPr>
        <p:spPr>
          <a:xfrm>
            <a:off x="4718333" y="5828638"/>
            <a:ext cx="668773" cy="246221"/>
          </a:xfrm>
          <a:prstGeom prst="rect">
            <a:avLst/>
          </a:prstGeom>
          <a:noFill/>
        </p:spPr>
        <p:txBody>
          <a:bodyPr wrap="none" lIns="91440" tIns="0" rIns="91440" bIns="0" rtlCol="0" anchor="ctr">
            <a:spAutoFit/>
          </a:bodyPr>
          <a:lstStyle/>
          <a:p>
            <a:r>
              <a:rPr lang="et-EE" sz="1600">
                <a:solidFill>
                  <a:srgbClr val="0000F0"/>
                </a:solidFill>
              </a:rPr>
              <a:t>2017</a:t>
            </a:r>
            <a:endParaRPr lang="en-GB" sz="1600">
              <a:solidFill>
                <a:srgbClr val="0000F0"/>
              </a:solidFill>
            </a:endParaRPr>
          </a:p>
        </p:txBody>
      </p:sp>
      <p:sp>
        <p:nvSpPr>
          <p:cNvPr id="27" name="TextBox 26">
            <a:extLst>
              <a:ext uri="{FF2B5EF4-FFF2-40B4-BE49-F238E27FC236}">
                <a16:creationId xmlns:a16="http://schemas.microsoft.com/office/drawing/2014/main" id="{D0BFE4BF-2E65-28E8-7637-489EED86D9ED}"/>
              </a:ext>
            </a:extLst>
          </p:cNvPr>
          <p:cNvSpPr txBox="1"/>
          <p:nvPr/>
        </p:nvSpPr>
        <p:spPr>
          <a:xfrm>
            <a:off x="6871277" y="5828638"/>
            <a:ext cx="686406" cy="246221"/>
          </a:xfrm>
          <a:prstGeom prst="rect">
            <a:avLst/>
          </a:prstGeom>
          <a:noFill/>
        </p:spPr>
        <p:txBody>
          <a:bodyPr wrap="none" lIns="91440" tIns="0" rIns="91440" bIns="0" rtlCol="0" anchor="ctr">
            <a:spAutoFit/>
          </a:bodyPr>
          <a:lstStyle/>
          <a:p>
            <a:r>
              <a:rPr lang="et-EE" sz="1600">
                <a:solidFill>
                  <a:srgbClr val="0000F0"/>
                </a:solidFill>
              </a:rPr>
              <a:t>2018</a:t>
            </a:r>
            <a:endParaRPr lang="en-GB" sz="1600">
              <a:solidFill>
                <a:srgbClr val="0000F0"/>
              </a:solidFill>
            </a:endParaRPr>
          </a:p>
        </p:txBody>
      </p:sp>
      <p:sp>
        <p:nvSpPr>
          <p:cNvPr id="28" name="TextBox 27">
            <a:extLst>
              <a:ext uri="{FF2B5EF4-FFF2-40B4-BE49-F238E27FC236}">
                <a16:creationId xmlns:a16="http://schemas.microsoft.com/office/drawing/2014/main" id="{059E9AEB-8B73-556D-1C56-A8CF97738B7E}"/>
              </a:ext>
            </a:extLst>
          </p:cNvPr>
          <p:cNvSpPr txBox="1"/>
          <p:nvPr/>
        </p:nvSpPr>
        <p:spPr>
          <a:xfrm>
            <a:off x="9038719" y="5828638"/>
            <a:ext cx="684803" cy="246221"/>
          </a:xfrm>
          <a:prstGeom prst="rect">
            <a:avLst/>
          </a:prstGeom>
          <a:noFill/>
        </p:spPr>
        <p:txBody>
          <a:bodyPr wrap="none" lIns="91440" tIns="0" rIns="91440" bIns="0" rtlCol="0" anchor="ctr">
            <a:spAutoFit/>
          </a:bodyPr>
          <a:lstStyle/>
          <a:p>
            <a:r>
              <a:rPr lang="et-EE" sz="1600">
                <a:solidFill>
                  <a:srgbClr val="0000F0"/>
                </a:solidFill>
              </a:rPr>
              <a:t>2019</a:t>
            </a:r>
            <a:endParaRPr lang="en-GB" sz="1600">
              <a:solidFill>
                <a:srgbClr val="0000F0"/>
              </a:solidFill>
            </a:endParaRPr>
          </a:p>
        </p:txBody>
      </p:sp>
      <p:grpSp>
        <p:nvGrpSpPr>
          <p:cNvPr id="29" name="Group 28">
            <a:extLst>
              <a:ext uri="{FF2B5EF4-FFF2-40B4-BE49-F238E27FC236}">
                <a16:creationId xmlns:a16="http://schemas.microsoft.com/office/drawing/2014/main" id="{34D3025C-7AD5-551B-C6FE-A1A721C4AC3A}"/>
              </a:ext>
            </a:extLst>
          </p:cNvPr>
          <p:cNvGrpSpPr>
            <a:grpSpLocks noChangeAspect="1"/>
          </p:cNvGrpSpPr>
          <p:nvPr/>
        </p:nvGrpSpPr>
        <p:grpSpPr>
          <a:xfrm>
            <a:off x="7607231" y="5816317"/>
            <a:ext cx="1438542" cy="263437"/>
            <a:chOff x="3787338" y="5820314"/>
            <a:chExt cx="1438542" cy="263437"/>
          </a:xfrm>
        </p:grpSpPr>
        <p:cxnSp>
          <p:nvCxnSpPr>
            <p:cNvPr id="30" name="Straight Connector 29">
              <a:extLst>
                <a:ext uri="{FF2B5EF4-FFF2-40B4-BE49-F238E27FC236}">
                  <a16:creationId xmlns:a16="http://schemas.microsoft.com/office/drawing/2014/main" id="{FCEB15DC-0530-C194-C8AD-9D16FF3408BE}"/>
                </a:ext>
              </a:extLst>
            </p:cNvPr>
            <p:cNvCxnSpPr>
              <a:cxnSpLocks/>
            </p:cNvCxnSpPr>
            <p:nvPr/>
          </p:nvCxnSpPr>
          <p:spPr>
            <a:xfrm>
              <a:off x="5225880"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95F661-E466-DADC-CA13-88B350AFED1D}"/>
                </a:ext>
              </a:extLst>
            </p:cNvPr>
            <p:cNvCxnSpPr>
              <a:cxnSpLocks/>
            </p:cNvCxnSpPr>
            <p:nvPr/>
          </p:nvCxnSpPr>
          <p:spPr>
            <a:xfrm>
              <a:off x="3787338" y="5955746"/>
              <a:ext cx="1438542"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8EFB576C-68DB-2CD5-AB8C-CDCA71C066E0}"/>
              </a:ext>
            </a:extLst>
          </p:cNvPr>
          <p:cNvGrpSpPr>
            <a:grpSpLocks noChangeAspect="1"/>
          </p:cNvGrpSpPr>
          <p:nvPr/>
        </p:nvGrpSpPr>
        <p:grpSpPr>
          <a:xfrm>
            <a:off x="-528736" y="5829483"/>
            <a:ext cx="2753441" cy="283094"/>
            <a:chOff x="2592772" y="5815419"/>
            <a:chExt cx="2753441" cy="276999"/>
          </a:xfrm>
        </p:grpSpPr>
        <p:cxnSp>
          <p:nvCxnSpPr>
            <p:cNvPr id="33" name="Straight Connector 32">
              <a:extLst>
                <a:ext uri="{FF2B5EF4-FFF2-40B4-BE49-F238E27FC236}">
                  <a16:creationId xmlns:a16="http://schemas.microsoft.com/office/drawing/2014/main" id="{D2654A80-021E-E6E8-47ED-F82966A10C05}"/>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3A9CA39-6EE7-5584-3CCA-FB7BC8A09C8F}"/>
                </a:ext>
              </a:extLst>
            </p:cNvPr>
            <p:cNvCxnSpPr>
              <a:cxnSpLocks/>
            </p:cNvCxnSpPr>
            <p:nvPr/>
          </p:nvCxnSpPr>
          <p:spPr>
            <a:xfrm>
              <a:off x="2592772" y="5952033"/>
              <a:ext cx="275344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35" name="TextBox 34">
            <a:extLst>
              <a:ext uri="{FF2B5EF4-FFF2-40B4-BE49-F238E27FC236}">
                <a16:creationId xmlns:a16="http://schemas.microsoft.com/office/drawing/2014/main" id="{BA81FB80-C385-2012-136D-2DCA91B645D8}"/>
              </a:ext>
            </a:extLst>
          </p:cNvPr>
          <p:cNvSpPr txBox="1"/>
          <p:nvPr/>
        </p:nvSpPr>
        <p:spPr>
          <a:xfrm>
            <a:off x="2228489" y="5852793"/>
            <a:ext cx="678391" cy="246221"/>
          </a:xfrm>
          <a:prstGeom prst="rect">
            <a:avLst/>
          </a:prstGeom>
          <a:noFill/>
        </p:spPr>
        <p:txBody>
          <a:bodyPr wrap="none" lIns="91440" tIns="0" rIns="91440" bIns="0" rtlCol="0" anchor="ctr">
            <a:spAutoFit/>
          </a:bodyPr>
          <a:lstStyle/>
          <a:p>
            <a:r>
              <a:rPr lang="et-EE" sz="1600">
                <a:solidFill>
                  <a:srgbClr val="0000F0"/>
                </a:solidFill>
              </a:rPr>
              <a:t>2015</a:t>
            </a:r>
            <a:endParaRPr lang="en-GB" sz="1600">
              <a:solidFill>
                <a:srgbClr val="0000F0"/>
              </a:solidFill>
            </a:endParaRPr>
          </a:p>
        </p:txBody>
      </p:sp>
      <p:grpSp>
        <p:nvGrpSpPr>
          <p:cNvPr id="36" name="Group 35">
            <a:extLst>
              <a:ext uri="{FF2B5EF4-FFF2-40B4-BE49-F238E27FC236}">
                <a16:creationId xmlns:a16="http://schemas.microsoft.com/office/drawing/2014/main" id="{9F64E9A4-07ED-5F77-49CD-DAB1B48318F9}"/>
              </a:ext>
            </a:extLst>
          </p:cNvPr>
          <p:cNvGrpSpPr>
            <a:grpSpLocks noChangeAspect="1"/>
          </p:cNvGrpSpPr>
          <p:nvPr/>
        </p:nvGrpSpPr>
        <p:grpSpPr>
          <a:xfrm>
            <a:off x="5448020" y="5816317"/>
            <a:ext cx="1428698" cy="263437"/>
            <a:chOff x="3545737" y="5820314"/>
            <a:chExt cx="1428698" cy="263437"/>
          </a:xfrm>
        </p:grpSpPr>
        <p:cxnSp>
          <p:nvCxnSpPr>
            <p:cNvPr id="37" name="Straight Connector 36">
              <a:extLst>
                <a:ext uri="{FF2B5EF4-FFF2-40B4-BE49-F238E27FC236}">
                  <a16:creationId xmlns:a16="http://schemas.microsoft.com/office/drawing/2014/main" id="{D8D3D21D-E890-C2CF-3A8E-F50B215B796D}"/>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C4FC666-9793-48CB-EED6-CB1750608A18}"/>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DF752451-B25F-849A-D22F-A63DE2538B16}"/>
              </a:ext>
            </a:extLst>
          </p:cNvPr>
          <p:cNvGrpSpPr>
            <a:grpSpLocks noChangeAspect="1"/>
          </p:cNvGrpSpPr>
          <p:nvPr/>
        </p:nvGrpSpPr>
        <p:grpSpPr>
          <a:xfrm>
            <a:off x="2918597" y="5816317"/>
            <a:ext cx="1806696" cy="263437"/>
            <a:chOff x="3343877" y="5820314"/>
            <a:chExt cx="1806696" cy="263437"/>
          </a:xfrm>
        </p:grpSpPr>
        <p:cxnSp>
          <p:nvCxnSpPr>
            <p:cNvPr id="46" name="Straight Connector 45">
              <a:extLst>
                <a:ext uri="{FF2B5EF4-FFF2-40B4-BE49-F238E27FC236}">
                  <a16:creationId xmlns:a16="http://schemas.microsoft.com/office/drawing/2014/main" id="{9FAF6D65-B537-0757-51C4-72A116F20978}"/>
                </a:ext>
              </a:extLst>
            </p:cNvPr>
            <p:cNvCxnSpPr>
              <a:cxnSpLocks/>
            </p:cNvCxnSpPr>
            <p:nvPr/>
          </p:nvCxnSpPr>
          <p:spPr>
            <a:xfrm>
              <a:off x="5150573"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E01D3B1-8343-4390-E408-06D8B4D7C753}"/>
                </a:ext>
              </a:extLst>
            </p:cNvPr>
            <p:cNvCxnSpPr>
              <a:cxnSpLocks/>
            </p:cNvCxnSpPr>
            <p:nvPr/>
          </p:nvCxnSpPr>
          <p:spPr>
            <a:xfrm>
              <a:off x="3343877" y="5955746"/>
              <a:ext cx="179973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6E981CCB-CA84-F422-944A-DE0BFEC4673A}"/>
              </a:ext>
            </a:extLst>
          </p:cNvPr>
          <p:cNvSpPr txBox="1"/>
          <p:nvPr/>
        </p:nvSpPr>
        <p:spPr>
          <a:xfrm>
            <a:off x="2562241" y="4879924"/>
            <a:ext cx="1526145" cy="727692"/>
          </a:xfrm>
          <a:prstGeom prst="rect">
            <a:avLst/>
          </a:prstGeom>
          <a:noFill/>
        </p:spPr>
        <p:txBody>
          <a:bodyPr wrap="square" lIns="108000" tIns="0" rIns="0" bIns="0" rtlCol="0" anchor="ctr">
            <a:noAutofit/>
          </a:bodyPr>
          <a:lstStyle/>
          <a:p>
            <a:r>
              <a:rPr lang="et-EE" sz="1200"/>
              <a:t>e-</a:t>
            </a:r>
            <a:r>
              <a:rPr lang="et-EE" sz="1200" err="1"/>
              <a:t>receipt</a:t>
            </a:r>
            <a:endParaRPr lang="en-GB" sz="1200"/>
          </a:p>
        </p:txBody>
      </p:sp>
      <p:sp>
        <p:nvSpPr>
          <p:cNvPr id="2" name="TextBox 1">
            <a:extLst>
              <a:ext uri="{FF2B5EF4-FFF2-40B4-BE49-F238E27FC236}">
                <a16:creationId xmlns:a16="http://schemas.microsoft.com/office/drawing/2014/main" id="{7FCDCDB2-A827-7A16-9269-FCB3BE3AC64A}"/>
              </a:ext>
            </a:extLst>
          </p:cNvPr>
          <p:cNvSpPr txBox="1"/>
          <p:nvPr/>
        </p:nvSpPr>
        <p:spPr>
          <a:xfrm>
            <a:off x="7224174" y="3795283"/>
            <a:ext cx="1304027" cy="688530"/>
          </a:xfrm>
          <a:prstGeom prst="rect">
            <a:avLst/>
          </a:prstGeom>
          <a:noFill/>
        </p:spPr>
        <p:txBody>
          <a:bodyPr wrap="square" lIns="108000" tIns="0" rIns="0" bIns="0" rtlCol="0" anchor="ctr">
            <a:noAutofit/>
          </a:bodyPr>
          <a:lstStyle/>
          <a:p>
            <a:r>
              <a:rPr lang="et-EE" sz="1200" err="1"/>
              <a:t>kick-off</a:t>
            </a:r>
            <a:r>
              <a:rPr lang="et-EE" sz="1200"/>
              <a:t>: </a:t>
            </a:r>
            <a:r>
              <a:rPr lang="et-EE" sz="1200" err="1"/>
              <a:t>proactive</a:t>
            </a:r>
            <a:r>
              <a:rPr lang="et-EE" sz="1200"/>
              <a:t> </a:t>
            </a:r>
            <a:r>
              <a:rPr lang="et-EE" sz="1200" err="1"/>
              <a:t>government</a:t>
            </a:r>
            <a:endParaRPr lang="en-GB" sz="1200"/>
          </a:p>
        </p:txBody>
      </p:sp>
      <p:sp>
        <p:nvSpPr>
          <p:cNvPr id="3" name="TextBox 2">
            <a:extLst>
              <a:ext uri="{FF2B5EF4-FFF2-40B4-BE49-F238E27FC236}">
                <a16:creationId xmlns:a16="http://schemas.microsoft.com/office/drawing/2014/main" id="{E744C837-AC44-BDA5-2496-EE8988BB670B}"/>
              </a:ext>
            </a:extLst>
          </p:cNvPr>
          <p:cNvSpPr txBox="1"/>
          <p:nvPr/>
        </p:nvSpPr>
        <p:spPr>
          <a:xfrm>
            <a:off x="7227574" y="4866567"/>
            <a:ext cx="1474839" cy="712738"/>
          </a:xfrm>
          <a:prstGeom prst="rect">
            <a:avLst/>
          </a:prstGeom>
          <a:noFill/>
        </p:spPr>
        <p:txBody>
          <a:bodyPr wrap="square" lIns="108000" tIns="0" rIns="0" bIns="0" rtlCol="0" anchor="ctr">
            <a:noAutofit/>
          </a:bodyPr>
          <a:lstStyle/>
          <a:p>
            <a:r>
              <a:rPr lang="et-EE" sz="1200" err="1"/>
              <a:t>cross-border</a:t>
            </a:r>
            <a:r>
              <a:rPr lang="et-EE" sz="1200"/>
              <a:t> </a:t>
            </a:r>
            <a:endParaRPr lang="en-US" sz="1200"/>
          </a:p>
          <a:p>
            <a:r>
              <a:rPr lang="et-EE" sz="1200"/>
              <a:t>e-</a:t>
            </a:r>
            <a:r>
              <a:rPr lang="et-EE" sz="1200" err="1"/>
              <a:t>prescription</a:t>
            </a:r>
            <a:endParaRPr lang="en-GB" sz="1200"/>
          </a:p>
        </p:txBody>
      </p:sp>
      <p:pic>
        <p:nvPicPr>
          <p:cNvPr id="8" name="Graphic 7">
            <a:extLst>
              <a:ext uri="{FF2B5EF4-FFF2-40B4-BE49-F238E27FC236}">
                <a16:creationId xmlns:a16="http://schemas.microsoft.com/office/drawing/2014/main" id="{4B89DE16-03BF-6033-8C59-98FDC0C7ED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25493" y="4880129"/>
            <a:ext cx="720000" cy="720000"/>
          </a:xfrm>
          <a:prstGeom prst="rect">
            <a:avLst/>
          </a:prstGeom>
        </p:spPr>
      </p:pic>
      <p:pic>
        <p:nvPicPr>
          <p:cNvPr id="10" name="Graphic 9">
            <a:extLst>
              <a:ext uri="{FF2B5EF4-FFF2-40B4-BE49-F238E27FC236}">
                <a16:creationId xmlns:a16="http://schemas.microsoft.com/office/drawing/2014/main" id="{BAE47D36-893D-D6B9-0B94-89226839EC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5611" y="3778996"/>
            <a:ext cx="720000" cy="720000"/>
          </a:xfrm>
          <a:prstGeom prst="rect">
            <a:avLst/>
          </a:prstGeom>
        </p:spPr>
      </p:pic>
      <p:sp>
        <p:nvSpPr>
          <p:cNvPr id="11" name="TextBox 10">
            <a:extLst>
              <a:ext uri="{FF2B5EF4-FFF2-40B4-BE49-F238E27FC236}">
                <a16:creationId xmlns:a16="http://schemas.microsoft.com/office/drawing/2014/main" id="{DC8CE8DD-0DEE-0EE3-5E38-964C23F4717E}"/>
              </a:ext>
            </a:extLst>
          </p:cNvPr>
          <p:cNvSpPr txBox="1"/>
          <p:nvPr/>
        </p:nvSpPr>
        <p:spPr>
          <a:xfrm>
            <a:off x="5081536" y="3853866"/>
            <a:ext cx="1038228" cy="571500"/>
          </a:xfrm>
          <a:prstGeom prst="rect">
            <a:avLst/>
          </a:prstGeom>
          <a:noFill/>
        </p:spPr>
        <p:txBody>
          <a:bodyPr wrap="square" lIns="108000" tIns="0" rIns="0" bIns="0" rtlCol="0" anchor="ctr">
            <a:noAutofit/>
          </a:bodyPr>
          <a:lstStyle/>
          <a:p>
            <a:r>
              <a:rPr lang="et-EE" sz="1200">
                <a:solidFill>
                  <a:srgbClr val="0000F0"/>
                </a:solidFill>
              </a:rPr>
              <a:t>NIIS</a:t>
            </a:r>
          </a:p>
          <a:p>
            <a:r>
              <a:rPr lang="et-EE" sz="1200">
                <a:solidFill>
                  <a:srgbClr val="0000F0"/>
                </a:solidFill>
              </a:rPr>
              <a:t>X-Road® </a:t>
            </a:r>
          </a:p>
          <a:p>
            <a:r>
              <a:rPr lang="et-EE" sz="1200" err="1">
                <a:solidFill>
                  <a:srgbClr val="0000F0"/>
                </a:solidFill>
              </a:rPr>
              <a:t>consortium</a:t>
            </a:r>
            <a:endParaRPr lang="et-EE" sz="1200">
              <a:solidFill>
                <a:srgbClr val="0000F0"/>
              </a:solidFill>
            </a:endParaRPr>
          </a:p>
        </p:txBody>
      </p:sp>
      <p:pic>
        <p:nvPicPr>
          <p:cNvPr id="12" name="Graphic 44">
            <a:extLst>
              <a:ext uri="{FF2B5EF4-FFF2-40B4-BE49-F238E27FC236}">
                <a16:creationId xmlns:a16="http://schemas.microsoft.com/office/drawing/2014/main" id="{FCFF7BEC-E144-3F61-2FD2-4580DAD9ED0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51720" y="3778996"/>
            <a:ext cx="720000" cy="720000"/>
          </a:xfrm>
          <a:prstGeom prst="rect">
            <a:avLst/>
          </a:prstGeom>
        </p:spPr>
      </p:pic>
      <p:sp>
        <p:nvSpPr>
          <p:cNvPr id="13" name="TextBox 12">
            <a:extLst>
              <a:ext uri="{FF2B5EF4-FFF2-40B4-BE49-F238E27FC236}">
                <a16:creationId xmlns:a16="http://schemas.microsoft.com/office/drawing/2014/main" id="{12CF7BCE-F99C-5980-568C-6B893F667DCF}"/>
              </a:ext>
            </a:extLst>
          </p:cNvPr>
          <p:cNvSpPr txBox="1"/>
          <p:nvPr/>
        </p:nvSpPr>
        <p:spPr>
          <a:xfrm>
            <a:off x="5079018" y="4873548"/>
            <a:ext cx="1196069" cy="725109"/>
          </a:xfrm>
          <a:prstGeom prst="rect">
            <a:avLst/>
          </a:prstGeom>
          <a:noFill/>
        </p:spPr>
        <p:txBody>
          <a:bodyPr wrap="square" lIns="108000" tIns="0" rIns="0" bIns="0" rtlCol="0" anchor="ctr">
            <a:noAutofit/>
          </a:bodyPr>
          <a:lstStyle/>
          <a:p>
            <a:r>
              <a:rPr lang="et-EE" sz="1200" dirty="0"/>
              <a:t>data </a:t>
            </a:r>
          </a:p>
          <a:p>
            <a:r>
              <a:rPr lang="et-EE" sz="1200" dirty="0" err="1"/>
              <a:t>embassy</a:t>
            </a:r>
            <a:endParaRPr lang="en-GB" sz="1200" dirty="0"/>
          </a:p>
        </p:txBody>
      </p:sp>
      <p:pic>
        <p:nvPicPr>
          <p:cNvPr id="14" name="Graphic 13">
            <a:extLst>
              <a:ext uri="{FF2B5EF4-FFF2-40B4-BE49-F238E27FC236}">
                <a16:creationId xmlns:a16="http://schemas.microsoft.com/office/drawing/2014/main" id="{2797CD2D-15D6-5758-42F0-4B36FA1EA2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9018" y="4859305"/>
            <a:ext cx="720000" cy="720000"/>
          </a:xfrm>
          <a:prstGeom prst="rect">
            <a:avLst/>
          </a:prstGeom>
        </p:spPr>
      </p:pic>
      <p:sp>
        <p:nvSpPr>
          <p:cNvPr id="15" name="TextBox 14">
            <a:extLst>
              <a:ext uri="{FF2B5EF4-FFF2-40B4-BE49-F238E27FC236}">
                <a16:creationId xmlns:a16="http://schemas.microsoft.com/office/drawing/2014/main" id="{72E037A1-32C2-B110-878C-092380C128F0}"/>
              </a:ext>
            </a:extLst>
          </p:cNvPr>
          <p:cNvSpPr txBox="1"/>
          <p:nvPr/>
        </p:nvSpPr>
        <p:spPr>
          <a:xfrm>
            <a:off x="9376917" y="4880128"/>
            <a:ext cx="1038228" cy="718529"/>
          </a:xfrm>
          <a:prstGeom prst="rect">
            <a:avLst/>
          </a:prstGeom>
          <a:noFill/>
        </p:spPr>
        <p:txBody>
          <a:bodyPr wrap="square" lIns="108000" tIns="0" rIns="0" bIns="0" rtlCol="0" anchor="ctr">
            <a:noAutofit/>
          </a:bodyPr>
          <a:lstStyle/>
          <a:p>
            <a:r>
              <a:rPr lang="et-EE" sz="1200" err="1"/>
              <a:t>reporting</a:t>
            </a:r>
          </a:p>
          <a:p>
            <a:r>
              <a:rPr lang="et-EE" sz="1200"/>
              <a:t>3.0</a:t>
            </a:r>
            <a:endParaRPr lang="en-GB" sz="1200"/>
          </a:p>
        </p:txBody>
      </p:sp>
      <p:sp>
        <p:nvSpPr>
          <p:cNvPr id="16" name="TextBox 15">
            <a:extLst>
              <a:ext uri="{FF2B5EF4-FFF2-40B4-BE49-F238E27FC236}">
                <a16:creationId xmlns:a16="http://schemas.microsoft.com/office/drawing/2014/main" id="{3CD6E41A-0795-191F-A096-4275C15937DD}"/>
              </a:ext>
            </a:extLst>
          </p:cNvPr>
          <p:cNvSpPr txBox="1"/>
          <p:nvPr/>
        </p:nvSpPr>
        <p:spPr>
          <a:xfrm>
            <a:off x="9376917" y="3864761"/>
            <a:ext cx="1038228" cy="565965"/>
          </a:xfrm>
          <a:prstGeom prst="rect">
            <a:avLst/>
          </a:prstGeom>
          <a:noFill/>
        </p:spPr>
        <p:txBody>
          <a:bodyPr wrap="square" lIns="108000" tIns="0" rIns="0" bIns="0" rtlCol="0" anchor="ctr">
            <a:noAutofit/>
          </a:bodyPr>
          <a:lstStyle/>
          <a:p>
            <a:r>
              <a:rPr lang="et-EE" sz="1200"/>
              <a:t>AI </a:t>
            </a:r>
            <a:r>
              <a:rPr lang="et-EE" sz="1200" err="1"/>
              <a:t>strategy</a:t>
            </a:r>
            <a:r>
              <a:rPr lang="et-EE" sz="1200"/>
              <a:t> </a:t>
            </a:r>
            <a:endParaRPr lang="en-GB" sz="1200"/>
          </a:p>
        </p:txBody>
      </p:sp>
      <p:pic>
        <p:nvPicPr>
          <p:cNvPr id="17" name="Graphic 16">
            <a:extLst>
              <a:ext uri="{FF2B5EF4-FFF2-40B4-BE49-F238E27FC236}">
                <a16:creationId xmlns:a16="http://schemas.microsoft.com/office/drawing/2014/main" id="{8BAAB19E-2643-FC03-1DBF-4B14DC5F4C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74885" y="3778996"/>
            <a:ext cx="720000" cy="720000"/>
          </a:xfrm>
          <a:prstGeom prst="rect">
            <a:avLst/>
          </a:prstGeom>
        </p:spPr>
      </p:pic>
      <p:pic>
        <p:nvPicPr>
          <p:cNvPr id="18" name="Graphic 17">
            <a:extLst>
              <a:ext uri="{FF2B5EF4-FFF2-40B4-BE49-F238E27FC236}">
                <a16:creationId xmlns:a16="http://schemas.microsoft.com/office/drawing/2014/main" id="{5750FE70-85E2-10B4-3BCA-8B9F7111D6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74885" y="4859776"/>
            <a:ext cx="720000" cy="720000"/>
          </a:xfrm>
          <a:prstGeom prst="rect">
            <a:avLst/>
          </a:prstGeom>
        </p:spPr>
      </p:pic>
      <p:pic>
        <p:nvPicPr>
          <p:cNvPr id="21" name="Picture 20">
            <a:extLst>
              <a:ext uri="{FF2B5EF4-FFF2-40B4-BE49-F238E27FC236}">
                <a16:creationId xmlns:a16="http://schemas.microsoft.com/office/drawing/2014/main" id="{8BF79261-8A94-5186-8300-126252A488F4}"/>
              </a:ext>
            </a:extLst>
          </p:cNvPr>
          <p:cNvPicPr>
            <a:picLocks noChangeAspect="1"/>
          </p:cNvPicPr>
          <p:nvPr/>
        </p:nvPicPr>
        <p:blipFill>
          <a:blip r:embed="rId9"/>
          <a:stretch>
            <a:fillRect/>
          </a:stretch>
        </p:blipFill>
        <p:spPr>
          <a:xfrm>
            <a:off x="1862915" y="4890262"/>
            <a:ext cx="719390" cy="735220"/>
          </a:xfrm>
          <a:prstGeom prst="rect">
            <a:avLst/>
          </a:prstGeom>
        </p:spPr>
      </p:pic>
    </p:spTree>
    <p:extLst>
      <p:ext uri="{BB962C8B-B14F-4D97-AF65-F5344CB8AC3E}">
        <p14:creationId xmlns:p14="http://schemas.microsoft.com/office/powerpoint/2010/main" val="3508765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solidFill>
                  <a:srgbClr val="0000F0"/>
                </a:solidFill>
              </a:rPr>
              <a:t>e-Estonia timeline</a:t>
            </a:r>
          </a:p>
        </p:txBody>
      </p:sp>
      <p:sp>
        <p:nvSpPr>
          <p:cNvPr id="191" name="TextBox 190">
            <a:extLst>
              <a:ext uri="{FF2B5EF4-FFF2-40B4-BE49-F238E27FC236}">
                <a16:creationId xmlns:a16="http://schemas.microsoft.com/office/drawing/2014/main" id="{0C6D42A3-4A2A-439A-BA35-87D8C1961345}"/>
              </a:ext>
            </a:extLst>
          </p:cNvPr>
          <p:cNvSpPr txBox="1"/>
          <p:nvPr/>
        </p:nvSpPr>
        <p:spPr>
          <a:xfrm>
            <a:off x="942501" y="4131094"/>
            <a:ext cx="1792547" cy="565965"/>
          </a:xfrm>
          <a:prstGeom prst="rect">
            <a:avLst/>
          </a:prstGeom>
          <a:noFill/>
        </p:spPr>
        <p:txBody>
          <a:bodyPr wrap="square" lIns="108000" tIns="0" rIns="0" bIns="0" rtlCol="0" anchor="ctr">
            <a:noAutofit/>
          </a:bodyPr>
          <a:lstStyle/>
          <a:p>
            <a:r>
              <a:rPr lang="en-US" sz="1200">
                <a:latin typeface="Aino" panose="02000603040504020204" pitchFamily="2" charset="77"/>
              </a:rPr>
              <a:t>50 public sector AI </a:t>
            </a:r>
          </a:p>
          <a:p>
            <a:r>
              <a:rPr lang="en-US" sz="1200">
                <a:latin typeface="Aino" panose="02000603040504020204" pitchFamily="2" charset="77"/>
              </a:rPr>
              <a:t>use cases </a:t>
            </a:r>
            <a:endParaRPr lang="en-GB" sz="1200">
              <a:latin typeface="Aino" panose="02000603040504020204" pitchFamily="2" charset="77"/>
            </a:endParaRPr>
          </a:p>
        </p:txBody>
      </p:sp>
      <p:sp>
        <p:nvSpPr>
          <p:cNvPr id="255" name="Rectangle 66">
            <a:extLst>
              <a:ext uri="{FF2B5EF4-FFF2-40B4-BE49-F238E27FC236}">
                <a16:creationId xmlns:a16="http://schemas.microsoft.com/office/drawing/2014/main" id="{B535B0FE-A6DC-463A-AAAA-03AA8EDB5177}"/>
              </a:ext>
            </a:extLst>
          </p:cNvPr>
          <p:cNvSpPr/>
          <p:nvPr/>
        </p:nvSpPr>
        <p:spPr>
          <a:xfrm>
            <a:off x="655314" y="499665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0C641C15-8BD8-4661-86C5-B49DD31F2ED9}"/>
              </a:ext>
            </a:extLst>
          </p:cNvPr>
          <p:cNvSpPr txBox="1"/>
          <p:nvPr/>
        </p:nvSpPr>
        <p:spPr>
          <a:xfrm>
            <a:off x="928308" y="5123741"/>
            <a:ext cx="1038228" cy="692497"/>
          </a:xfrm>
          <a:prstGeom prst="rect">
            <a:avLst/>
          </a:prstGeom>
          <a:noFill/>
        </p:spPr>
        <p:txBody>
          <a:bodyPr wrap="square" lIns="72000" tIns="0" rIns="0" bIns="0" rtlCol="0" anchor="ctr">
            <a:noAutofit/>
          </a:bodyPr>
          <a:lstStyle/>
          <a:p>
            <a:r>
              <a:rPr lang="et-EE" sz="1200"/>
              <a:t>7 </a:t>
            </a:r>
            <a:r>
              <a:rPr lang="et-EE" sz="1200" err="1"/>
              <a:t>invisible</a:t>
            </a:r>
            <a:r>
              <a:rPr lang="et-EE" sz="1200"/>
              <a:t> </a:t>
            </a:r>
            <a:r>
              <a:rPr lang="et-EE" sz="1200" err="1"/>
              <a:t>services</a:t>
            </a:r>
            <a:r>
              <a:rPr lang="et-EE" sz="1200"/>
              <a:t> </a:t>
            </a:r>
            <a:endParaRPr lang="en-GB" sz="1200"/>
          </a:p>
        </p:txBody>
      </p:sp>
      <p:sp>
        <p:nvSpPr>
          <p:cNvPr id="91" name="TextBox 90">
            <a:extLst>
              <a:ext uri="{FF2B5EF4-FFF2-40B4-BE49-F238E27FC236}">
                <a16:creationId xmlns:a16="http://schemas.microsoft.com/office/drawing/2014/main" id="{CE73A706-D15E-4646-8183-0D168F4EAE45}"/>
              </a:ext>
            </a:extLst>
          </p:cNvPr>
          <p:cNvSpPr txBox="1"/>
          <p:nvPr/>
        </p:nvSpPr>
        <p:spPr>
          <a:xfrm>
            <a:off x="950707" y="1973074"/>
            <a:ext cx="1286321" cy="571500"/>
          </a:xfrm>
          <a:prstGeom prst="rect">
            <a:avLst/>
          </a:prstGeom>
          <a:noFill/>
        </p:spPr>
        <p:txBody>
          <a:bodyPr wrap="square" lIns="108000" tIns="0" rIns="0" bIns="0" rtlCol="0" anchor="ctr">
            <a:noAutofit/>
          </a:bodyPr>
          <a:lstStyle/>
          <a:p>
            <a:r>
              <a:rPr lang="et-EE" sz="1200" dirty="0" err="1"/>
              <a:t>proactive</a:t>
            </a:r>
            <a:r>
              <a:rPr lang="et-EE" sz="1200" dirty="0"/>
              <a:t> </a:t>
            </a:r>
            <a:r>
              <a:rPr lang="et-EE" sz="1200" dirty="0" err="1"/>
              <a:t>family</a:t>
            </a:r>
            <a:r>
              <a:rPr lang="et-EE" sz="1200" dirty="0"/>
              <a:t> </a:t>
            </a:r>
            <a:r>
              <a:rPr lang="et-EE" sz="1200" dirty="0" err="1"/>
              <a:t>benefits</a:t>
            </a:r>
            <a:r>
              <a:rPr lang="et-EE" sz="1200" dirty="0"/>
              <a:t> </a:t>
            </a:r>
            <a:endParaRPr lang="en-GB" sz="1200" dirty="0"/>
          </a:p>
        </p:txBody>
      </p:sp>
      <p:sp>
        <p:nvSpPr>
          <p:cNvPr id="102" name="TextBox 101">
            <a:extLst>
              <a:ext uri="{FF2B5EF4-FFF2-40B4-BE49-F238E27FC236}">
                <a16:creationId xmlns:a16="http://schemas.microsoft.com/office/drawing/2014/main" id="{1020F970-E91E-4008-8D42-288D16046347}"/>
              </a:ext>
            </a:extLst>
          </p:cNvPr>
          <p:cNvSpPr txBox="1"/>
          <p:nvPr/>
        </p:nvSpPr>
        <p:spPr>
          <a:xfrm>
            <a:off x="928308" y="2949647"/>
            <a:ext cx="1470914" cy="722885"/>
          </a:xfrm>
          <a:prstGeom prst="rect">
            <a:avLst/>
          </a:prstGeom>
          <a:noFill/>
        </p:spPr>
        <p:txBody>
          <a:bodyPr wrap="square" lIns="108000" tIns="0" rIns="0" bIns="0" rtlCol="0" anchor="ctr">
            <a:noAutofit/>
          </a:bodyPr>
          <a:lstStyle/>
          <a:p>
            <a:r>
              <a:rPr lang="et-EE" sz="1200"/>
              <a:t>e-</a:t>
            </a:r>
            <a:r>
              <a:rPr lang="et-EE" sz="1200" err="1"/>
              <a:t>notary</a:t>
            </a:r>
            <a:r>
              <a:rPr lang="et-EE" sz="1200"/>
              <a:t> for </a:t>
            </a:r>
          </a:p>
          <a:p>
            <a:r>
              <a:rPr lang="et-EE" sz="1200" err="1"/>
              <a:t>remote</a:t>
            </a:r>
            <a:r>
              <a:rPr lang="et-EE" sz="1200"/>
              <a:t> </a:t>
            </a:r>
            <a:r>
              <a:rPr lang="et-EE" sz="1200" err="1"/>
              <a:t>verification</a:t>
            </a:r>
            <a:endParaRPr lang="en-GB" sz="1200"/>
          </a:p>
        </p:txBody>
      </p:sp>
      <p:pic>
        <p:nvPicPr>
          <p:cNvPr id="36" name="Graphic 35">
            <a:extLst>
              <a:ext uri="{FF2B5EF4-FFF2-40B4-BE49-F238E27FC236}">
                <a16:creationId xmlns:a16="http://schemas.microsoft.com/office/drawing/2014/main" id="{A1756F0A-4B56-D74C-8152-053819FFD4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1118" y="1879855"/>
            <a:ext cx="720000" cy="720000"/>
          </a:xfrm>
          <a:prstGeom prst="rect">
            <a:avLst/>
          </a:prstGeom>
        </p:spPr>
      </p:pic>
      <p:sp>
        <p:nvSpPr>
          <p:cNvPr id="219" name="TextBox 218">
            <a:extLst>
              <a:ext uri="{FF2B5EF4-FFF2-40B4-BE49-F238E27FC236}">
                <a16:creationId xmlns:a16="http://schemas.microsoft.com/office/drawing/2014/main" id="{362259C4-23A6-4E38-9DF8-787C25CB6F89}"/>
              </a:ext>
            </a:extLst>
          </p:cNvPr>
          <p:cNvSpPr txBox="1"/>
          <p:nvPr/>
        </p:nvSpPr>
        <p:spPr>
          <a:xfrm>
            <a:off x="3095957" y="5102919"/>
            <a:ext cx="1038228" cy="718529"/>
          </a:xfrm>
          <a:prstGeom prst="rect">
            <a:avLst/>
          </a:prstGeom>
          <a:noFill/>
        </p:spPr>
        <p:txBody>
          <a:bodyPr wrap="square" lIns="108000" tIns="0" rIns="0" bIns="0" rtlCol="0" anchor="ctr">
            <a:noAutofit/>
          </a:bodyPr>
          <a:lstStyle/>
          <a:p>
            <a:r>
              <a:rPr lang="et-EE" sz="1200" err="1"/>
              <a:t>bürokratt</a:t>
            </a:r>
            <a:endParaRPr lang="en-GB" sz="1200"/>
          </a:p>
        </p:txBody>
      </p:sp>
      <p:cxnSp>
        <p:nvCxnSpPr>
          <p:cNvPr id="2" name="Straight Connector 1">
            <a:extLst>
              <a:ext uri="{FF2B5EF4-FFF2-40B4-BE49-F238E27FC236}">
                <a16:creationId xmlns:a16="http://schemas.microsoft.com/office/drawing/2014/main" id="{1919012F-FB99-CBD0-4B9C-A94A1B6D9171}"/>
              </a:ext>
            </a:extLst>
          </p:cNvPr>
          <p:cNvCxnSpPr>
            <a:cxnSpLocks/>
          </p:cNvCxnSpPr>
          <p:nvPr/>
        </p:nvCxnSpPr>
        <p:spPr>
          <a:xfrm>
            <a:off x="9975659" y="6191649"/>
            <a:ext cx="118469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BB26B3F-4C5B-736C-2587-CF607377CCEF}"/>
              </a:ext>
            </a:extLst>
          </p:cNvPr>
          <p:cNvSpPr txBox="1"/>
          <p:nvPr/>
        </p:nvSpPr>
        <p:spPr>
          <a:xfrm>
            <a:off x="4885162" y="6072251"/>
            <a:ext cx="704039" cy="246221"/>
          </a:xfrm>
          <a:prstGeom prst="rect">
            <a:avLst/>
          </a:prstGeom>
          <a:noFill/>
        </p:spPr>
        <p:txBody>
          <a:bodyPr wrap="none" lIns="91440" tIns="0" rIns="91440" bIns="0" rtlCol="0" anchor="ctr">
            <a:spAutoFit/>
          </a:bodyPr>
          <a:lstStyle/>
          <a:p>
            <a:r>
              <a:rPr lang="et-EE" sz="1600" dirty="0">
                <a:solidFill>
                  <a:srgbClr val="0000F0"/>
                </a:solidFill>
              </a:rPr>
              <a:t>2022</a:t>
            </a:r>
            <a:endParaRPr lang="en-GB" sz="1600" dirty="0">
              <a:solidFill>
                <a:srgbClr val="0000F0"/>
              </a:solidFill>
            </a:endParaRPr>
          </a:p>
        </p:txBody>
      </p:sp>
      <p:sp>
        <p:nvSpPr>
          <p:cNvPr id="5" name="TextBox 4">
            <a:extLst>
              <a:ext uri="{FF2B5EF4-FFF2-40B4-BE49-F238E27FC236}">
                <a16:creationId xmlns:a16="http://schemas.microsoft.com/office/drawing/2014/main" id="{1D99DF5B-E31D-C669-FC5D-5A3DB288321E}"/>
              </a:ext>
            </a:extLst>
          </p:cNvPr>
          <p:cNvSpPr txBox="1"/>
          <p:nvPr/>
        </p:nvSpPr>
        <p:spPr>
          <a:xfrm>
            <a:off x="7038106" y="6072251"/>
            <a:ext cx="715260" cy="246221"/>
          </a:xfrm>
          <a:prstGeom prst="rect">
            <a:avLst/>
          </a:prstGeom>
          <a:noFill/>
        </p:spPr>
        <p:txBody>
          <a:bodyPr wrap="none" lIns="91440" tIns="0" rIns="91440" bIns="0" rtlCol="0" anchor="ctr">
            <a:spAutoFit/>
          </a:bodyPr>
          <a:lstStyle/>
          <a:p>
            <a:r>
              <a:rPr lang="et-EE" sz="1600" dirty="0">
                <a:solidFill>
                  <a:srgbClr val="0000F0"/>
                </a:solidFill>
              </a:rPr>
              <a:t>2024</a:t>
            </a:r>
            <a:endParaRPr lang="en-GB" sz="1600" dirty="0">
              <a:solidFill>
                <a:srgbClr val="0000F0"/>
              </a:solidFill>
            </a:endParaRPr>
          </a:p>
        </p:txBody>
      </p:sp>
      <p:grpSp>
        <p:nvGrpSpPr>
          <p:cNvPr id="41" name="Group 40">
            <a:extLst>
              <a:ext uri="{FF2B5EF4-FFF2-40B4-BE49-F238E27FC236}">
                <a16:creationId xmlns:a16="http://schemas.microsoft.com/office/drawing/2014/main" id="{675C3E22-B2C1-B3AC-EB7F-A7DA908E8B59}"/>
              </a:ext>
            </a:extLst>
          </p:cNvPr>
          <p:cNvGrpSpPr>
            <a:grpSpLocks noChangeAspect="1"/>
          </p:cNvGrpSpPr>
          <p:nvPr/>
        </p:nvGrpSpPr>
        <p:grpSpPr>
          <a:xfrm>
            <a:off x="-817187" y="6055035"/>
            <a:ext cx="1388305" cy="276999"/>
            <a:chOff x="3957908" y="5815419"/>
            <a:chExt cx="1388305" cy="276999"/>
          </a:xfrm>
        </p:grpSpPr>
        <p:cxnSp>
          <p:nvCxnSpPr>
            <p:cNvPr id="42" name="Straight Connector 41">
              <a:extLst>
                <a:ext uri="{FF2B5EF4-FFF2-40B4-BE49-F238E27FC236}">
                  <a16:creationId xmlns:a16="http://schemas.microsoft.com/office/drawing/2014/main" id="{651035CD-A5BF-72FC-47FD-5FCEFDE4F12D}"/>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247F361-030A-2540-D9BF-576B84883FCC}"/>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D9D79417-9105-8B57-442D-BEFC35D5BE2C}"/>
              </a:ext>
            </a:extLst>
          </p:cNvPr>
          <p:cNvSpPr txBox="1"/>
          <p:nvPr/>
        </p:nvSpPr>
        <p:spPr>
          <a:xfrm>
            <a:off x="574902" y="6072251"/>
            <a:ext cx="729687" cy="246221"/>
          </a:xfrm>
          <a:prstGeom prst="rect">
            <a:avLst/>
          </a:prstGeom>
          <a:noFill/>
        </p:spPr>
        <p:txBody>
          <a:bodyPr wrap="none" lIns="91440" tIns="0" rIns="91440" bIns="0" rtlCol="0" anchor="ctr">
            <a:spAutoFit/>
          </a:bodyPr>
          <a:lstStyle/>
          <a:p>
            <a:r>
              <a:rPr lang="et-EE" sz="1600">
                <a:solidFill>
                  <a:srgbClr val="0000F0"/>
                </a:solidFill>
              </a:rPr>
              <a:t>2020</a:t>
            </a:r>
            <a:endParaRPr lang="en-GB" sz="1600">
              <a:solidFill>
                <a:srgbClr val="0000F0"/>
              </a:solidFill>
            </a:endParaRPr>
          </a:p>
        </p:txBody>
      </p:sp>
      <p:grpSp>
        <p:nvGrpSpPr>
          <p:cNvPr id="45" name="Group 44">
            <a:extLst>
              <a:ext uri="{FF2B5EF4-FFF2-40B4-BE49-F238E27FC236}">
                <a16:creationId xmlns:a16="http://schemas.microsoft.com/office/drawing/2014/main" id="{5E3C8BB1-5A47-42A7-74F5-42E783430E83}"/>
              </a:ext>
            </a:extLst>
          </p:cNvPr>
          <p:cNvGrpSpPr>
            <a:grpSpLocks noChangeAspect="1"/>
          </p:cNvGrpSpPr>
          <p:nvPr/>
        </p:nvGrpSpPr>
        <p:grpSpPr>
          <a:xfrm>
            <a:off x="5614849" y="6059930"/>
            <a:ext cx="1428698" cy="263437"/>
            <a:chOff x="3545737" y="5820314"/>
            <a:chExt cx="1428698" cy="263437"/>
          </a:xfrm>
        </p:grpSpPr>
        <p:cxnSp>
          <p:nvCxnSpPr>
            <p:cNvPr id="46" name="Straight Connector 45">
              <a:extLst>
                <a:ext uri="{FF2B5EF4-FFF2-40B4-BE49-F238E27FC236}">
                  <a16:creationId xmlns:a16="http://schemas.microsoft.com/office/drawing/2014/main" id="{81921828-5B67-8790-A6AA-2E659B0BE492}"/>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D5FC7C-C1E0-9300-9FF7-2F6D6E9F24F3}"/>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841A9B90-A1BE-E8BD-AB50-27D6CFEA8B05}"/>
              </a:ext>
            </a:extLst>
          </p:cNvPr>
          <p:cNvGrpSpPr>
            <a:grpSpLocks noChangeAspect="1"/>
          </p:cNvGrpSpPr>
          <p:nvPr/>
        </p:nvGrpSpPr>
        <p:grpSpPr>
          <a:xfrm>
            <a:off x="1330237" y="6055035"/>
            <a:ext cx="1410459" cy="276999"/>
            <a:chOff x="3943961" y="5815419"/>
            <a:chExt cx="1410459" cy="276999"/>
          </a:xfrm>
        </p:grpSpPr>
        <p:cxnSp>
          <p:nvCxnSpPr>
            <p:cNvPr id="49" name="Straight Connector 48">
              <a:extLst>
                <a:ext uri="{FF2B5EF4-FFF2-40B4-BE49-F238E27FC236}">
                  <a16:creationId xmlns:a16="http://schemas.microsoft.com/office/drawing/2014/main" id="{06CF90B2-8E57-C384-8A93-70F40CDFECC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537EEBF-3BAA-8855-A2FE-562533052392}"/>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CC3FA2BD-5A5A-81B9-178E-15C3055909E2}"/>
              </a:ext>
            </a:extLst>
          </p:cNvPr>
          <p:cNvGrpSpPr>
            <a:grpSpLocks noChangeAspect="1"/>
          </p:cNvGrpSpPr>
          <p:nvPr/>
        </p:nvGrpSpPr>
        <p:grpSpPr>
          <a:xfrm>
            <a:off x="3382147" y="6089808"/>
            <a:ext cx="1479461" cy="263437"/>
            <a:chOff x="3180354" y="6050683"/>
            <a:chExt cx="1479461" cy="263437"/>
          </a:xfrm>
        </p:grpSpPr>
        <p:cxnSp>
          <p:nvCxnSpPr>
            <p:cNvPr id="52" name="Straight Connector 51">
              <a:extLst>
                <a:ext uri="{FF2B5EF4-FFF2-40B4-BE49-F238E27FC236}">
                  <a16:creationId xmlns:a16="http://schemas.microsoft.com/office/drawing/2014/main" id="{6D8F2367-840F-7146-E1F3-62DC87C97A7B}"/>
                </a:ext>
              </a:extLst>
            </p:cNvPr>
            <p:cNvCxnSpPr>
              <a:cxnSpLocks/>
            </p:cNvCxnSpPr>
            <p:nvPr/>
          </p:nvCxnSpPr>
          <p:spPr>
            <a:xfrm>
              <a:off x="4659815" y="6050683"/>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E66FD976-4D0F-B6D0-3F7B-7F2B22BF2DB3}"/>
                </a:ext>
              </a:extLst>
            </p:cNvPr>
            <p:cNvCxnSpPr>
              <a:cxnSpLocks/>
              <a:stCxn id="54" idx="3"/>
            </p:cNvCxnSpPr>
            <p:nvPr/>
          </p:nvCxnSpPr>
          <p:spPr>
            <a:xfrm>
              <a:off x="3180354" y="6197248"/>
              <a:ext cx="1479461"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F735AA93-9EA5-7875-C6F2-94254D97CD18}"/>
              </a:ext>
            </a:extLst>
          </p:cNvPr>
          <p:cNvSpPr txBox="1"/>
          <p:nvPr/>
        </p:nvSpPr>
        <p:spPr>
          <a:xfrm>
            <a:off x="2730516" y="6072251"/>
            <a:ext cx="675185" cy="246221"/>
          </a:xfrm>
          <a:prstGeom prst="rect">
            <a:avLst/>
          </a:prstGeom>
          <a:noFill/>
        </p:spPr>
        <p:txBody>
          <a:bodyPr wrap="none" lIns="91440" tIns="0" rIns="91440" bIns="0" rtlCol="0" anchor="ctr">
            <a:spAutoFit/>
          </a:bodyPr>
          <a:lstStyle/>
          <a:p>
            <a:r>
              <a:rPr lang="et-EE" sz="1600">
                <a:solidFill>
                  <a:srgbClr val="0000F0"/>
                </a:solidFill>
              </a:rPr>
              <a:t>2021</a:t>
            </a:r>
            <a:endParaRPr lang="en-GB" sz="1600">
              <a:solidFill>
                <a:srgbClr val="0000F0"/>
              </a:solidFill>
            </a:endParaRPr>
          </a:p>
        </p:txBody>
      </p:sp>
      <p:pic>
        <p:nvPicPr>
          <p:cNvPr id="66" name="Graphic 65">
            <a:extLst>
              <a:ext uri="{FF2B5EF4-FFF2-40B4-BE49-F238E27FC236}">
                <a16:creationId xmlns:a16="http://schemas.microsoft.com/office/drawing/2014/main" id="{D6B7EC29-EEDE-73C2-F2CE-A9D350A2A7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1118" y="5126385"/>
            <a:ext cx="720000" cy="720000"/>
          </a:xfrm>
          <a:prstGeom prst="rect">
            <a:avLst/>
          </a:prstGeom>
        </p:spPr>
      </p:pic>
      <p:pic>
        <p:nvPicPr>
          <p:cNvPr id="67" name="Graphic 66">
            <a:extLst>
              <a:ext uri="{FF2B5EF4-FFF2-40B4-BE49-F238E27FC236}">
                <a16:creationId xmlns:a16="http://schemas.microsoft.com/office/drawing/2014/main" id="{323C6FD4-81F8-C6BF-24B7-446E6E74651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118" y="2974909"/>
            <a:ext cx="720000" cy="720000"/>
          </a:xfrm>
          <a:prstGeom prst="rect">
            <a:avLst/>
          </a:prstGeom>
        </p:spPr>
      </p:pic>
      <p:pic>
        <p:nvPicPr>
          <p:cNvPr id="69" name="Graphic 68">
            <a:extLst>
              <a:ext uri="{FF2B5EF4-FFF2-40B4-BE49-F238E27FC236}">
                <a16:creationId xmlns:a16="http://schemas.microsoft.com/office/drawing/2014/main" id="{24287959-BDFE-989D-236A-C146960163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1118" y="4047561"/>
            <a:ext cx="720000" cy="720000"/>
          </a:xfrm>
          <a:prstGeom prst="rect">
            <a:avLst/>
          </a:prstGeom>
        </p:spPr>
      </p:pic>
      <p:pic>
        <p:nvPicPr>
          <p:cNvPr id="98" name="Graphic 97">
            <a:extLst>
              <a:ext uri="{FF2B5EF4-FFF2-40B4-BE49-F238E27FC236}">
                <a16:creationId xmlns:a16="http://schemas.microsoft.com/office/drawing/2014/main" id="{164CAA3C-0331-07F0-6C91-3C03D4842C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88619" y="5122223"/>
            <a:ext cx="720000" cy="720000"/>
          </a:xfrm>
          <a:prstGeom prst="rect">
            <a:avLst/>
          </a:prstGeom>
        </p:spPr>
      </p:pic>
      <p:sp>
        <p:nvSpPr>
          <p:cNvPr id="4" name="TextBox 3">
            <a:extLst>
              <a:ext uri="{FF2B5EF4-FFF2-40B4-BE49-F238E27FC236}">
                <a16:creationId xmlns:a16="http://schemas.microsoft.com/office/drawing/2014/main" id="{FEF9F37D-3675-F78B-D53D-FF72B59188D7}"/>
              </a:ext>
            </a:extLst>
          </p:cNvPr>
          <p:cNvSpPr txBox="1"/>
          <p:nvPr/>
        </p:nvSpPr>
        <p:spPr>
          <a:xfrm>
            <a:off x="5258865" y="5102919"/>
            <a:ext cx="1038228" cy="718529"/>
          </a:xfrm>
          <a:prstGeom prst="rect">
            <a:avLst/>
          </a:prstGeom>
          <a:noFill/>
        </p:spPr>
        <p:txBody>
          <a:bodyPr wrap="square" lIns="108000" tIns="0" rIns="0" bIns="0" rtlCol="0" anchor="ctr">
            <a:noAutofit/>
          </a:bodyPr>
          <a:lstStyle/>
          <a:p>
            <a:r>
              <a:rPr lang="en-GB" sz="1200"/>
              <a:t>e-marriage</a:t>
            </a:r>
          </a:p>
        </p:txBody>
      </p:sp>
      <p:pic>
        <p:nvPicPr>
          <p:cNvPr id="8" name="Graphic 7">
            <a:extLst>
              <a:ext uri="{FF2B5EF4-FFF2-40B4-BE49-F238E27FC236}">
                <a16:creationId xmlns:a16="http://schemas.microsoft.com/office/drawing/2014/main" id="{F94830CC-39E1-B0E0-CB54-A9CCEC7068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25162" y="5122223"/>
            <a:ext cx="720000" cy="720000"/>
          </a:xfrm>
          <a:prstGeom prst="rect">
            <a:avLst/>
          </a:prstGeom>
        </p:spPr>
      </p:pic>
      <p:pic>
        <p:nvPicPr>
          <p:cNvPr id="9" name="Graphic 8">
            <a:extLst>
              <a:ext uri="{FF2B5EF4-FFF2-40B4-BE49-F238E27FC236}">
                <a16:creationId xmlns:a16="http://schemas.microsoft.com/office/drawing/2014/main" id="{7AB83C7E-5D8D-CC5F-BB70-B0EC61AB51A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634890" y="4149898"/>
            <a:ext cx="720000" cy="720000"/>
          </a:xfrm>
          <a:prstGeom prst="rect">
            <a:avLst/>
          </a:prstGeom>
        </p:spPr>
      </p:pic>
      <p:sp>
        <p:nvSpPr>
          <p:cNvPr id="10" name="TextBox 9">
            <a:extLst>
              <a:ext uri="{FF2B5EF4-FFF2-40B4-BE49-F238E27FC236}">
                <a16:creationId xmlns:a16="http://schemas.microsoft.com/office/drawing/2014/main" id="{17E60B63-BEFC-D7F7-E4EA-8B25D66D486C}"/>
              </a:ext>
            </a:extLst>
          </p:cNvPr>
          <p:cNvSpPr txBox="1"/>
          <p:nvPr/>
        </p:nvSpPr>
        <p:spPr>
          <a:xfrm>
            <a:off x="7363302" y="4131610"/>
            <a:ext cx="1038228" cy="718529"/>
          </a:xfrm>
          <a:prstGeom prst="rect">
            <a:avLst/>
          </a:prstGeom>
          <a:noFill/>
        </p:spPr>
        <p:txBody>
          <a:bodyPr wrap="square" lIns="108000" tIns="0" rIns="0" bIns="0" rtlCol="0" anchor="ctr">
            <a:noAutofit/>
          </a:bodyPr>
          <a:lstStyle/>
          <a:p>
            <a:r>
              <a:rPr lang="en-GB" sz="1200"/>
              <a:t>e-divorce</a:t>
            </a:r>
          </a:p>
        </p:txBody>
      </p:sp>
      <p:sp>
        <p:nvSpPr>
          <p:cNvPr id="11" name="TextBox 10">
            <a:extLst>
              <a:ext uri="{FF2B5EF4-FFF2-40B4-BE49-F238E27FC236}">
                <a16:creationId xmlns:a16="http://schemas.microsoft.com/office/drawing/2014/main" id="{DE09F16A-A635-505C-DB5A-8D9BE840B76B}"/>
              </a:ext>
            </a:extLst>
          </p:cNvPr>
          <p:cNvSpPr txBox="1"/>
          <p:nvPr/>
        </p:nvSpPr>
        <p:spPr>
          <a:xfrm>
            <a:off x="7367246" y="3159785"/>
            <a:ext cx="1792547" cy="565965"/>
          </a:xfrm>
          <a:prstGeom prst="rect">
            <a:avLst/>
          </a:prstGeom>
          <a:noFill/>
        </p:spPr>
        <p:txBody>
          <a:bodyPr wrap="square" lIns="108000" tIns="0" rIns="0" bIns="0" rtlCol="0" anchor="ctr">
            <a:noAutofit/>
          </a:bodyPr>
          <a:lstStyle/>
          <a:p>
            <a:r>
              <a:rPr lang="en-US" sz="1200" dirty="0">
                <a:latin typeface="Aino" panose="02000603040504020204" pitchFamily="2" charset="77"/>
              </a:rPr>
              <a:t>mobile app</a:t>
            </a:r>
            <a:endParaRPr lang="en-GB" sz="1200" dirty="0">
              <a:latin typeface="Aino" panose="02000603040504020204" pitchFamily="2" charset="77"/>
            </a:endParaRPr>
          </a:p>
        </p:txBody>
      </p:sp>
      <p:pic>
        <p:nvPicPr>
          <p:cNvPr id="14" name="Graphic 13">
            <a:extLst>
              <a:ext uri="{FF2B5EF4-FFF2-40B4-BE49-F238E27FC236}">
                <a16:creationId xmlns:a16="http://schemas.microsoft.com/office/drawing/2014/main" id="{17495573-6A69-7B3E-8B54-41B0D3FDFA4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643302" y="3076252"/>
            <a:ext cx="720000" cy="720000"/>
          </a:xfrm>
          <a:prstGeom prst="rect">
            <a:avLst/>
          </a:prstGeom>
        </p:spPr>
      </p:pic>
      <p:grpSp>
        <p:nvGrpSpPr>
          <p:cNvPr id="12" name="Group 11">
            <a:extLst>
              <a:ext uri="{FF2B5EF4-FFF2-40B4-BE49-F238E27FC236}">
                <a16:creationId xmlns:a16="http://schemas.microsoft.com/office/drawing/2014/main" id="{73D8689F-89D1-22F3-534B-D4467C9A1D72}"/>
              </a:ext>
            </a:extLst>
          </p:cNvPr>
          <p:cNvGrpSpPr>
            <a:grpSpLocks noChangeAspect="1"/>
          </p:cNvGrpSpPr>
          <p:nvPr/>
        </p:nvGrpSpPr>
        <p:grpSpPr>
          <a:xfrm>
            <a:off x="7740625" y="6067356"/>
            <a:ext cx="1428698" cy="263437"/>
            <a:chOff x="3545737" y="5820314"/>
            <a:chExt cx="1428698" cy="263437"/>
          </a:xfrm>
        </p:grpSpPr>
        <p:cxnSp>
          <p:nvCxnSpPr>
            <p:cNvPr id="13" name="Straight Connector 12">
              <a:extLst>
                <a:ext uri="{FF2B5EF4-FFF2-40B4-BE49-F238E27FC236}">
                  <a16:creationId xmlns:a16="http://schemas.microsoft.com/office/drawing/2014/main" id="{44E2AF12-27DF-18F5-4CE0-087A7AD9CAE5}"/>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6C0ADE-E2CF-A4FA-EFC5-2839BCD30A7B}"/>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AFB95036-55DF-9BC6-F7A0-E0B237DE2D31}"/>
              </a:ext>
            </a:extLst>
          </p:cNvPr>
          <p:cNvSpPr txBox="1"/>
          <p:nvPr/>
        </p:nvSpPr>
        <p:spPr>
          <a:xfrm>
            <a:off x="9744139" y="5200404"/>
            <a:ext cx="1792547" cy="565965"/>
          </a:xfrm>
          <a:prstGeom prst="rect">
            <a:avLst/>
          </a:prstGeom>
          <a:noFill/>
        </p:spPr>
        <p:txBody>
          <a:bodyPr wrap="square" lIns="108000" tIns="0" rIns="0" bIns="0" rtlCol="0" anchor="ctr">
            <a:noAutofit/>
          </a:bodyPr>
          <a:lstStyle/>
          <a:p>
            <a:r>
              <a:rPr lang="et-EE" sz="1200" dirty="0">
                <a:latin typeface="Aino" panose="02000603040504020204" pitchFamily="2" charset="77"/>
              </a:rPr>
              <a:t>AI </a:t>
            </a:r>
            <a:r>
              <a:rPr lang="et-EE" sz="1200" dirty="0" err="1">
                <a:latin typeface="Aino" panose="02000603040504020204" pitchFamily="2" charset="77"/>
              </a:rPr>
              <a:t>Leap</a:t>
            </a:r>
            <a:endParaRPr lang="en-GB" sz="1200" dirty="0">
              <a:latin typeface="Aino" panose="02000603040504020204" pitchFamily="2" charset="77"/>
            </a:endParaRPr>
          </a:p>
        </p:txBody>
      </p:sp>
      <p:sp>
        <p:nvSpPr>
          <p:cNvPr id="33" name="TextBox 32">
            <a:extLst>
              <a:ext uri="{FF2B5EF4-FFF2-40B4-BE49-F238E27FC236}">
                <a16:creationId xmlns:a16="http://schemas.microsoft.com/office/drawing/2014/main" id="{51E41D3A-5945-88CC-CA00-A77C21820661}"/>
              </a:ext>
            </a:extLst>
          </p:cNvPr>
          <p:cNvSpPr txBox="1"/>
          <p:nvPr/>
        </p:nvSpPr>
        <p:spPr>
          <a:xfrm>
            <a:off x="9218869" y="6075334"/>
            <a:ext cx="707245" cy="246221"/>
          </a:xfrm>
          <a:prstGeom prst="rect">
            <a:avLst/>
          </a:prstGeom>
          <a:noFill/>
        </p:spPr>
        <p:txBody>
          <a:bodyPr wrap="none" lIns="91440" tIns="0" rIns="91440" bIns="0" rtlCol="0" anchor="ctr">
            <a:spAutoFit/>
          </a:bodyPr>
          <a:lstStyle/>
          <a:p>
            <a:r>
              <a:rPr lang="et-EE" sz="1600" dirty="0">
                <a:solidFill>
                  <a:srgbClr val="0000F0"/>
                </a:solidFill>
              </a:rPr>
              <a:t>2025</a:t>
            </a:r>
            <a:endParaRPr lang="en-GB" sz="1600" dirty="0">
              <a:solidFill>
                <a:srgbClr val="0000F0"/>
              </a:solidFill>
            </a:endParaRPr>
          </a:p>
        </p:txBody>
      </p:sp>
      <p:sp>
        <p:nvSpPr>
          <p:cNvPr id="35" name="TextBox 34">
            <a:extLst>
              <a:ext uri="{FF2B5EF4-FFF2-40B4-BE49-F238E27FC236}">
                <a16:creationId xmlns:a16="http://schemas.microsoft.com/office/drawing/2014/main" id="{25615929-5BC2-4AE9-547E-6BD2327B677B}"/>
              </a:ext>
            </a:extLst>
          </p:cNvPr>
          <p:cNvSpPr txBox="1"/>
          <p:nvPr/>
        </p:nvSpPr>
        <p:spPr>
          <a:xfrm>
            <a:off x="11263692" y="6094996"/>
            <a:ext cx="713657" cy="246221"/>
          </a:xfrm>
          <a:prstGeom prst="rect">
            <a:avLst/>
          </a:prstGeom>
          <a:noFill/>
        </p:spPr>
        <p:txBody>
          <a:bodyPr wrap="none" lIns="91440" tIns="0" rIns="91440" bIns="0" rtlCol="0" anchor="ctr">
            <a:spAutoFit/>
          </a:bodyPr>
          <a:lstStyle/>
          <a:p>
            <a:r>
              <a:rPr lang="et-EE" sz="1600" dirty="0">
                <a:solidFill>
                  <a:srgbClr val="0000F0"/>
                </a:solidFill>
              </a:rPr>
              <a:t>2026</a:t>
            </a:r>
            <a:endParaRPr lang="en-GB" sz="1600" dirty="0">
              <a:solidFill>
                <a:srgbClr val="0000F0"/>
              </a:solidFill>
            </a:endParaRPr>
          </a:p>
        </p:txBody>
      </p:sp>
      <p:sp>
        <p:nvSpPr>
          <p:cNvPr id="40" name="TextBox 39">
            <a:extLst>
              <a:ext uri="{FF2B5EF4-FFF2-40B4-BE49-F238E27FC236}">
                <a16:creationId xmlns:a16="http://schemas.microsoft.com/office/drawing/2014/main" id="{BAF9CB2F-01CA-E209-3C20-DF631535C13B}"/>
              </a:ext>
            </a:extLst>
          </p:cNvPr>
          <p:cNvSpPr txBox="1"/>
          <p:nvPr/>
        </p:nvSpPr>
        <p:spPr>
          <a:xfrm>
            <a:off x="11272104" y="5128031"/>
            <a:ext cx="1038228" cy="718529"/>
          </a:xfrm>
          <a:prstGeom prst="rect">
            <a:avLst/>
          </a:prstGeom>
          <a:noFill/>
        </p:spPr>
        <p:txBody>
          <a:bodyPr wrap="square" lIns="108000" tIns="0" rIns="0" bIns="0" rtlCol="0" anchor="ctr">
            <a:noAutofit/>
          </a:bodyPr>
          <a:lstStyle/>
          <a:p>
            <a:r>
              <a:rPr lang="et-EE" sz="1200" dirty="0" err="1"/>
              <a:t>Eesti..ai</a:t>
            </a:r>
            <a:endParaRPr lang="en-GB" sz="1200" dirty="0"/>
          </a:p>
        </p:txBody>
      </p:sp>
      <p:cxnSp>
        <p:nvCxnSpPr>
          <p:cNvPr id="55" name="Straight Connector 54">
            <a:extLst>
              <a:ext uri="{FF2B5EF4-FFF2-40B4-BE49-F238E27FC236}">
                <a16:creationId xmlns:a16="http://schemas.microsoft.com/office/drawing/2014/main" id="{FA6ACE13-339D-73EB-8E1F-8A94CEED64CA}"/>
              </a:ext>
            </a:extLst>
          </p:cNvPr>
          <p:cNvCxnSpPr>
            <a:cxnSpLocks/>
          </p:cNvCxnSpPr>
          <p:nvPr/>
        </p:nvCxnSpPr>
        <p:spPr>
          <a:xfrm>
            <a:off x="11181449" y="6067356"/>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pic>
        <p:nvPicPr>
          <p:cNvPr id="57" name="Graphic 56">
            <a:extLst>
              <a:ext uri="{FF2B5EF4-FFF2-40B4-BE49-F238E27FC236}">
                <a16:creationId xmlns:a16="http://schemas.microsoft.com/office/drawing/2014/main" id="{7C9CA8C8-B90A-716C-9EB3-C440CD64827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083381" y="5096558"/>
            <a:ext cx="720000" cy="731250"/>
          </a:xfrm>
          <a:prstGeom prst="rect">
            <a:avLst/>
          </a:prstGeom>
        </p:spPr>
      </p:pic>
      <p:pic>
        <p:nvPicPr>
          <p:cNvPr id="59" name="Graphic 58">
            <a:extLst>
              <a:ext uri="{FF2B5EF4-FFF2-40B4-BE49-F238E27FC236}">
                <a16:creationId xmlns:a16="http://schemas.microsoft.com/office/drawing/2014/main" id="{206DB22D-826E-66E5-FE0B-9E9149CA456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86104" y="5096238"/>
            <a:ext cx="720000" cy="720000"/>
          </a:xfrm>
          <a:prstGeom prst="rect">
            <a:avLst/>
          </a:prstGeom>
        </p:spPr>
      </p:pic>
      <p:grpSp>
        <p:nvGrpSpPr>
          <p:cNvPr id="60" name="Group 59">
            <a:extLst>
              <a:ext uri="{FF2B5EF4-FFF2-40B4-BE49-F238E27FC236}">
                <a16:creationId xmlns:a16="http://schemas.microsoft.com/office/drawing/2014/main" id="{656D6716-49AC-8FE8-B123-D0DA2F8F58C4}"/>
              </a:ext>
            </a:extLst>
          </p:cNvPr>
          <p:cNvGrpSpPr>
            <a:grpSpLocks noChangeAspect="1"/>
          </p:cNvGrpSpPr>
          <p:nvPr/>
        </p:nvGrpSpPr>
        <p:grpSpPr>
          <a:xfrm>
            <a:off x="11991284" y="6076246"/>
            <a:ext cx="1388305" cy="276999"/>
            <a:chOff x="3957908" y="5815419"/>
            <a:chExt cx="1388305" cy="276999"/>
          </a:xfrm>
        </p:grpSpPr>
        <p:cxnSp>
          <p:nvCxnSpPr>
            <p:cNvPr id="61" name="Straight Connector 60">
              <a:extLst>
                <a:ext uri="{FF2B5EF4-FFF2-40B4-BE49-F238E27FC236}">
                  <a16:creationId xmlns:a16="http://schemas.microsoft.com/office/drawing/2014/main" id="{63FAAE97-3778-0CB5-F6F2-B908B807EE97}"/>
                </a:ext>
              </a:extLst>
            </p:cNvPr>
            <p:cNvCxnSpPr>
              <a:cxnSpLocks/>
            </p:cNvCxnSpPr>
            <p:nvPr/>
          </p:nvCxnSpPr>
          <p:spPr>
            <a:xfrm>
              <a:off x="5346213"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88C2B26-0D40-2F45-0FCF-C451116DBAF0}"/>
                </a:ext>
              </a:extLst>
            </p:cNvPr>
            <p:cNvCxnSpPr>
              <a:cxnSpLocks/>
            </p:cNvCxnSpPr>
            <p:nvPr/>
          </p:nvCxnSpPr>
          <p:spPr>
            <a:xfrm>
              <a:off x="3957908" y="5952033"/>
              <a:ext cx="1388305"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64" name="TextBox 63">
            <a:extLst>
              <a:ext uri="{FF2B5EF4-FFF2-40B4-BE49-F238E27FC236}">
                <a16:creationId xmlns:a16="http://schemas.microsoft.com/office/drawing/2014/main" id="{07303AE8-BE94-E213-A5A6-48028D9AFED4}"/>
              </a:ext>
            </a:extLst>
          </p:cNvPr>
          <p:cNvSpPr txBox="1"/>
          <p:nvPr/>
        </p:nvSpPr>
        <p:spPr>
          <a:xfrm>
            <a:off x="7382223" y="520272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68" name="Graphic 67">
            <a:extLst>
              <a:ext uri="{FF2B5EF4-FFF2-40B4-BE49-F238E27FC236}">
                <a16:creationId xmlns:a16="http://schemas.microsoft.com/office/drawing/2014/main" id="{8026E90C-2037-5E96-38FD-384DA64DE3C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71013" y="5102919"/>
            <a:ext cx="720000" cy="720000"/>
          </a:xfrm>
          <a:prstGeom prst="rect">
            <a:avLst/>
          </a:prstGeom>
        </p:spPr>
      </p:pic>
    </p:spTree>
    <p:extLst>
      <p:ext uri="{BB962C8B-B14F-4D97-AF65-F5344CB8AC3E}">
        <p14:creationId xmlns:p14="http://schemas.microsoft.com/office/powerpoint/2010/main" val="108682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a:xfrm>
            <a:off x="3940333" y="333136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itle 5"/>
          <p:cNvSpPr>
            <a:spLocks noGrp="1"/>
          </p:cNvSpPr>
          <p:nvPr>
            <p:ph type="title"/>
          </p:nvPr>
        </p:nvSpPr>
        <p:spPr/>
        <p:txBody>
          <a:bodyPr/>
          <a:lstStyle/>
          <a:p>
            <a:r>
              <a:rPr lang="en-GB">
                <a:solidFill>
                  <a:srgbClr val="0000F0"/>
                </a:solidFill>
              </a:rPr>
              <a:t>e-Estonia timeline</a:t>
            </a:r>
          </a:p>
        </p:txBody>
      </p:sp>
      <p:sp>
        <p:nvSpPr>
          <p:cNvPr id="7" name="Rectangle 6"/>
          <p:cNvSpPr/>
          <p:nvPr/>
        </p:nvSpPr>
        <p:spPr>
          <a:xfrm>
            <a:off x="2815628" y="2696880"/>
            <a:ext cx="1343459"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mass digital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literacy</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r>
              <a:rPr kumimoji="0" lang="et-EE" sz="1200" b="0" i="0" u="none" strike="noStrike" kern="1200" cap="none" spc="0" normalizeH="0" baseline="0" noProof="0" err="1">
                <a:ln>
                  <a:noFill/>
                </a:ln>
                <a:solidFill>
                  <a:srgbClr val="0000F0"/>
                </a:solidFill>
                <a:effectLst/>
                <a:uLnTx/>
                <a:uFillTx/>
                <a:latin typeface="Aino" panose="02000603040504020204" pitchFamily="2" charset="77"/>
                <a:ea typeface="+mn-ea"/>
                <a:cs typeface="+mn-cs"/>
              </a:rPr>
              <a:t>trainings</a:t>
            </a:r>
            <a:r>
              <a:rPr kumimoji="0" lang="et-EE" sz="1200" b="0" i="0" u="none" strike="noStrike" kern="1200" cap="none" spc="0" normalizeH="0" baseline="0" noProof="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a:ln>
                <a:noFill/>
              </a:ln>
              <a:solidFill>
                <a:srgbClr val="0000F0"/>
              </a:solidFill>
              <a:effectLst/>
              <a:uLnTx/>
              <a:uFillTx/>
              <a:latin typeface="Aino" panose="02000603040504020204" pitchFamily="2" charset="77"/>
              <a:ea typeface="+mn-ea"/>
              <a:cs typeface="+mn-cs"/>
            </a:endParaRPr>
          </a:p>
        </p:txBody>
      </p:sp>
      <p:sp>
        <p:nvSpPr>
          <p:cNvPr id="31" name="Rectangle 30"/>
          <p:cNvSpPr/>
          <p:nvPr/>
        </p:nvSpPr>
        <p:spPr>
          <a:xfrm>
            <a:off x="636930" y="3807496"/>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F0"/>
              </a:solidFill>
              <a:effectLst/>
              <a:uLnTx/>
              <a:uFillTx/>
              <a:latin typeface="Aino"/>
              <a:ea typeface="+mn-ea"/>
              <a:cs typeface="+mn-cs"/>
            </a:endParaRPr>
          </a:p>
        </p:txBody>
      </p:sp>
      <p:sp>
        <p:nvSpPr>
          <p:cNvPr id="86" name="TextBox 85">
            <a:extLst>
              <a:ext uri="{FF2B5EF4-FFF2-40B4-BE49-F238E27FC236}">
                <a16:creationId xmlns:a16="http://schemas.microsoft.com/office/drawing/2014/main" id="{5BE407CB-75DE-4776-B9A6-148488F77702}"/>
              </a:ext>
            </a:extLst>
          </p:cNvPr>
          <p:cNvSpPr txBox="1"/>
          <p:nvPr/>
        </p:nvSpPr>
        <p:spPr>
          <a:xfrm>
            <a:off x="7198530" y="1705263"/>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e-</a:t>
            </a:r>
            <a:r>
              <a:rPr kumimoji="0" lang="et-EE" sz="1200" b="0" i="0" u="none" strike="noStrike" kern="1200" cap="none" spc="0" normalizeH="0" baseline="0" noProof="0" err="1">
                <a:ln>
                  <a:noFill/>
                </a:ln>
                <a:solidFill>
                  <a:srgbClr val="0000F0"/>
                </a:solidFill>
                <a:effectLst/>
                <a:uLnTx/>
                <a:uFillTx/>
                <a:latin typeface="Aino"/>
                <a:ea typeface="+mn-ea"/>
                <a:cs typeface="+mn-cs"/>
              </a:rPr>
              <a:t>residency</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87" name="Graphic 83">
            <a:extLst>
              <a:ext uri="{FF2B5EF4-FFF2-40B4-BE49-F238E27FC236}">
                <a16:creationId xmlns:a16="http://schemas.microsoft.com/office/drawing/2014/main" id="{E8B19043-E7F6-44E9-9BF2-1BA38A72E265}"/>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8103" y="1628245"/>
            <a:ext cx="720000" cy="720000"/>
          </a:xfrm>
          <a:prstGeom prst="rect">
            <a:avLst/>
          </a:prstGeom>
        </p:spPr>
      </p:pic>
      <p:sp>
        <p:nvSpPr>
          <p:cNvPr id="89" name="TextBox 88">
            <a:extLst>
              <a:ext uri="{FF2B5EF4-FFF2-40B4-BE49-F238E27FC236}">
                <a16:creationId xmlns:a16="http://schemas.microsoft.com/office/drawing/2014/main" id="{69C48936-9E76-41B4-9281-1AB0F2AD8AB5}"/>
              </a:ext>
            </a:extLst>
          </p:cNvPr>
          <p:cNvSpPr txBox="1"/>
          <p:nvPr/>
        </p:nvSpPr>
        <p:spPr>
          <a:xfrm>
            <a:off x="7169493" y="2753518"/>
            <a:ext cx="1038228" cy="715399"/>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data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err="1">
                <a:ln>
                  <a:noFill/>
                </a:ln>
                <a:solidFill>
                  <a:srgbClr val="0000F0"/>
                </a:solidFill>
                <a:effectLst/>
                <a:uLnTx/>
                <a:uFillTx/>
                <a:latin typeface="Aino"/>
                <a:ea typeface="+mn-ea"/>
                <a:cs typeface="+mn-cs"/>
              </a:rPr>
              <a:t>embassy</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106" name="TextBox 105">
            <a:extLst>
              <a:ext uri="{FF2B5EF4-FFF2-40B4-BE49-F238E27FC236}">
                <a16:creationId xmlns:a16="http://schemas.microsoft.com/office/drawing/2014/main" id="{5A5D8AC9-6210-45B0-BAF4-B96CE204C0BC}"/>
              </a:ext>
            </a:extLst>
          </p:cNvPr>
          <p:cNvSpPr txBox="1"/>
          <p:nvPr/>
        </p:nvSpPr>
        <p:spPr>
          <a:xfrm>
            <a:off x="7176584" y="3859100"/>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kick-off</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proactive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government</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33" name="TextBox 132">
            <a:extLst>
              <a:ext uri="{FF2B5EF4-FFF2-40B4-BE49-F238E27FC236}">
                <a16:creationId xmlns:a16="http://schemas.microsoft.com/office/drawing/2014/main" id="{DAAD0D32-3B86-4A0A-BBDA-D5749107CD55}"/>
              </a:ext>
            </a:extLst>
          </p:cNvPr>
          <p:cNvSpPr txBox="1"/>
          <p:nvPr/>
        </p:nvSpPr>
        <p:spPr>
          <a:xfrm>
            <a:off x="7188161" y="4869430"/>
            <a:ext cx="1038228" cy="7200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AI </a:t>
            </a:r>
            <a:r>
              <a:rPr kumimoji="0" lang="et-EE" sz="1200" b="0" i="0" u="none" strike="noStrike" kern="1200" cap="none" spc="0" normalizeH="0" baseline="0" noProof="0" err="1">
                <a:ln>
                  <a:noFill/>
                </a:ln>
                <a:solidFill>
                  <a:srgbClr val="0000F0"/>
                </a:solidFill>
                <a:effectLst/>
                <a:uLnTx/>
                <a:uFillTx/>
                <a:latin typeface="Aino"/>
                <a:ea typeface="+mn-ea"/>
                <a:cs typeface="+mn-cs"/>
              </a:rPr>
              <a:t>strategy</a:t>
            </a:r>
            <a:r>
              <a:rPr kumimoji="0" lang="et-EE" sz="1200" b="0" i="0" u="none" strike="noStrike" kern="1200" cap="none" spc="0" normalizeH="0" baseline="0" noProof="0">
                <a:ln>
                  <a:noFill/>
                </a:ln>
                <a:solidFill>
                  <a:srgbClr val="0000F0"/>
                </a:solidFill>
                <a:effectLst/>
                <a:uLnTx/>
                <a:uFillTx/>
                <a:latin typeface="Aino"/>
                <a:ea typeface="+mn-ea"/>
                <a:cs typeface="+mn-cs"/>
              </a:rPr>
              <a:t>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54" name="TextBox 153">
            <a:extLst>
              <a:ext uri="{FF2B5EF4-FFF2-40B4-BE49-F238E27FC236}">
                <a16:creationId xmlns:a16="http://schemas.microsoft.com/office/drawing/2014/main" id="{7429FA94-5C32-401E-846D-0F6D3213983B}"/>
              </a:ext>
            </a:extLst>
          </p:cNvPr>
          <p:cNvSpPr txBox="1"/>
          <p:nvPr/>
        </p:nvSpPr>
        <p:spPr>
          <a:xfrm>
            <a:off x="2815628" y="3873001"/>
            <a:ext cx="1038228" cy="538163"/>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digitally</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minded</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leadership</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165" name="TextBox 164">
            <a:extLst>
              <a:ext uri="{FF2B5EF4-FFF2-40B4-BE49-F238E27FC236}">
                <a16:creationId xmlns:a16="http://schemas.microsoft.com/office/drawing/2014/main" id="{2C1D0685-58DC-4E4A-88DD-22964BB9D464}"/>
              </a:ext>
            </a:extLst>
          </p:cNvPr>
          <p:cNvSpPr txBox="1"/>
          <p:nvPr/>
        </p:nvSpPr>
        <p:spPr>
          <a:xfrm>
            <a:off x="2815628" y="4883016"/>
            <a:ext cx="1038228" cy="706414"/>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legislative</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framework</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9" name="Graphic 58">
            <a:extLst>
              <a:ext uri="{FF2B5EF4-FFF2-40B4-BE49-F238E27FC236}">
                <a16:creationId xmlns:a16="http://schemas.microsoft.com/office/drawing/2014/main" id="{B2C8171C-1F8E-86F0-461F-6F88A4F7CC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1044" y="4876211"/>
            <a:ext cx="720000" cy="720000"/>
          </a:xfrm>
          <a:prstGeom prst="rect">
            <a:avLst/>
          </a:prstGeom>
        </p:spPr>
      </p:pic>
      <p:pic>
        <p:nvPicPr>
          <p:cNvPr id="69" name="Graphic 68">
            <a:extLst>
              <a:ext uri="{FF2B5EF4-FFF2-40B4-BE49-F238E27FC236}">
                <a16:creationId xmlns:a16="http://schemas.microsoft.com/office/drawing/2014/main" id="{91C99D71-AF95-E97F-41B8-1BFE44CA1A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17991" y="2751217"/>
            <a:ext cx="720000" cy="720000"/>
          </a:xfrm>
          <a:prstGeom prst="rect">
            <a:avLst/>
          </a:prstGeom>
        </p:spPr>
      </p:pic>
      <p:sp>
        <p:nvSpPr>
          <p:cNvPr id="44" name="TextBox 43"/>
          <p:cNvSpPr txBox="1"/>
          <p:nvPr/>
        </p:nvSpPr>
        <p:spPr>
          <a:xfrm>
            <a:off x="5010532" y="2248600"/>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X-Road®</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45" name="Graphic 44"/>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77567" y="2172789"/>
            <a:ext cx="720000" cy="720000"/>
          </a:xfrm>
          <a:prstGeom prst="rect">
            <a:avLst/>
          </a:prstGeom>
        </p:spPr>
      </p:pic>
      <p:sp>
        <p:nvSpPr>
          <p:cNvPr id="61" name="TextBox 60"/>
          <p:cNvSpPr txBox="1"/>
          <p:nvPr/>
        </p:nvSpPr>
        <p:spPr>
          <a:xfrm>
            <a:off x="5015273" y="4062445"/>
            <a:ext cx="1298100"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a:ea typeface="+mn-ea"/>
                <a:cs typeface="+mn-cs"/>
              </a:rPr>
              <a:t>online </a:t>
            </a:r>
            <a:r>
              <a:rPr kumimoji="0" lang="et-EE" sz="1200" b="0" i="0" u="none" strike="noStrike" kern="1200" cap="none" spc="0" normalizeH="0" baseline="0" noProof="0" dirty="0" err="1">
                <a:ln>
                  <a:noFill/>
                </a:ln>
                <a:solidFill>
                  <a:srgbClr val="0000F0"/>
                </a:solidFill>
                <a:effectLst/>
                <a:uLnTx/>
                <a:uFillTx/>
                <a:latin typeface="Aino"/>
                <a:ea typeface="+mn-ea"/>
                <a:cs typeface="+mn-cs"/>
              </a:rPr>
              <a:t>tax</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r>
              <a:rPr kumimoji="0" lang="et-EE" sz="1200" b="0" i="0" u="none" strike="noStrike" kern="1200" cap="none" spc="0" normalizeH="0" baseline="0" noProof="0" dirty="0" err="1">
                <a:ln>
                  <a:noFill/>
                </a:ln>
                <a:solidFill>
                  <a:srgbClr val="0000F0"/>
                </a:solidFill>
                <a:effectLst/>
                <a:uLnTx/>
                <a:uFillTx/>
                <a:latin typeface="Aino"/>
                <a:ea typeface="+mn-ea"/>
                <a:cs typeface="+mn-cs"/>
              </a:rPr>
              <a:t>declaration</a:t>
            </a:r>
            <a:r>
              <a:rPr kumimoji="0" lang="et-EE" sz="1200" b="0" i="0" u="none" strike="noStrike" kern="1200" cap="none" spc="0" normalizeH="0" baseline="0" noProof="0" dirty="0">
                <a:ln>
                  <a:noFill/>
                </a:ln>
                <a:solidFill>
                  <a:srgbClr val="0000F0"/>
                </a:solidFill>
                <a:effectLst/>
                <a:uLnTx/>
                <a:uFillTx/>
                <a:latin typeface="Aino"/>
                <a:ea typeface="+mn-ea"/>
                <a:cs typeface="+mn-cs"/>
              </a:rPr>
              <a:t> </a:t>
            </a:r>
            <a:endParaRPr kumimoji="0" lang="en-GB" sz="1200" b="0" i="0" u="none" strike="noStrike" kern="1200" cap="none" spc="0" normalizeH="0" baseline="0" noProof="0" dirty="0">
              <a:ln>
                <a:noFill/>
              </a:ln>
              <a:solidFill>
                <a:srgbClr val="0000F0"/>
              </a:solidFill>
              <a:effectLst/>
              <a:uLnTx/>
              <a:uFillTx/>
              <a:latin typeface="Aino"/>
              <a:ea typeface="+mn-ea"/>
              <a:cs typeface="+mn-cs"/>
            </a:endParaRPr>
          </a:p>
        </p:txBody>
      </p:sp>
      <p:sp>
        <p:nvSpPr>
          <p:cNvPr id="57" name="TextBox 56"/>
          <p:cNvSpPr txBox="1"/>
          <p:nvPr/>
        </p:nvSpPr>
        <p:spPr>
          <a:xfrm>
            <a:off x="5010115" y="3187328"/>
            <a:ext cx="1038228" cy="565965"/>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digital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err="1">
                <a:ln>
                  <a:noFill/>
                </a:ln>
                <a:solidFill>
                  <a:srgbClr val="0000F0"/>
                </a:solidFill>
                <a:effectLst/>
                <a:uLnTx/>
                <a:uFillTx/>
                <a:latin typeface="Aino"/>
                <a:ea typeface="+mn-ea"/>
                <a:cs typeface="+mn-cs"/>
              </a:rPr>
              <a:t>signature</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81" name="Rectangle 80">
            <a:extLst>
              <a:ext uri="{FF2B5EF4-FFF2-40B4-BE49-F238E27FC236}">
                <a16:creationId xmlns:a16="http://schemas.microsoft.com/office/drawing/2014/main" id="{3B9A9555-6495-4976-B7BF-A8E5F23773F0}"/>
              </a:ext>
            </a:extLst>
          </p:cNvPr>
          <p:cNvSpPr/>
          <p:nvPr/>
        </p:nvSpPr>
        <p:spPr>
          <a:xfrm>
            <a:off x="3202935" y="5116037"/>
            <a:ext cx="1854524" cy="828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82" name="TextBox 81">
            <a:extLst>
              <a:ext uri="{FF2B5EF4-FFF2-40B4-BE49-F238E27FC236}">
                <a16:creationId xmlns:a16="http://schemas.microsoft.com/office/drawing/2014/main" id="{4F09DDF8-92D6-4221-AB51-0B2302825BAA}"/>
              </a:ext>
            </a:extLst>
          </p:cNvPr>
          <p:cNvSpPr txBox="1"/>
          <p:nvPr/>
        </p:nvSpPr>
        <p:spPr>
          <a:xfrm>
            <a:off x="4997567" y="5002298"/>
            <a:ext cx="1038228"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a:ln>
                  <a:noFill/>
                </a:ln>
                <a:solidFill>
                  <a:srgbClr val="0000F0"/>
                </a:solidFill>
                <a:effectLst/>
                <a:uLnTx/>
                <a:uFillTx/>
                <a:latin typeface="Aino"/>
                <a:ea typeface="+mn-ea"/>
                <a:cs typeface="+mn-cs"/>
              </a:rPr>
              <a:t>i-</a:t>
            </a:r>
            <a:r>
              <a:rPr kumimoji="0" lang="et-EE" sz="1200" b="0" i="0" u="none" strike="noStrike" kern="1200" cap="none" spc="0" normalizeH="0" baseline="0" noProof="0" err="1">
                <a:ln>
                  <a:noFill/>
                </a:ln>
                <a:solidFill>
                  <a:srgbClr val="0000F0"/>
                </a:solidFill>
                <a:effectLst/>
                <a:uLnTx/>
                <a:uFillTx/>
                <a:latin typeface="Aino"/>
                <a:ea typeface="+mn-ea"/>
                <a:cs typeface="+mn-cs"/>
              </a:rPr>
              <a:t>voting</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sp>
        <p:nvSpPr>
          <p:cNvPr id="22" name="Google Shape;370;p2">
            <a:extLst>
              <a:ext uri="{FF2B5EF4-FFF2-40B4-BE49-F238E27FC236}">
                <a16:creationId xmlns:a16="http://schemas.microsoft.com/office/drawing/2014/main" id="{2CE4A07F-1E93-DC39-4C1D-0AF86D6343E2}"/>
              </a:ext>
            </a:extLst>
          </p:cNvPr>
          <p:cNvSpPr txBox="1"/>
          <p:nvPr/>
        </p:nvSpPr>
        <p:spPr>
          <a:xfrm>
            <a:off x="5010422" y="1247491"/>
            <a:ext cx="1038228" cy="744158"/>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t-EE"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rPr>
              <a:t>id-</a:t>
            </a:r>
            <a:r>
              <a:rPr kumimoji="0" lang="et-EE" sz="1200" b="0" i="0" u="none" strike="noStrike" kern="0" cap="none" spc="0" normalizeH="0" baseline="0" noProof="0" err="1">
                <a:ln>
                  <a:noFill/>
                </a:ln>
                <a:solidFill>
                  <a:srgbClr val="0000F0"/>
                </a:solidFill>
                <a:effectLst/>
                <a:uLnTx/>
                <a:uFillTx/>
                <a:latin typeface="Aino" panose="02000603040504020204" pitchFamily="50" charset="-70"/>
                <a:ea typeface="Arial"/>
                <a:cs typeface="Arial"/>
                <a:sym typeface="Arial"/>
              </a:rPr>
              <a:t>card</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30" name="TextBox 29">
            <a:extLst>
              <a:ext uri="{FF2B5EF4-FFF2-40B4-BE49-F238E27FC236}">
                <a16:creationId xmlns:a16="http://schemas.microsoft.com/office/drawing/2014/main" id="{A9333A80-FA08-781B-A7BC-DF0D0440C08C}"/>
              </a:ext>
            </a:extLst>
          </p:cNvPr>
          <p:cNvSpPr txBox="1"/>
          <p:nvPr/>
        </p:nvSpPr>
        <p:spPr>
          <a:xfrm>
            <a:off x="9271694" y="3803282"/>
            <a:ext cx="2092803" cy="6776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dirty="0">
                <a:solidFill>
                  <a:srgbClr val="0000F0"/>
                </a:solidFill>
                <a:latin typeface="Aino" panose="02000603040504020204" pitchFamily="2" charset="77"/>
              </a:rPr>
              <a:t>200</a:t>
            </a: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public sector AI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use cases </a:t>
            </a:r>
            <a:endParaRPr kumimoji="0" lang="en-GB"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endParaRPr>
          </a:p>
        </p:txBody>
      </p:sp>
      <p:sp>
        <p:nvSpPr>
          <p:cNvPr id="8" name="TextBox 7">
            <a:extLst>
              <a:ext uri="{FF2B5EF4-FFF2-40B4-BE49-F238E27FC236}">
                <a16:creationId xmlns:a16="http://schemas.microsoft.com/office/drawing/2014/main" id="{D542966F-9E03-1720-818A-B399E172B31E}"/>
              </a:ext>
            </a:extLst>
          </p:cNvPr>
          <p:cNvSpPr txBox="1"/>
          <p:nvPr/>
        </p:nvSpPr>
        <p:spPr>
          <a:xfrm>
            <a:off x="9299013" y="4969237"/>
            <a:ext cx="1173992" cy="571500"/>
          </a:xfrm>
          <a:prstGeom prst="rect">
            <a:avLst/>
          </a:prstGeom>
          <a:noFill/>
        </p:spPr>
        <p:txBody>
          <a:bodyPr wrap="square" lIns="10800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a:solidFill>
                  <a:srgbClr val="0000F0"/>
                </a:solidFill>
                <a:latin typeface="Aino"/>
              </a:rPr>
              <a:t>100</a:t>
            </a:r>
            <a:r>
              <a:rPr kumimoji="0" lang="et-EE" sz="1200" b="0" i="0" u="none" strike="noStrike" kern="1200" cap="none" spc="0" normalizeH="0" baseline="0" noProof="0">
                <a:ln>
                  <a:noFill/>
                </a:ln>
                <a:solidFill>
                  <a:srgbClr val="0000F0"/>
                </a:solidFill>
                <a:effectLst/>
                <a:uLnTx/>
                <a:uFillTx/>
                <a:latin typeface="Aino"/>
                <a:ea typeface="+mn-ea"/>
                <a:cs typeface="+mn-cs"/>
              </a:rPr>
              <a:t>% </a:t>
            </a:r>
            <a:r>
              <a:rPr kumimoji="0" lang="et-EE" sz="1200" b="0" i="0" u="none" strike="noStrike" kern="1200" cap="none" spc="0" normalizeH="0" baseline="0" noProof="0" err="1">
                <a:ln>
                  <a:noFill/>
                </a:ln>
                <a:solidFill>
                  <a:srgbClr val="0000F0"/>
                </a:solidFill>
                <a:effectLst/>
                <a:uLnTx/>
                <a:uFillTx/>
                <a:latin typeface="Aino"/>
                <a:ea typeface="+mn-ea"/>
                <a:cs typeface="+mn-cs"/>
              </a:rPr>
              <a:t>services</a:t>
            </a:r>
            <a:r>
              <a:rPr kumimoji="0" lang="et-EE" sz="1200" b="0" i="0" u="none" strike="noStrike" kern="1200" cap="none" spc="0" normalizeH="0" baseline="0" noProof="0">
                <a:ln>
                  <a:noFill/>
                </a:ln>
                <a:solidFill>
                  <a:srgbClr val="0000F0"/>
                </a:solidFill>
                <a:effectLst/>
                <a:uLnTx/>
                <a:uFillTx/>
                <a:latin typeface="Aino"/>
                <a:ea typeface="+mn-ea"/>
                <a:cs typeface="+mn-cs"/>
              </a:rPr>
              <a:t> online </a:t>
            </a:r>
            <a:endParaRPr kumimoji="0" lang="en-GB" sz="1200" b="0" i="0" u="none" strike="noStrike" kern="1200" cap="none" spc="0" normalizeH="0" baseline="0" noProof="0">
              <a:ln>
                <a:noFill/>
              </a:ln>
              <a:solidFill>
                <a:srgbClr val="0000F0"/>
              </a:solidFill>
              <a:effectLst/>
              <a:uLnTx/>
              <a:uFillTx/>
              <a:latin typeface="Aino"/>
              <a:ea typeface="+mn-ea"/>
              <a:cs typeface="+mn-cs"/>
            </a:endParaRPr>
          </a:p>
        </p:txBody>
      </p:sp>
      <p:pic>
        <p:nvPicPr>
          <p:cNvPr id="52" name="Graphic 51">
            <a:extLst>
              <a:ext uri="{FF2B5EF4-FFF2-40B4-BE49-F238E27FC236}">
                <a16:creationId xmlns:a16="http://schemas.microsoft.com/office/drawing/2014/main" id="{42ADEC9A-B772-FF96-89EC-F2665B1E9B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79013" y="2751217"/>
            <a:ext cx="720000" cy="720000"/>
          </a:xfrm>
          <a:prstGeom prst="rect">
            <a:avLst/>
          </a:prstGeom>
        </p:spPr>
      </p:pic>
      <p:sp>
        <p:nvSpPr>
          <p:cNvPr id="54" name="TextBox 53">
            <a:extLst>
              <a:ext uri="{FF2B5EF4-FFF2-40B4-BE49-F238E27FC236}">
                <a16:creationId xmlns:a16="http://schemas.microsoft.com/office/drawing/2014/main" id="{9D317C89-2F88-5772-878C-0D04F6E4C25D}"/>
              </a:ext>
            </a:extLst>
          </p:cNvPr>
          <p:cNvSpPr txBox="1"/>
          <p:nvPr/>
        </p:nvSpPr>
        <p:spPr>
          <a:xfrm>
            <a:off x="9299013" y="2972718"/>
            <a:ext cx="120922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12 </a:t>
            </a:r>
            <a:r>
              <a:rPr kumimoji="0" lang="et-EE" sz="1200" b="0" i="0" u="none" strike="noStrike" kern="1200" cap="none" spc="0" normalizeH="0" baseline="0" noProof="0" dirty="0" err="1">
                <a:ln>
                  <a:noFill/>
                </a:ln>
                <a:solidFill>
                  <a:srgbClr val="0000F0"/>
                </a:solidFill>
                <a:effectLst/>
                <a:uLnTx/>
                <a:uFillTx/>
                <a:latin typeface="Aino" panose="02000603040504020204" pitchFamily="2" charset="77"/>
                <a:ea typeface="+mn-ea"/>
                <a:cs typeface="+mn-cs"/>
              </a:rPr>
              <a:t>unicorns</a:t>
            </a:r>
            <a:r>
              <a:rPr kumimoji="0" lang="et-EE"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rPr>
              <a:t> </a:t>
            </a:r>
            <a:endParaRPr kumimoji="0" lang="en-GB" sz="1200" b="0" i="0" u="none" strike="noStrike" kern="1200" cap="none" spc="0" normalizeH="0" baseline="0" noProof="0" dirty="0">
              <a:ln>
                <a:noFill/>
              </a:ln>
              <a:solidFill>
                <a:srgbClr val="0000F0"/>
              </a:solidFill>
              <a:effectLst/>
              <a:uLnTx/>
              <a:uFillTx/>
              <a:latin typeface="Aino" panose="02000603040504020204" pitchFamily="2" charset="77"/>
              <a:ea typeface="+mn-ea"/>
              <a:cs typeface="+mn-cs"/>
            </a:endParaRPr>
          </a:p>
        </p:txBody>
      </p:sp>
      <p:sp>
        <p:nvSpPr>
          <p:cNvPr id="42" name="Google Shape;424;p2">
            <a:extLst>
              <a:ext uri="{FF2B5EF4-FFF2-40B4-BE49-F238E27FC236}">
                <a16:creationId xmlns:a16="http://schemas.microsoft.com/office/drawing/2014/main" id="{F1E678A8-D18A-5533-4A70-EE967C09995A}"/>
              </a:ext>
            </a:extLst>
          </p:cNvPr>
          <p:cNvSpPr txBox="1"/>
          <p:nvPr/>
        </p:nvSpPr>
        <p:spPr>
          <a:xfrm>
            <a:off x="9294445" y="1705263"/>
            <a:ext cx="1351039" cy="565965"/>
          </a:xfrm>
          <a:prstGeom prst="rect">
            <a:avLst/>
          </a:prstGeom>
          <a:noFill/>
          <a:ln>
            <a:noFill/>
          </a:ln>
        </p:spPr>
        <p:txBody>
          <a:bodyPr spcFirstLastPara="1" wrap="square" lIns="10800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t-EE" sz="1200" kern="0">
                <a:solidFill>
                  <a:srgbClr val="0000F0"/>
                </a:solidFill>
                <a:latin typeface="Aino" panose="02000603040504020204" pitchFamily="50" charset="-70"/>
                <a:ea typeface="Arial"/>
                <a:cs typeface="Arial"/>
                <a:sym typeface="Arial"/>
              </a:rPr>
              <a:t>personal </a:t>
            </a:r>
            <a:r>
              <a:rPr lang="et-EE" sz="1200" kern="0" err="1">
                <a:solidFill>
                  <a:srgbClr val="0000F0"/>
                </a:solidFill>
                <a:latin typeface="Aino" panose="02000603040504020204" pitchFamily="50" charset="-70"/>
                <a:ea typeface="Arial"/>
                <a:cs typeface="Arial"/>
                <a:sym typeface="Arial"/>
              </a:rPr>
              <a:t>government</a:t>
            </a:r>
            <a:endParaRPr kumimoji="0" sz="1200" b="0" i="0" u="none" strike="noStrike" kern="0" cap="none" spc="0" normalizeH="0" baseline="0" noProof="0">
              <a:ln>
                <a:noFill/>
              </a:ln>
              <a:solidFill>
                <a:srgbClr val="0000F0"/>
              </a:solidFill>
              <a:effectLst/>
              <a:uLnTx/>
              <a:uFillTx/>
              <a:latin typeface="Aino" panose="02000603040504020204" pitchFamily="50" charset="-70"/>
              <a:ea typeface="Arial"/>
              <a:cs typeface="Arial"/>
              <a:sym typeface="Arial"/>
            </a:endParaRPr>
          </a:p>
        </p:txBody>
      </p:sp>
      <p:sp>
        <p:nvSpPr>
          <p:cNvPr id="114" name="TextBox 113">
            <a:extLst>
              <a:ext uri="{FF2B5EF4-FFF2-40B4-BE49-F238E27FC236}">
                <a16:creationId xmlns:a16="http://schemas.microsoft.com/office/drawing/2014/main" id="{77FFD56E-1EAA-F5F7-B42D-44329B58ED90}"/>
              </a:ext>
            </a:extLst>
          </p:cNvPr>
          <p:cNvSpPr txBox="1"/>
          <p:nvPr/>
        </p:nvSpPr>
        <p:spPr>
          <a:xfrm>
            <a:off x="6806672" y="5830749"/>
            <a:ext cx="800219" cy="246221"/>
          </a:xfrm>
          <a:prstGeom prst="rect">
            <a:avLst/>
          </a:prstGeom>
          <a:noFill/>
        </p:spPr>
        <p:txBody>
          <a:bodyPr wrap="none" lIns="91440" tIns="0" rIns="91440" bIns="0" rtlCol="0" anchor="ctr">
            <a:spAutoFit/>
          </a:bodyPr>
          <a:lstStyle/>
          <a:p>
            <a:r>
              <a:rPr lang="et-EE" sz="1600">
                <a:solidFill>
                  <a:srgbClr val="0000F0"/>
                </a:solidFill>
              </a:rPr>
              <a:t>2010s</a:t>
            </a:r>
            <a:endParaRPr lang="en-GB" sz="1600">
              <a:solidFill>
                <a:srgbClr val="0000F0"/>
              </a:solidFill>
            </a:endParaRPr>
          </a:p>
        </p:txBody>
      </p:sp>
      <p:sp>
        <p:nvSpPr>
          <p:cNvPr id="115" name="TextBox 114">
            <a:extLst>
              <a:ext uri="{FF2B5EF4-FFF2-40B4-BE49-F238E27FC236}">
                <a16:creationId xmlns:a16="http://schemas.microsoft.com/office/drawing/2014/main" id="{DCF954DF-E1AD-5750-D33D-D1F0D0C1B4E6}"/>
              </a:ext>
            </a:extLst>
          </p:cNvPr>
          <p:cNvSpPr txBox="1"/>
          <p:nvPr/>
        </p:nvSpPr>
        <p:spPr>
          <a:xfrm>
            <a:off x="8950120" y="5830749"/>
            <a:ext cx="829073" cy="246221"/>
          </a:xfrm>
          <a:prstGeom prst="rect">
            <a:avLst/>
          </a:prstGeom>
          <a:noFill/>
        </p:spPr>
        <p:txBody>
          <a:bodyPr wrap="none" lIns="91440" tIns="0" rIns="91440" bIns="0" rtlCol="0" anchor="ctr">
            <a:spAutoFit/>
          </a:bodyPr>
          <a:lstStyle/>
          <a:p>
            <a:r>
              <a:rPr lang="et-EE" sz="1600">
                <a:solidFill>
                  <a:srgbClr val="0000F0"/>
                </a:solidFill>
              </a:rPr>
              <a:t>2020s</a:t>
            </a:r>
            <a:endParaRPr lang="en-GB" sz="1600">
              <a:solidFill>
                <a:srgbClr val="0000F0"/>
              </a:solidFill>
            </a:endParaRPr>
          </a:p>
        </p:txBody>
      </p:sp>
      <p:sp>
        <p:nvSpPr>
          <p:cNvPr id="116" name="TextBox 115">
            <a:extLst>
              <a:ext uri="{FF2B5EF4-FFF2-40B4-BE49-F238E27FC236}">
                <a16:creationId xmlns:a16="http://schemas.microsoft.com/office/drawing/2014/main" id="{6E30129F-9CA8-5E87-4AF1-D0909094E230}"/>
              </a:ext>
            </a:extLst>
          </p:cNvPr>
          <p:cNvSpPr txBox="1"/>
          <p:nvPr/>
        </p:nvSpPr>
        <p:spPr>
          <a:xfrm>
            <a:off x="2511700" y="5835644"/>
            <a:ext cx="793807" cy="246221"/>
          </a:xfrm>
          <a:prstGeom prst="rect">
            <a:avLst/>
          </a:prstGeom>
          <a:noFill/>
        </p:spPr>
        <p:txBody>
          <a:bodyPr wrap="none" lIns="91440" tIns="0" rIns="91440" bIns="0" rtlCol="0" anchor="ctr">
            <a:spAutoFit/>
          </a:bodyPr>
          <a:lstStyle/>
          <a:p>
            <a:r>
              <a:rPr lang="et-EE" sz="1600">
                <a:solidFill>
                  <a:srgbClr val="0000F0"/>
                </a:solidFill>
              </a:rPr>
              <a:t>1990s</a:t>
            </a:r>
            <a:endParaRPr lang="en-GB" sz="1600">
              <a:solidFill>
                <a:srgbClr val="0000F0"/>
              </a:solidFill>
            </a:endParaRPr>
          </a:p>
        </p:txBody>
      </p:sp>
      <p:grpSp>
        <p:nvGrpSpPr>
          <p:cNvPr id="117" name="Group 116">
            <a:extLst>
              <a:ext uri="{FF2B5EF4-FFF2-40B4-BE49-F238E27FC236}">
                <a16:creationId xmlns:a16="http://schemas.microsoft.com/office/drawing/2014/main" id="{9B74F3AD-1910-C934-A335-C34E9A7B252A}"/>
              </a:ext>
            </a:extLst>
          </p:cNvPr>
          <p:cNvGrpSpPr>
            <a:grpSpLocks noChangeAspect="1"/>
          </p:cNvGrpSpPr>
          <p:nvPr/>
        </p:nvGrpSpPr>
        <p:grpSpPr>
          <a:xfrm>
            <a:off x="7518873" y="5820313"/>
            <a:ext cx="1428698" cy="263437"/>
            <a:chOff x="3545737" y="5820314"/>
            <a:chExt cx="1428698" cy="263437"/>
          </a:xfrm>
        </p:grpSpPr>
        <p:cxnSp>
          <p:nvCxnSpPr>
            <p:cNvPr id="118" name="Straight Connector 117">
              <a:extLst>
                <a:ext uri="{FF2B5EF4-FFF2-40B4-BE49-F238E27FC236}">
                  <a16:creationId xmlns:a16="http://schemas.microsoft.com/office/drawing/2014/main" id="{FA41B588-B180-27A7-599E-3D4454CB96F1}"/>
                </a:ext>
              </a:extLst>
            </p:cNvPr>
            <p:cNvCxnSpPr>
              <a:cxnSpLocks/>
            </p:cNvCxnSpPr>
            <p:nvPr/>
          </p:nvCxnSpPr>
          <p:spPr>
            <a:xfrm>
              <a:off x="4974435" y="5820314"/>
              <a:ext cx="0" cy="263437"/>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25DDAF37-CFF2-89AB-F0FC-0459B0715CC4}"/>
                </a:ext>
              </a:extLst>
            </p:cNvPr>
            <p:cNvCxnSpPr>
              <a:cxnSpLocks/>
            </p:cNvCxnSpPr>
            <p:nvPr/>
          </p:nvCxnSpPr>
          <p:spPr>
            <a:xfrm>
              <a:off x="3545737" y="5955746"/>
              <a:ext cx="1428698"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A8D1A2A6-B4D3-A645-47BB-FBAFBD0D7E88}"/>
              </a:ext>
            </a:extLst>
          </p:cNvPr>
          <p:cNvGrpSpPr>
            <a:grpSpLocks noChangeAspect="1"/>
          </p:cNvGrpSpPr>
          <p:nvPr/>
        </p:nvGrpSpPr>
        <p:grpSpPr>
          <a:xfrm>
            <a:off x="3229510" y="5813533"/>
            <a:ext cx="1410459" cy="276999"/>
            <a:chOff x="3943961" y="5815419"/>
            <a:chExt cx="1410459" cy="276999"/>
          </a:xfrm>
        </p:grpSpPr>
        <p:cxnSp>
          <p:nvCxnSpPr>
            <p:cNvPr id="121" name="Straight Connector 120">
              <a:extLst>
                <a:ext uri="{FF2B5EF4-FFF2-40B4-BE49-F238E27FC236}">
                  <a16:creationId xmlns:a16="http://schemas.microsoft.com/office/drawing/2014/main" id="{A47A775E-97F3-D588-E920-CFC92BD47EB3}"/>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CEBE242B-8059-3F06-27F2-55C4BB41E46A}"/>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DAF2807A-7044-A4BB-1CB0-60D9F6B2B43D}"/>
              </a:ext>
            </a:extLst>
          </p:cNvPr>
          <p:cNvSpPr txBox="1"/>
          <p:nvPr/>
        </p:nvSpPr>
        <p:spPr>
          <a:xfrm>
            <a:off x="4629789" y="5830749"/>
            <a:ext cx="854721" cy="246221"/>
          </a:xfrm>
          <a:prstGeom prst="rect">
            <a:avLst/>
          </a:prstGeom>
          <a:noFill/>
        </p:spPr>
        <p:txBody>
          <a:bodyPr wrap="none" lIns="91440" tIns="0" rIns="91440" bIns="0" rtlCol="0" anchor="ctr">
            <a:spAutoFit/>
          </a:bodyPr>
          <a:lstStyle/>
          <a:p>
            <a:r>
              <a:rPr lang="et-EE" sz="1600">
                <a:solidFill>
                  <a:srgbClr val="0000F0"/>
                </a:solidFill>
              </a:rPr>
              <a:t>2000s</a:t>
            </a:r>
            <a:endParaRPr lang="en-GB" sz="1600">
              <a:solidFill>
                <a:srgbClr val="0000F0"/>
              </a:solidFill>
            </a:endParaRPr>
          </a:p>
        </p:txBody>
      </p:sp>
      <p:grpSp>
        <p:nvGrpSpPr>
          <p:cNvPr id="131" name="Group 130">
            <a:extLst>
              <a:ext uri="{FF2B5EF4-FFF2-40B4-BE49-F238E27FC236}">
                <a16:creationId xmlns:a16="http://schemas.microsoft.com/office/drawing/2014/main" id="{890831D3-30D3-2A95-163B-D1DDC8DF51EA}"/>
              </a:ext>
            </a:extLst>
          </p:cNvPr>
          <p:cNvGrpSpPr>
            <a:grpSpLocks noChangeAspect="1"/>
          </p:cNvGrpSpPr>
          <p:nvPr/>
        </p:nvGrpSpPr>
        <p:grpSpPr>
          <a:xfrm>
            <a:off x="5401911" y="5813533"/>
            <a:ext cx="1410459" cy="276999"/>
            <a:chOff x="3943961" y="5815419"/>
            <a:chExt cx="1410459" cy="276999"/>
          </a:xfrm>
        </p:grpSpPr>
        <p:cxnSp>
          <p:nvCxnSpPr>
            <p:cNvPr id="141" name="Straight Connector 140">
              <a:extLst>
                <a:ext uri="{FF2B5EF4-FFF2-40B4-BE49-F238E27FC236}">
                  <a16:creationId xmlns:a16="http://schemas.microsoft.com/office/drawing/2014/main" id="{177C24BE-283E-78C5-8C11-55A3BBD50A9D}"/>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90BCA477-1CF7-17A2-C772-86456D886CC3}"/>
                </a:ext>
              </a:extLst>
            </p:cNvPr>
            <p:cNvCxnSpPr>
              <a:cxnSpLocks/>
            </p:cNvCxnSpPr>
            <p:nvPr/>
          </p:nvCxnSpPr>
          <p:spPr>
            <a:xfrm>
              <a:off x="3943961" y="5955746"/>
              <a:ext cx="141045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pic>
        <p:nvPicPr>
          <p:cNvPr id="143" name="Graphic 142">
            <a:extLst>
              <a:ext uri="{FF2B5EF4-FFF2-40B4-BE49-F238E27FC236}">
                <a16:creationId xmlns:a16="http://schemas.microsoft.com/office/drawing/2014/main" id="{367804BF-E958-FBFD-3ABC-B89583DEAC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587803" y="4869429"/>
            <a:ext cx="720000" cy="720000"/>
          </a:xfrm>
          <a:prstGeom prst="rect">
            <a:avLst/>
          </a:prstGeom>
        </p:spPr>
      </p:pic>
      <p:pic>
        <p:nvPicPr>
          <p:cNvPr id="144" name="Graphic 143">
            <a:extLst>
              <a:ext uri="{FF2B5EF4-FFF2-40B4-BE49-F238E27FC236}">
                <a16:creationId xmlns:a16="http://schemas.microsoft.com/office/drawing/2014/main" id="{2F691678-1280-C267-34E1-5DCE6E2C34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579013" y="3782082"/>
            <a:ext cx="720000" cy="720000"/>
          </a:xfrm>
          <a:prstGeom prst="rect">
            <a:avLst/>
          </a:prstGeom>
        </p:spPr>
      </p:pic>
      <p:pic>
        <p:nvPicPr>
          <p:cNvPr id="146" name="Graphic 145">
            <a:extLst>
              <a:ext uri="{FF2B5EF4-FFF2-40B4-BE49-F238E27FC236}">
                <a16:creationId xmlns:a16="http://schemas.microsoft.com/office/drawing/2014/main" id="{3413CD23-6F6B-11B0-6F52-5869D8CA84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79013" y="1628245"/>
            <a:ext cx="720000" cy="720000"/>
          </a:xfrm>
          <a:prstGeom prst="rect">
            <a:avLst/>
          </a:prstGeom>
        </p:spPr>
      </p:pic>
      <p:pic>
        <p:nvPicPr>
          <p:cNvPr id="147" name="Graphic 146">
            <a:extLst>
              <a:ext uri="{FF2B5EF4-FFF2-40B4-BE49-F238E27FC236}">
                <a16:creationId xmlns:a16="http://schemas.microsoft.com/office/drawing/2014/main" id="{694A1130-B64C-6D6C-C6E4-776A9366D0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58103" y="4876211"/>
            <a:ext cx="720000" cy="720000"/>
          </a:xfrm>
          <a:prstGeom prst="rect">
            <a:avLst/>
          </a:prstGeom>
        </p:spPr>
      </p:pic>
      <p:pic>
        <p:nvPicPr>
          <p:cNvPr id="148" name="Graphic 147">
            <a:extLst>
              <a:ext uri="{FF2B5EF4-FFF2-40B4-BE49-F238E27FC236}">
                <a16:creationId xmlns:a16="http://schemas.microsoft.com/office/drawing/2014/main" id="{81C6389A-FBF0-616E-EA8D-C44B6E18D94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58103" y="3782082"/>
            <a:ext cx="720000" cy="720000"/>
          </a:xfrm>
          <a:prstGeom prst="rect">
            <a:avLst/>
          </a:prstGeom>
        </p:spPr>
      </p:pic>
      <p:pic>
        <p:nvPicPr>
          <p:cNvPr id="149" name="Graphic 148">
            <a:extLst>
              <a:ext uri="{FF2B5EF4-FFF2-40B4-BE49-F238E27FC236}">
                <a16:creationId xmlns:a16="http://schemas.microsoft.com/office/drawing/2014/main" id="{DF0D6058-6252-9077-5447-34A7CFBEF5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58103" y="2751217"/>
            <a:ext cx="720000" cy="720000"/>
          </a:xfrm>
          <a:prstGeom prst="rect">
            <a:avLst/>
          </a:prstGeom>
        </p:spPr>
      </p:pic>
      <p:pic>
        <p:nvPicPr>
          <p:cNvPr id="150" name="Graphic 149">
            <a:extLst>
              <a:ext uri="{FF2B5EF4-FFF2-40B4-BE49-F238E27FC236}">
                <a16:creationId xmlns:a16="http://schemas.microsoft.com/office/drawing/2014/main" id="{82953837-0672-9285-41C8-650AC7AB0B4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250978" y="1271649"/>
            <a:ext cx="720000" cy="720000"/>
          </a:xfrm>
          <a:prstGeom prst="rect">
            <a:avLst/>
          </a:prstGeom>
        </p:spPr>
      </p:pic>
      <p:pic>
        <p:nvPicPr>
          <p:cNvPr id="151" name="Graphic 150">
            <a:extLst>
              <a:ext uri="{FF2B5EF4-FFF2-40B4-BE49-F238E27FC236}">
                <a16:creationId xmlns:a16="http://schemas.microsoft.com/office/drawing/2014/main" id="{02EF86BC-8981-6A02-5A3E-FD008037083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266801" y="3073929"/>
            <a:ext cx="720000" cy="720000"/>
          </a:xfrm>
          <a:prstGeom prst="rect">
            <a:avLst/>
          </a:prstGeom>
        </p:spPr>
      </p:pic>
      <p:pic>
        <p:nvPicPr>
          <p:cNvPr id="152" name="Graphic 151">
            <a:extLst>
              <a:ext uri="{FF2B5EF4-FFF2-40B4-BE49-F238E27FC236}">
                <a16:creationId xmlns:a16="http://schemas.microsoft.com/office/drawing/2014/main" id="{1956903E-41AB-0988-A240-F5E60B795781}"/>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303775" y="3975069"/>
            <a:ext cx="720000" cy="720000"/>
          </a:xfrm>
          <a:prstGeom prst="rect">
            <a:avLst/>
          </a:prstGeom>
        </p:spPr>
      </p:pic>
      <p:pic>
        <p:nvPicPr>
          <p:cNvPr id="170" name="Graphic 169">
            <a:extLst>
              <a:ext uri="{FF2B5EF4-FFF2-40B4-BE49-F238E27FC236}">
                <a16:creationId xmlns:a16="http://schemas.microsoft.com/office/drawing/2014/main" id="{E5A36D6F-4C28-91BB-F736-29DB6EAA4D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117991" y="4881824"/>
            <a:ext cx="720000" cy="720000"/>
          </a:xfrm>
          <a:prstGeom prst="rect">
            <a:avLst/>
          </a:prstGeom>
        </p:spPr>
      </p:pic>
      <p:pic>
        <p:nvPicPr>
          <p:cNvPr id="171" name="Graphic 170">
            <a:extLst>
              <a:ext uri="{FF2B5EF4-FFF2-40B4-BE49-F238E27FC236}">
                <a16:creationId xmlns:a16="http://schemas.microsoft.com/office/drawing/2014/main" id="{FCE126EA-7DE7-6509-3372-45FFE87C73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117991" y="3782082"/>
            <a:ext cx="720000" cy="720000"/>
          </a:xfrm>
          <a:prstGeom prst="rect">
            <a:avLst/>
          </a:prstGeom>
        </p:spPr>
      </p:pic>
      <p:grpSp>
        <p:nvGrpSpPr>
          <p:cNvPr id="172" name="Group 171">
            <a:extLst>
              <a:ext uri="{FF2B5EF4-FFF2-40B4-BE49-F238E27FC236}">
                <a16:creationId xmlns:a16="http://schemas.microsoft.com/office/drawing/2014/main" id="{72C578BE-CB5C-5E21-ACB5-1E1686CB4772}"/>
              </a:ext>
            </a:extLst>
          </p:cNvPr>
          <p:cNvGrpSpPr>
            <a:grpSpLocks noChangeAspect="1"/>
          </p:cNvGrpSpPr>
          <p:nvPr/>
        </p:nvGrpSpPr>
        <p:grpSpPr>
          <a:xfrm>
            <a:off x="0" y="5813533"/>
            <a:ext cx="2498176" cy="276999"/>
            <a:chOff x="2856244" y="5815419"/>
            <a:chExt cx="2498176" cy="276999"/>
          </a:xfrm>
        </p:grpSpPr>
        <p:cxnSp>
          <p:nvCxnSpPr>
            <p:cNvPr id="173" name="Straight Connector 172">
              <a:extLst>
                <a:ext uri="{FF2B5EF4-FFF2-40B4-BE49-F238E27FC236}">
                  <a16:creationId xmlns:a16="http://schemas.microsoft.com/office/drawing/2014/main" id="{68D2077D-4109-AF95-CFA4-58CF5521CBB0}"/>
                </a:ext>
              </a:extLst>
            </p:cNvPr>
            <p:cNvCxnSpPr>
              <a:cxnSpLocks/>
            </p:cNvCxnSpPr>
            <p:nvPr/>
          </p:nvCxnSpPr>
          <p:spPr>
            <a:xfrm>
              <a:off x="5354420" y="5815419"/>
              <a:ext cx="0" cy="276999"/>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7D7012DF-E0E7-6A88-0720-BC2AF2DD2818}"/>
                </a:ext>
              </a:extLst>
            </p:cNvPr>
            <p:cNvCxnSpPr>
              <a:cxnSpLocks/>
            </p:cNvCxnSpPr>
            <p:nvPr/>
          </p:nvCxnSpPr>
          <p:spPr>
            <a:xfrm>
              <a:off x="2856244" y="5955746"/>
              <a:ext cx="2498176"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grpSp>
      <p:cxnSp>
        <p:nvCxnSpPr>
          <p:cNvPr id="176" name="Straight Connector 175">
            <a:extLst>
              <a:ext uri="{FF2B5EF4-FFF2-40B4-BE49-F238E27FC236}">
                <a16:creationId xmlns:a16="http://schemas.microsoft.com/office/drawing/2014/main" id="{B98ABACB-0AC4-4575-1216-CC9D06199D3F}"/>
              </a:ext>
            </a:extLst>
          </p:cNvPr>
          <p:cNvCxnSpPr>
            <a:cxnSpLocks/>
          </p:cNvCxnSpPr>
          <p:nvPr/>
        </p:nvCxnSpPr>
        <p:spPr>
          <a:xfrm>
            <a:off x="9779193" y="5953860"/>
            <a:ext cx="2725519" cy="0"/>
          </a:xfrm>
          <a:prstGeom prst="line">
            <a:avLst/>
          </a:prstGeom>
          <a:ln w="25400" cap="rnd">
            <a:solidFill>
              <a:srgbClr val="000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438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1544"/>
            <a:ext cx="11568113"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1" name="Text Placeholder 10">
            <a:extLst>
              <a:ext uri="{FF2B5EF4-FFF2-40B4-BE49-F238E27FC236}">
                <a16:creationId xmlns:a16="http://schemas.microsoft.com/office/drawing/2014/main" id="{06FA2C24-A5CC-ED8A-E5E0-50372D786C62}"/>
              </a:ext>
            </a:extLst>
          </p:cNvPr>
          <p:cNvSpPr>
            <a:spLocks noGrp="1"/>
          </p:cNvSpPr>
          <p:nvPr>
            <p:ph type="body" sz="quarter" idx="11"/>
          </p:nvPr>
        </p:nvSpPr>
        <p:spPr>
          <a:xfrm>
            <a:off x="573012" y="3429000"/>
            <a:ext cx="8415113" cy="3412068"/>
          </a:xfrm>
        </p:spPr>
        <p:txBody>
          <a:bodyPr/>
          <a:lstStyle/>
          <a:p>
            <a:r>
              <a:rPr lang="et-EE" dirty="0"/>
              <a:t>12 </a:t>
            </a:r>
            <a:r>
              <a:rPr lang="et-EE" dirty="0" err="1"/>
              <a:t>unicorns</a:t>
            </a:r>
            <a:r>
              <a:rPr lang="et-EE" dirty="0"/>
              <a:t>, #1 </a:t>
            </a:r>
            <a:r>
              <a:rPr lang="et-EE" dirty="0" err="1"/>
              <a:t>per</a:t>
            </a:r>
            <a:r>
              <a:rPr lang="et-EE" dirty="0"/>
              <a:t> </a:t>
            </a:r>
            <a:r>
              <a:rPr lang="et-EE" dirty="0" err="1"/>
              <a:t>capita</a:t>
            </a:r>
            <a:r>
              <a:rPr lang="et-EE" dirty="0"/>
              <a:t> in the </a:t>
            </a:r>
            <a:r>
              <a:rPr lang="et-EE" dirty="0" err="1"/>
              <a:t>European</a:t>
            </a:r>
            <a:r>
              <a:rPr lang="et-EE" dirty="0"/>
              <a:t> </a:t>
            </a:r>
            <a:r>
              <a:rPr lang="et-EE" dirty="0" err="1"/>
              <a:t>Union</a:t>
            </a:r>
            <a:endParaRPr lang="et-EE" dirty="0"/>
          </a:p>
          <a:p>
            <a:r>
              <a:rPr lang="et-EE" dirty="0"/>
              <a:t>#1  </a:t>
            </a:r>
            <a:r>
              <a:rPr kumimoji="0" lang="en-US" sz="1800" b="0" i="0" u="none" strike="noStrike" kern="1200" cap="none" spc="0" normalizeH="0" baseline="0" noProof="0" dirty="0">
                <a:ln>
                  <a:noFill/>
                </a:ln>
                <a:effectLst/>
                <a:uLnTx/>
                <a:uFillTx/>
                <a:latin typeface="Aino"/>
                <a:ea typeface="+mn-ea"/>
                <a:cs typeface="+mn-cs"/>
              </a:rPr>
              <a:t>largest share of data economy in Europe</a:t>
            </a:r>
            <a:endParaRPr lang="et-EE" dirty="0"/>
          </a:p>
          <a:p>
            <a:r>
              <a:rPr lang="et-EE" dirty="0" err="1"/>
              <a:t>digital</a:t>
            </a:r>
            <a:r>
              <a:rPr lang="et-EE" dirty="0"/>
              <a:t> </a:t>
            </a:r>
            <a:r>
              <a:rPr lang="et-EE" dirty="0" err="1"/>
              <a:t>integration</a:t>
            </a:r>
            <a:r>
              <a:rPr lang="et-EE" dirty="0"/>
              <a:t> in </a:t>
            </a:r>
            <a:r>
              <a:rPr lang="et-EE" dirty="0" err="1"/>
              <a:t>education</a:t>
            </a:r>
            <a:r>
              <a:rPr lang="et-EE" dirty="0"/>
              <a:t>, e-</a:t>
            </a:r>
            <a:r>
              <a:rPr lang="et-EE" dirty="0" err="1"/>
              <a:t>diary</a:t>
            </a:r>
            <a:r>
              <a:rPr lang="et-EE" dirty="0"/>
              <a:t> </a:t>
            </a:r>
            <a:r>
              <a:rPr lang="et-EE" dirty="0" err="1"/>
              <a:t>eKool</a:t>
            </a:r>
            <a:r>
              <a:rPr lang="et-EE" dirty="0"/>
              <a:t> </a:t>
            </a:r>
            <a:r>
              <a:rPr lang="et-EE" dirty="0" err="1"/>
              <a:t>since</a:t>
            </a:r>
            <a:r>
              <a:rPr lang="et-EE" dirty="0"/>
              <a:t> 2002</a:t>
            </a:r>
          </a:p>
          <a:p>
            <a:r>
              <a:rPr lang="et-EE" dirty="0" err="1"/>
              <a:t>cryptography</a:t>
            </a:r>
            <a:r>
              <a:rPr lang="et-EE" dirty="0"/>
              <a:t> and </a:t>
            </a:r>
            <a:r>
              <a:rPr lang="et-EE" dirty="0" err="1"/>
              <a:t>blockchain</a:t>
            </a:r>
            <a:r>
              <a:rPr lang="et-EE" dirty="0"/>
              <a:t> </a:t>
            </a:r>
            <a:r>
              <a:rPr lang="et-EE" dirty="0" err="1"/>
              <a:t>pioneers</a:t>
            </a:r>
            <a:r>
              <a:rPr lang="et-EE" dirty="0"/>
              <a:t>, KSI </a:t>
            </a:r>
            <a:r>
              <a:rPr lang="et-EE" dirty="0" err="1"/>
              <a:t>blockchain</a:t>
            </a:r>
            <a:r>
              <a:rPr lang="et-EE" dirty="0"/>
              <a:t> #1 in </a:t>
            </a:r>
            <a:r>
              <a:rPr lang="et-EE" dirty="0" err="1"/>
              <a:t>national</a:t>
            </a:r>
            <a:r>
              <a:rPr lang="et-EE" dirty="0"/>
              <a:t> </a:t>
            </a:r>
            <a:r>
              <a:rPr lang="et-EE" dirty="0" err="1"/>
              <a:t>use</a:t>
            </a:r>
            <a:endParaRPr lang="et-EE" dirty="0"/>
          </a:p>
        </p:txBody>
      </p:sp>
      <p:sp>
        <p:nvSpPr>
          <p:cNvPr id="4" name="Title 3"/>
          <p:cNvSpPr>
            <a:spLocks noGrp="1"/>
          </p:cNvSpPr>
          <p:nvPr>
            <p:ph type="title"/>
          </p:nvPr>
        </p:nvSpPr>
        <p:spPr>
          <a:xfrm>
            <a:off x="561208" y="554994"/>
            <a:ext cx="8426918" cy="692497"/>
          </a:xfrm>
        </p:spPr>
        <p:txBody>
          <a:bodyPr/>
          <a:lstStyle/>
          <a:p>
            <a:r>
              <a:rPr lang="et-EE" dirty="0" err="1"/>
              <a:t>innovating</a:t>
            </a:r>
            <a:r>
              <a:rPr lang="et-EE" dirty="0"/>
              <a:t> </a:t>
            </a:r>
            <a:r>
              <a:rPr lang="et-EE" dirty="0" err="1"/>
              <a:t>for</a:t>
            </a:r>
            <a:r>
              <a:rPr lang="et-EE" dirty="0"/>
              <a:t> a </a:t>
            </a:r>
            <a:r>
              <a:rPr lang="et-EE" dirty="0" err="1"/>
              <a:t>future-proof</a:t>
            </a:r>
            <a:r>
              <a:rPr lang="et-EE" dirty="0"/>
              <a:t> </a:t>
            </a:r>
            <a:r>
              <a:rPr lang="et-EE" dirty="0" err="1"/>
              <a:t>tomorrow</a:t>
            </a:r>
            <a:endParaRPr lang="en-US" dirty="0"/>
          </a:p>
        </p:txBody>
      </p:sp>
      <p:sp>
        <p:nvSpPr>
          <p:cNvPr id="12" name="Text Placeholder 11">
            <a:extLst>
              <a:ext uri="{FF2B5EF4-FFF2-40B4-BE49-F238E27FC236}">
                <a16:creationId xmlns:a16="http://schemas.microsoft.com/office/drawing/2014/main" id="{30716050-8B2B-78A4-A2E0-C4CED0238090}"/>
              </a:ext>
            </a:extLst>
          </p:cNvPr>
          <p:cNvSpPr>
            <a:spLocks noGrp="1"/>
          </p:cNvSpPr>
          <p:nvPr>
            <p:ph type="body" sz="quarter" idx="13"/>
          </p:nvPr>
        </p:nvSpPr>
        <p:spPr>
          <a:xfrm>
            <a:off x="561975" y="1956569"/>
            <a:ext cx="8426450" cy="381000"/>
          </a:xfrm>
        </p:spPr>
        <p:txBody>
          <a:bodyPr/>
          <a:lstStyle/>
          <a:p>
            <a:r>
              <a:rPr lang="et-EE" dirty="0" err="1"/>
              <a:t>future-ready</a:t>
            </a:r>
            <a:r>
              <a:rPr lang="et-EE" dirty="0"/>
              <a:t> </a:t>
            </a:r>
            <a:r>
              <a:rPr lang="et-EE" dirty="0" err="1"/>
              <a:t>mindset</a:t>
            </a:r>
            <a:r>
              <a:rPr lang="et-EE" dirty="0"/>
              <a:t> </a:t>
            </a:r>
            <a:r>
              <a:rPr lang="et-EE" dirty="0" err="1"/>
              <a:t>is</a:t>
            </a:r>
            <a:r>
              <a:rPr lang="et-EE" dirty="0"/>
              <a:t> </a:t>
            </a:r>
            <a:r>
              <a:rPr lang="et-EE" dirty="0" err="1"/>
              <a:t>our</a:t>
            </a:r>
            <a:r>
              <a:rPr lang="et-EE" dirty="0"/>
              <a:t> </a:t>
            </a:r>
            <a:r>
              <a:rPr lang="et-EE" dirty="0" err="1"/>
              <a:t>starting</a:t>
            </a:r>
            <a:r>
              <a:rPr lang="et-EE" dirty="0"/>
              <a:t> </a:t>
            </a:r>
            <a:r>
              <a:rPr lang="et-EE" dirty="0" err="1"/>
              <a:t>point</a:t>
            </a:r>
            <a:endParaRPr lang="en-US" dirty="0"/>
          </a:p>
        </p:txBody>
      </p:sp>
      <p:sp>
        <p:nvSpPr>
          <p:cNvPr id="3" name="Text Placeholder 5">
            <a:extLst>
              <a:ext uri="{FF2B5EF4-FFF2-40B4-BE49-F238E27FC236}">
                <a16:creationId xmlns:a16="http://schemas.microsoft.com/office/drawing/2014/main" id="{3A912408-6A7E-3C5C-ED69-278A537D88A2}"/>
              </a:ext>
            </a:extLst>
          </p:cNvPr>
          <p:cNvSpPr txBox="1">
            <a:spLocks/>
          </p:cNvSpPr>
          <p:nvPr/>
        </p:nvSpPr>
        <p:spPr>
          <a:xfrm>
            <a:off x="776804" y="2253685"/>
            <a:ext cx="7573100" cy="930904"/>
          </a:xfrm>
          <a:prstGeom prst="rect">
            <a:avLst/>
          </a:prstGeom>
        </p:spPr>
        <p:txBody>
          <a:bodyPr/>
          <a:lstStyle>
            <a:lvl1pPr marL="2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1pPr>
            <a:lvl2pPr marL="540000" indent="-270000" algn="l" defTabSz="9144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2pPr>
            <a:lvl3pPr marL="810000" indent="-270000" algn="l" defTabSz="270000" rtl="0" eaLnBrk="1" latinLnBrk="0" hangingPunct="1">
              <a:lnSpc>
                <a:spcPct val="100000"/>
              </a:lnSpc>
              <a:spcBef>
                <a:spcPts val="400"/>
              </a:spcBef>
              <a:spcAft>
                <a:spcPts val="200"/>
              </a:spcAft>
              <a:buClr>
                <a:schemeClr val="accent1"/>
              </a:buClr>
              <a:buFont typeface="Aino" panose="02000603040504020204" pitchFamily="50" charset="0"/>
              <a:buChar char="+"/>
              <a:defRPr sz="1800" kern="1200">
                <a:solidFill>
                  <a:schemeClr val="accent1"/>
                </a:solidFill>
                <a:latin typeface="+mn-lt"/>
                <a:ea typeface="+mn-ea"/>
                <a:cs typeface="+mn-cs"/>
              </a:defRPr>
            </a:lvl3pPr>
            <a:lvl4pPr marL="117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4pPr>
            <a:lvl5pPr marL="1080000" indent="-270000" algn="l" defTabSz="2700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5pPr>
            <a:lvl6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6pPr>
            <a:lvl7pPr marL="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7pPr>
            <a:lvl8pPr marL="540000" indent="-270000" algn="l" defTabSz="914400" rtl="0" eaLnBrk="1" latinLnBrk="0" hangingPunct="1">
              <a:lnSpc>
                <a:spcPct val="100000"/>
              </a:lnSpc>
              <a:spcBef>
                <a:spcPts val="200"/>
              </a:spcBef>
              <a:spcAft>
                <a:spcPts val="200"/>
              </a:spcAft>
              <a:buClr>
                <a:schemeClr val="tx2"/>
              </a:buClr>
              <a:buFont typeface="Aino" panose="02000603040504020204" pitchFamily="50" charset="0"/>
              <a:buChar char="+"/>
              <a:defRPr sz="1800" kern="1200">
                <a:solidFill>
                  <a:schemeClr val="tx2"/>
                </a:solidFill>
                <a:latin typeface="+mn-lt"/>
                <a:ea typeface="+mn-ea"/>
                <a:cs typeface="+mn-cs"/>
              </a:defRPr>
            </a:lvl8pPr>
            <a:lvl9pPr marL="810000" indent="-270000" algn="l" defTabSz="914400" rtl="0" eaLnBrk="1" latinLnBrk="0" hangingPunct="1">
              <a:lnSpc>
                <a:spcPct val="100000"/>
              </a:lnSpc>
              <a:spcBef>
                <a:spcPts val="400"/>
              </a:spcBef>
              <a:spcAft>
                <a:spcPts val="0"/>
              </a:spcAft>
              <a:buClr>
                <a:schemeClr val="accent1"/>
              </a:buClr>
              <a:buFont typeface="Aino" panose="02000603040504020204" pitchFamily="50" charset="0"/>
              <a:buChar char="+"/>
              <a:defRPr sz="1800" kern="1200">
                <a:solidFill>
                  <a:schemeClr val="accent1"/>
                </a:solidFill>
                <a:latin typeface="+mn-lt"/>
                <a:ea typeface="+mn-ea"/>
                <a:cs typeface="+mn-cs"/>
              </a:defRPr>
            </a:lvl9pPr>
          </a:lstStyle>
          <a:p>
            <a:pPr marL="0" marR="0" lvl="0" indent="0" algn="l" defTabSz="270000" rtl="0" eaLnBrk="1" fontAlgn="auto" latinLnBrk="0" hangingPunct="1">
              <a:lnSpc>
                <a:spcPct val="100000"/>
              </a:lnSpc>
              <a:spcBef>
                <a:spcPts val="400"/>
              </a:spcBef>
              <a:spcAft>
                <a:spcPts val="0"/>
              </a:spcAft>
              <a:buClr>
                <a:srgbClr val="D7EDE2"/>
              </a:buClr>
              <a:buSzTx/>
              <a:buFont typeface="Aino" panose="02000603040504020204" pitchFamily="50" charset="0"/>
              <a:buNone/>
              <a:tabLst/>
              <a:defRPr/>
            </a:pPr>
            <a:endParaRPr kumimoji="0" lang="en-US" sz="2800" b="0" i="0" u="none" strike="noStrike" kern="1200" cap="none" spc="0" normalizeH="0" baseline="0" noProof="0">
              <a:ln>
                <a:noFill/>
              </a:ln>
              <a:solidFill>
                <a:srgbClr val="50DE3D"/>
              </a:solidFill>
              <a:effectLst/>
              <a:uLnTx/>
              <a:uFillTx/>
              <a:latin typeface="Aino"/>
              <a:ea typeface="+mn-ea"/>
              <a:cs typeface="+mn-cs"/>
            </a:endParaRPr>
          </a:p>
        </p:txBody>
      </p:sp>
    </p:spTree>
    <p:extLst>
      <p:ext uri="{BB962C8B-B14F-4D97-AF65-F5344CB8AC3E}">
        <p14:creationId xmlns:p14="http://schemas.microsoft.com/office/powerpoint/2010/main" val="30515096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speed boat in the water&#10;&#10;AI-generated content may be incorrect.">
            <a:extLst>
              <a:ext uri="{FF2B5EF4-FFF2-40B4-BE49-F238E27FC236}">
                <a16:creationId xmlns:a16="http://schemas.microsoft.com/office/drawing/2014/main" id="{8067564D-F579-451B-3247-BD8CB51EDA7C}"/>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sp>
        <p:nvSpPr>
          <p:cNvPr id="8" name="Rectangle 13">
            <a:extLst>
              <a:ext uri="{FF2B5EF4-FFF2-40B4-BE49-F238E27FC236}">
                <a16:creationId xmlns:a16="http://schemas.microsoft.com/office/drawing/2014/main" id="{ADF3D7B7-7B53-80B1-DB05-7FC89DCCFE6C}"/>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F96264DD-5F09-D8E3-9DCB-585C7BA3F05B}"/>
              </a:ext>
            </a:extLst>
          </p:cNvPr>
          <p:cNvSpPr>
            <a:spLocks noGrp="1"/>
          </p:cNvSpPr>
          <p:nvPr>
            <p:ph type="body" sz="quarter" idx="11"/>
          </p:nvPr>
        </p:nvSpPr>
        <p:spPr/>
        <p:txBody>
          <a:bodyPr/>
          <a:lstStyle/>
          <a:p>
            <a:r>
              <a:rPr lang="et-EE" dirty="0" err="1"/>
              <a:t>prove</a:t>
            </a:r>
            <a:r>
              <a:rPr lang="et-EE" dirty="0"/>
              <a:t> </a:t>
            </a:r>
            <a:r>
              <a:rPr lang="et-EE" dirty="0" err="1"/>
              <a:t>locally</a:t>
            </a:r>
            <a:r>
              <a:rPr lang="et-EE" dirty="0"/>
              <a:t>, </a:t>
            </a:r>
            <a:r>
              <a:rPr lang="et-EE" dirty="0" err="1"/>
              <a:t>scale</a:t>
            </a:r>
            <a:r>
              <a:rPr lang="et-EE" dirty="0"/>
              <a:t> </a:t>
            </a:r>
            <a:r>
              <a:rPr lang="et-EE" dirty="0" err="1"/>
              <a:t>globally</a:t>
            </a:r>
            <a:endParaRPr lang="et-EE" dirty="0"/>
          </a:p>
          <a:p>
            <a:r>
              <a:rPr lang="et-EE" dirty="0" err="1"/>
              <a:t>data-driven</a:t>
            </a:r>
            <a:r>
              <a:rPr lang="et-EE" dirty="0"/>
              <a:t> </a:t>
            </a:r>
            <a:r>
              <a:rPr lang="et-EE" dirty="0" err="1"/>
              <a:t>legislative</a:t>
            </a:r>
            <a:r>
              <a:rPr lang="et-EE" dirty="0"/>
              <a:t> </a:t>
            </a:r>
            <a:r>
              <a:rPr lang="et-EE" dirty="0" err="1"/>
              <a:t>change</a:t>
            </a:r>
            <a:endParaRPr lang="et-EE" dirty="0"/>
          </a:p>
          <a:p>
            <a:r>
              <a:rPr lang="et-EE" dirty="0" err="1"/>
              <a:t>testing</a:t>
            </a:r>
            <a:r>
              <a:rPr lang="et-EE" dirty="0"/>
              <a:t> </a:t>
            </a:r>
            <a:r>
              <a:rPr lang="et-EE" dirty="0" err="1"/>
              <a:t>solutions</a:t>
            </a:r>
            <a:r>
              <a:rPr lang="et-EE" dirty="0"/>
              <a:t> in real-</a:t>
            </a:r>
            <a:r>
              <a:rPr lang="et-EE" dirty="0" err="1"/>
              <a:t>world</a:t>
            </a:r>
            <a:r>
              <a:rPr lang="et-EE" dirty="0"/>
              <a:t> </a:t>
            </a:r>
            <a:r>
              <a:rPr lang="et-EE" dirty="0" err="1"/>
              <a:t>conditions</a:t>
            </a:r>
            <a:endParaRPr lang="et-EE" dirty="0"/>
          </a:p>
        </p:txBody>
      </p:sp>
      <p:sp>
        <p:nvSpPr>
          <p:cNvPr id="4" name="Title 3">
            <a:extLst>
              <a:ext uri="{FF2B5EF4-FFF2-40B4-BE49-F238E27FC236}">
                <a16:creationId xmlns:a16="http://schemas.microsoft.com/office/drawing/2014/main" id="{FA167566-42C3-605C-6C28-7C571BA3B8E4}"/>
              </a:ext>
            </a:extLst>
          </p:cNvPr>
          <p:cNvSpPr>
            <a:spLocks noGrp="1"/>
          </p:cNvSpPr>
          <p:nvPr>
            <p:ph type="title"/>
          </p:nvPr>
        </p:nvSpPr>
        <p:spPr>
          <a:xfrm>
            <a:off x="561208" y="554994"/>
            <a:ext cx="8426918" cy="692497"/>
          </a:xfrm>
        </p:spPr>
        <p:txBody>
          <a:bodyPr/>
          <a:lstStyle/>
          <a:p>
            <a:r>
              <a:rPr lang="et-EE" dirty="0" err="1"/>
              <a:t>making</a:t>
            </a:r>
            <a:r>
              <a:rPr lang="et-EE" dirty="0"/>
              <a:t> </a:t>
            </a:r>
            <a:r>
              <a:rPr lang="et-EE" dirty="0" err="1"/>
              <a:t>illegal</a:t>
            </a:r>
            <a:r>
              <a:rPr lang="et-EE" dirty="0"/>
              <a:t> </a:t>
            </a:r>
            <a:r>
              <a:rPr lang="et-EE" dirty="0" err="1"/>
              <a:t>things</a:t>
            </a:r>
            <a:r>
              <a:rPr lang="et-EE" dirty="0"/>
              <a:t> </a:t>
            </a:r>
            <a:r>
              <a:rPr lang="et-EE" dirty="0" err="1"/>
              <a:t>legal</a:t>
            </a:r>
            <a:endParaRPr lang="en-US" dirty="0"/>
          </a:p>
        </p:txBody>
      </p:sp>
      <p:sp>
        <p:nvSpPr>
          <p:cNvPr id="5" name="Text Placeholder 4">
            <a:extLst>
              <a:ext uri="{FF2B5EF4-FFF2-40B4-BE49-F238E27FC236}">
                <a16:creationId xmlns:a16="http://schemas.microsoft.com/office/drawing/2014/main" id="{A5D85361-F9BC-5691-4F24-95AFC1EDDEC6}"/>
              </a:ext>
            </a:extLst>
          </p:cNvPr>
          <p:cNvSpPr>
            <a:spLocks noGrp="1"/>
          </p:cNvSpPr>
          <p:nvPr>
            <p:ph type="body" sz="quarter" idx="13"/>
          </p:nvPr>
        </p:nvSpPr>
        <p:spPr/>
        <p:txBody>
          <a:bodyPr/>
          <a:lstStyle/>
          <a:p>
            <a:r>
              <a:rPr lang="et-EE" dirty="0" err="1"/>
              <a:t>paving</a:t>
            </a:r>
            <a:r>
              <a:rPr lang="et-EE" dirty="0"/>
              <a:t> the </a:t>
            </a:r>
            <a:r>
              <a:rPr lang="et-EE" dirty="0" err="1"/>
              <a:t>way</a:t>
            </a:r>
            <a:r>
              <a:rPr lang="et-EE" dirty="0"/>
              <a:t> </a:t>
            </a:r>
            <a:r>
              <a:rPr lang="et-EE" dirty="0" err="1"/>
              <a:t>for</a:t>
            </a:r>
            <a:r>
              <a:rPr lang="et-EE" dirty="0"/>
              <a:t> innovation</a:t>
            </a:r>
            <a:endParaRPr lang="en-US" dirty="0"/>
          </a:p>
        </p:txBody>
      </p:sp>
    </p:spTree>
    <p:extLst>
      <p:ext uri="{BB962C8B-B14F-4D97-AF65-F5344CB8AC3E}">
        <p14:creationId xmlns:p14="http://schemas.microsoft.com/office/powerpoint/2010/main" val="779605537"/>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a:off x="0" y="0"/>
            <a:ext cx="11784632"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ext Placeholder 9">
            <a:extLst>
              <a:ext uri="{FF2B5EF4-FFF2-40B4-BE49-F238E27FC236}">
                <a16:creationId xmlns:a16="http://schemas.microsoft.com/office/drawing/2014/main" id="{342A21CE-1113-5603-16B0-BCED83B76320}"/>
              </a:ext>
            </a:extLst>
          </p:cNvPr>
          <p:cNvSpPr>
            <a:spLocks noGrp="1"/>
          </p:cNvSpPr>
          <p:nvPr>
            <p:ph type="body" sz="quarter" idx="11"/>
          </p:nvPr>
        </p:nvSpPr>
        <p:spPr/>
        <p:txBody>
          <a:bodyPr/>
          <a:lstStyle/>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under 3 hours to start a company</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paperless and hassle-free e-taxation </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e-</a:t>
            </a:r>
            <a:r>
              <a:rPr kumimoji="0" lang="et-EE" sz="1800" b="0" i="0" u="none" strike="noStrike" kern="1200" cap="none" spc="0" normalizeH="0" baseline="0" dirty="0">
                <a:ln>
                  <a:noFill/>
                </a:ln>
                <a:solidFill>
                  <a:srgbClr val="FFFFFF"/>
                </a:solidFill>
                <a:effectLst/>
                <a:uLnTx/>
                <a:uFillTx/>
                <a:latin typeface="Aino"/>
                <a:ea typeface="+mn-ea"/>
                <a:cs typeface="+mn-cs"/>
              </a:rPr>
              <a:t>R</a:t>
            </a:r>
            <a:r>
              <a:rPr kumimoji="0" lang="en-GB" sz="1800" b="0" i="0" u="none" strike="noStrike" kern="1200" cap="none" spc="0" normalizeH="0" baseline="0" dirty="0" err="1">
                <a:ln>
                  <a:noFill/>
                </a:ln>
                <a:solidFill>
                  <a:srgbClr val="FFFFFF"/>
                </a:solidFill>
                <a:effectLst/>
                <a:uLnTx/>
                <a:uFillTx/>
                <a:latin typeface="Aino"/>
                <a:ea typeface="+mn-ea"/>
                <a:cs typeface="+mn-cs"/>
              </a:rPr>
              <a:t>esidency</a:t>
            </a:r>
            <a:r>
              <a:rPr kumimoji="0" lang="en-GB" sz="1800" b="0" i="0" u="none" strike="noStrike" kern="1200" cap="none" spc="0" normalizeH="0" baseline="0" dirty="0">
                <a:ln>
                  <a:noFill/>
                </a:ln>
                <a:solidFill>
                  <a:srgbClr val="FFFFFF"/>
                </a:solidFill>
                <a:effectLst/>
                <a:uLnTx/>
                <a:uFillTx/>
                <a:latin typeface="Aino"/>
                <a:ea typeface="+mn-ea"/>
                <a:cs typeface="+mn-cs"/>
              </a:rPr>
              <a:t> – Estonian e-services for world citizens</a:t>
            </a:r>
          </a:p>
          <a:p>
            <a:pPr marL="284400" marR="0" lvl="0" indent="-284400" algn="l" defTabSz="914400" rtl="0" eaLnBrk="1" fontAlgn="auto" latinLnBrk="0" hangingPunct="1">
              <a:buClr>
                <a:srgbClr val="FFFFFF"/>
              </a:buClr>
              <a:buSzTx/>
              <a:buFont typeface="Aino" panose="02000603040504020204" pitchFamily="50" charset="0"/>
              <a:buChar char="+"/>
              <a:tabLst/>
              <a:defRPr/>
            </a:pPr>
            <a:r>
              <a:rPr kumimoji="0" lang="en-GB" sz="1800" b="0" i="0" u="none" strike="noStrike" kern="1200" cap="none" spc="0" normalizeH="0" baseline="0" dirty="0">
                <a:ln>
                  <a:noFill/>
                </a:ln>
                <a:solidFill>
                  <a:srgbClr val="FFFFFF"/>
                </a:solidFill>
                <a:effectLst/>
                <a:uLnTx/>
                <a:uFillTx/>
                <a:latin typeface="Aino"/>
                <a:ea typeface="+mn-ea"/>
                <a:cs typeface="+mn-cs"/>
              </a:rPr>
              <a:t>Startup Nation – supporting ecosystem</a:t>
            </a:r>
          </a:p>
        </p:txBody>
      </p:sp>
      <p:sp>
        <p:nvSpPr>
          <p:cNvPr id="4" name="Title 3"/>
          <p:cNvSpPr>
            <a:spLocks noGrp="1"/>
          </p:cNvSpPr>
          <p:nvPr>
            <p:ph type="title"/>
          </p:nvPr>
        </p:nvSpPr>
        <p:spPr>
          <a:xfrm>
            <a:off x="561208" y="554994"/>
            <a:ext cx="8426918" cy="692497"/>
          </a:xfrm>
        </p:spPr>
        <p:txBody>
          <a:bodyPr/>
          <a:lstStyle/>
          <a:p>
            <a:r>
              <a:rPr lang="et-EE" err="1"/>
              <a:t>straight</a:t>
            </a:r>
            <a:r>
              <a:rPr lang="et-EE"/>
              <a:t> </a:t>
            </a:r>
            <a:r>
              <a:rPr lang="et-EE" err="1"/>
              <a:t>to</a:t>
            </a:r>
            <a:r>
              <a:rPr lang="et-EE"/>
              <a:t> </a:t>
            </a:r>
            <a:r>
              <a:rPr lang="et-EE" err="1"/>
              <a:t>business</a:t>
            </a:r>
            <a:endParaRPr lang="en-US"/>
          </a:p>
        </p:txBody>
      </p:sp>
      <p:sp>
        <p:nvSpPr>
          <p:cNvPr id="12" name="Text Placeholder 11">
            <a:extLst>
              <a:ext uri="{FF2B5EF4-FFF2-40B4-BE49-F238E27FC236}">
                <a16:creationId xmlns:a16="http://schemas.microsoft.com/office/drawing/2014/main" id="{739D1567-E94D-B189-7CF2-B3F7504F22E7}"/>
              </a:ext>
            </a:extLst>
          </p:cNvPr>
          <p:cNvSpPr>
            <a:spLocks noGrp="1"/>
          </p:cNvSpPr>
          <p:nvPr>
            <p:ph type="body" sz="quarter" idx="13"/>
          </p:nvPr>
        </p:nvSpPr>
        <p:spPr>
          <a:xfrm>
            <a:off x="561975" y="1340768"/>
            <a:ext cx="8426450" cy="381025"/>
          </a:xfrm>
        </p:spPr>
        <p:txBody>
          <a:bodyPr/>
          <a:lstStyle/>
          <a:p>
            <a:r>
              <a:rPr lang="et-EE" err="1"/>
              <a:t>nothing</a:t>
            </a:r>
            <a:r>
              <a:rPr lang="et-EE"/>
              <a:t> </a:t>
            </a:r>
            <a:r>
              <a:rPr lang="et-EE" err="1"/>
              <a:t>should</a:t>
            </a:r>
            <a:r>
              <a:rPr lang="et-EE"/>
              <a:t> </a:t>
            </a:r>
            <a:r>
              <a:rPr lang="et-EE" err="1"/>
              <a:t>get</a:t>
            </a:r>
            <a:r>
              <a:rPr lang="et-EE"/>
              <a:t> in </a:t>
            </a:r>
            <a:r>
              <a:rPr lang="et-EE" err="1"/>
              <a:t>the</a:t>
            </a:r>
            <a:r>
              <a:rPr lang="et-EE"/>
              <a:t> </a:t>
            </a:r>
            <a:r>
              <a:rPr lang="et-EE" err="1"/>
              <a:t>way</a:t>
            </a:r>
            <a:r>
              <a:rPr lang="et-EE"/>
              <a:t> of a </a:t>
            </a:r>
            <a:r>
              <a:rPr lang="et-EE" err="1"/>
              <a:t>good</a:t>
            </a:r>
            <a:r>
              <a:rPr lang="et-EE"/>
              <a:t> </a:t>
            </a:r>
            <a:r>
              <a:rPr lang="et-EE" err="1"/>
              <a:t>idea</a:t>
            </a:r>
            <a:endParaRPr lang="en-US"/>
          </a:p>
        </p:txBody>
      </p:sp>
      <p:sp>
        <p:nvSpPr>
          <p:cNvPr id="5" name="Content Placeholder 9">
            <a:extLst>
              <a:ext uri="{FF2B5EF4-FFF2-40B4-BE49-F238E27FC236}">
                <a16:creationId xmlns:a16="http://schemas.microsoft.com/office/drawing/2014/main" id="{8FAF4C78-8F31-5E8D-6957-CD9BFB64C707}"/>
              </a:ext>
            </a:extLst>
          </p:cNvPr>
          <p:cNvSpPr txBox="1">
            <a:spLocks/>
          </p:cNvSpPr>
          <p:nvPr/>
        </p:nvSpPr>
        <p:spPr>
          <a:xfrm>
            <a:off x="623887" y="4371975"/>
            <a:ext cx="7559675" cy="2486025"/>
          </a:xfrm>
          <a:prstGeom prst="rect">
            <a:avLst/>
          </a:prstGeom>
        </p:spPr>
        <p:txBody>
          <a:bodyPr lIns="0" tIns="0" rIns="0" bIns="558000" anchor="b"/>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rgbClr val="0000F0"/>
              </a:buClr>
              <a:buFont typeface="Aino" panose="02000603040504020204" pitchFamily="50" charset="-7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03967817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EDD939-49FF-C138-DEBD-0C9F7714F2C1}"/>
              </a:ext>
            </a:extLst>
          </p:cNvPr>
          <p:cNvSpPr>
            <a:spLocks noGrp="1"/>
          </p:cNvSpPr>
          <p:nvPr>
            <p:ph type="body" sz="quarter" idx="11"/>
          </p:nvPr>
        </p:nvSpPr>
        <p:spPr/>
        <p:txBody>
          <a:bodyPr/>
          <a:lstStyle/>
          <a:p>
            <a:r>
              <a:rPr lang="et-EE" sz="1800" dirty="0" err="1">
                <a:solidFill>
                  <a:schemeClr val="bg1"/>
                </a:solidFill>
              </a:rPr>
              <a:t>economic</a:t>
            </a:r>
            <a:r>
              <a:rPr lang="et-EE" sz="1800" dirty="0">
                <a:solidFill>
                  <a:schemeClr val="bg1"/>
                </a:solidFill>
              </a:rPr>
              <a:t> </a:t>
            </a:r>
            <a:r>
              <a:rPr lang="et-EE" sz="1800" dirty="0" err="1">
                <a:solidFill>
                  <a:schemeClr val="bg1"/>
                </a:solidFill>
              </a:rPr>
              <a:t>freedom</a:t>
            </a:r>
            <a:r>
              <a:rPr lang="et-EE" sz="1800" dirty="0">
                <a:solidFill>
                  <a:schemeClr val="bg1"/>
                </a:solidFill>
              </a:rPr>
              <a:t> in Europe</a:t>
            </a:r>
            <a:endParaRPr lang="en-GB" sz="1800" dirty="0">
              <a:solidFill>
                <a:schemeClr val="bg1"/>
              </a:solidFill>
            </a:endParaRPr>
          </a:p>
          <a:p>
            <a:endParaRPr lang="en-US" dirty="0"/>
          </a:p>
        </p:txBody>
      </p:sp>
      <p:sp>
        <p:nvSpPr>
          <p:cNvPr id="3" name="Title 2">
            <a:extLst>
              <a:ext uri="{FF2B5EF4-FFF2-40B4-BE49-F238E27FC236}">
                <a16:creationId xmlns:a16="http://schemas.microsoft.com/office/drawing/2014/main" id="{C95D188F-9BAD-369E-4890-DAEACAA5215F}"/>
              </a:ext>
            </a:extLst>
          </p:cNvPr>
          <p:cNvSpPr>
            <a:spLocks noGrp="1"/>
          </p:cNvSpPr>
          <p:nvPr>
            <p:ph type="title"/>
          </p:nvPr>
        </p:nvSpPr>
        <p:spPr/>
        <p:txBody>
          <a:bodyPr/>
          <a:lstStyle/>
          <a:p>
            <a:r>
              <a:rPr lang="et-EE" err="1"/>
              <a:t>facts</a:t>
            </a:r>
            <a:endParaRPr lang="en-US"/>
          </a:p>
        </p:txBody>
      </p:sp>
      <p:sp>
        <p:nvSpPr>
          <p:cNvPr id="4" name="Text Placeholder 3">
            <a:extLst>
              <a:ext uri="{FF2B5EF4-FFF2-40B4-BE49-F238E27FC236}">
                <a16:creationId xmlns:a16="http://schemas.microsoft.com/office/drawing/2014/main" id="{81134FBF-3D8F-674C-D88B-1B5013020150}"/>
              </a:ext>
            </a:extLst>
          </p:cNvPr>
          <p:cNvSpPr>
            <a:spLocks noGrp="1"/>
          </p:cNvSpPr>
          <p:nvPr>
            <p:ph type="body" sz="quarter" idx="12"/>
          </p:nvPr>
        </p:nvSpPr>
        <p:spPr/>
        <p:txBody>
          <a:bodyPr/>
          <a:lstStyle/>
          <a:p>
            <a:r>
              <a:rPr lang="et-EE" sz="1800" err="1">
                <a:solidFill>
                  <a:schemeClr val="bg1"/>
                </a:solidFill>
              </a:rPr>
              <a:t>banking</a:t>
            </a:r>
            <a:r>
              <a:rPr lang="et-EE" sz="1800">
                <a:solidFill>
                  <a:schemeClr val="bg1"/>
                </a:solidFill>
              </a:rPr>
              <a:t> </a:t>
            </a:r>
            <a:r>
              <a:rPr lang="et-EE" sz="1800" err="1">
                <a:solidFill>
                  <a:schemeClr val="bg1"/>
                </a:solidFill>
              </a:rPr>
              <a:t>transactions</a:t>
            </a:r>
            <a:r>
              <a:rPr lang="et-EE" sz="1800">
                <a:solidFill>
                  <a:schemeClr val="bg1"/>
                </a:solidFill>
              </a:rPr>
              <a:t> online</a:t>
            </a:r>
            <a:endParaRPr lang="en-GB" sz="1800">
              <a:solidFill>
                <a:schemeClr val="bg1"/>
              </a:solidFill>
            </a:endParaRPr>
          </a:p>
          <a:p>
            <a:endParaRPr lang="en-US"/>
          </a:p>
        </p:txBody>
      </p:sp>
      <p:sp>
        <p:nvSpPr>
          <p:cNvPr id="5" name="Text Placeholder 4">
            <a:extLst>
              <a:ext uri="{FF2B5EF4-FFF2-40B4-BE49-F238E27FC236}">
                <a16:creationId xmlns:a16="http://schemas.microsoft.com/office/drawing/2014/main" id="{DEF31E6A-8131-771C-39A4-069FC28F2750}"/>
              </a:ext>
            </a:extLst>
          </p:cNvPr>
          <p:cNvSpPr>
            <a:spLocks noGrp="1"/>
          </p:cNvSpPr>
          <p:nvPr>
            <p:ph type="body" sz="quarter" idx="13"/>
          </p:nvPr>
        </p:nvSpPr>
        <p:spPr>
          <a:xfrm>
            <a:off x="3386828" y="3429000"/>
            <a:ext cx="2582380" cy="934931"/>
          </a:xfrm>
        </p:spPr>
        <p:txBody>
          <a:bodyPr/>
          <a:lstStyle/>
          <a:p>
            <a:r>
              <a:rPr lang="et-EE" b="0" i="0">
                <a:effectLst/>
                <a:latin typeface="Aino" panose="02000603040504020204" pitchFamily="50" charset="-70"/>
              </a:rPr>
              <a:t>OECD </a:t>
            </a:r>
            <a:r>
              <a:rPr lang="et-EE" b="0" i="0" err="1">
                <a:effectLst/>
                <a:latin typeface="Aino" panose="02000603040504020204" pitchFamily="50" charset="-70"/>
              </a:rPr>
              <a:t>tax</a:t>
            </a:r>
            <a:r>
              <a:rPr lang="et-EE" b="0" i="0">
                <a:effectLst/>
                <a:latin typeface="Aino" panose="02000603040504020204" pitchFamily="50" charset="-70"/>
              </a:rPr>
              <a:t> </a:t>
            </a:r>
            <a:r>
              <a:rPr lang="et-EE" err="1">
                <a:latin typeface="Aino" panose="02000603040504020204" pitchFamily="50" charset="-70"/>
              </a:rPr>
              <a:t>c</a:t>
            </a:r>
            <a:r>
              <a:rPr lang="et-EE" b="0" i="0" err="1">
                <a:effectLst/>
                <a:latin typeface="Aino" panose="02000603040504020204" pitchFamily="50" charset="-70"/>
              </a:rPr>
              <a:t>ompetitiveness</a:t>
            </a:r>
            <a:r>
              <a:rPr lang="et-EE" b="0" i="0">
                <a:effectLst/>
                <a:latin typeface="Aino" panose="02000603040504020204" pitchFamily="50" charset="-70"/>
              </a:rPr>
              <a:t> </a:t>
            </a:r>
            <a:r>
              <a:rPr lang="et-EE" err="1">
                <a:latin typeface="Aino" panose="02000603040504020204" pitchFamily="50" charset="-70"/>
              </a:rPr>
              <a:t>i</a:t>
            </a:r>
            <a:r>
              <a:rPr lang="et-EE" b="0" i="0" err="1">
                <a:effectLst/>
                <a:latin typeface="Aino" panose="02000603040504020204" pitchFamily="50" charset="-70"/>
              </a:rPr>
              <a:t>ndex</a:t>
            </a:r>
            <a:endParaRPr lang="en-GB" sz="1800">
              <a:latin typeface="Aino" panose="02000603040504020204" pitchFamily="50" charset="-70"/>
            </a:endParaRPr>
          </a:p>
          <a:p>
            <a:endParaRPr lang="en-US"/>
          </a:p>
        </p:txBody>
      </p:sp>
      <p:sp>
        <p:nvSpPr>
          <p:cNvPr id="6" name="Text Placeholder 5">
            <a:extLst>
              <a:ext uri="{FF2B5EF4-FFF2-40B4-BE49-F238E27FC236}">
                <a16:creationId xmlns:a16="http://schemas.microsoft.com/office/drawing/2014/main" id="{73ECC794-3E35-A00E-BAB5-66EBBA14C636}"/>
              </a:ext>
            </a:extLst>
          </p:cNvPr>
          <p:cNvSpPr>
            <a:spLocks noGrp="1"/>
          </p:cNvSpPr>
          <p:nvPr>
            <p:ph type="body" sz="quarter" idx="14"/>
          </p:nvPr>
        </p:nvSpPr>
        <p:spPr/>
        <p:txBody>
          <a:bodyPr/>
          <a:lstStyle/>
          <a:p>
            <a:r>
              <a:rPr lang="et-EE" sz="1800" err="1">
                <a:solidFill>
                  <a:schemeClr val="bg1"/>
                </a:solidFill>
              </a:rPr>
              <a:t>companies</a:t>
            </a:r>
            <a:r>
              <a:rPr lang="et-EE" sz="1800">
                <a:solidFill>
                  <a:schemeClr val="bg1"/>
                </a:solidFill>
              </a:rPr>
              <a:t> </a:t>
            </a:r>
            <a:r>
              <a:rPr lang="et-EE" sz="1800" err="1">
                <a:solidFill>
                  <a:schemeClr val="bg1"/>
                </a:solidFill>
              </a:rPr>
              <a:t>established</a:t>
            </a:r>
            <a:r>
              <a:rPr lang="et-EE" sz="1800">
                <a:solidFill>
                  <a:schemeClr val="bg1"/>
                </a:solidFill>
              </a:rPr>
              <a:t> online</a:t>
            </a:r>
            <a:endParaRPr lang="en-GB" sz="1800">
              <a:solidFill>
                <a:schemeClr val="bg1"/>
              </a:solidFill>
            </a:endParaRPr>
          </a:p>
          <a:p>
            <a:endParaRPr lang="en-US"/>
          </a:p>
        </p:txBody>
      </p:sp>
      <p:sp>
        <p:nvSpPr>
          <p:cNvPr id="7" name="Text Placeholder 10">
            <a:extLst>
              <a:ext uri="{FF2B5EF4-FFF2-40B4-BE49-F238E27FC236}">
                <a16:creationId xmlns:a16="http://schemas.microsoft.com/office/drawing/2014/main" id="{3166ECCB-ED51-79F3-E39D-19CB1E8303BC}"/>
              </a:ext>
            </a:extLst>
          </p:cNvPr>
          <p:cNvSpPr txBox="1">
            <a:spLocks/>
          </p:cNvSpPr>
          <p:nvPr/>
        </p:nvSpPr>
        <p:spPr>
          <a:xfrm>
            <a:off x="55086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dirty="0">
                <a:latin typeface="+mj-lt"/>
              </a:rPr>
              <a:t>#6</a:t>
            </a:r>
            <a:endParaRPr lang="en-GB" sz="5000" dirty="0">
              <a:latin typeface="+mj-lt"/>
            </a:endParaRPr>
          </a:p>
        </p:txBody>
      </p:sp>
      <p:sp>
        <p:nvSpPr>
          <p:cNvPr id="8" name="Text Placeholder 10">
            <a:extLst>
              <a:ext uri="{FF2B5EF4-FFF2-40B4-BE49-F238E27FC236}">
                <a16:creationId xmlns:a16="http://schemas.microsoft.com/office/drawing/2014/main" id="{095963E8-36F0-E483-9BC4-188146919320}"/>
              </a:ext>
            </a:extLst>
          </p:cNvPr>
          <p:cNvSpPr txBox="1">
            <a:spLocks/>
          </p:cNvSpPr>
          <p:nvPr/>
        </p:nvSpPr>
        <p:spPr>
          <a:xfrm>
            <a:off x="33893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#1</a:t>
            </a:r>
            <a:endParaRPr lang="en-GB" sz="5000">
              <a:latin typeface="+mj-lt"/>
            </a:endParaRPr>
          </a:p>
        </p:txBody>
      </p:sp>
      <p:sp>
        <p:nvSpPr>
          <p:cNvPr id="9" name="Text Placeholder 10">
            <a:extLst>
              <a:ext uri="{FF2B5EF4-FFF2-40B4-BE49-F238E27FC236}">
                <a16:creationId xmlns:a16="http://schemas.microsoft.com/office/drawing/2014/main" id="{6F0C5F94-5186-3CF9-EB99-2F7E1F0E5C43}"/>
              </a:ext>
            </a:extLst>
          </p:cNvPr>
          <p:cNvSpPr txBox="1">
            <a:spLocks/>
          </p:cNvSpPr>
          <p:nvPr/>
        </p:nvSpPr>
        <p:spPr>
          <a:xfrm>
            <a:off x="61706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0" name="Text Placeholder 10">
            <a:extLst>
              <a:ext uri="{FF2B5EF4-FFF2-40B4-BE49-F238E27FC236}">
                <a16:creationId xmlns:a16="http://schemas.microsoft.com/office/drawing/2014/main" id="{2C30180F-BFA9-6F4E-5D16-C6FE0063D587}"/>
              </a:ext>
            </a:extLst>
          </p:cNvPr>
          <p:cNvSpPr txBox="1">
            <a:spLocks/>
          </p:cNvSpPr>
          <p:nvPr/>
        </p:nvSpPr>
        <p:spPr>
          <a:xfrm>
            <a:off x="9028113" y="2212758"/>
            <a:ext cx="2592000" cy="1185906"/>
          </a:xfrm>
          <a:prstGeom prst="rect">
            <a:avLst/>
          </a:prstGeom>
        </p:spPr>
        <p:txBody>
          <a:bodyPr lIns="0" tIns="0" rIns="0" bIns="0" anchor="ctr" anchorCtr="0"/>
          <a:lstStyle>
            <a:lvl1pPr marL="0" indent="0" algn="ctr" defTabSz="914400" rtl="0" eaLnBrk="1" latinLnBrk="0" hangingPunct="1">
              <a:lnSpc>
                <a:spcPct val="100000"/>
              </a:lnSpc>
              <a:spcBef>
                <a:spcPts val="0"/>
              </a:spcBef>
              <a:spcAft>
                <a:spcPts val="800"/>
              </a:spcAft>
              <a:buClr>
                <a:schemeClr val="bg1"/>
              </a:buClr>
              <a:buFont typeface="System Font Regular"/>
              <a:buNone/>
              <a:defRPr sz="1800" kern="1200">
                <a:solidFill>
                  <a:schemeClr val="bg1"/>
                </a:solidFill>
                <a:latin typeface="Aino" panose="020006030405040202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ino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EE" sz="5000">
                <a:latin typeface="+mj-lt"/>
              </a:rPr>
              <a:t>99%</a:t>
            </a:r>
            <a:endParaRPr lang="en-GB" sz="5000">
              <a:latin typeface="+mj-lt"/>
            </a:endParaRPr>
          </a:p>
        </p:txBody>
      </p:sp>
      <p:sp>
        <p:nvSpPr>
          <p:cNvPr id="11" name="TextBox 10">
            <a:extLst>
              <a:ext uri="{FF2B5EF4-FFF2-40B4-BE49-F238E27FC236}">
                <a16:creationId xmlns:a16="http://schemas.microsoft.com/office/drawing/2014/main" id="{41DA5FE1-ACAD-5161-CF48-87134DE3570A}"/>
              </a:ext>
            </a:extLst>
          </p:cNvPr>
          <p:cNvSpPr txBox="1"/>
          <p:nvPr/>
        </p:nvSpPr>
        <p:spPr>
          <a:xfrm>
            <a:off x="1991140" y="5143500"/>
            <a:ext cx="5383377" cy="461665"/>
          </a:xfrm>
          <a:prstGeom prst="rect">
            <a:avLst/>
          </a:prstGeom>
          <a:noFill/>
        </p:spPr>
        <p:txBody>
          <a:bodyPr wrap="square" rtlCol="0">
            <a:spAutoFit/>
          </a:bodyPr>
          <a:lstStyle/>
          <a:p>
            <a:r>
              <a:rPr lang="et-EE" sz="2400" err="1">
                <a:solidFill>
                  <a:schemeClr val="bg1"/>
                </a:solidFill>
              </a:rPr>
              <a:t>you</a:t>
            </a:r>
            <a:r>
              <a:rPr lang="et-EE" sz="2400">
                <a:solidFill>
                  <a:schemeClr val="bg1"/>
                </a:solidFill>
              </a:rPr>
              <a:t> </a:t>
            </a:r>
            <a:r>
              <a:rPr lang="et-EE" sz="2400" err="1">
                <a:solidFill>
                  <a:schemeClr val="bg1"/>
                </a:solidFill>
              </a:rPr>
              <a:t>can</a:t>
            </a:r>
            <a:r>
              <a:rPr lang="et-EE" sz="2400">
                <a:solidFill>
                  <a:schemeClr val="bg1"/>
                </a:solidFill>
              </a:rPr>
              <a:t> </a:t>
            </a:r>
            <a:r>
              <a:rPr lang="et-EE" sz="2400" err="1">
                <a:solidFill>
                  <a:schemeClr val="bg1"/>
                </a:solidFill>
              </a:rPr>
              <a:t>also</a:t>
            </a:r>
            <a:r>
              <a:rPr lang="et-EE" sz="2400">
                <a:solidFill>
                  <a:schemeClr val="bg1"/>
                </a:solidFill>
              </a:rPr>
              <a:t> </a:t>
            </a:r>
            <a:r>
              <a:rPr lang="et-EE" sz="2400" err="1">
                <a:solidFill>
                  <a:schemeClr val="bg1"/>
                </a:solidFill>
              </a:rPr>
              <a:t>become</a:t>
            </a:r>
            <a:r>
              <a:rPr lang="et-EE" sz="2400">
                <a:solidFill>
                  <a:schemeClr val="bg1"/>
                </a:solidFill>
              </a:rPr>
              <a:t> </a:t>
            </a:r>
            <a:r>
              <a:rPr lang="et-EE" sz="2400" err="1">
                <a:solidFill>
                  <a:schemeClr val="bg1"/>
                </a:solidFill>
              </a:rPr>
              <a:t>an</a:t>
            </a:r>
            <a:r>
              <a:rPr lang="et-EE" sz="2400">
                <a:solidFill>
                  <a:schemeClr val="bg1"/>
                </a:solidFill>
              </a:rPr>
              <a:t> e-resident!</a:t>
            </a:r>
          </a:p>
        </p:txBody>
      </p:sp>
      <p:pic>
        <p:nvPicPr>
          <p:cNvPr id="13" name="Picture 12" descr="A qr code with black squares&#10;&#10;Description automatically generated">
            <a:extLst>
              <a:ext uri="{FF2B5EF4-FFF2-40B4-BE49-F238E27FC236}">
                <a16:creationId xmlns:a16="http://schemas.microsoft.com/office/drawing/2014/main" id="{7C7F9177-4BD8-B067-151D-86FEAC3E53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293" y="4819578"/>
            <a:ext cx="1260570" cy="1260570"/>
          </a:xfrm>
          <a:prstGeom prst="rect">
            <a:avLst/>
          </a:prstGeom>
        </p:spPr>
      </p:pic>
    </p:spTree>
    <p:extLst>
      <p:ext uri="{BB962C8B-B14F-4D97-AF65-F5344CB8AC3E}">
        <p14:creationId xmlns:p14="http://schemas.microsoft.com/office/powerpoint/2010/main" val="1293258663"/>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0907832-4EA0-4440-9A4B-78CE6099627B}"/>
              </a:ext>
            </a:extLst>
          </p:cNvPr>
          <p:cNvPicPr>
            <a:picLocks noGrp="1" noChangeAspect="1"/>
          </p:cNvPicPr>
          <p:nvPr>
            <p:ph type="pic" sz="quarter" idx="12"/>
            <p:custDataLst>
              <p:tags r:id="rId2"/>
            </p:custDataLst>
          </p:nvPr>
        </p:nvPicPr>
        <p:blipFill>
          <a:blip r:embed="rId8" cstate="print">
            <a:extLst>
              <a:ext uri="{28A0092B-C50C-407E-A947-70E740481C1C}">
                <a14:useLocalDpi xmlns:a14="http://schemas.microsoft.com/office/drawing/2010/main"/>
              </a:ext>
            </a:extLst>
          </a:blip>
          <a:srcRect/>
          <a:stretch/>
        </p:blipFill>
        <p:spPr/>
      </p:pic>
      <p:sp>
        <p:nvSpPr>
          <p:cNvPr id="8" name="Rectangle 7"/>
          <p:cNvSpPr/>
          <p:nvPr>
            <p:custDataLst>
              <p:tags r:id="rId3"/>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10" name="Text Placeholder 9"/>
          <p:cNvSpPr>
            <a:spLocks noGrp="1"/>
          </p:cNvSpPr>
          <p:nvPr>
            <p:ph type="body" sz="quarter" idx="11"/>
            <p:custDataLst>
              <p:tags r:id="rId4"/>
            </p:custDataLst>
          </p:nvPr>
        </p:nvSpPr>
        <p:spPr/>
        <p:txBody>
          <a:bodyPr/>
          <a:lstStyle/>
          <a:p>
            <a:r>
              <a:rPr lang="et-EE" dirty="0"/>
              <a:t>1600+</a:t>
            </a:r>
            <a:r>
              <a:rPr lang="en-US" dirty="0"/>
              <a:t> startup</a:t>
            </a:r>
            <a:r>
              <a:rPr lang="et-EE" dirty="0"/>
              <a:t> </a:t>
            </a:r>
            <a:r>
              <a:rPr lang="et-EE" dirty="0" err="1"/>
              <a:t>sector</a:t>
            </a:r>
            <a:r>
              <a:rPr lang="et-EE" dirty="0"/>
              <a:t> </a:t>
            </a:r>
            <a:r>
              <a:rPr lang="et-EE" dirty="0" err="1"/>
              <a:t>companies</a:t>
            </a:r>
            <a:endParaRPr lang="en-US" dirty="0"/>
          </a:p>
          <a:p>
            <a:r>
              <a:rPr lang="et-EE" dirty="0"/>
              <a:t>12</a:t>
            </a:r>
            <a:r>
              <a:rPr lang="en-US" dirty="0"/>
              <a:t> unicorns - </a:t>
            </a:r>
            <a:r>
              <a:rPr lang="et-EE" dirty="0"/>
              <a:t>#1</a:t>
            </a:r>
            <a:r>
              <a:rPr lang="en-US" dirty="0"/>
              <a:t> per capita</a:t>
            </a:r>
            <a:r>
              <a:rPr lang="et-EE" dirty="0"/>
              <a:t> in the </a:t>
            </a:r>
            <a:r>
              <a:rPr lang="et-EE" dirty="0" err="1"/>
              <a:t>European</a:t>
            </a:r>
            <a:r>
              <a:rPr lang="et-EE" dirty="0"/>
              <a:t> </a:t>
            </a:r>
            <a:r>
              <a:rPr lang="et-EE" dirty="0" err="1"/>
              <a:t>Union</a:t>
            </a:r>
            <a:endParaRPr lang="en-US" dirty="0"/>
          </a:p>
          <a:p>
            <a:r>
              <a:rPr lang="et-EE" dirty="0"/>
              <a:t>1% of </a:t>
            </a:r>
            <a:r>
              <a:rPr lang="et-EE" dirty="0" err="1"/>
              <a:t>companies</a:t>
            </a:r>
            <a:r>
              <a:rPr lang="et-EE" dirty="0"/>
              <a:t> </a:t>
            </a:r>
            <a:r>
              <a:rPr lang="et-EE" dirty="0" err="1"/>
              <a:t>attract</a:t>
            </a:r>
            <a:r>
              <a:rPr lang="et-EE" dirty="0"/>
              <a:t> 12% of </a:t>
            </a:r>
            <a:r>
              <a:rPr lang="et-EE" dirty="0" err="1"/>
              <a:t>private</a:t>
            </a:r>
            <a:r>
              <a:rPr lang="et-EE" dirty="0"/>
              <a:t> R&amp;D </a:t>
            </a:r>
            <a:r>
              <a:rPr lang="et-EE" dirty="0" err="1"/>
              <a:t>expense</a:t>
            </a:r>
            <a:endParaRPr lang="en-GB" dirty="0"/>
          </a:p>
          <a:p>
            <a:r>
              <a:rPr lang="et-EE" dirty="0" err="1"/>
              <a:t>Startup</a:t>
            </a:r>
            <a:r>
              <a:rPr lang="et-EE" dirty="0"/>
              <a:t> Estonia - </a:t>
            </a:r>
            <a:r>
              <a:rPr lang="et-EE" dirty="0" err="1"/>
              <a:t>support</a:t>
            </a:r>
            <a:r>
              <a:rPr lang="et-EE" dirty="0"/>
              <a:t>, </a:t>
            </a:r>
            <a:r>
              <a:rPr lang="et-EE" dirty="0" err="1"/>
              <a:t>model</a:t>
            </a:r>
            <a:r>
              <a:rPr lang="et-EE" dirty="0"/>
              <a:t> </a:t>
            </a:r>
            <a:r>
              <a:rPr lang="et-EE" dirty="0" err="1"/>
              <a:t>documents</a:t>
            </a:r>
            <a:r>
              <a:rPr lang="et-EE" dirty="0"/>
              <a:t> &amp; visas</a:t>
            </a:r>
            <a:endParaRPr lang="en-US" dirty="0"/>
          </a:p>
          <a:p>
            <a:r>
              <a:rPr lang="et-EE" dirty="0" err="1"/>
              <a:t>an</a:t>
            </a:r>
            <a:r>
              <a:rPr lang="et-EE" dirty="0"/>
              <a:t> </a:t>
            </a:r>
            <a:r>
              <a:rPr lang="et-EE" dirty="0" err="1"/>
              <a:t>agile</a:t>
            </a:r>
            <a:r>
              <a:rPr lang="et-EE" dirty="0"/>
              <a:t> and </a:t>
            </a:r>
            <a:r>
              <a:rPr lang="et-EE" dirty="0" err="1"/>
              <a:t>close-knit</a:t>
            </a:r>
            <a:r>
              <a:rPr lang="et-EE" dirty="0"/>
              <a:t> </a:t>
            </a:r>
            <a:r>
              <a:rPr lang="et-EE" dirty="0" err="1"/>
              <a:t>ecosystem</a:t>
            </a:r>
            <a:endParaRPr lang="en-US" dirty="0"/>
          </a:p>
        </p:txBody>
      </p:sp>
      <p:sp>
        <p:nvSpPr>
          <p:cNvPr id="7" name="Title 6"/>
          <p:cNvSpPr>
            <a:spLocks noGrp="1"/>
          </p:cNvSpPr>
          <p:nvPr>
            <p:ph type="title"/>
            <p:custDataLst>
              <p:tags r:id="rId5"/>
            </p:custDataLst>
          </p:nvPr>
        </p:nvSpPr>
        <p:spPr/>
        <p:txBody>
          <a:bodyPr/>
          <a:lstStyle/>
          <a:p>
            <a:r>
              <a:rPr lang="en-GB" err="1"/>
              <a:t>estonian</a:t>
            </a:r>
            <a:r>
              <a:rPr lang="en-GB"/>
              <a:t> </a:t>
            </a:r>
            <a:r>
              <a:rPr lang="en-GB" err="1"/>
              <a:t>startup</a:t>
            </a:r>
            <a:r>
              <a:rPr lang="en-GB"/>
              <a:t> ecosystem</a:t>
            </a:r>
          </a:p>
        </p:txBody>
      </p:sp>
    </p:spTree>
    <p:custDataLst>
      <p:tags r:id="rId1"/>
    </p:custDataLst>
    <p:extLst>
      <p:ext uri="{BB962C8B-B14F-4D97-AF65-F5344CB8AC3E}">
        <p14:creationId xmlns:p14="http://schemas.microsoft.com/office/powerpoint/2010/main" val="1359097225"/>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blue light on a glass tube&#10;&#10;AI-generated content may be incorrect.">
            <a:extLst>
              <a:ext uri="{FF2B5EF4-FFF2-40B4-BE49-F238E27FC236}">
                <a16:creationId xmlns:a16="http://schemas.microsoft.com/office/drawing/2014/main" id="{67DF61C1-5D30-F9E1-2219-217AEA3E472B}"/>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EE473199-CE70-CAA2-DC4C-2056ACA3A022}"/>
              </a:ext>
            </a:extLst>
          </p:cNvPr>
          <p:cNvSpPr/>
          <p:nvPr>
            <p:custDataLst>
              <p:tags r:id="rId1"/>
            </p:custDataLst>
          </p:nvPr>
        </p:nvSpPr>
        <p:spPr>
          <a:xfrm>
            <a:off x="0" y="0"/>
            <a:ext cx="11618988" cy="6858000"/>
          </a:xfrm>
          <a:prstGeom prst="rect">
            <a:avLst/>
          </a:prstGeom>
          <a:gradFill>
            <a:gsLst>
              <a:gs pos="100000">
                <a:srgbClr val="000000">
                  <a:alpha val="75000"/>
                </a:srgbClr>
              </a:gs>
              <a:gs pos="36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a:solidFill>
                  <a:schemeClr val="lt1"/>
                </a:solidFill>
                <a:uLnTx/>
                <a:uFillTx/>
                <a:latin typeface="Aino"/>
                <a:ea typeface="Arial" pitchFamily="34" charset="0"/>
                <a:cs typeface="Arial" pitchFamily="34" charset="0"/>
                <a:sym typeface="Wingdings"/>
              </a:defRPr>
            </a:lvl9pPr>
          </a:lstStyle>
          <a:p>
            <a:pPr algn="ctr"/>
            <a:endParaRPr lang="en-GB"/>
          </a:p>
        </p:txBody>
      </p:sp>
      <p:sp>
        <p:nvSpPr>
          <p:cNvPr id="3" name="Text Placeholder 2">
            <a:extLst>
              <a:ext uri="{FF2B5EF4-FFF2-40B4-BE49-F238E27FC236}">
                <a16:creationId xmlns:a16="http://schemas.microsoft.com/office/drawing/2014/main" id="{DE8B5AC9-4327-8F00-CE43-50BCBCD974E5}"/>
              </a:ext>
            </a:extLst>
          </p:cNvPr>
          <p:cNvSpPr>
            <a:spLocks noGrp="1"/>
          </p:cNvSpPr>
          <p:nvPr>
            <p:ph type="body" sz="quarter" idx="11"/>
          </p:nvPr>
        </p:nvSpPr>
        <p:spPr/>
        <p:txBody>
          <a:bodyPr/>
          <a:lstStyle/>
          <a:p>
            <a:r>
              <a:rPr lang="et-EE" dirty="0" err="1"/>
              <a:t>complex</a:t>
            </a:r>
            <a:r>
              <a:rPr lang="et-EE" dirty="0"/>
              <a:t> </a:t>
            </a:r>
            <a:r>
              <a:rPr lang="et-EE" dirty="0" err="1"/>
              <a:t>solutions</a:t>
            </a:r>
            <a:r>
              <a:rPr lang="et-EE" dirty="0"/>
              <a:t> </a:t>
            </a:r>
            <a:r>
              <a:rPr lang="et-EE" dirty="0" err="1"/>
              <a:t>with</a:t>
            </a:r>
            <a:r>
              <a:rPr lang="et-EE" dirty="0"/>
              <a:t> </a:t>
            </a:r>
            <a:r>
              <a:rPr lang="et-EE" dirty="0" err="1"/>
              <a:t>complex</a:t>
            </a:r>
            <a:r>
              <a:rPr lang="et-EE" dirty="0"/>
              <a:t> </a:t>
            </a:r>
            <a:r>
              <a:rPr lang="et-EE" dirty="0" err="1"/>
              <a:t>obstacles</a:t>
            </a:r>
            <a:endParaRPr lang="et-EE" dirty="0"/>
          </a:p>
          <a:p>
            <a:r>
              <a:rPr lang="et-EE" dirty="0"/>
              <a:t>c</a:t>
            </a:r>
            <a:r>
              <a:rPr lang="en-US" dirty="0" err="1"/>
              <a:t>ooperation</a:t>
            </a:r>
            <a:r>
              <a:rPr lang="en-US" dirty="0"/>
              <a:t> with universities and science parks</a:t>
            </a:r>
            <a:endParaRPr lang="et-EE" dirty="0"/>
          </a:p>
          <a:p>
            <a:r>
              <a:rPr lang="et-EE" dirty="0" err="1"/>
              <a:t>regional</a:t>
            </a:r>
            <a:r>
              <a:rPr lang="et-EE" dirty="0"/>
              <a:t> </a:t>
            </a:r>
            <a:r>
              <a:rPr lang="et-EE" dirty="0" err="1"/>
              <a:t>support</a:t>
            </a:r>
            <a:r>
              <a:rPr lang="et-EE" dirty="0"/>
              <a:t> </a:t>
            </a:r>
            <a:r>
              <a:rPr lang="et-EE" dirty="0" err="1"/>
              <a:t>with</a:t>
            </a:r>
            <a:r>
              <a:rPr lang="et-EE" dirty="0"/>
              <a:t> </a:t>
            </a:r>
            <a:r>
              <a:rPr lang="et-EE" dirty="0" err="1"/>
              <a:t>global</a:t>
            </a:r>
            <a:r>
              <a:rPr lang="et-EE" dirty="0"/>
              <a:t> </a:t>
            </a:r>
            <a:r>
              <a:rPr lang="et-EE" dirty="0" err="1"/>
              <a:t>impact</a:t>
            </a:r>
            <a:endParaRPr lang="et-EE" dirty="0"/>
          </a:p>
          <a:p>
            <a:r>
              <a:rPr lang="et-EE" dirty="0" err="1"/>
              <a:t>breaking</a:t>
            </a:r>
            <a:r>
              <a:rPr lang="et-EE" dirty="0"/>
              <a:t> </a:t>
            </a:r>
            <a:r>
              <a:rPr lang="et-EE" dirty="0" err="1"/>
              <a:t>regulatory</a:t>
            </a:r>
            <a:r>
              <a:rPr lang="et-EE" dirty="0"/>
              <a:t> </a:t>
            </a:r>
            <a:r>
              <a:rPr lang="et-EE" dirty="0" err="1"/>
              <a:t>barriers</a:t>
            </a:r>
            <a:endParaRPr lang="en-US" dirty="0"/>
          </a:p>
        </p:txBody>
      </p:sp>
      <p:sp>
        <p:nvSpPr>
          <p:cNvPr id="4" name="Title 3">
            <a:extLst>
              <a:ext uri="{FF2B5EF4-FFF2-40B4-BE49-F238E27FC236}">
                <a16:creationId xmlns:a16="http://schemas.microsoft.com/office/drawing/2014/main" id="{B01F79A8-E97F-66C8-8782-5FA187DBD0BD}"/>
              </a:ext>
            </a:extLst>
          </p:cNvPr>
          <p:cNvSpPr>
            <a:spLocks noGrp="1"/>
          </p:cNvSpPr>
          <p:nvPr>
            <p:ph type="title"/>
          </p:nvPr>
        </p:nvSpPr>
        <p:spPr/>
        <p:txBody>
          <a:bodyPr/>
          <a:lstStyle/>
          <a:p>
            <a:r>
              <a:rPr lang="et-EE" dirty="0" err="1"/>
              <a:t>deeptech</a:t>
            </a:r>
            <a:endParaRPr lang="en-US" dirty="0"/>
          </a:p>
        </p:txBody>
      </p:sp>
      <p:sp>
        <p:nvSpPr>
          <p:cNvPr id="5" name="Text Placeholder 4">
            <a:extLst>
              <a:ext uri="{FF2B5EF4-FFF2-40B4-BE49-F238E27FC236}">
                <a16:creationId xmlns:a16="http://schemas.microsoft.com/office/drawing/2014/main" id="{31854678-86B4-3114-4187-187CC52CC6E0}"/>
              </a:ext>
            </a:extLst>
          </p:cNvPr>
          <p:cNvSpPr>
            <a:spLocks noGrp="1"/>
          </p:cNvSpPr>
          <p:nvPr>
            <p:ph type="body" sz="quarter" idx="13"/>
          </p:nvPr>
        </p:nvSpPr>
        <p:spPr>
          <a:xfrm>
            <a:off x="561974" y="1340769"/>
            <a:ext cx="9206433" cy="360040"/>
          </a:xfrm>
        </p:spPr>
        <p:txBody>
          <a:bodyPr/>
          <a:lstStyle/>
          <a:p>
            <a:r>
              <a:rPr lang="et-EE" dirty="0" err="1"/>
              <a:t>research</a:t>
            </a:r>
            <a:r>
              <a:rPr lang="et-EE" dirty="0"/>
              <a:t> </a:t>
            </a:r>
            <a:r>
              <a:rPr lang="et-EE" dirty="0" err="1"/>
              <a:t>meets</a:t>
            </a:r>
            <a:r>
              <a:rPr lang="et-EE" dirty="0"/>
              <a:t> innovation in the New Nordic </a:t>
            </a:r>
            <a:r>
              <a:rPr lang="et-EE" dirty="0" err="1"/>
              <a:t>Tech</a:t>
            </a:r>
            <a:r>
              <a:rPr lang="et-EE" dirty="0"/>
              <a:t> Valley</a:t>
            </a:r>
            <a:endParaRPr lang="en-US" dirty="0"/>
          </a:p>
        </p:txBody>
      </p:sp>
    </p:spTree>
    <p:extLst>
      <p:ext uri="{BB962C8B-B14F-4D97-AF65-F5344CB8AC3E}">
        <p14:creationId xmlns:p14="http://schemas.microsoft.com/office/powerpoint/2010/main" val="332233292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7A058FB-07CA-282E-5F21-517E09B88AE7}"/>
              </a:ext>
            </a:extLst>
          </p:cNvPr>
          <p:cNvSpPr>
            <a:spLocks noGrp="1"/>
          </p:cNvSpPr>
          <p:nvPr>
            <p:ph type="body" sz="quarter" idx="11"/>
          </p:nvPr>
        </p:nvSpPr>
        <p:spPr/>
        <p:txBody>
          <a:bodyPr/>
          <a:lstStyle/>
          <a:p>
            <a:endParaRPr lang="et-EE"/>
          </a:p>
        </p:txBody>
      </p:sp>
      <p:sp>
        <p:nvSpPr>
          <p:cNvPr id="4" name="Title 3">
            <a:extLst>
              <a:ext uri="{FF2B5EF4-FFF2-40B4-BE49-F238E27FC236}">
                <a16:creationId xmlns:a16="http://schemas.microsoft.com/office/drawing/2014/main" id="{D5CDCA48-E868-93D7-5A54-06433E71404E}"/>
              </a:ext>
            </a:extLst>
          </p:cNvPr>
          <p:cNvSpPr>
            <a:spLocks noGrp="1"/>
          </p:cNvSpPr>
          <p:nvPr>
            <p:ph type="title"/>
          </p:nvPr>
        </p:nvSpPr>
        <p:spPr/>
        <p:txBody>
          <a:bodyPr/>
          <a:lstStyle/>
          <a:p>
            <a:endParaRPr lang="et-EE"/>
          </a:p>
        </p:txBody>
      </p:sp>
      <p:sp>
        <p:nvSpPr>
          <p:cNvPr id="5" name="Text Placeholder 4">
            <a:extLst>
              <a:ext uri="{FF2B5EF4-FFF2-40B4-BE49-F238E27FC236}">
                <a16:creationId xmlns:a16="http://schemas.microsoft.com/office/drawing/2014/main" id="{1339DD66-F88F-7360-7B52-6B406418EA2F}"/>
              </a:ext>
            </a:extLst>
          </p:cNvPr>
          <p:cNvSpPr>
            <a:spLocks noGrp="1"/>
          </p:cNvSpPr>
          <p:nvPr>
            <p:ph type="body" sz="quarter" idx="13"/>
          </p:nvPr>
        </p:nvSpPr>
        <p:spPr/>
        <p:txBody>
          <a:bodyPr/>
          <a:lstStyle/>
          <a:p>
            <a:endParaRPr lang="et-EE"/>
          </a:p>
        </p:txBody>
      </p:sp>
      <p:pic>
        <p:nvPicPr>
          <p:cNvPr id="6" name="Picture 5">
            <a:extLst>
              <a:ext uri="{FF2B5EF4-FFF2-40B4-BE49-F238E27FC236}">
                <a16:creationId xmlns:a16="http://schemas.microsoft.com/office/drawing/2014/main" id="{A6626C04-DCB7-D7E8-BCDA-6FCD048CACF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0" y="0"/>
            <a:ext cx="12192000" cy="6885384"/>
          </a:xfrm>
          <a:prstGeom prst="rect">
            <a:avLst/>
          </a:prstGeom>
        </p:spPr>
      </p:pic>
      <p:sp>
        <p:nvSpPr>
          <p:cNvPr id="8" name="TextBox 7">
            <a:extLst>
              <a:ext uri="{FF2B5EF4-FFF2-40B4-BE49-F238E27FC236}">
                <a16:creationId xmlns:a16="http://schemas.microsoft.com/office/drawing/2014/main" id="{65D6231C-A046-FFBF-1C22-1EDF73913CE6}"/>
              </a:ext>
            </a:extLst>
          </p:cNvPr>
          <p:cNvSpPr txBox="1"/>
          <p:nvPr/>
        </p:nvSpPr>
        <p:spPr>
          <a:xfrm>
            <a:off x="573012" y="371272"/>
            <a:ext cx="9505056" cy="861774"/>
          </a:xfrm>
          <a:prstGeom prst="rect">
            <a:avLst/>
          </a:prstGeom>
          <a:noFill/>
        </p:spPr>
        <p:txBody>
          <a:bodyPr wrap="square">
            <a:spAutoFit/>
          </a:bodyPr>
          <a:lstStyle/>
          <a:p>
            <a:r>
              <a:rPr kumimoji="0" lang="et-EE" sz="5000" b="0" i="0" u="none" strike="noStrike" kern="1200" cap="none" spc="0" normalizeH="0" baseline="0" noProof="0" err="1">
                <a:ln>
                  <a:noFill/>
                </a:ln>
                <a:solidFill>
                  <a:schemeClr val="bg1"/>
                </a:solidFill>
                <a:effectLst/>
                <a:uLnTx/>
                <a:uFillTx/>
                <a:latin typeface="+mj-lt"/>
                <a:ea typeface="+mn-ea"/>
                <a:cs typeface="+mn-cs"/>
              </a:rPr>
              <a:t>public</a:t>
            </a:r>
            <a:r>
              <a:rPr kumimoji="0" lang="et-EE" sz="5000" b="0" i="0" u="none" strike="noStrike" kern="1200" cap="none" spc="0" normalizeH="0" baseline="0" noProof="0">
                <a:ln>
                  <a:noFill/>
                </a:ln>
                <a:solidFill>
                  <a:schemeClr val="bg1"/>
                </a:solidFill>
                <a:effectLst/>
                <a:uLnTx/>
                <a:uFillTx/>
                <a:latin typeface="+mj-lt"/>
                <a:ea typeface="+mn-ea"/>
                <a:cs typeface="+mn-cs"/>
              </a:rPr>
              <a:t> </a:t>
            </a:r>
            <a:r>
              <a:rPr kumimoji="0" lang="et-EE" sz="5000" b="0" i="0" u="none" strike="noStrike" kern="1200" cap="none" spc="0" normalizeH="0" baseline="0" noProof="0" err="1">
                <a:ln>
                  <a:noFill/>
                </a:ln>
                <a:solidFill>
                  <a:schemeClr val="bg1"/>
                </a:solidFill>
                <a:effectLst/>
                <a:uLnTx/>
                <a:uFillTx/>
                <a:latin typeface="+mj-lt"/>
                <a:ea typeface="+mn-ea"/>
                <a:cs typeface="+mn-cs"/>
              </a:rPr>
              <a:t>privat</a:t>
            </a:r>
            <a:r>
              <a:rPr lang="et-EE" sz="5000">
                <a:solidFill>
                  <a:schemeClr val="bg1"/>
                </a:solidFill>
                <a:latin typeface="+mj-lt"/>
              </a:rPr>
              <a:t>e </a:t>
            </a:r>
            <a:r>
              <a:rPr lang="et-EE" sz="5000" err="1">
                <a:solidFill>
                  <a:schemeClr val="bg1"/>
                </a:solidFill>
                <a:latin typeface="+mj-lt"/>
              </a:rPr>
              <a:t>partnerships</a:t>
            </a:r>
            <a:endParaRPr lang="et-EE" sz="5000">
              <a:solidFill>
                <a:schemeClr val="bg1"/>
              </a:solidFill>
              <a:latin typeface="+mj-lt"/>
            </a:endParaRPr>
          </a:p>
        </p:txBody>
      </p:sp>
      <p:sp>
        <p:nvSpPr>
          <p:cNvPr id="9" name="Text Placeholder 3">
            <a:extLst>
              <a:ext uri="{FF2B5EF4-FFF2-40B4-BE49-F238E27FC236}">
                <a16:creationId xmlns:a16="http://schemas.microsoft.com/office/drawing/2014/main" id="{6CEE1A77-1263-E1DC-2E6A-CC2104EA918B}"/>
              </a:ext>
            </a:extLst>
          </p:cNvPr>
          <p:cNvSpPr txBox="1">
            <a:spLocks/>
          </p:cNvSpPr>
          <p:nvPr/>
        </p:nvSpPr>
        <p:spPr>
          <a:xfrm>
            <a:off x="561208" y="1233046"/>
            <a:ext cx="9966033" cy="7853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t-EE" sz="2200" err="1">
                <a:solidFill>
                  <a:schemeClr val="bg1"/>
                </a:solidFill>
              </a:rPr>
              <a:t>going</a:t>
            </a:r>
            <a:r>
              <a:rPr lang="et-EE" sz="2200">
                <a:solidFill>
                  <a:schemeClr val="bg1"/>
                </a:solidFill>
              </a:rPr>
              <a:t> </a:t>
            </a:r>
            <a:r>
              <a:rPr lang="et-EE" sz="2200" err="1">
                <a:solidFill>
                  <a:schemeClr val="bg1"/>
                </a:solidFill>
              </a:rPr>
              <a:t>the</a:t>
            </a:r>
            <a:r>
              <a:rPr lang="et-EE" sz="2200">
                <a:solidFill>
                  <a:schemeClr val="bg1"/>
                </a:solidFill>
              </a:rPr>
              <a:t> </a:t>
            </a:r>
            <a:r>
              <a:rPr lang="et-EE" sz="2200" err="1">
                <a:solidFill>
                  <a:schemeClr val="bg1"/>
                </a:solidFill>
              </a:rPr>
              <a:t>distance</a:t>
            </a:r>
            <a:r>
              <a:rPr lang="et-EE" sz="2200">
                <a:solidFill>
                  <a:schemeClr val="bg1"/>
                </a:solidFill>
              </a:rPr>
              <a:t> </a:t>
            </a:r>
            <a:r>
              <a:rPr lang="et-EE" sz="2200" err="1">
                <a:solidFill>
                  <a:schemeClr val="bg1"/>
                </a:solidFill>
              </a:rPr>
              <a:t>together</a:t>
            </a:r>
            <a:endParaRPr kumimoji="0" lang="en-US" sz="2200" b="0" i="0" u="none" strike="noStrike" kern="1200" cap="none" spc="0" normalizeH="0" baseline="0" noProof="0">
              <a:ln>
                <a:noFill/>
              </a:ln>
              <a:solidFill>
                <a:schemeClr val="bg1"/>
              </a:solidFill>
              <a:effectLst/>
              <a:uLnTx/>
              <a:uFillTx/>
              <a:ea typeface="+mn-ea"/>
              <a:cs typeface="+mn-cs"/>
            </a:endParaRPr>
          </a:p>
        </p:txBody>
      </p:sp>
      <p:sp>
        <p:nvSpPr>
          <p:cNvPr id="10" name="TextBox 9">
            <a:extLst>
              <a:ext uri="{FF2B5EF4-FFF2-40B4-BE49-F238E27FC236}">
                <a16:creationId xmlns:a16="http://schemas.microsoft.com/office/drawing/2014/main" id="{F8E5193B-E2D2-0264-2519-983087196B67}"/>
              </a:ext>
            </a:extLst>
          </p:cNvPr>
          <p:cNvSpPr txBox="1"/>
          <p:nvPr/>
        </p:nvSpPr>
        <p:spPr>
          <a:xfrm>
            <a:off x="561208" y="4393847"/>
            <a:ext cx="9164381" cy="1887696"/>
          </a:xfrm>
          <a:prstGeom prst="rect">
            <a:avLst/>
          </a:prstGeom>
          <a:noFill/>
        </p:spPr>
        <p:txBody>
          <a:bodyPr wrap="square" rtlCol="0">
            <a:spAutoFit/>
          </a:bodyPr>
          <a:lstStyle/>
          <a:p>
            <a:pPr marL="285750" indent="-285750">
              <a:spcAft>
                <a:spcPts val="800"/>
              </a:spcAft>
              <a:buFont typeface="Courier New" panose="02070309020205020404" pitchFamily="49" charset="0"/>
              <a:buChar char="+"/>
            </a:pPr>
            <a:r>
              <a:rPr lang="et-EE" dirty="0">
                <a:solidFill>
                  <a:schemeClr val="bg1"/>
                </a:solidFill>
              </a:rPr>
              <a:t>51% </a:t>
            </a:r>
            <a:r>
              <a:rPr lang="en-EE" dirty="0">
                <a:solidFill>
                  <a:schemeClr val="bg1"/>
                </a:solidFill>
              </a:rPr>
              <a:t>of the ICT sector’s revenue is coming from international clients</a:t>
            </a:r>
            <a:endParaRPr lang="et-EE" dirty="0">
              <a:solidFill>
                <a:schemeClr val="bg1"/>
              </a:solidFill>
            </a:endParaRPr>
          </a:p>
          <a:p>
            <a:pPr marL="285750" indent="-285750">
              <a:spcAft>
                <a:spcPts val="800"/>
              </a:spcAft>
              <a:buFont typeface="Courier New" panose="02070309020205020404" pitchFamily="49" charset="0"/>
              <a:buChar char="+"/>
            </a:pPr>
            <a:r>
              <a:rPr kumimoji="0" lang="en-US" i="0" u="none" strike="noStrike" kern="1200" cap="none" spc="0" normalizeH="0" baseline="0" noProof="0" dirty="0">
                <a:ln>
                  <a:noFill/>
                </a:ln>
                <a:solidFill>
                  <a:schemeClr val="bg1"/>
                </a:solidFill>
                <a:effectLst/>
                <a:uLnTx/>
                <a:uFillTx/>
                <a:ea typeface="+mn-ea"/>
                <a:cs typeface="+mn-cs"/>
              </a:rPr>
              <a:t>19</a:t>
            </a:r>
            <a:r>
              <a:rPr kumimoji="0" lang="et-EE" i="0" u="none" strike="noStrike" kern="1200" cap="none" spc="0" normalizeH="0" baseline="0" noProof="0" dirty="0">
                <a:ln>
                  <a:noFill/>
                </a:ln>
                <a:solidFill>
                  <a:schemeClr val="bg1"/>
                </a:solidFill>
                <a:effectLst/>
                <a:uLnTx/>
                <a:uFillTx/>
                <a:ea typeface="+mn-ea"/>
                <a:cs typeface="+mn-cs"/>
              </a:rPr>
              <a:t>%</a:t>
            </a:r>
            <a:r>
              <a:rPr kumimoji="0" lang="et-EE" b="0" i="0" u="none" strike="noStrike" kern="1200" cap="none" spc="0" normalizeH="0" baseline="0" noProof="0" dirty="0">
                <a:ln>
                  <a:noFill/>
                </a:ln>
                <a:solidFill>
                  <a:schemeClr val="bg1"/>
                </a:solidFill>
                <a:effectLst/>
                <a:uLnTx/>
                <a:uFillTx/>
                <a:ea typeface="+mn-ea"/>
                <a:cs typeface="+mn-cs"/>
              </a:rPr>
              <a:t> </a:t>
            </a:r>
            <a:r>
              <a:rPr kumimoji="0" lang="en-US" b="0" i="0" u="none" strike="noStrike" kern="1200" cap="none" spc="0" normalizeH="0" baseline="0" noProof="0" dirty="0">
                <a:ln>
                  <a:noFill/>
                </a:ln>
                <a:solidFill>
                  <a:schemeClr val="bg1"/>
                </a:solidFill>
                <a:effectLst/>
                <a:uLnTx/>
                <a:uFillTx/>
                <a:ea typeface="+mn-ea"/>
                <a:cs typeface="+mn-cs"/>
              </a:rPr>
              <a:t>of total export</a:t>
            </a:r>
            <a:endParaRPr kumimoji="0" lang="et-EE" b="0" i="0" u="none" strike="noStrike" kern="1200" cap="none" spc="0" normalizeH="0" baseline="0" noProof="0" dirty="0">
              <a:ln>
                <a:noFill/>
              </a:ln>
              <a:solidFill>
                <a:schemeClr val="bg1"/>
              </a:solidFill>
              <a:effectLst/>
              <a:uLnTx/>
              <a:uFillTx/>
              <a:ea typeface="+mn-ea"/>
              <a:cs typeface="+mn-cs"/>
            </a:endParaRPr>
          </a:p>
          <a:p>
            <a:pPr marL="285750" indent="-285750">
              <a:spcAft>
                <a:spcPts val="800"/>
              </a:spcAft>
              <a:buFont typeface="Courier New" panose="02070309020205020404" pitchFamily="49" charset="0"/>
              <a:buChar char="+"/>
            </a:pPr>
            <a:r>
              <a:rPr lang="et-EE" dirty="0">
                <a:solidFill>
                  <a:schemeClr val="bg1"/>
                </a:solidFill>
              </a:rPr>
              <a:t>7.2% </a:t>
            </a:r>
            <a:r>
              <a:rPr lang="en-GB" dirty="0">
                <a:solidFill>
                  <a:schemeClr val="bg1"/>
                </a:solidFill>
                <a:latin typeface="+mn-lt"/>
              </a:rPr>
              <a:t>of total employment</a:t>
            </a:r>
            <a:r>
              <a:rPr lang="et-EE" dirty="0">
                <a:solidFill>
                  <a:schemeClr val="bg1"/>
                </a:solidFill>
                <a:latin typeface="+mn-lt"/>
              </a:rPr>
              <a:t> </a:t>
            </a:r>
            <a:r>
              <a:rPr lang="et-EE" dirty="0" err="1">
                <a:solidFill>
                  <a:schemeClr val="bg1"/>
                </a:solidFill>
                <a:latin typeface="+mn-lt"/>
              </a:rPr>
              <a:t>is</a:t>
            </a:r>
            <a:r>
              <a:rPr lang="et-EE" dirty="0">
                <a:solidFill>
                  <a:schemeClr val="bg1"/>
                </a:solidFill>
                <a:latin typeface="+mn-lt"/>
              </a:rPr>
              <a:t> </a:t>
            </a:r>
            <a:r>
              <a:rPr lang="en-GB" dirty="0">
                <a:solidFill>
                  <a:schemeClr val="bg1"/>
                </a:solidFill>
                <a:latin typeface="+mn-lt"/>
              </a:rPr>
              <a:t>ICT specialists</a:t>
            </a:r>
            <a:r>
              <a:rPr lang="et-EE" dirty="0">
                <a:solidFill>
                  <a:schemeClr val="bg1"/>
                </a:solidFill>
                <a:latin typeface="+mn-lt"/>
              </a:rPr>
              <a:t> </a:t>
            </a:r>
            <a:r>
              <a:rPr lang="et-EE" dirty="0" err="1">
                <a:solidFill>
                  <a:schemeClr val="bg1"/>
                </a:solidFill>
                <a:latin typeface="+mn-lt"/>
              </a:rPr>
              <a:t>with</a:t>
            </a:r>
            <a:r>
              <a:rPr lang="et-EE" dirty="0">
                <a:solidFill>
                  <a:schemeClr val="bg1"/>
                </a:solidFill>
                <a:latin typeface="+mn-lt"/>
              </a:rPr>
              <a:t> 26.8% </a:t>
            </a:r>
            <a:r>
              <a:rPr lang="et-EE" dirty="0" err="1">
                <a:solidFill>
                  <a:schemeClr val="bg1"/>
                </a:solidFill>
                <a:latin typeface="+mn-lt"/>
              </a:rPr>
              <a:t>women</a:t>
            </a:r>
            <a:endParaRPr lang="et-EE" dirty="0">
              <a:solidFill>
                <a:schemeClr val="bg1"/>
              </a:solidFill>
              <a:latin typeface="+mn-lt"/>
            </a:endParaRPr>
          </a:p>
          <a:p>
            <a:pPr marL="285750" indent="-285750">
              <a:spcAft>
                <a:spcPts val="800"/>
              </a:spcAft>
              <a:buFont typeface="Courier New" panose="02070309020205020404" pitchFamily="49" charset="0"/>
              <a:buChar char="+"/>
            </a:pPr>
            <a:r>
              <a:rPr lang="et-EE" dirty="0">
                <a:solidFill>
                  <a:schemeClr val="bg1"/>
                </a:solidFill>
              </a:rPr>
              <a:t>meeting </a:t>
            </a:r>
            <a:r>
              <a:rPr lang="et-EE" dirty="0" err="1">
                <a:solidFill>
                  <a:schemeClr val="bg1"/>
                </a:solidFill>
              </a:rPr>
              <a:t>place</a:t>
            </a:r>
            <a:r>
              <a:rPr lang="et-EE" dirty="0">
                <a:solidFill>
                  <a:schemeClr val="bg1"/>
                </a:solidFill>
              </a:rPr>
              <a:t> </a:t>
            </a:r>
            <a:r>
              <a:rPr lang="et-EE" dirty="0" err="1">
                <a:solidFill>
                  <a:schemeClr val="bg1"/>
                </a:solidFill>
              </a:rPr>
              <a:t>for</a:t>
            </a:r>
            <a:r>
              <a:rPr lang="et-EE" dirty="0">
                <a:solidFill>
                  <a:schemeClr val="bg1"/>
                </a:solidFill>
              </a:rPr>
              <a:t> </a:t>
            </a:r>
            <a:r>
              <a:rPr lang="et-EE" dirty="0" err="1">
                <a:solidFill>
                  <a:schemeClr val="bg1"/>
                </a:solidFill>
              </a:rPr>
              <a:t>global</a:t>
            </a:r>
            <a:r>
              <a:rPr lang="et-EE" dirty="0">
                <a:solidFill>
                  <a:schemeClr val="bg1"/>
                </a:solidFill>
              </a:rPr>
              <a:t> </a:t>
            </a:r>
            <a:r>
              <a:rPr lang="et-EE" dirty="0" err="1">
                <a:solidFill>
                  <a:schemeClr val="bg1"/>
                </a:solidFill>
              </a:rPr>
              <a:t>innovators</a:t>
            </a:r>
            <a:endParaRPr lang="et-EE" dirty="0">
              <a:solidFill>
                <a:schemeClr val="bg1"/>
              </a:solidFill>
            </a:endParaRPr>
          </a:p>
          <a:p>
            <a:pPr marL="285750" indent="-285750">
              <a:spcAft>
                <a:spcPts val="800"/>
              </a:spcAft>
              <a:buFont typeface="Courier New" panose="02070309020205020404" pitchFamily="49" charset="0"/>
              <a:buChar char="+"/>
            </a:pPr>
            <a:r>
              <a:rPr lang="et-EE" dirty="0" err="1">
                <a:solidFill>
                  <a:schemeClr val="bg1"/>
                </a:solidFill>
              </a:rPr>
              <a:t>future-proofing</a:t>
            </a:r>
            <a:r>
              <a:rPr lang="et-EE" dirty="0">
                <a:solidFill>
                  <a:schemeClr val="bg1"/>
                </a:solidFill>
              </a:rPr>
              <a:t> </a:t>
            </a:r>
            <a:r>
              <a:rPr lang="et-EE" dirty="0" err="1">
                <a:solidFill>
                  <a:schemeClr val="bg1"/>
                </a:solidFill>
              </a:rPr>
              <a:t>through</a:t>
            </a:r>
            <a:r>
              <a:rPr lang="et-EE" dirty="0">
                <a:solidFill>
                  <a:schemeClr val="bg1"/>
                </a:solidFill>
              </a:rPr>
              <a:t> </a:t>
            </a:r>
            <a:r>
              <a:rPr lang="et-EE" dirty="0" err="1">
                <a:solidFill>
                  <a:schemeClr val="bg1"/>
                </a:solidFill>
              </a:rPr>
              <a:t>expertise</a:t>
            </a:r>
            <a:endParaRPr lang="et-EE" dirty="0">
              <a:solidFill>
                <a:schemeClr val="bg1"/>
              </a:solidFill>
            </a:endParaRPr>
          </a:p>
        </p:txBody>
      </p:sp>
    </p:spTree>
    <p:extLst>
      <p:ext uri="{BB962C8B-B14F-4D97-AF65-F5344CB8AC3E}">
        <p14:creationId xmlns:p14="http://schemas.microsoft.com/office/powerpoint/2010/main" val="1644670816"/>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7570FE-709B-893E-9298-B219342695E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157" y="0"/>
            <a:ext cx="12252500" cy="7029400"/>
          </a:xfrm>
          <a:prstGeom prst="rect">
            <a:avLst/>
          </a:prstGeom>
        </p:spPr>
      </p:pic>
      <p:sp>
        <p:nvSpPr>
          <p:cNvPr id="8" name="Rectangle 13">
            <a:extLst>
              <a:ext uri="{FF2B5EF4-FFF2-40B4-BE49-F238E27FC236}">
                <a16:creationId xmlns:a16="http://schemas.microsoft.com/office/drawing/2014/main" id="{9F5FE5F5-7DF6-1644-9378-259ADAFEA8F4}"/>
              </a:ext>
            </a:extLst>
          </p:cNvPr>
          <p:cNvSpPr/>
          <p:nvPr/>
        </p:nvSpPr>
        <p:spPr>
          <a:xfrm>
            <a:off x="-8180" y="-16932"/>
            <a:ext cx="12275946" cy="7046332"/>
          </a:xfrm>
          <a:prstGeom prst="rect">
            <a:avLst/>
          </a:prstGeom>
          <a:gradFill>
            <a:gsLst>
              <a:gs pos="100000">
                <a:srgbClr val="000000">
                  <a:alpha val="80000"/>
                </a:srgbClr>
              </a:gs>
              <a:gs pos="45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p:cNvSpPr>
            <a:spLocks noGrp="1"/>
          </p:cNvSpPr>
          <p:nvPr>
            <p:ph type="body" sz="quarter" idx="11"/>
          </p:nvPr>
        </p:nvSpPr>
        <p:spPr>
          <a:xfrm>
            <a:off x="573012" y="3429000"/>
            <a:ext cx="8415113" cy="3412068"/>
          </a:xfrm>
        </p:spPr>
        <p:txBody>
          <a:bodyPr/>
          <a:lstStyle/>
          <a:p>
            <a:pPr marL="284400" indent="-284400">
              <a:buNone/>
            </a:pPr>
            <a:endParaRPr lang="en-GB" dirty="0"/>
          </a:p>
          <a:p>
            <a:pPr marL="284400" indent="-284400"/>
            <a:r>
              <a:rPr lang="et-EE" dirty="0"/>
              <a:t>f</a:t>
            </a:r>
            <a:r>
              <a:rPr lang="en-GB" dirty="0" err="1"/>
              <a:t>irst</a:t>
            </a:r>
            <a:r>
              <a:rPr lang="en-GB" dirty="0"/>
              <a:t> in the world </a:t>
            </a:r>
          </a:p>
          <a:p>
            <a:pPr marL="284400" indent="-284400"/>
            <a:r>
              <a:rPr lang="en-GB" dirty="0"/>
              <a:t>1</a:t>
            </a:r>
            <a:r>
              <a:rPr lang="et-EE" dirty="0"/>
              <a:t>85+</a:t>
            </a:r>
            <a:r>
              <a:rPr lang="en-GB" dirty="0"/>
              <a:t> countries </a:t>
            </a:r>
          </a:p>
          <a:p>
            <a:pPr marL="284400" indent="-284400"/>
            <a:r>
              <a:rPr lang="et-EE" dirty="0"/>
              <a:t>144 000</a:t>
            </a:r>
            <a:r>
              <a:rPr lang="en-GB" dirty="0"/>
              <a:t>+ e-residents to date</a:t>
            </a:r>
          </a:p>
          <a:p>
            <a:pPr marL="284400" indent="-284400"/>
            <a:r>
              <a:rPr lang="et-EE" dirty="0"/>
              <a:t>44 000</a:t>
            </a:r>
            <a:r>
              <a:rPr lang="en-GB" dirty="0"/>
              <a:t>+ </a:t>
            </a:r>
            <a:r>
              <a:rPr lang="et-EE" dirty="0"/>
              <a:t>e-resident </a:t>
            </a:r>
            <a:r>
              <a:rPr lang="en-GB" dirty="0"/>
              <a:t>companies </a:t>
            </a:r>
            <a:endParaRPr lang="et-EE" dirty="0"/>
          </a:p>
          <a:p>
            <a:pPr marL="284400" indent="-284400"/>
            <a:r>
              <a:rPr lang="et-EE" dirty="0"/>
              <a:t>&gt;400M</a:t>
            </a:r>
            <a:r>
              <a:rPr lang="en-US" dirty="0"/>
              <a:t> € direct</a:t>
            </a:r>
            <a:r>
              <a:rPr lang="et-EE" dirty="0"/>
              <a:t> </a:t>
            </a:r>
            <a:r>
              <a:rPr lang="et-EE" dirty="0" err="1"/>
              <a:t>positive</a:t>
            </a:r>
            <a:r>
              <a:rPr lang="en-US" dirty="0"/>
              <a:t> economic impact </a:t>
            </a:r>
            <a:r>
              <a:rPr lang="et-EE" dirty="0"/>
              <a:t>on</a:t>
            </a:r>
            <a:r>
              <a:rPr lang="en-US" dirty="0"/>
              <a:t> Estonia</a:t>
            </a:r>
            <a:endParaRPr lang="en-GB" dirty="0"/>
          </a:p>
        </p:txBody>
      </p:sp>
      <p:sp>
        <p:nvSpPr>
          <p:cNvPr id="3" name="Title 2"/>
          <p:cNvSpPr>
            <a:spLocks noGrp="1"/>
          </p:cNvSpPr>
          <p:nvPr>
            <p:ph type="title"/>
          </p:nvPr>
        </p:nvSpPr>
        <p:spPr>
          <a:xfrm>
            <a:off x="561208" y="554994"/>
            <a:ext cx="8426918" cy="692497"/>
          </a:xfrm>
        </p:spPr>
        <p:txBody>
          <a:bodyPr/>
          <a:lstStyle/>
          <a:p>
            <a:r>
              <a:rPr lang="et-EE" err="1"/>
              <a:t>e-Residency</a:t>
            </a:r>
            <a:endParaRPr lang="en-GB"/>
          </a:p>
        </p:txBody>
      </p:sp>
      <p:sp>
        <p:nvSpPr>
          <p:cNvPr id="12" name="Sisu kohatäide 11">
            <a:extLst>
              <a:ext uri="{FF2B5EF4-FFF2-40B4-BE49-F238E27FC236}">
                <a16:creationId xmlns:a16="http://schemas.microsoft.com/office/drawing/2014/main" id="{A154C1AE-A8ED-4FCF-B052-5D996F26668D}"/>
              </a:ext>
            </a:extLst>
          </p:cNvPr>
          <p:cNvSpPr>
            <a:spLocks noGrp="1"/>
          </p:cNvSpPr>
          <p:nvPr>
            <p:ph type="body" sz="quarter" idx="13"/>
          </p:nvPr>
        </p:nvSpPr>
        <p:spPr>
          <a:xfrm>
            <a:off x="561975" y="1340768"/>
            <a:ext cx="8426450" cy="381025"/>
          </a:xfrm>
        </p:spPr>
        <p:txBody>
          <a:bodyPr/>
          <a:lstStyle/>
          <a:p>
            <a:r>
              <a:rPr lang="et-EE" err="1"/>
              <a:t>become</a:t>
            </a:r>
            <a:r>
              <a:rPr lang="et-EE"/>
              <a:t> </a:t>
            </a:r>
            <a:r>
              <a:rPr lang="et-EE" err="1"/>
              <a:t>an</a:t>
            </a:r>
            <a:r>
              <a:rPr lang="et-EE"/>
              <a:t> e-resident </a:t>
            </a:r>
            <a:r>
              <a:rPr lang="et-EE" err="1"/>
              <a:t>today</a:t>
            </a:r>
            <a:endParaRPr lang="en-GB"/>
          </a:p>
        </p:txBody>
      </p:sp>
      <p:pic>
        <p:nvPicPr>
          <p:cNvPr id="2" name="Picture 1" descr="A qr code with black squares&#10;&#10;Description automatically generated">
            <a:extLst>
              <a:ext uri="{FF2B5EF4-FFF2-40B4-BE49-F238E27FC236}">
                <a16:creationId xmlns:a16="http://schemas.microsoft.com/office/drawing/2014/main" id="{02857052-9398-E0BF-6A29-83A6DD7F16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9762" y="1945111"/>
            <a:ext cx="1260570" cy="1260570"/>
          </a:xfrm>
          <a:prstGeom prst="rect">
            <a:avLst/>
          </a:prstGeom>
        </p:spPr>
      </p:pic>
    </p:spTree>
    <p:extLst>
      <p:ext uri="{BB962C8B-B14F-4D97-AF65-F5344CB8AC3E}">
        <p14:creationId xmlns:p14="http://schemas.microsoft.com/office/powerpoint/2010/main" val="226080664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5"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ABA62E0-5A95-C822-6A09-3E86CE2F4BBE}"/>
              </a:ext>
            </a:extLst>
          </p:cNvPr>
          <p:cNvSpPr/>
          <p:nvPr/>
        </p:nvSpPr>
        <p:spPr>
          <a:xfrm>
            <a:off x="0" y="0"/>
            <a:ext cx="12192000" cy="6858000"/>
          </a:xfrm>
          <a:prstGeom prst="rect">
            <a:avLst/>
          </a:prstGeom>
          <a:gradFill>
            <a:gsLst>
              <a:gs pos="70000">
                <a:srgbClr val="000000">
                  <a:alpha val="64000"/>
                </a:srgbClr>
              </a:gs>
              <a:gs pos="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itle 2">
            <a:extLst>
              <a:ext uri="{FF2B5EF4-FFF2-40B4-BE49-F238E27FC236}">
                <a16:creationId xmlns:a16="http://schemas.microsoft.com/office/drawing/2014/main" id="{1A1D2DF1-D716-443E-8242-8070FE97D9F3}"/>
              </a:ext>
            </a:extLst>
          </p:cNvPr>
          <p:cNvSpPr>
            <a:spLocks noGrp="1"/>
          </p:cNvSpPr>
          <p:nvPr>
            <p:ph type="title"/>
          </p:nvPr>
        </p:nvSpPr>
        <p:spPr>
          <a:xfrm>
            <a:off x="623887" y="658801"/>
            <a:ext cx="7559676" cy="1617674"/>
          </a:xfrm>
        </p:spPr>
        <p:txBody>
          <a:bodyPr/>
          <a:lstStyle/>
          <a:p>
            <a:pPr lvl="0"/>
            <a:r>
              <a:rPr lang="et-EE" dirty="0"/>
              <a:t>real-</a:t>
            </a:r>
            <a:r>
              <a:rPr lang="et-EE" dirty="0" err="1"/>
              <a:t>time</a:t>
            </a:r>
            <a:r>
              <a:rPr lang="et-EE" dirty="0"/>
              <a:t> </a:t>
            </a:r>
            <a:r>
              <a:rPr lang="et-EE" dirty="0" err="1"/>
              <a:t>economy</a:t>
            </a:r>
            <a:endParaRPr lang="et-EE" dirty="0"/>
          </a:p>
        </p:txBody>
      </p:sp>
      <p:sp>
        <p:nvSpPr>
          <p:cNvPr id="9" name="Teksti kohatäide 2">
            <a:extLst>
              <a:ext uri="{FF2B5EF4-FFF2-40B4-BE49-F238E27FC236}">
                <a16:creationId xmlns:a16="http://schemas.microsoft.com/office/drawing/2014/main" id="{C57082CA-9B68-6EB7-A0EB-EBE39F2E6F87}"/>
              </a:ext>
            </a:extLst>
          </p:cNvPr>
          <p:cNvSpPr txBox="1"/>
          <p:nvPr>
            <p:custDataLst>
              <p:tags r:id="rId1"/>
            </p:custDataLst>
          </p:nvPr>
        </p:nvSpPr>
        <p:spPr>
          <a:xfrm>
            <a:off x="523636" y="1611098"/>
            <a:ext cx="7433757" cy="1095377"/>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r>
              <a:rPr kumimoji="0" lang="et-EE" sz="2200" b="0" i="0" u="none" strike="noStrike" kern="1200" cap="none" spc="0" normalizeH="0" baseline="0" noProof="0" dirty="0" err="1">
                <a:ln>
                  <a:noFill/>
                </a:ln>
                <a:solidFill>
                  <a:srgbClr val="FFFFFF"/>
                </a:solidFill>
                <a:effectLst/>
                <a:uLnTx/>
                <a:uFillTx/>
                <a:latin typeface="Aino"/>
                <a:ea typeface="+mn-ea"/>
                <a:cs typeface="Arial"/>
              </a:rPr>
              <a:t>new</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mindset</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change</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for</a:t>
            </a:r>
            <a:r>
              <a:rPr kumimoji="0" lang="et-EE" sz="2200" b="0" i="0" u="none" strike="noStrike" kern="1200" cap="none" spc="0" normalizeH="0" baseline="0" noProof="0" dirty="0">
                <a:ln>
                  <a:noFill/>
                </a:ln>
                <a:solidFill>
                  <a:srgbClr val="FFFFFF"/>
                </a:solidFill>
                <a:effectLst/>
                <a:uLnTx/>
                <a:uFillTx/>
                <a:latin typeface="Aino"/>
                <a:ea typeface="+mn-ea"/>
                <a:cs typeface="Arial"/>
              </a:rPr>
              <a:t> </a:t>
            </a:r>
            <a:r>
              <a:rPr kumimoji="0" lang="et-EE" sz="2200" b="0" i="0" u="none" strike="noStrike" kern="1200" cap="none" spc="0" normalizeH="0" baseline="0" noProof="0" dirty="0" err="1">
                <a:ln>
                  <a:noFill/>
                </a:ln>
                <a:solidFill>
                  <a:srgbClr val="FFFFFF"/>
                </a:solidFill>
                <a:effectLst/>
                <a:uLnTx/>
                <a:uFillTx/>
                <a:latin typeface="Aino"/>
                <a:ea typeface="+mn-ea"/>
                <a:cs typeface="Arial"/>
              </a:rPr>
              <a:t>governments</a:t>
            </a:r>
            <a:r>
              <a:rPr kumimoji="0" lang="et-EE" sz="2200" b="0" i="0" u="none" strike="noStrike" kern="1200" cap="none" spc="0" normalizeH="0" baseline="0" noProof="0" dirty="0">
                <a:ln>
                  <a:noFill/>
                </a:ln>
                <a:solidFill>
                  <a:srgbClr val="FFFFFF"/>
                </a:solidFill>
                <a:effectLst/>
                <a:uLnTx/>
                <a:uFillTx/>
                <a:latin typeface="Aino"/>
                <a:ea typeface="+mn-ea"/>
                <a:cs typeface="Arial"/>
              </a:rPr>
              <a:t> and </a:t>
            </a:r>
            <a:r>
              <a:rPr kumimoji="0" lang="et-EE" sz="2200" b="0" i="0" u="none" strike="noStrike" kern="1200" cap="none" spc="0" normalizeH="0" baseline="0" noProof="0" dirty="0" err="1">
                <a:ln>
                  <a:noFill/>
                </a:ln>
                <a:solidFill>
                  <a:srgbClr val="FFFFFF"/>
                </a:solidFill>
                <a:effectLst/>
                <a:uLnTx/>
                <a:uFillTx/>
                <a:latin typeface="Aino"/>
                <a:ea typeface="+mn-ea"/>
                <a:cs typeface="Arial"/>
              </a:rPr>
              <a:t>businesses</a:t>
            </a:r>
            <a:endParaRPr kumimoji="0" lang="en-GB" sz="2200" b="0" i="0" u="none" strike="noStrike" kern="1200" cap="none" spc="0" normalizeH="0" baseline="0" noProof="0" dirty="0">
              <a:ln>
                <a:noFill/>
              </a:ln>
              <a:solidFill>
                <a:srgbClr val="FFFFFF"/>
              </a:solidFill>
              <a:effectLst/>
              <a:uLnTx/>
              <a:uFillTx/>
              <a:latin typeface="Aino"/>
              <a:ea typeface="+mn-ea"/>
              <a:cs typeface="Arial"/>
            </a:endParaRPr>
          </a:p>
        </p:txBody>
      </p:sp>
      <p:sp>
        <p:nvSpPr>
          <p:cNvPr id="10" name="Teksti kohatäide 2">
            <a:extLst>
              <a:ext uri="{FF2B5EF4-FFF2-40B4-BE49-F238E27FC236}">
                <a16:creationId xmlns:a16="http://schemas.microsoft.com/office/drawing/2014/main" id="{66F9A751-538D-9E77-5E00-C0026609C727}"/>
              </a:ext>
            </a:extLst>
          </p:cNvPr>
          <p:cNvSpPr txBox="1"/>
          <p:nvPr>
            <p:custDataLst>
              <p:tags r:id="rId2"/>
            </p:custDataLst>
          </p:nvPr>
        </p:nvSpPr>
        <p:spPr>
          <a:xfrm>
            <a:off x="523636" y="4853355"/>
            <a:ext cx="6568826" cy="1560146"/>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taxonomy</a:t>
            </a:r>
            <a:r>
              <a:rPr kumimoji="0" lang="et-EE" sz="1800" b="0" i="0" u="none" strike="noStrike" kern="1200" cap="none" spc="0" normalizeH="0" baseline="0" noProof="0" dirty="0">
                <a:ln>
                  <a:noFill/>
                </a:ln>
                <a:solidFill>
                  <a:srgbClr val="FFFFFF"/>
                </a:solidFill>
                <a:effectLst/>
                <a:uLnTx/>
                <a:uFillTx/>
                <a:latin typeface="Aino"/>
                <a:ea typeface="+mn-ea"/>
                <a:cs typeface="Arial"/>
              </a:rPr>
              <a:t> -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systematized</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not</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reports</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transition</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automated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reporting</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onc</a:t>
            </a:r>
            <a:r>
              <a:rPr kumimoji="0" lang="et-EE" sz="1800" b="0" i="0" u="none" strike="noStrike" kern="1200" cap="none" spc="0" normalizeH="0" baseline="0" noProof="0" dirty="0">
                <a:ln>
                  <a:noFill/>
                </a:ln>
                <a:solidFill>
                  <a:srgbClr val="FFFFFF"/>
                </a:solidFill>
                <a:effectLst/>
                <a:uLnTx/>
                <a:uFillTx/>
                <a:latin typeface="Aino"/>
                <a:ea typeface="+mn-ea"/>
                <a:cs typeface="Arial"/>
              </a:rPr>
              <a:t>e-</a:t>
            </a:r>
            <a:r>
              <a:rPr kumimoji="0" lang="et-EE" sz="1800" b="0" i="0" u="none" strike="noStrike" kern="1200" cap="none" spc="0" normalizeH="0" baseline="0" noProof="0" dirty="0" err="1">
                <a:ln>
                  <a:noFill/>
                </a:ln>
                <a:solidFill>
                  <a:srgbClr val="FFFFFF"/>
                </a:solidFill>
                <a:effectLst/>
                <a:uLnTx/>
                <a:uFillTx/>
                <a:latin typeface="Aino"/>
                <a:ea typeface="+mn-ea"/>
                <a:cs typeface="Arial"/>
              </a:rPr>
              <a:t>only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principle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seamless</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data</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exchange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directly</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from</a:t>
            </a:r>
            <a:r>
              <a:rPr kumimoji="0" lang="et-EE" sz="1800" b="0" i="0" u="none" strike="noStrike" kern="1200" cap="none" spc="0" normalizeH="0" baseline="0" noProof="0" dirty="0">
                <a:ln>
                  <a:noFill/>
                </a:ln>
                <a:solidFill>
                  <a:srgbClr val="FFFFFF"/>
                </a:solidFill>
                <a:effectLst/>
                <a:uLnTx/>
                <a:uFillTx/>
                <a:latin typeface="Aino"/>
                <a:ea typeface="+mn-ea"/>
                <a:cs typeface="Arial"/>
              </a:rPr>
              <a:t> ERP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to</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state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trustworthy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controllable</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make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value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for</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the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company</a:t>
            </a:r>
            <a:r>
              <a:rPr kumimoji="0" lang="et-EE" sz="1800" b="0" i="0" u="none" strike="noStrike" kern="1200" cap="none" spc="0" normalizeH="0" baseline="0" noProof="0" dirty="0">
                <a:ln>
                  <a:noFill/>
                </a:ln>
                <a:solidFill>
                  <a:srgbClr val="FFFFFF"/>
                </a:solidFill>
                <a:effectLst/>
                <a:uLnTx/>
                <a:uFillTx/>
                <a:latin typeface="Aino"/>
                <a:ea typeface="+mn-ea"/>
                <a:cs typeface="Arial"/>
              </a:rPr>
              <a:t> and </a:t>
            </a:r>
            <a:r>
              <a:rPr kumimoji="0" lang="et-EE" sz="1800" b="0" i="0" u="none" strike="noStrike" kern="1200" cap="none" spc="0" normalizeH="0" baseline="0" noProof="0" dirty="0" err="1">
                <a:ln>
                  <a:noFill/>
                </a:ln>
                <a:solidFill>
                  <a:srgbClr val="FFFFFF"/>
                </a:solidFill>
                <a:effectLst/>
                <a:uLnTx/>
                <a:uFillTx/>
                <a:latin typeface="Aino"/>
                <a:ea typeface="+mn-ea"/>
                <a:cs typeface="Arial"/>
              </a:rPr>
              <a:t>increase</a:t>
            </a:r>
            <a:r>
              <a:rPr kumimoji="0" lang="et-EE" sz="1800" b="0" i="0" u="none" strike="noStrike" kern="1200" cap="none" spc="0" normalizeH="0" baseline="0" noProof="0" dirty="0">
                <a:ln>
                  <a:noFill/>
                </a:ln>
                <a:solidFill>
                  <a:srgbClr val="FFFFFF"/>
                </a:solidFill>
                <a:effectLst/>
                <a:uLnTx/>
                <a:uFillTx/>
                <a:latin typeface="Aino"/>
                <a:ea typeface="+mn-ea"/>
                <a:cs typeface="Arial"/>
              </a:rPr>
              <a:t> </a:t>
            </a:r>
            <a:r>
              <a:rPr kumimoji="0" lang="et-EE" sz="1800" b="0" i="0" u="none" strike="noStrike" kern="1200" cap="none" spc="0" normalizeH="0" baseline="0" noProof="0" dirty="0" err="1">
                <a:ln>
                  <a:noFill/>
                </a:ln>
                <a:solidFill>
                  <a:srgbClr val="FFFFFF"/>
                </a:solidFill>
                <a:effectLst/>
                <a:uLnTx/>
                <a:uFillTx/>
                <a:latin typeface="Aino"/>
                <a:ea typeface="+mn-ea"/>
                <a:cs typeface="Arial"/>
              </a:rPr>
              <a:t>productivity</a:t>
            </a:r>
            <a:endParaRPr kumimoji="0" lang="et-EE" sz="1800" b="0" i="0" u="none" strike="noStrike" kern="1200" cap="none" spc="0" normalizeH="0" baseline="0" noProof="0" dirty="0">
              <a:ln>
                <a:noFill/>
              </a:ln>
              <a:solidFill>
                <a:srgbClr val="FFFFFF"/>
              </a:solidFill>
              <a:effectLst/>
              <a:uLnTx/>
              <a:uFillTx/>
              <a:latin typeface="Aino"/>
              <a:ea typeface="+mn-ea"/>
              <a:cs typeface="Arial"/>
            </a:endParaRPr>
          </a:p>
        </p:txBody>
      </p:sp>
      <p:pic>
        <p:nvPicPr>
          <p:cNvPr id="12" name="Picture 11" descr="A white circle with a black background&#10;&#10;AI-generated content may be incorrect.">
            <a:extLst>
              <a:ext uri="{FF2B5EF4-FFF2-40B4-BE49-F238E27FC236}">
                <a16:creationId xmlns:a16="http://schemas.microsoft.com/office/drawing/2014/main" id="{32ACD8EA-A2F7-B8A5-E4DD-DB3E804FCB96}"/>
              </a:ext>
            </a:extLst>
          </p:cNvPr>
          <p:cNvPicPr>
            <a:picLocks noChangeAspect="1"/>
          </p:cNvPicPr>
          <p:nvPr/>
        </p:nvPicPr>
        <p:blipFill>
          <a:blip r:embed="rId6"/>
          <a:stretch>
            <a:fillRect/>
          </a:stretch>
        </p:blipFill>
        <p:spPr>
          <a:xfrm>
            <a:off x="9599643" y="2604878"/>
            <a:ext cx="1279372" cy="1279372"/>
          </a:xfrm>
          <a:prstGeom prst="rect">
            <a:avLst/>
          </a:prstGeom>
        </p:spPr>
      </p:pic>
      <p:sp>
        <p:nvSpPr>
          <p:cNvPr id="13" name="TextBox 12">
            <a:extLst>
              <a:ext uri="{FF2B5EF4-FFF2-40B4-BE49-F238E27FC236}">
                <a16:creationId xmlns:a16="http://schemas.microsoft.com/office/drawing/2014/main" id="{6E8480C3-2A24-B64B-1C9D-5AF7EDF3F1C1}"/>
              </a:ext>
            </a:extLst>
          </p:cNvPr>
          <p:cNvSpPr txBox="1"/>
          <p:nvPr/>
        </p:nvSpPr>
        <p:spPr>
          <a:xfrm>
            <a:off x="9577754" y="3997569"/>
            <a:ext cx="13716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first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positive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use-cases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2531034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additive="base">
                                        <p:cTn id="7"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 calcmode="lin" valueType="num">
                                      <p:cBhvr additive="base">
                                        <p:cTn id="12"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 calcmode="lin" valueType="num">
                                      <p:cBhvr additive="base">
                                        <p:cTn id="17"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 calcmode="lin" valueType="num">
                                      <p:cBhvr additive="base">
                                        <p:cTn id="22"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 calcmode="lin" valueType="num">
                                      <p:cBhvr additive="base">
                                        <p:cTn id="27"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BDB9E9-99DF-6197-DE57-9837B0C44DD3}"/>
              </a:ext>
            </a:extLst>
          </p:cNvPr>
          <p:cNvSpPr/>
          <p:nvPr/>
        </p:nvSpPr>
        <p:spPr>
          <a:xfrm>
            <a:off x="6096000" y="0"/>
            <a:ext cx="6096000" cy="6858000"/>
          </a:xfrm>
          <a:prstGeom prst="rect">
            <a:avLst/>
          </a:prstGeom>
          <a:solidFill>
            <a:srgbClr val="FFFFFF"/>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algn="ctr"/>
            <a:endParaRPr lang="en-EE">
              <a:solidFill>
                <a:schemeClr val="bg1"/>
              </a:solidFill>
            </a:endParaRPr>
          </a:p>
        </p:txBody>
      </p:sp>
      <p:pic>
        <p:nvPicPr>
          <p:cNvPr id="6" name="Picture 5">
            <a:extLst>
              <a:ext uri="{FF2B5EF4-FFF2-40B4-BE49-F238E27FC236}">
                <a16:creationId xmlns:a16="http://schemas.microsoft.com/office/drawing/2014/main" id="{35FAD791-CD62-250C-0FD4-92B0DAE62C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72603" y="549275"/>
            <a:ext cx="5057422" cy="5563892"/>
          </a:xfrm>
          <a:prstGeom prst="rect">
            <a:avLst/>
          </a:prstGeom>
        </p:spPr>
      </p:pic>
      <p:sp>
        <p:nvSpPr>
          <p:cNvPr id="9" name="Teksti kohatäide 2">
            <a:extLst>
              <a:ext uri="{FF2B5EF4-FFF2-40B4-BE49-F238E27FC236}">
                <a16:creationId xmlns:a16="http://schemas.microsoft.com/office/drawing/2014/main" id="{E8EDBB34-1C55-072B-8DD2-3A472F10CE98}"/>
              </a:ext>
            </a:extLst>
          </p:cNvPr>
          <p:cNvSpPr txBox="1"/>
          <p:nvPr>
            <p:custDataLst>
              <p:tags r:id="rId1"/>
            </p:custDataLst>
          </p:nvPr>
        </p:nvSpPr>
        <p:spPr>
          <a:xfrm>
            <a:off x="623887" y="4962878"/>
            <a:ext cx="6327898" cy="1639400"/>
          </a:xfrm>
          <a:prstGeom prst="rect">
            <a:avLst/>
          </a:prstGeom>
        </p:spPr>
        <p:txBody>
          <a:bodyPr/>
          <a:lstStyle>
            <a:lvl1pPr marL="228600" indent="-22860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1pPr>
            <a:lvl2pPr marL="3619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2pPr>
            <a:lvl3pPr marL="5429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3pPr>
            <a:lvl4pPr marL="714375" indent="-171450"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4pPr>
            <a:lvl5pPr marL="89535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itchFamily="34" charset="0"/>
              <a:buNone/>
              <a:tabLst/>
              <a:defRPr/>
            </a:pPr>
            <a:endParaRPr kumimoji="0" lang="en-US" sz="1800" b="0" i="0" u="none" strike="noStrike" kern="1200" cap="none" spc="0" normalizeH="0" baseline="0" noProof="0">
              <a:ln>
                <a:noFill/>
              </a:ln>
              <a:solidFill>
                <a:srgbClr val="0000F0"/>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7B3F8D99-DCAE-386A-E155-A313BEC6DB41}"/>
              </a:ext>
            </a:extLst>
          </p:cNvPr>
          <p:cNvSpPr>
            <a:spLocks noGrp="1"/>
          </p:cNvSpPr>
          <p:nvPr>
            <p:ph type="body" sz="quarter" idx="11"/>
          </p:nvPr>
        </p:nvSpPr>
        <p:spPr/>
        <p:txBody>
          <a:bodyPr/>
          <a:lstStyle/>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Key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elements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a:t>
            </a: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Unified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standardised</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data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across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agencies</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p>
          <a:p>
            <a:pPr marR="0" lvl="0" algn="l" defTabSz="609630" rtl="0" eaLnBrk="1" fontAlgn="auto" latinLnBrk="0" hangingPunct="1">
              <a:lnSpc>
                <a:spcPts val="2000"/>
              </a:lnSpc>
              <a:spcBef>
                <a:spcPts val="0"/>
              </a:spcBef>
              <a:spcAft>
                <a:spcPts val="800"/>
              </a:spcAft>
              <a:buSzTx/>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Private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sector</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active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participation</a:t>
            </a:r>
            <a:endParaRPr kumimoji="0" lang="et-EE" sz="1600" b="0" i="0" u="none" strike="noStrike" kern="1200" cap="none" spc="0" normalizeH="0" baseline="0" noProof="0" dirty="0">
              <a:ln>
                <a:noFill/>
              </a:ln>
              <a:effectLst/>
              <a:uLnTx/>
              <a:uFillTx/>
              <a:latin typeface="Aino" panose="02000603040504020204" pitchFamily="50" charset="-70"/>
              <a:ea typeface="+mn-ea"/>
              <a:cs typeface="+mn-cs"/>
            </a:endParaRPr>
          </a:p>
          <a:p>
            <a:pPr marR="0" lvl="0" algn="l" defTabSz="609630" rtl="0" eaLnBrk="1" fontAlgn="auto" latinLnBrk="0" hangingPunct="1">
              <a:lnSpc>
                <a:spcPts val="2000"/>
              </a:lnSpc>
              <a:spcBef>
                <a:spcPts val="0"/>
              </a:spcBef>
              <a:spcAft>
                <a:spcPts val="800"/>
              </a:spcAft>
              <a:buSzTx/>
              <a:tabLst/>
              <a:defRPr/>
            </a:pP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non-</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financial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on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business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activities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tax</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declarations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annual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reports</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&amp;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endParaRPr lang="et-EE" sz="1600" dirty="0">
              <a:latin typeface="Aino" panose="02000603040504020204" pitchFamily="50" charset="-70"/>
            </a:endParaRPr>
          </a:p>
          <a:p>
            <a:pPr marL="0" marR="0" lvl="0" indent="0" algn="l" defTabSz="609630" rtl="0" eaLnBrk="1" fontAlgn="auto" latinLnBrk="0" hangingPunct="1">
              <a:lnSpc>
                <a:spcPts val="2000"/>
              </a:lnSpc>
              <a:spcBef>
                <a:spcPts val="0"/>
              </a:spcBef>
              <a:spcAft>
                <a:spcPts val="800"/>
              </a:spcAft>
              <a:buClrTx/>
              <a:buSzTx/>
              <a:buFontTx/>
              <a:buNone/>
              <a:tabLst/>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Once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Only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inserting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vs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submitting</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Sustainability</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(ESG)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reporting</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water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waste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air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package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fuel</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labour</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and </a:t>
            </a:r>
            <a:r>
              <a:rPr kumimoji="0" lang="et-EE" sz="1600" b="0" i="0" u="none" strike="noStrike" kern="1200" cap="none" spc="0" normalizeH="0" baseline="0" noProof="0" dirty="0" err="1">
                <a:ln>
                  <a:noFill/>
                </a:ln>
                <a:effectLst/>
                <a:uLnTx/>
                <a:uFillTx/>
                <a:latin typeface="Aino" panose="02000603040504020204" pitchFamily="50" charset="-70"/>
                <a:ea typeface="+mn-ea"/>
                <a:cs typeface="+mn-cs"/>
              </a:rPr>
              <a:t>workforce</a:t>
            </a:r>
            <a:r>
              <a:rPr kumimoji="0" lang="et-EE" sz="1600" b="0" i="0" u="none" strike="noStrike" kern="1200" cap="none" spc="0" normalizeH="0" baseline="0" noProof="0" dirty="0">
                <a:ln>
                  <a:noFill/>
                </a:ln>
                <a:effectLst/>
                <a:uLnTx/>
                <a:uFillTx/>
                <a:latin typeface="Aino" panose="02000603040504020204" pitchFamily="50" charset="-70"/>
                <a:ea typeface="+mn-ea"/>
                <a:cs typeface="+mn-cs"/>
              </a:rPr>
              <a:t> data, etc.)</a:t>
            </a:r>
          </a:p>
          <a:p>
            <a:pPr defTabSz="609630">
              <a:lnSpc>
                <a:spcPts val="2000"/>
              </a:lnSpc>
              <a:buClrTx/>
              <a:defRPr/>
            </a:pP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the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a:t>
            </a:r>
            <a:r>
              <a:rPr kumimoji="0" lang="et-EE" sz="1600" b="1" i="0" u="none" strike="noStrike" kern="1200" cap="none" spc="0" normalizeH="0" baseline="0" noProof="0" dirty="0" err="1">
                <a:ln>
                  <a:noFill/>
                </a:ln>
                <a:effectLst/>
                <a:uLnTx/>
                <a:uFillTx/>
                <a:latin typeface="Aino" panose="02000603040504020204" pitchFamily="50" charset="-70"/>
                <a:ea typeface="+mn-ea"/>
                <a:cs typeface="+mn-cs"/>
              </a:rPr>
              <a:t>principle</a:t>
            </a:r>
            <a:r>
              <a:rPr kumimoji="0" lang="et-EE" sz="1600" b="1" i="0" u="none" strike="noStrike" kern="1200" cap="none" spc="0" normalizeH="0" baseline="0" noProof="0" dirty="0">
                <a:ln>
                  <a:noFill/>
                </a:ln>
                <a:effectLst/>
                <a:uLnTx/>
                <a:uFillTx/>
                <a:latin typeface="Aino" panose="02000603040504020204" pitchFamily="50" charset="-70"/>
                <a:ea typeface="+mn-ea"/>
                <a:cs typeface="+mn-cs"/>
              </a:rPr>
              <a:t> of minimalism</a:t>
            </a:r>
          </a:p>
        </p:txBody>
      </p:sp>
      <p:sp>
        <p:nvSpPr>
          <p:cNvPr id="10" name="Title 2">
            <a:extLst>
              <a:ext uri="{FF2B5EF4-FFF2-40B4-BE49-F238E27FC236}">
                <a16:creationId xmlns:a16="http://schemas.microsoft.com/office/drawing/2014/main" id="{9C06147B-C6F5-76F0-970E-F3A6CC04327B}"/>
              </a:ext>
            </a:extLst>
          </p:cNvPr>
          <p:cNvSpPr>
            <a:spLocks noGrp="1"/>
          </p:cNvSpPr>
          <p:nvPr>
            <p:ph type="title"/>
          </p:nvPr>
        </p:nvSpPr>
        <p:spPr>
          <a:xfrm>
            <a:off x="561208" y="554994"/>
            <a:ext cx="5534792" cy="1384995"/>
          </a:xfrm>
        </p:spPr>
        <p:txBody>
          <a:bodyPr/>
          <a:lstStyle/>
          <a:p>
            <a:r>
              <a:rPr lang="et-EE" err="1"/>
              <a:t>standardised</a:t>
            </a:r>
            <a:r>
              <a:rPr lang="et-EE"/>
              <a:t> </a:t>
            </a:r>
            <a:r>
              <a:rPr lang="et-EE" err="1"/>
              <a:t>business</a:t>
            </a:r>
            <a:r>
              <a:rPr lang="et-EE"/>
              <a:t> </a:t>
            </a:r>
            <a:r>
              <a:rPr lang="et-EE" err="1"/>
              <a:t>reporting</a:t>
            </a:r>
            <a:endParaRPr lang="en-US"/>
          </a:p>
        </p:txBody>
      </p:sp>
    </p:spTree>
    <p:extLst>
      <p:ext uri="{BB962C8B-B14F-4D97-AF65-F5344CB8AC3E}">
        <p14:creationId xmlns:p14="http://schemas.microsoft.com/office/powerpoint/2010/main" val="1184038541"/>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ldi kohatäide 7">
            <a:extLst>
              <a:ext uri="{FF2B5EF4-FFF2-40B4-BE49-F238E27FC236}">
                <a16:creationId xmlns:a16="http://schemas.microsoft.com/office/drawing/2014/main" id="{76E1F89D-A5CB-4D8F-958F-A4074C34E1EF}"/>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p:blipFill>
        <p:spPr>
          <a:xfrm>
            <a:off x="0" y="0"/>
            <a:ext cx="12192000" cy="6858000"/>
          </a:xfrm>
        </p:spPr>
      </p:pic>
      <p:sp>
        <p:nvSpPr>
          <p:cNvPr id="2" name="Rectangle 1">
            <a:extLst>
              <a:ext uri="{FF2B5EF4-FFF2-40B4-BE49-F238E27FC236}">
                <a16:creationId xmlns:a16="http://schemas.microsoft.com/office/drawing/2014/main" id="{B06DEEA9-B6E3-AAE3-B239-DE7DBA783BB7}"/>
              </a:ext>
            </a:extLst>
          </p:cNvPr>
          <p:cNvSpPr/>
          <p:nvPr>
            <p:custDataLst>
              <p:tags r:id="rId1"/>
            </p:custDataLst>
          </p:nvPr>
        </p:nvSpPr>
        <p:spPr>
          <a:xfrm rot="10800000">
            <a:off x="0" y="0"/>
            <a:ext cx="11568113" cy="6858000"/>
          </a:xfrm>
          <a:prstGeom prst="rect">
            <a:avLst/>
          </a:prstGeom>
          <a:gradFill>
            <a:gsLst>
              <a:gs pos="100000">
                <a:srgbClr val="000000">
                  <a:alpha val="0"/>
                </a:srgbClr>
              </a:gs>
              <a:gs pos="0">
                <a:srgbClr val="000000"/>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5" name="Text Placeholder 4">
            <a:extLst>
              <a:ext uri="{FF2B5EF4-FFF2-40B4-BE49-F238E27FC236}">
                <a16:creationId xmlns:a16="http://schemas.microsoft.com/office/drawing/2014/main" id="{2B5682EF-5FCD-1FEF-DF47-18CE77C8CA89}"/>
              </a:ext>
            </a:extLst>
          </p:cNvPr>
          <p:cNvSpPr>
            <a:spLocks noGrp="1"/>
          </p:cNvSpPr>
          <p:nvPr>
            <p:ph type="body" sz="quarter" idx="11"/>
          </p:nvPr>
        </p:nvSpPr>
        <p:spPr>
          <a:xfrm>
            <a:off x="573012" y="3429000"/>
            <a:ext cx="8415113" cy="3412068"/>
          </a:xfrm>
        </p:spPr>
        <p:txBody>
          <a:bodyPr/>
          <a:lstStyle/>
          <a:p>
            <a:r>
              <a:rPr lang="et-EE" dirty="0"/>
              <a:t>personal data and </a:t>
            </a:r>
            <a:r>
              <a:rPr lang="et-EE" dirty="0" err="1"/>
              <a:t>usage</a:t>
            </a:r>
            <a:r>
              <a:rPr lang="et-EE" dirty="0"/>
              <a:t> </a:t>
            </a:r>
            <a:r>
              <a:rPr lang="et-EE" dirty="0" err="1"/>
              <a:t>available</a:t>
            </a:r>
            <a:r>
              <a:rPr lang="et-EE" dirty="0"/>
              <a:t> </a:t>
            </a:r>
            <a:r>
              <a:rPr lang="et-EE" dirty="0" err="1"/>
              <a:t>to</a:t>
            </a:r>
            <a:r>
              <a:rPr lang="et-EE" dirty="0"/>
              <a:t> </a:t>
            </a:r>
            <a:r>
              <a:rPr lang="et-EE" dirty="0" err="1"/>
              <a:t>citizens</a:t>
            </a:r>
            <a:r>
              <a:rPr lang="et-EE" dirty="0"/>
              <a:t> in Data </a:t>
            </a:r>
            <a:r>
              <a:rPr lang="et-EE" dirty="0" err="1"/>
              <a:t>Tracker</a:t>
            </a:r>
            <a:endParaRPr lang="et-EE" dirty="0"/>
          </a:p>
          <a:p>
            <a:r>
              <a:rPr lang="en-US" dirty="0"/>
              <a:t>ensure trust through transparent digital services</a:t>
            </a:r>
            <a:endParaRPr lang="et-EE" dirty="0"/>
          </a:p>
          <a:p>
            <a:r>
              <a:rPr lang="et-EE" dirty="0"/>
              <a:t>online </a:t>
            </a:r>
            <a:r>
              <a:rPr lang="et-EE" dirty="0" err="1"/>
              <a:t>participatory</a:t>
            </a:r>
            <a:r>
              <a:rPr lang="et-EE" dirty="0"/>
              <a:t> </a:t>
            </a:r>
            <a:r>
              <a:rPr lang="et-EE" dirty="0" err="1"/>
              <a:t>tools</a:t>
            </a:r>
            <a:r>
              <a:rPr lang="et-EE" dirty="0"/>
              <a:t>: i-</a:t>
            </a:r>
            <a:r>
              <a:rPr lang="et-EE" dirty="0" err="1"/>
              <a:t>voting</a:t>
            </a:r>
            <a:r>
              <a:rPr lang="et-EE" dirty="0"/>
              <a:t>, </a:t>
            </a:r>
            <a:r>
              <a:rPr lang="et-EE" dirty="0" err="1"/>
              <a:t>citizens</a:t>
            </a:r>
            <a:r>
              <a:rPr lang="et-EE" dirty="0"/>
              <a:t> </a:t>
            </a:r>
            <a:r>
              <a:rPr lang="et-EE" dirty="0" err="1"/>
              <a:t>initiative</a:t>
            </a:r>
            <a:r>
              <a:rPr lang="et-EE" dirty="0"/>
              <a:t> </a:t>
            </a:r>
            <a:r>
              <a:rPr lang="et-EE" dirty="0" err="1"/>
              <a:t>portal</a:t>
            </a:r>
            <a:r>
              <a:rPr lang="et-EE" dirty="0"/>
              <a:t> </a:t>
            </a:r>
          </a:p>
          <a:p>
            <a:r>
              <a:rPr lang="et-EE" dirty="0"/>
              <a:t>Estonia </a:t>
            </a:r>
            <a:r>
              <a:rPr lang="et-EE" dirty="0" err="1"/>
              <a:t>among</a:t>
            </a:r>
            <a:r>
              <a:rPr lang="et-EE" dirty="0"/>
              <a:t> </a:t>
            </a:r>
            <a:r>
              <a:rPr lang="et-EE" dirty="0" err="1"/>
              <a:t>the</a:t>
            </a:r>
            <a:r>
              <a:rPr lang="et-EE" dirty="0"/>
              <a:t> 12 </a:t>
            </a:r>
            <a:r>
              <a:rPr lang="et-EE" dirty="0" err="1"/>
              <a:t>least</a:t>
            </a:r>
            <a:r>
              <a:rPr lang="et-EE" dirty="0"/>
              <a:t> </a:t>
            </a:r>
            <a:r>
              <a:rPr lang="et-EE" dirty="0" err="1"/>
              <a:t>corrupt</a:t>
            </a:r>
            <a:r>
              <a:rPr lang="et-EE" dirty="0"/>
              <a:t> </a:t>
            </a:r>
            <a:r>
              <a:rPr lang="et-EE" dirty="0" err="1"/>
              <a:t>nations</a:t>
            </a:r>
            <a:r>
              <a:rPr lang="et-EE" dirty="0"/>
              <a:t> </a:t>
            </a:r>
            <a:r>
              <a:rPr lang="et-EE" dirty="0" err="1"/>
              <a:t>out</a:t>
            </a:r>
            <a:r>
              <a:rPr lang="et-EE" dirty="0"/>
              <a:t> of 180</a:t>
            </a:r>
          </a:p>
        </p:txBody>
      </p:sp>
      <p:sp>
        <p:nvSpPr>
          <p:cNvPr id="4" name="Title 3"/>
          <p:cNvSpPr>
            <a:spLocks noGrp="1"/>
          </p:cNvSpPr>
          <p:nvPr>
            <p:ph type="title"/>
          </p:nvPr>
        </p:nvSpPr>
        <p:spPr>
          <a:xfrm>
            <a:off x="561974" y="555625"/>
            <a:ext cx="10574585" cy="692150"/>
          </a:xfrm>
        </p:spPr>
        <p:txBody>
          <a:bodyPr/>
          <a:lstStyle/>
          <a:p>
            <a:r>
              <a:rPr lang="et-EE" err="1"/>
              <a:t>democracy</a:t>
            </a:r>
            <a:r>
              <a:rPr lang="et-EE"/>
              <a:t> </a:t>
            </a:r>
            <a:r>
              <a:rPr lang="et-EE" err="1"/>
              <a:t>has</a:t>
            </a:r>
            <a:r>
              <a:rPr lang="et-EE"/>
              <a:t> a digital </a:t>
            </a:r>
            <a:r>
              <a:rPr lang="et-EE" err="1"/>
              <a:t>spirit</a:t>
            </a:r>
            <a:endParaRPr lang="en-US"/>
          </a:p>
        </p:txBody>
      </p:sp>
      <p:sp>
        <p:nvSpPr>
          <p:cNvPr id="7" name="Text Placeholder 6">
            <a:extLst>
              <a:ext uri="{FF2B5EF4-FFF2-40B4-BE49-F238E27FC236}">
                <a16:creationId xmlns:a16="http://schemas.microsoft.com/office/drawing/2014/main" id="{54CD7F51-1F82-57E7-F8CE-4D6DBB79F291}"/>
              </a:ext>
            </a:extLst>
          </p:cNvPr>
          <p:cNvSpPr>
            <a:spLocks noGrp="1"/>
          </p:cNvSpPr>
          <p:nvPr>
            <p:ph type="body" sz="quarter" idx="13"/>
          </p:nvPr>
        </p:nvSpPr>
        <p:spPr>
          <a:xfrm>
            <a:off x="561975" y="1340768"/>
            <a:ext cx="8426450" cy="381025"/>
          </a:xfrm>
        </p:spPr>
        <p:txBody>
          <a:bodyPr/>
          <a:lstStyle/>
          <a:p>
            <a:r>
              <a:rPr lang="et-EE" err="1"/>
              <a:t>empowering</a:t>
            </a:r>
            <a:r>
              <a:rPr lang="et-EE"/>
              <a:t> modern </a:t>
            </a:r>
            <a:r>
              <a:rPr lang="et-EE" err="1"/>
              <a:t>democracy</a:t>
            </a:r>
            <a:r>
              <a:rPr lang="et-EE"/>
              <a:t> in </a:t>
            </a:r>
            <a:r>
              <a:rPr lang="et-EE" err="1"/>
              <a:t>the</a:t>
            </a:r>
            <a:r>
              <a:rPr lang="et-EE"/>
              <a:t> digital </a:t>
            </a:r>
            <a:r>
              <a:rPr lang="et-EE" err="1"/>
              <a:t>age</a:t>
            </a:r>
            <a:endParaRPr lang="en-US"/>
          </a:p>
        </p:txBody>
      </p:sp>
    </p:spTree>
    <p:extLst>
      <p:ext uri="{BB962C8B-B14F-4D97-AF65-F5344CB8AC3E}">
        <p14:creationId xmlns:p14="http://schemas.microsoft.com/office/powerpoint/2010/main" val="188108285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3EFC2F-CA6F-4B6D-8ECA-8146ABB7C16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9B865038-6029-44BA-9E45-387629069DDB}"/>
              </a:ext>
            </a:extLst>
          </p:cNvPr>
          <p:cNvSpPr/>
          <p:nvPr/>
        </p:nvSpPr>
        <p:spPr>
          <a:xfrm>
            <a:off x="-48344" y="-99393"/>
            <a:ext cx="12288688" cy="6957393"/>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CDEFDF20-D8A2-441D-B0AB-C57010A22BD2}"/>
              </a:ext>
            </a:extLst>
          </p:cNvPr>
          <p:cNvSpPr>
            <a:spLocks noGrp="1"/>
          </p:cNvSpPr>
          <p:nvPr>
            <p:ph type="body" sz="quarter" idx="11"/>
          </p:nvPr>
        </p:nvSpPr>
        <p:spPr>
          <a:xfrm>
            <a:off x="573012" y="3429000"/>
            <a:ext cx="8415113" cy="3412068"/>
          </a:xfrm>
        </p:spPr>
        <p:txBody>
          <a:bodyPr/>
          <a:lstStyle/>
          <a:p>
            <a:r>
              <a:rPr lang="et-EE" err="1"/>
              <a:t>first</a:t>
            </a:r>
            <a:r>
              <a:rPr lang="et-EE"/>
              <a:t> and </a:t>
            </a:r>
            <a:r>
              <a:rPr lang="et-EE" err="1"/>
              <a:t>safest</a:t>
            </a:r>
            <a:r>
              <a:rPr lang="et-EE"/>
              <a:t> in </a:t>
            </a:r>
            <a:r>
              <a:rPr lang="et-EE" err="1"/>
              <a:t>the</a:t>
            </a:r>
            <a:r>
              <a:rPr lang="et-EE"/>
              <a:t> </a:t>
            </a:r>
            <a:r>
              <a:rPr lang="et-EE" err="1"/>
              <a:t>world</a:t>
            </a:r>
            <a:endParaRPr lang="et-EE"/>
          </a:p>
          <a:p>
            <a:r>
              <a:rPr lang="et-EE" err="1"/>
              <a:t>time</a:t>
            </a:r>
            <a:r>
              <a:rPr lang="et-EE"/>
              <a:t> and </a:t>
            </a:r>
            <a:r>
              <a:rPr lang="et-EE" err="1"/>
              <a:t>location</a:t>
            </a:r>
            <a:r>
              <a:rPr lang="et-EE"/>
              <a:t> </a:t>
            </a:r>
            <a:r>
              <a:rPr lang="et-EE" err="1"/>
              <a:t>independent</a:t>
            </a:r>
            <a:endParaRPr lang="et-EE"/>
          </a:p>
          <a:p>
            <a:r>
              <a:rPr lang="et-EE" err="1"/>
              <a:t>strictly</a:t>
            </a:r>
            <a:r>
              <a:rPr lang="et-EE"/>
              <a:t> </a:t>
            </a:r>
            <a:r>
              <a:rPr lang="et-EE" err="1"/>
              <a:t>optional</a:t>
            </a:r>
            <a:endParaRPr lang="et-EE"/>
          </a:p>
          <a:p>
            <a:r>
              <a:rPr lang="et-EE" err="1"/>
              <a:t>possibility</a:t>
            </a:r>
            <a:r>
              <a:rPr lang="et-EE"/>
              <a:t> </a:t>
            </a:r>
            <a:r>
              <a:rPr lang="et-EE" err="1"/>
              <a:t>to</a:t>
            </a:r>
            <a:r>
              <a:rPr lang="et-EE"/>
              <a:t> </a:t>
            </a:r>
            <a:r>
              <a:rPr lang="et-EE" err="1"/>
              <a:t>change</a:t>
            </a:r>
            <a:r>
              <a:rPr lang="et-EE"/>
              <a:t> </a:t>
            </a:r>
            <a:r>
              <a:rPr lang="et-EE" err="1"/>
              <a:t>your</a:t>
            </a:r>
            <a:r>
              <a:rPr lang="et-EE"/>
              <a:t> </a:t>
            </a:r>
            <a:r>
              <a:rPr lang="et-EE" err="1"/>
              <a:t>vote</a:t>
            </a:r>
            <a:endParaRPr lang="et-EE"/>
          </a:p>
          <a:p>
            <a:r>
              <a:rPr lang="et-EE" err="1">
                <a:latin typeface="Aino"/>
              </a:rPr>
              <a:t>up</a:t>
            </a:r>
            <a:r>
              <a:rPr lang="et-EE">
                <a:latin typeface="Aino"/>
              </a:rPr>
              <a:t> </a:t>
            </a:r>
            <a:r>
              <a:rPr lang="et-EE" err="1">
                <a:latin typeface="Aino"/>
              </a:rPr>
              <a:t>to</a:t>
            </a:r>
            <a:r>
              <a:rPr lang="et-EE">
                <a:latin typeface="Aino"/>
              </a:rPr>
              <a:t> 3 </a:t>
            </a:r>
            <a:r>
              <a:rPr lang="et-EE" err="1">
                <a:latin typeface="Aino"/>
              </a:rPr>
              <a:t>times</a:t>
            </a:r>
            <a:r>
              <a:rPr lang="et-EE">
                <a:latin typeface="Aino"/>
              </a:rPr>
              <a:t> </a:t>
            </a:r>
            <a:r>
              <a:rPr lang="et-EE" err="1">
                <a:latin typeface="Aino"/>
              </a:rPr>
              <a:t>cheaper</a:t>
            </a:r>
            <a:endParaRPr lang="et-EE"/>
          </a:p>
          <a:p>
            <a:r>
              <a:rPr lang="et-EE"/>
              <a:t>51% i-</a:t>
            </a:r>
            <a:r>
              <a:rPr lang="et-EE" err="1"/>
              <a:t>voted</a:t>
            </a:r>
            <a:r>
              <a:rPr lang="et-EE"/>
              <a:t> in </a:t>
            </a:r>
            <a:r>
              <a:rPr lang="et-EE" err="1"/>
              <a:t>the</a:t>
            </a:r>
            <a:r>
              <a:rPr lang="et-EE"/>
              <a:t> 2023 </a:t>
            </a:r>
            <a:r>
              <a:rPr lang="et-EE" err="1"/>
              <a:t>parliament</a:t>
            </a:r>
            <a:r>
              <a:rPr lang="et-EE"/>
              <a:t> </a:t>
            </a:r>
            <a:r>
              <a:rPr lang="et-EE" err="1"/>
              <a:t>elections</a:t>
            </a:r>
            <a:endParaRPr lang="et-EE"/>
          </a:p>
        </p:txBody>
      </p:sp>
      <p:sp>
        <p:nvSpPr>
          <p:cNvPr id="3" name="Title 2">
            <a:extLst>
              <a:ext uri="{FF2B5EF4-FFF2-40B4-BE49-F238E27FC236}">
                <a16:creationId xmlns:a16="http://schemas.microsoft.com/office/drawing/2014/main" id="{9981CFAC-7C90-496C-8C0F-EC22A4E0AD11}"/>
              </a:ext>
            </a:extLst>
          </p:cNvPr>
          <p:cNvSpPr>
            <a:spLocks noGrp="1"/>
          </p:cNvSpPr>
          <p:nvPr>
            <p:ph type="title"/>
          </p:nvPr>
        </p:nvSpPr>
        <p:spPr>
          <a:xfrm>
            <a:off x="561208" y="554994"/>
            <a:ext cx="8426918" cy="692497"/>
          </a:xfrm>
        </p:spPr>
        <p:txBody>
          <a:bodyPr/>
          <a:lstStyle/>
          <a:p>
            <a:r>
              <a:rPr lang="et-EE"/>
              <a:t>i-</a:t>
            </a:r>
            <a:r>
              <a:rPr lang="et-EE" err="1"/>
              <a:t>voting</a:t>
            </a:r>
            <a:endParaRPr lang="et-EE"/>
          </a:p>
        </p:txBody>
      </p:sp>
      <p:sp>
        <p:nvSpPr>
          <p:cNvPr id="10" name="Content Placeholder 9">
            <a:extLst>
              <a:ext uri="{FF2B5EF4-FFF2-40B4-BE49-F238E27FC236}">
                <a16:creationId xmlns:a16="http://schemas.microsoft.com/office/drawing/2014/main" id="{504108C1-CFD5-4A92-BB85-889210219917}"/>
              </a:ext>
            </a:extLst>
          </p:cNvPr>
          <p:cNvSpPr>
            <a:spLocks noGrp="1"/>
          </p:cNvSpPr>
          <p:nvPr>
            <p:ph type="body" sz="quarter" idx="13"/>
          </p:nvPr>
        </p:nvSpPr>
        <p:spPr>
          <a:xfrm>
            <a:off x="561975" y="1340768"/>
            <a:ext cx="8426450" cy="381025"/>
          </a:xfrm>
        </p:spPr>
        <p:txBody>
          <a:bodyPr/>
          <a:lstStyle/>
          <a:p>
            <a:r>
              <a:rPr lang="et-EE" err="1"/>
              <a:t>voting</a:t>
            </a:r>
            <a:r>
              <a:rPr lang="et-EE"/>
              <a:t> </a:t>
            </a:r>
            <a:r>
              <a:rPr lang="et-EE" err="1"/>
              <a:t>over</a:t>
            </a:r>
            <a:r>
              <a:rPr lang="et-EE"/>
              <a:t> </a:t>
            </a:r>
            <a:r>
              <a:rPr lang="et-EE" err="1"/>
              <a:t>the</a:t>
            </a:r>
            <a:r>
              <a:rPr lang="et-EE"/>
              <a:t> internet </a:t>
            </a:r>
            <a:r>
              <a:rPr lang="et-EE" err="1"/>
              <a:t>since</a:t>
            </a:r>
            <a:r>
              <a:rPr lang="et-EE"/>
              <a:t> 2005 </a:t>
            </a:r>
          </a:p>
          <a:p>
            <a:endParaRPr lang="et-EE"/>
          </a:p>
        </p:txBody>
      </p:sp>
    </p:spTree>
    <p:extLst>
      <p:ext uri="{BB962C8B-B14F-4D97-AF65-F5344CB8AC3E}">
        <p14:creationId xmlns:p14="http://schemas.microsoft.com/office/powerpoint/2010/main" val="4081932322"/>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erson sitting at a table using a computer&#10;&#10;Description automatically generated">
            <a:extLst>
              <a:ext uri="{FF2B5EF4-FFF2-40B4-BE49-F238E27FC236}">
                <a16:creationId xmlns:a16="http://schemas.microsoft.com/office/drawing/2014/main" id="{C127F743-FAEE-4A3A-B87A-FF98627886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41DC125-99AE-419E-B868-98EF1B84FE99}"/>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A9FDB610-717D-45B8-9A4C-AE9C9E7DED9E}"/>
              </a:ext>
            </a:extLst>
          </p:cNvPr>
          <p:cNvSpPr>
            <a:spLocks noGrp="1"/>
          </p:cNvSpPr>
          <p:nvPr>
            <p:ph type="body" sz="quarter" idx="11"/>
          </p:nvPr>
        </p:nvSpPr>
        <p:spPr>
          <a:xfrm>
            <a:off x="573012" y="3429000"/>
            <a:ext cx="8415113" cy="3412068"/>
          </a:xfrm>
        </p:spPr>
        <p:txBody>
          <a:bodyPr/>
          <a:lstStyle/>
          <a:p>
            <a:endParaRPr lang="et-EE" dirty="0"/>
          </a:p>
          <a:p>
            <a:r>
              <a:rPr lang="et-EE" dirty="0" err="1"/>
              <a:t>taxes</a:t>
            </a:r>
            <a:r>
              <a:rPr lang="et-EE" dirty="0"/>
              <a:t> </a:t>
            </a:r>
            <a:r>
              <a:rPr lang="et-EE" dirty="0" err="1"/>
              <a:t>filed</a:t>
            </a:r>
            <a:r>
              <a:rPr lang="et-EE" dirty="0"/>
              <a:t> in 3 minutes </a:t>
            </a:r>
            <a:r>
              <a:rPr lang="et-EE" dirty="0" err="1"/>
              <a:t>with</a:t>
            </a:r>
            <a:r>
              <a:rPr lang="et-EE" dirty="0"/>
              <a:t> </a:t>
            </a:r>
            <a:r>
              <a:rPr lang="et-EE" dirty="0" err="1"/>
              <a:t>digital</a:t>
            </a:r>
            <a:r>
              <a:rPr lang="et-EE" dirty="0"/>
              <a:t> ID</a:t>
            </a:r>
          </a:p>
          <a:p>
            <a:r>
              <a:rPr lang="et-EE" dirty="0" err="1"/>
              <a:t>pre-filled</a:t>
            </a:r>
            <a:r>
              <a:rPr lang="et-EE" dirty="0"/>
              <a:t> </a:t>
            </a:r>
            <a:r>
              <a:rPr lang="et-EE" dirty="0" err="1"/>
              <a:t>forms</a:t>
            </a:r>
            <a:r>
              <a:rPr lang="et-EE" dirty="0"/>
              <a:t> </a:t>
            </a:r>
            <a:r>
              <a:rPr lang="et-EE" dirty="0" err="1"/>
              <a:t>with</a:t>
            </a:r>
            <a:r>
              <a:rPr lang="et-EE" dirty="0"/>
              <a:t> automated data </a:t>
            </a:r>
          </a:p>
          <a:p>
            <a:r>
              <a:rPr lang="et-EE" dirty="0" err="1"/>
              <a:t>applies</a:t>
            </a:r>
            <a:r>
              <a:rPr lang="et-EE" dirty="0"/>
              <a:t> </a:t>
            </a:r>
            <a:r>
              <a:rPr lang="et-EE" dirty="0" err="1"/>
              <a:t>to</a:t>
            </a:r>
            <a:r>
              <a:rPr lang="et-EE" dirty="0"/>
              <a:t> all </a:t>
            </a:r>
            <a:r>
              <a:rPr lang="et-EE" dirty="0" err="1"/>
              <a:t>types</a:t>
            </a:r>
            <a:r>
              <a:rPr lang="et-EE" dirty="0"/>
              <a:t> of </a:t>
            </a:r>
            <a:r>
              <a:rPr lang="et-EE" dirty="0" err="1"/>
              <a:t>taxes</a:t>
            </a:r>
            <a:endParaRPr lang="et-EE" dirty="0"/>
          </a:p>
          <a:p>
            <a:r>
              <a:rPr lang="et-EE" dirty="0"/>
              <a:t>99% of </a:t>
            </a:r>
            <a:r>
              <a:rPr lang="et-EE" dirty="0" err="1"/>
              <a:t>income</a:t>
            </a:r>
            <a:r>
              <a:rPr lang="et-EE" dirty="0"/>
              <a:t> </a:t>
            </a:r>
            <a:r>
              <a:rPr lang="et-EE" dirty="0" err="1"/>
              <a:t>taxes</a:t>
            </a:r>
            <a:r>
              <a:rPr lang="et-EE" dirty="0"/>
              <a:t> are </a:t>
            </a:r>
            <a:r>
              <a:rPr lang="et-EE" dirty="0" err="1"/>
              <a:t>declared</a:t>
            </a:r>
            <a:r>
              <a:rPr lang="et-EE" dirty="0"/>
              <a:t> </a:t>
            </a:r>
            <a:r>
              <a:rPr lang="et-EE" dirty="0" err="1"/>
              <a:t>electronically</a:t>
            </a:r>
            <a:endParaRPr lang="et-EE" dirty="0"/>
          </a:p>
        </p:txBody>
      </p:sp>
      <p:sp>
        <p:nvSpPr>
          <p:cNvPr id="2" name="Title 1">
            <a:extLst>
              <a:ext uri="{FF2B5EF4-FFF2-40B4-BE49-F238E27FC236}">
                <a16:creationId xmlns:a16="http://schemas.microsoft.com/office/drawing/2014/main" id="{F492C938-A7D2-4ABF-9987-305100DA232B}"/>
              </a:ext>
            </a:extLst>
          </p:cNvPr>
          <p:cNvSpPr>
            <a:spLocks noGrp="1"/>
          </p:cNvSpPr>
          <p:nvPr>
            <p:ph type="title"/>
          </p:nvPr>
        </p:nvSpPr>
        <p:spPr>
          <a:xfrm>
            <a:off x="561208" y="554994"/>
            <a:ext cx="8426918" cy="692497"/>
          </a:xfrm>
        </p:spPr>
        <p:txBody>
          <a:bodyPr/>
          <a:lstStyle/>
          <a:p>
            <a:r>
              <a:rPr lang="et-EE"/>
              <a:t>e-</a:t>
            </a:r>
            <a:r>
              <a:rPr lang="et-EE" err="1"/>
              <a:t>tax</a:t>
            </a:r>
            <a:endParaRPr lang="et-EE"/>
          </a:p>
        </p:txBody>
      </p:sp>
      <p:sp>
        <p:nvSpPr>
          <p:cNvPr id="12" name="Content Placeholder 11">
            <a:extLst>
              <a:ext uri="{FF2B5EF4-FFF2-40B4-BE49-F238E27FC236}">
                <a16:creationId xmlns:a16="http://schemas.microsoft.com/office/drawing/2014/main" id="{BC32A905-487A-4F8D-9E05-821286A571B2}"/>
              </a:ext>
            </a:extLst>
          </p:cNvPr>
          <p:cNvSpPr>
            <a:spLocks noGrp="1"/>
          </p:cNvSpPr>
          <p:nvPr>
            <p:ph type="body" sz="quarter" idx="13"/>
          </p:nvPr>
        </p:nvSpPr>
        <p:spPr>
          <a:xfrm>
            <a:off x="561975" y="1340768"/>
            <a:ext cx="8426450" cy="381025"/>
          </a:xfrm>
        </p:spPr>
        <p:txBody>
          <a:bodyPr lIns="0"/>
          <a:lstStyle/>
          <a:p>
            <a:r>
              <a:rPr lang="et-EE" err="1"/>
              <a:t>the</a:t>
            </a:r>
            <a:r>
              <a:rPr lang="et-EE"/>
              <a:t> first </a:t>
            </a:r>
            <a:r>
              <a:rPr lang="et-EE" err="1"/>
              <a:t>public</a:t>
            </a:r>
            <a:r>
              <a:rPr lang="et-EE"/>
              <a:t> online </a:t>
            </a:r>
            <a:r>
              <a:rPr lang="et-EE" err="1"/>
              <a:t>service</a:t>
            </a:r>
            <a:r>
              <a:rPr lang="et-EE"/>
              <a:t> </a:t>
            </a:r>
            <a:r>
              <a:rPr lang="et-EE" err="1"/>
              <a:t>since</a:t>
            </a:r>
            <a:r>
              <a:rPr lang="et-EE"/>
              <a:t> 1999</a:t>
            </a:r>
          </a:p>
          <a:p>
            <a:endParaRPr lang="et-EE"/>
          </a:p>
        </p:txBody>
      </p:sp>
    </p:spTree>
    <p:extLst>
      <p:ext uri="{BB962C8B-B14F-4D97-AF65-F5344CB8AC3E}">
        <p14:creationId xmlns:p14="http://schemas.microsoft.com/office/powerpoint/2010/main" val="1287362719"/>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9ED918-DC93-9B09-ED90-941D6067D4D3}"/>
              </a:ext>
            </a:extLst>
          </p:cNvPr>
          <p:cNvSpPr/>
          <p:nvPr/>
        </p:nvSpPr>
        <p:spPr>
          <a:xfrm>
            <a:off x="0" y="0"/>
            <a:ext cx="12192000" cy="6883398"/>
          </a:xfrm>
          <a:prstGeom prst="rect">
            <a:avLst/>
          </a:prstGeom>
          <a:gradFill>
            <a:gsLst>
              <a:gs pos="100000">
                <a:srgbClr val="000000">
                  <a:alpha val="80000"/>
                </a:srgbClr>
              </a:gs>
              <a:gs pos="3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
        <p:nvSpPr>
          <p:cNvPr id="8" name="Rectangle 7"/>
          <p:cNvSpPr/>
          <p:nvPr/>
        </p:nvSpPr>
        <p:spPr>
          <a:xfrm>
            <a:off x="0" y="-8466"/>
            <a:ext cx="12192001" cy="68749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9" name="Text Placeholder 8"/>
          <p:cNvSpPr>
            <a:spLocks noGrp="1"/>
          </p:cNvSpPr>
          <p:nvPr>
            <p:ph type="body" sz="quarter" idx="11"/>
          </p:nvPr>
        </p:nvSpPr>
        <p:spPr>
          <a:xfrm>
            <a:off x="573012" y="3429000"/>
            <a:ext cx="8415113" cy="3412068"/>
          </a:xfrm>
        </p:spPr>
        <p:txBody>
          <a:bodyPr/>
          <a:lstStyle/>
          <a:p>
            <a:pPr marL="284400" indent="-284400">
              <a:buNone/>
            </a:pPr>
            <a:endParaRPr lang="et-EE" dirty="0"/>
          </a:p>
          <a:p>
            <a:pPr marL="284400" indent="-284400"/>
            <a:r>
              <a:rPr lang="et-EE" dirty="0"/>
              <a:t>99% of </a:t>
            </a:r>
            <a:r>
              <a:rPr lang="en-GB" dirty="0"/>
              <a:t>health data</a:t>
            </a:r>
            <a:r>
              <a:rPr lang="et-EE" dirty="0"/>
              <a:t> </a:t>
            </a:r>
            <a:r>
              <a:rPr lang="et-EE" dirty="0" err="1"/>
              <a:t>has</a:t>
            </a:r>
            <a:r>
              <a:rPr lang="et-EE" dirty="0"/>
              <a:t> </a:t>
            </a:r>
            <a:r>
              <a:rPr lang="et-EE" dirty="0" err="1"/>
              <a:t>been</a:t>
            </a:r>
            <a:r>
              <a:rPr lang="et-EE" dirty="0"/>
              <a:t> </a:t>
            </a:r>
            <a:r>
              <a:rPr lang="et-EE" dirty="0" err="1"/>
              <a:t>digitised</a:t>
            </a:r>
            <a:r>
              <a:rPr lang="en-GB" dirty="0"/>
              <a:t> </a:t>
            </a:r>
          </a:p>
          <a:p>
            <a:pPr marL="284400" indent="-284400"/>
            <a:r>
              <a:rPr lang="et-EE" dirty="0" err="1"/>
              <a:t>e-p</a:t>
            </a:r>
            <a:r>
              <a:rPr lang="en-GB" dirty="0" err="1"/>
              <a:t>rescription</a:t>
            </a:r>
            <a:endParaRPr lang="et-EE" dirty="0"/>
          </a:p>
          <a:p>
            <a:pPr marL="284400" indent="-284400"/>
            <a:r>
              <a:rPr lang="et-EE" dirty="0"/>
              <a:t>e-</a:t>
            </a:r>
            <a:r>
              <a:rPr lang="et-EE" dirty="0" err="1"/>
              <a:t>ambulance</a:t>
            </a:r>
            <a:endParaRPr lang="et-EE" dirty="0"/>
          </a:p>
          <a:p>
            <a:pPr marL="284400" indent="-284400"/>
            <a:r>
              <a:rPr lang="et-EE" dirty="0"/>
              <a:t>biobank </a:t>
            </a:r>
            <a:r>
              <a:rPr lang="et-EE" dirty="0" err="1"/>
              <a:t>with</a:t>
            </a:r>
            <a:r>
              <a:rPr lang="et-EE" dirty="0"/>
              <a:t> 210 000 </a:t>
            </a:r>
            <a:r>
              <a:rPr lang="et-EE" dirty="0" err="1"/>
              <a:t>donors</a:t>
            </a:r>
            <a:r>
              <a:rPr lang="et-EE" dirty="0"/>
              <a:t> – 15% of </a:t>
            </a:r>
            <a:r>
              <a:rPr lang="et-EE" dirty="0" err="1"/>
              <a:t>Estonians</a:t>
            </a:r>
            <a:endParaRPr lang="et-EE" dirty="0"/>
          </a:p>
          <a:p>
            <a:pPr marL="284400" indent="-284400"/>
            <a:r>
              <a:rPr lang="et-EE" dirty="0" err="1"/>
              <a:t>personalised</a:t>
            </a:r>
            <a:r>
              <a:rPr lang="et-EE" dirty="0"/>
              <a:t> </a:t>
            </a:r>
            <a:r>
              <a:rPr lang="et-EE" dirty="0" err="1"/>
              <a:t>medicine</a:t>
            </a:r>
            <a:endParaRPr lang="et-EE" dirty="0"/>
          </a:p>
        </p:txBody>
      </p:sp>
      <p:sp>
        <p:nvSpPr>
          <p:cNvPr id="7" name="Title 6"/>
          <p:cNvSpPr>
            <a:spLocks noGrp="1"/>
          </p:cNvSpPr>
          <p:nvPr>
            <p:ph type="title"/>
          </p:nvPr>
        </p:nvSpPr>
        <p:spPr>
          <a:xfrm>
            <a:off x="561208" y="554994"/>
            <a:ext cx="8426918" cy="692497"/>
          </a:xfrm>
        </p:spPr>
        <p:txBody>
          <a:bodyPr/>
          <a:lstStyle/>
          <a:p>
            <a:r>
              <a:rPr lang="et-EE" err="1"/>
              <a:t>e-h</a:t>
            </a:r>
            <a:r>
              <a:rPr lang="en-GB" err="1"/>
              <a:t>ealth</a:t>
            </a:r>
            <a:endParaRPr lang="en-GB"/>
          </a:p>
        </p:txBody>
      </p:sp>
      <p:sp>
        <p:nvSpPr>
          <p:cNvPr id="11" name="Content Placeholder 10"/>
          <p:cNvSpPr>
            <a:spLocks noGrp="1"/>
          </p:cNvSpPr>
          <p:nvPr>
            <p:ph type="body" sz="quarter" idx="13"/>
          </p:nvPr>
        </p:nvSpPr>
        <p:spPr>
          <a:xfrm>
            <a:off x="561675" y="2147733"/>
            <a:ext cx="8426450" cy="381025"/>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data-powered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personalised</a:t>
            </a:r>
            <a:r>
              <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rPr>
              <a:t> </a:t>
            </a:r>
            <a:r>
              <a:rPr kumimoji="0" lang="et-EE" sz="2200" b="0" i="0" u="none" strike="noStrike" kern="1200" cap="none" spc="0" normalizeH="0" baseline="0" noProof="0" dirty="0" err="1">
                <a:ln>
                  <a:noFill/>
                </a:ln>
                <a:solidFill>
                  <a:srgbClr val="F0F1F2"/>
                </a:solidFill>
                <a:effectLst/>
                <a:uLnTx/>
                <a:uFillTx/>
                <a:latin typeface="Aino" panose="02000603040504020204" pitchFamily="2" charset="77"/>
                <a:ea typeface="+mn-ea"/>
                <a:cs typeface="+mn-cs"/>
              </a:rPr>
              <a:t>health</a:t>
            </a:r>
            <a:endParaRPr kumimoji="0" lang="et-EE" sz="2200" b="0" i="0" u="none" strike="noStrike" kern="1200" cap="none" spc="0" normalizeH="0" baseline="0" noProof="0" dirty="0">
              <a:ln>
                <a:noFill/>
              </a:ln>
              <a:solidFill>
                <a:srgbClr val="F0F1F2"/>
              </a:solidFill>
              <a:effectLst/>
              <a:uLnTx/>
              <a:uFillTx/>
              <a:latin typeface="Aino" panose="02000603040504020204" pitchFamily="2" charset="77"/>
              <a:ea typeface="+mn-ea"/>
              <a:cs typeface="+mn-cs"/>
            </a:endParaRPr>
          </a:p>
          <a:p>
            <a:endParaRPr lang="et-EE" dirty="0"/>
          </a:p>
        </p:txBody>
      </p:sp>
    </p:spTree>
    <p:extLst>
      <p:ext uri="{BB962C8B-B14F-4D97-AF65-F5344CB8AC3E}">
        <p14:creationId xmlns:p14="http://schemas.microsoft.com/office/powerpoint/2010/main" val="3271191522"/>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C253859C-7FBC-4047-A05E-B6D651095D64}"/>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p:cNvSpPr/>
          <p:nvPr/>
        </p:nvSpPr>
        <p:spPr>
          <a:xfrm>
            <a:off x="0" y="0"/>
            <a:ext cx="11641138" cy="6857267"/>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a:xfrm>
            <a:off x="573012" y="3429000"/>
            <a:ext cx="8415113" cy="3412068"/>
          </a:xfrm>
        </p:spPr>
        <p:txBody>
          <a:bodyPr lIns="91440" tIns="45720" rIns="91440" bIns="558000" anchor="b"/>
          <a:lstStyle/>
          <a:p>
            <a:endParaRPr lang="en-GB" dirty="0"/>
          </a:p>
          <a:p>
            <a:r>
              <a:rPr lang="en-US" dirty="0"/>
              <a:t>1st in OEC</a:t>
            </a:r>
            <a:r>
              <a:rPr lang="et-EE" dirty="0"/>
              <a:t>D</a:t>
            </a:r>
            <a:r>
              <a:rPr lang="en-US" dirty="0"/>
              <a:t> PISA tests in Europe</a:t>
            </a:r>
          </a:p>
          <a:p>
            <a:r>
              <a:rPr lang="en-US" dirty="0"/>
              <a:t>ICT education from </a:t>
            </a:r>
            <a:r>
              <a:rPr lang="et-EE" dirty="0" err="1"/>
              <a:t>an</a:t>
            </a:r>
            <a:r>
              <a:rPr lang="et-EE" dirty="0"/>
              <a:t> </a:t>
            </a:r>
            <a:r>
              <a:rPr lang="en-US" dirty="0"/>
              <a:t>early age</a:t>
            </a:r>
          </a:p>
          <a:p>
            <a:r>
              <a:rPr lang="en-US" dirty="0"/>
              <a:t>digital by default</a:t>
            </a:r>
            <a:endParaRPr lang="et-EE" dirty="0"/>
          </a:p>
          <a:p>
            <a:r>
              <a:rPr lang="et-EE" dirty="0" err="1"/>
              <a:t>digital</a:t>
            </a:r>
            <a:r>
              <a:rPr lang="et-EE" dirty="0"/>
              <a:t> </a:t>
            </a:r>
            <a:r>
              <a:rPr lang="et-EE" dirty="0" err="1"/>
              <a:t>education</a:t>
            </a:r>
            <a:r>
              <a:rPr lang="et-EE" dirty="0"/>
              <a:t> </a:t>
            </a:r>
            <a:r>
              <a:rPr lang="et-EE" dirty="0" err="1"/>
              <a:t>materials</a:t>
            </a:r>
            <a:endParaRPr lang="et-EE" dirty="0"/>
          </a:p>
          <a:p>
            <a:r>
              <a:rPr lang="et-EE" dirty="0"/>
              <a:t>kood / Jõhvi</a:t>
            </a:r>
          </a:p>
        </p:txBody>
      </p:sp>
      <p:sp>
        <p:nvSpPr>
          <p:cNvPr id="7" name="Title 6"/>
          <p:cNvSpPr>
            <a:spLocks noGrp="1"/>
          </p:cNvSpPr>
          <p:nvPr>
            <p:ph type="title"/>
          </p:nvPr>
        </p:nvSpPr>
        <p:spPr>
          <a:xfrm>
            <a:off x="561208" y="554994"/>
            <a:ext cx="8426918" cy="692497"/>
          </a:xfrm>
        </p:spPr>
        <p:txBody>
          <a:bodyPr/>
          <a:lstStyle/>
          <a:p>
            <a:r>
              <a:rPr lang="en-GB"/>
              <a:t>education</a:t>
            </a:r>
          </a:p>
        </p:txBody>
      </p:sp>
      <p:sp>
        <p:nvSpPr>
          <p:cNvPr id="11" name="Content Placeholder 10"/>
          <p:cNvSpPr>
            <a:spLocks noGrp="1"/>
          </p:cNvSpPr>
          <p:nvPr>
            <p:ph type="body" sz="quarter" idx="13"/>
          </p:nvPr>
        </p:nvSpPr>
        <p:spPr>
          <a:xfrm>
            <a:off x="561975" y="1340768"/>
            <a:ext cx="8426450" cy="381025"/>
          </a:xfrm>
        </p:spPr>
        <p:txBody>
          <a:bodyPr/>
          <a:lstStyle/>
          <a:p>
            <a:r>
              <a:rPr lang="et-EE" err="1"/>
              <a:t>europe’s</a:t>
            </a:r>
            <a:r>
              <a:rPr lang="et-EE"/>
              <a:t> </a:t>
            </a:r>
            <a:r>
              <a:rPr lang="en-GB"/>
              <a:t>smartest children</a:t>
            </a:r>
          </a:p>
          <a:p>
            <a:endParaRPr lang="et-EE"/>
          </a:p>
        </p:txBody>
      </p:sp>
    </p:spTree>
    <p:extLst>
      <p:ext uri="{BB962C8B-B14F-4D97-AF65-F5344CB8AC3E}">
        <p14:creationId xmlns:p14="http://schemas.microsoft.com/office/powerpoint/2010/main" val="2611908566"/>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group of children standing in a circle">
            <a:extLst>
              <a:ext uri="{FF2B5EF4-FFF2-40B4-BE49-F238E27FC236}">
                <a16:creationId xmlns:a16="http://schemas.microsoft.com/office/drawing/2014/main" id="{33B46FFE-A2F7-2FC6-2AE9-32B1563A112B}"/>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a:xfrm>
            <a:off x="0" y="-10098"/>
            <a:ext cx="12192000" cy="6868098"/>
          </a:xfrm>
        </p:spPr>
      </p:pic>
      <p:sp>
        <p:nvSpPr>
          <p:cNvPr id="12" name="Rectangle 11">
            <a:extLst>
              <a:ext uri="{FF2B5EF4-FFF2-40B4-BE49-F238E27FC236}">
                <a16:creationId xmlns:a16="http://schemas.microsoft.com/office/drawing/2014/main" id="{A384013B-7ED8-25EF-065D-0C582A682119}"/>
              </a:ext>
            </a:extLst>
          </p:cNvPr>
          <p:cNvSpPr/>
          <p:nvPr/>
        </p:nvSpPr>
        <p:spPr>
          <a:xfrm>
            <a:off x="0" y="-60877"/>
            <a:ext cx="12192000" cy="6918877"/>
          </a:xfrm>
          <a:prstGeom prst="rect">
            <a:avLst/>
          </a:prstGeom>
          <a:gradFill>
            <a:gsLst>
              <a:gs pos="100000">
                <a:srgbClr val="000000">
                  <a:alpha val="70000"/>
                </a:srgbClr>
              </a:gs>
              <a:gs pos="0">
                <a:srgbClr val="000000">
                  <a:alpha val="1000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44CC8E-13ED-2721-EDBC-DF046A7DF497}"/>
              </a:ext>
            </a:extLst>
          </p:cNvPr>
          <p:cNvSpPr>
            <a:spLocks noGrp="1"/>
          </p:cNvSpPr>
          <p:nvPr>
            <p:ph type="body" sz="quarter" idx="11"/>
          </p:nvPr>
        </p:nvSpPr>
        <p:spPr>
          <a:xfrm>
            <a:off x="573012" y="3429000"/>
            <a:ext cx="7271577" cy="3412068"/>
          </a:xfrm>
        </p:spPr>
        <p:txBody>
          <a:bodyPr/>
          <a:lstStyle/>
          <a:p>
            <a:r>
              <a:rPr lang="et-EE" kern="100" dirty="0">
                <a:latin typeface="+mn-lt"/>
                <a:ea typeface="Aptos" panose="020B0004020202020204" pitchFamily="34" charset="0"/>
                <a:cs typeface="Times New Roman" panose="02020603050405020304" pitchFamily="18" charset="0"/>
              </a:rPr>
              <a:t>u</a:t>
            </a:r>
            <a:r>
              <a:rPr lang="en-GB" sz="1800" kern="100" dirty="0" err="1">
                <a:effectLst/>
                <a:latin typeface="+mn-lt"/>
                <a:ea typeface="Aptos" panose="020B0004020202020204" pitchFamily="34" charset="0"/>
                <a:cs typeface="Times New Roman" panose="02020603050405020304" pitchFamily="18" charset="0"/>
              </a:rPr>
              <a:t>nless</a:t>
            </a:r>
            <a:r>
              <a:rPr lang="en-GB" sz="1800" kern="100" dirty="0">
                <a:effectLst/>
                <a:latin typeface="+mn-lt"/>
                <a:ea typeface="Aptos" panose="020B0004020202020204" pitchFamily="34" charset="0"/>
                <a:cs typeface="Times New Roman" panose="02020603050405020304" pitchFamily="18" charset="0"/>
              </a:rPr>
              <a:t> we all, collectively, decide to stop us</a:t>
            </a:r>
            <a:r>
              <a:rPr lang="et-EE" sz="1800" kern="100" dirty="0" err="1">
                <a:effectLst/>
                <a:latin typeface="+mn-lt"/>
                <a:ea typeface="Aptos" panose="020B0004020202020204" pitchFamily="34" charset="0"/>
                <a:cs typeface="Times New Roman" panose="02020603050405020304" pitchFamily="18" charset="0"/>
              </a:rPr>
              <a:t>ing</a:t>
            </a:r>
            <a:r>
              <a:rPr lang="et-EE" sz="1800" kern="100" dirty="0">
                <a:effectLst/>
                <a:latin typeface="+mn-lt"/>
                <a:ea typeface="Aptos" panose="020B0004020202020204" pitchFamily="34" charset="0"/>
                <a:cs typeface="Times New Roman" panose="02020603050405020304" pitchFamily="18" charset="0"/>
              </a:rPr>
              <a:t> AI</a:t>
            </a:r>
            <a:r>
              <a:rPr lang="en-GB" sz="1800" kern="100" dirty="0">
                <a:effectLst/>
                <a:latin typeface="+mn-lt"/>
                <a:ea typeface="Aptos" panose="020B0004020202020204" pitchFamily="34" charset="0"/>
                <a:cs typeface="Times New Roman" panose="02020603050405020304" pitchFamily="18" charset="0"/>
              </a:rPr>
              <a:t>, we must all, collectively, learn how to use it responsibly</a:t>
            </a:r>
            <a:endParaRPr lang="et-EE" sz="1800" kern="100" dirty="0">
              <a:effectLst/>
              <a:latin typeface="+mn-lt"/>
              <a:ea typeface="Aptos" panose="020B0004020202020204" pitchFamily="34" charset="0"/>
              <a:cs typeface="Times New Roman" panose="02020603050405020304" pitchFamily="18" charset="0"/>
            </a:endParaRPr>
          </a:p>
          <a:p>
            <a:r>
              <a:rPr lang="et-EE" kern="100" dirty="0" err="1">
                <a:latin typeface="+mn-lt"/>
                <a:cs typeface="Times New Roman" panose="02020603050405020304" pitchFamily="18" charset="0"/>
              </a:rPr>
              <a:t>importance</a:t>
            </a:r>
            <a:r>
              <a:rPr lang="et-EE" kern="100" dirty="0">
                <a:latin typeface="+mn-lt"/>
                <a:cs typeface="Times New Roman" panose="02020603050405020304" pitchFamily="18" charset="0"/>
              </a:rPr>
              <a:t> of </a:t>
            </a:r>
            <a:r>
              <a:rPr lang="et-EE" kern="100" dirty="0" err="1">
                <a:latin typeface="+mn-lt"/>
                <a:cs typeface="Times New Roman" panose="02020603050405020304" pitchFamily="18" charset="0"/>
              </a:rPr>
              <a:t>the</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teachers</a:t>
            </a:r>
            <a:endParaRPr lang="et-EE" kern="100" dirty="0">
              <a:latin typeface="+mn-lt"/>
              <a:cs typeface="Times New Roman" panose="02020603050405020304" pitchFamily="18" charset="0"/>
            </a:endParaRPr>
          </a:p>
          <a:p>
            <a:r>
              <a:rPr lang="et-EE" kern="100" dirty="0" err="1">
                <a:latin typeface="+mn-lt"/>
                <a:cs typeface="Times New Roman" panose="02020603050405020304" pitchFamily="18" charset="0"/>
              </a:rPr>
              <a:t>ensuring</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safety</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through</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smart</a:t>
            </a:r>
            <a:r>
              <a:rPr lang="et-EE" kern="100" dirty="0">
                <a:latin typeface="+mn-lt"/>
                <a:cs typeface="Times New Roman" panose="02020603050405020304" pitchFamily="18" charset="0"/>
              </a:rPr>
              <a:t> </a:t>
            </a:r>
            <a:r>
              <a:rPr lang="et-EE" kern="100" dirty="0" err="1">
                <a:latin typeface="+mn-lt"/>
                <a:cs typeface="Times New Roman" panose="02020603050405020304" pitchFamily="18" charset="0"/>
              </a:rPr>
              <a:t>regulation</a:t>
            </a:r>
            <a:endParaRPr lang="et-EE" dirty="0">
              <a:latin typeface="+mn-lt"/>
            </a:endParaRPr>
          </a:p>
        </p:txBody>
      </p:sp>
      <p:sp>
        <p:nvSpPr>
          <p:cNvPr id="4" name="Title 3">
            <a:extLst>
              <a:ext uri="{FF2B5EF4-FFF2-40B4-BE49-F238E27FC236}">
                <a16:creationId xmlns:a16="http://schemas.microsoft.com/office/drawing/2014/main" id="{6EEB94F0-7E8F-52B8-D424-73E70FB2F900}"/>
              </a:ext>
            </a:extLst>
          </p:cNvPr>
          <p:cNvSpPr>
            <a:spLocks noGrp="1"/>
          </p:cNvSpPr>
          <p:nvPr>
            <p:ph type="title"/>
          </p:nvPr>
        </p:nvSpPr>
        <p:spPr>
          <a:xfrm>
            <a:off x="561208" y="554994"/>
            <a:ext cx="8426918" cy="769441"/>
          </a:xfrm>
        </p:spPr>
        <p:txBody>
          <a:bodyPr/>
          <a:lstStyle/>
          <a:p>
            <a:r>
              <a:rPr lang="et-EE" err="1"/>
              <a:t>don’t</a:t>
            </a:r>
            <a:r>
              <a:rPr lang="et-EE"/>
              <a:t> </a:t>
            </a:r>
            <a:r>
              <a:rPr lang="et-EE" err="1"/>
              <a:t>ban</a:t>
            </a:r>
            <a:r>
              <a:rPr lang="et-EE"/>
              <a:t>, </a:t>
            </a:r>
            <a:r>
              <a:rPr lang="et-EE" err="1"/>
              <a:t>teach</a:t>
            </a:r>
            <a:r>
              <a:rPr lang="et-EE"/>
              <a:t> instead</a:t>
            </a:r>
          </a:p>
        </p:txBody>
      </p:sp>
      <p:sp>
        <p:nvSpPr>
          <p:cNvPr id="5" name="Text Placeholder 4">
            <a:extLst>
              <a:ext uri="{FF2B5EF4-FFF2-40B4-BE49-F238E27FC236}">
                <a16:creationId xmlns:a16="http://schemas.microsoft.com/office/drawing/2014/main" id="{068141B0-C643-3FB2-715E-AA6341C5929E}"/>
              </a:ext>
            </a:extLst>
          </p:cNvPr>
          <p:cNvSpPr>
            <a:spLocks noGrp="1"/>
          </p:cNvSpPr>
          <p:nvPr>
            <p:ph type="body" sz="quarter" idx="13"/>
          </p:nvPr>
        </p:nvSpPr>
        <p:spPr>
          <a:xfrm>
            <a:off x="561208" y="1862497"/>
            <a:ext cx="8426450" cy="356511"/>
          </a:xfrm>
        </p:spPr>
        <p:txBody>
          <a:bodyPr/>
          <a:lstStyle/>
          <a:p>
            <a:r>
              <a:rPr lang="et-EE" err="1"/>
              <a:t>preparation</a:t>
            </a:r>
            <a:r>
              <a:rPr lang="et-EE"/>
              <a:t> </a:t>
            </a:r>
            <a:r>
              <a:rPr lang="et-EE" err="1"/>
              <a:t>for</a:t>
            </a:r>
            <a:r>
              <a:rPr lang="et-EE"/>
              <a:t> </a:t>
            </a:r>
            <a:r>
              <a:rPr lang="et-EE" err="1"/>
              <a:t>the</a:t>
            </a:r>
            <a:r>
              <a:rPr lang="et-EE"/>
              <a:t> </a:t>
            </a:r>
            <a:r>
              <a:rPr lang="et-EE" err="1"/>
              <a:t>future</a:t>
            </a:r>
            <a:endParaRPr lang="et-EE"/>
          </a:p>
        </p:txBody>
      </p:sp>
      <p:sp>
        <p:nvSpPr>
          <p:cNvPr id="11" name="TextBox 10">
            <a:extLst>
              <a:ext uri="{FF2B5EF4-FFF2-40B4-BE49-F238E27FC236}">
                <a16:creationId xmlns:a16="http://schemas.microsoft.com/office/drawing/2014/main" id="{CE89D384-7FE3-CFF7-D65B-1EC5BD137B13}"/>
              </a:ext>
            </a:extLst>
          </p:cNvPr>
          <p:cNvSpPr txBox="1"/>
          <p:nvPr/>
        </p:nvSpPr>
        <p:spPr>
          <a:xfrm>
            <a:off x="8740137" y="5072282"/>
            <a:ext cx="3130970" cy="492443"/>
          </a:xfrm>
          <a:prstGeom prst="rect">
            <a:avLst/>
          </a:prstGeom>
          <a:noFill/>
        </p:spPr>
        <p:txBody>
          <a:bodyPr wrap="square" lIns="0" tIns="0" rIns="0" bIns="0" rtlCol="0" anchor="t">
            <a:spAutoFit/>
          </a:bodyPr>
          <a:lstStyle/>
          <a:p>
            <a:pPr algn="ctr">
              <a:lnSpc>
                <a:spcPct val="100000"/>
              </a:lnSpc>
            </a:pPr>
            <a:r>
              <a:rPr lang="et-EE" sz="1600">
                <a:solidFill>
                  <a:schemeClr val="bg1"/>
                </a:solidFill>
              </a:rPr>
              <a:t>Launch of </a:t>
            </a:r>
          </a:p>
          <a:p>
            <a:pPr algn="ctr">
              <a:lnSpc>
                <a:spcPct val="100000"/>
              </a:lnSpc>
            </a:pPr>
            <a:r>
              <a:rPr lang="et-EE" sz="1600">
                <a:solidFill>
                  <a:schemeClr val="bg1"/>
                </a:solidFill>
              </a:rPr>
              <a:t>2025 AI </a:t>
            </a:r>
            <a:r>
              <a:rPr lang="et-EE" sz="1600" err="1">
                <a:solidFill>
                  <a:schemeClr val="bg1"/>
                </a:solidFill>
              </a:rPr>
              <a:t>Leap</a:t>
            </a:r>
            <a:endParaRPr lang="et-EE" sz="1600">
              <a:solidFill>
                <a:schemeClr val="bg1"/>
              </a:solidFill>
            </a:endParaRPr>
          </a:p>
        </p:txBody>
      </p:sp>
      <p:grpSp>
        <p:nvGrpSpPr>
          <p:cNvPr id="15" name="Group 30">
            <a:extLst>
              <a:ext uri="{FF2B5EF4-FFF2-40B4-BE49-F238E27FC236}">
                <a16:creationId xmlns:a16="http://schemas.microsoft.com/office/drawing/2014/main" id="{C3A9FEB1-24CD-F13F-33EC-E26A24DC5649}"/>
              </a:ext>
            </a:extLst>
          </p:cNvPr>
          <p:cNvGrpSpPr/>
          <p:nvPr/>
        </p:nvGrpSpPr>
        <p:grpSpPr>
          <a:xfrm>
            <a:off x="8740137" y="997272"/>
            <a:ext cx="3130970" cy="1830840"/>
            <a:chOff x="1941818" y="1964475"/>
            <a:chExt cx="3130970" cy="1830840"/>
          </a:xfrm>
        </p:grpSpPr>
        <p:pic>
          <p:nvPicPr>
            <p:cNvPr id="16" name="Graphic 31">
              <a:extLst>
                <a:ext uri="{FF2B5EF4-FFF2-40B4-BE49-F238E27FC236}">
                  <a16:creationId xmlns:a16="http://schemas.microsoft.com/office/drawing/2014/main" id="{33CB53FD-ABCB-E5B0-3271-CE96A18E4AC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7994" y="1964475"/>
              <a:ext cx="918618" cy="918618"/>
            </a:xfrm>
            <a:prstGeom prst="rect">
              <a:avLst/>
            </a:prstGeom>
          </p:spPr>
        </p:pic>
        <p:sp>
          <p:nvSpPr>
            <p:cNvPr id="17" name="TextBox 16">
              <a:extLst>
                <a:ext uri="{FF2B5EF4-FFF2-40B4-BE49-F238E27FC236}">
                  <a16:creationId xmlns:a16="http://schemas.microsoft.com/office/drawing/2014/main" id="{67D2617C-4993-9E58-D1C1-40F75F6D7B88}"/>
                </a:ext>
              </a:extLst>
            </p:cNvPr>
            <p:cNvSpPr txBox="1"/>
            <p:nvPr/>
          </p:nvSpPr>
          <p:spPr>
            <a:xfrm>
              <a:off x="3047994" y="2239118"/>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t-EE" sz="2400">
                  <a:solidFill>
                    <a:srgbClr val="FFFFFF"/>
                  </a:solidFill>
                  <a:latin typeface="Aino"/>
                </a:rPr>
                <a:t>61</a:t>
              </a:r>
              <a:r>
                <a:rPr kumimoji="0" lang="et-EE" sz="2400" b="0" i="0" u="none" strike="noStrike" kern="1200" cap="none" spc="0" normalizeH="0" baseline="0" noProof="0">
                  <a:ln>
                    <a:noFill/>
                  </a:ln>
                  <a:solidFill>
                    <a:srgbClr val="FFFFFF"/>
                  </a:solidFill>
                  <a:effectLst/>
                  <a:uLnTx/>
                  <a:uFillTx/>
                  <a:latin typeface="Aino"/>
                  <a:ea typeface="+mn-ea"/>
                  <a:cs typeface="+mn-cs"/>
                </a:rPr>
                <a:t>%</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sp>
          <p:nvSpPr>
            <p:cNvPr id="18" name="TextBox 17">
              <a:extLst>
                <a:ext uri="{FF2B5EF4-FFF2-40B4-BE49-F238E27FC236}">
                  <a16:creationId xmlns:a16="http://schemas.microsoft.com/office/drawing/2014/main" id="{0C226FC6-573C-6039-440B-397F3DA6E927}"/>
                </a:ext>
              </a:extLst>
            </p:cNvPr>
            <p:cNvSpPr txBox="1"/>
            <p:nvPr/>
          </p:nvSpPr>
          <p:spPr>
            <a:xfrm>
              <a:off x="1941818" y="3056651"/>
              <a:ext cx="3130970" cy="738664"/>
            </a:xfrm>
            <a:prstGeom prst="rect">
              <a:avLst/>
            </a:prstGeom>
            <a:noFill/>
          </p:spPr>
          <p:txBody>
            <a:bodyPr wrap="square" lIns="0" tIns="0" rIns="0" bIns="0" rtlCol="0" anchor="t">
              <a:spAutoFit/>
            </a:bodyPr>
            <a:lstStyle/>
            <a:p>
              <a:pPr algn="ctr">
                <a:lnSpc>
                  <a:spcPct val="100000"/>
                </a:lnSpc>
              </a:pPr>
              <a:r>
                <a:rPr lang="et-EE" sz="1600" err="1">
                  <a:solidFill>
                    <a:schemeClr val="bg1"/>
                  </a:solidFill>
                </a:rPr>
                <a:t>jobs</a:t>
              </a:r>
              <a:r>
                <a:rPr lang="et-EE" sz="1600">
                  <a:solidFill>
                    <a:schemeClr val="bg1"/>
                  </a:solidFill>
                </a:rPr>
                <a:t> </a:t>
              </a:r>
              <a:r>
                <a:rPr lang="et-EE" sz="1600" err="1">
                  <a:solidFill>
                    <a:schemeClr val="bg1"/>
                  </a:solidFill>
                </a:rPr>
                <a:t>requiring</a:t>
              </a:r>
              <a:r>
                <a:rPr lang="et-EE" sz="1600">
                  <a:solidFill>
                    <a:schemeClr val="bg1"/>
                  </a:solidFill>
                </a:rPr>
                <a:t> </a:t>
              </a:r>
            </a:p>
            <a:p>
              <a:pPr algn="ctr">
                <a:lnSpc>
                  <a:spcPct val="100000"/>
                </a:lnSpc>
              </a:pPr>
              <a:r>
                <a:rPr lang="et-EE" sz="1600" err="1">
                  <a:solidFill>
                    <a:schemeClr val="bg1"/>
                  </a:solidFill>
                </a:rPr>
                <a:t>generative</a:t>
              </a:r>
              <a:r>
                <a:rPr lang="et-EE" sz="1600">
                  <a:solidFill>
                    <a:schemeClr val="bg1"/>
                  </a:solidFill>
                </a:rPr>
                <a:t> AI </a:t>
              </a:r>
              <a:r>
                <a:rPr lang="et-EE" sz="1600" err="1">
                  <a:solidFill>
                    <a:schemeClr val="bg1"/>
                  </a:solidFill>
                </a:rPr>
                <a:t>assistance</a:t>
              </a:r>
              <a:r>
                <a:rPr lang="et-EE" sz="1600">
                  <a:solidFill>
                    <a:schemeClr val="bg1"/>
                  </a:solidFill>
                </a:rPr>
                <a:t> </a:t>
              </a:r>
            </a:p>
            <a:p>
              <a:pPr algn="ctr">
                <a:lnSpc>
                  <a:spcPct val="100000"/>
                </a:lnSpc>
              </a:pPr>
              <a:r>
                <a:rPr lang="et-EE" sz="1600">
                  <a:solidFill>
                    <a:schemeClr val="bg1"/>
                  </a:solidFill>
                </a:rPr>
                <a:t>in </a:t>
              </a:r>
              <a:r>
                <a:rPr lang="et-EE" sz="1600" err="1">
                  <a:solidFill>
                    <a:schemeClr val="bg1"/>
                  </a:solidFill>
                </a:rPr>
                <a:t>the</a:t>
              </a:r>
              <a:r>
                <a:rPr lang="et-EE" sz="1600">
                  <a:solidFill>
                    <a:schemeClr val="bg1"/>
                  </a:solidFill>
                </a:rPr>
                <a:t> </a:t>
              </a:r>
              <a:r>
                <a:rPr lang="et-EE" sz="1600" err="1">
                  <a:solidFill>
                    <a:schemeClr val="bg1"/>
                  </a:solidFill>
                </a:rPr>
                <a:t>next</a:t>
              </a:r>
              <a:r>
                <a:rPr lang="et-EE" sz="1600">
                  <a:solidFill>
                    <a:schemeClr val="bg1"/>
                  </a:solidFill>
                </a:rPr>
                <a:t> </a:t>
              </a:r>
              <a:r>
                <a:rPr lang="et-EE" sz="1600" err="1">
                  <a:solidFill>
                    <a:schemeClr val="bg1"/>
                  </a:solidFill>
                </a:rPr>
                <a:t>decade</a:t>
              </a:r>
              <a:endParaRPr lang="et-EE" sz="1600">
                <a:solidFill>
                  <a:schemeClr val="bg1"/>
                </a:solidFill>
              </a:endParaRPr>
            </a:p>
          </p:txBody>
        </p:sp>
      </p:grpSp>
      <p:pic>
        <p:nvPicPr>
          <p:cNvPr id="20" name="Picture 19" descr="A blue neon sign with lines in a circle&#10;&#10;AI-generated content may be incorrect.">
            <a:extLst>
              <a:ext uri="{FF2B5EF4-FFF2-40B4-BE49-F238E27FC236}">
                <a16:creationId xmlns:a16="http://schemas.microsoft.com/office/drawing/2014/main" id="{14D53C2C-3194-7391-C653-C8BB4482B512}"/>
              </a:ext>
            </a:extLst>
          </p:cNvPr>
          <p:cNvPicPr>
            <a:picLocks noChangeAspect="1"/>
          </p:cNvPicPr>
          <p:nvPr/>
        </p:nvPicPr>
        <p:blipFill>
          <a:blip r:embed="rId5">
            <a:lum bright="70000" contrast="-70000"/>
          </a:blip>
          <a:stretch>
            <a:fillRect/>
          </a:stretch>
        </p:blipFill>
        <p:spPr>
          <a:xfrm>
            <a:off x="9846313" y="3984123"/>
            <a:ext cx="943535" cy="943535"/>
          </a:xfrm>
          <a:prstGeom prst="rect">
            <a:avLst/>
          </a:prstGeom>
        </p:spPr>
      </p:pic>
    </p:spTree>
    <p:extLst>
      <p:ext uri="{BB962C8B-B14F-4D97-AF65-F5344CB8AC3E}">
        <p14:creationId xmlns:p14="http://schemas.microsoft.com/office/powerpoint/2010/main" val="826522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anim calcmode="lin" valueType="num">
                                      <p:cBhvr additive="base">
                                        <p:cTn id="2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additive="base">
                                        <p:cTn id="3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A3FD0824-BBB3-BEB0-86CE-4F66E8878F29}"/>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16932"/>
            <a:ext cx="12192000" cy="6858000"/>
          </a:xfrm>
        </p:spPr>
      </p:pic>
      <p:sp>
        <p:nvSpPr>
          <p:cNvPr id="10" name="Rectangle 9">
            <a:extLst>
              <a:ext uri="{FF2B5EF4-FFF2-40B4-BE49-F238E27FC236}">
                <a16:creationId xmlns:a16="http://schemas.microsoft.com/office/drawing/2014/main" id="{2C18BA2D-5413-7E99-219D-99ED36572D47}"/>
              </a:ext>
            </a:extLst>
          </p:cNvPr>
          <p:cNvSpPr/>
          <p:nvPr/>
        </p:nvSpPr>
        <p:spPr>
          <a:xfrm>
            <a:off x="-112295" y="-14352"/>
            <a:ext cx="12304295" cy="6889284"/>
          </a:xfrm>
          <a:prstGeom prst="rect">
            <a:avLst/>
          </a:prstGeom>
          <a:gradFill flip="none" rotWithShape="1">
            <a:gsLst>
              <a:gs pos="100000">
                <a:srgbClr val="000000">
                  <a:lumMod val="94000"/>
                  <a:lumOff val="6000"/>
                </a:srgbClr>
              </a:gs>
              <a:gs pos="0">
                <a:srgbClr val="000000">
                  <a:alpha val="0"/>
                  <a:lumMod val="10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a:extLst>
              <a:ext uri="{FF2B5EF4-FFF2-40B4-BE49-F238E27FC236}">
                <a16:creationId xmlns:a16="http://schemas.microsoft.com/office/drawing/2014/main" id="{8F4A3BEE-E762-8A9D-4DE5-32CD65FE3CC4}"/>
              </a:ext>
            </a:extLst>
          </p:cNvPr>
          <p:cNvSpPr>
            <a:spLocks noGrp="1"/>
          </p:cNvSpPr>
          <p:nvPr>
            <p:ph type="title"/>
          </p:nvPr>
        </p:nvSpPr>
        <p:spPr>
          <a:xfrm>
            <a:off x="561208" y="554994"/>
            <a:ext cx="9449066" cy="769441"/>
          </a:xfrm>
        </p:spPr>
        <p:txBody>
          <a:bodyPr/>
          <a:lstStyle/>
          <a:p>
            <a:r>
              <a:rPr lang="et-EE" dirty="0" err="1"/>
              <a:t>supporting</a:t>
            </a:r>
            <a:r>
              <a:rPr lang="et-EE" dirty="0"/>
              <a:t> </a:t>
            </a:r>
            <a:r>
              <a:rPr lang="et-EE" dirty="0" err="1"/>
              <a:t>the</a:t>
            </a:r>
            <a:r>
              <a:rPr lang="et-EE" dirty="0"/>
              <a:t> </a:t>
            </a:r>
            <a:r>
              <a:rPr lang="et-EE" dirty="0" err="1"/>
              <a:t>learning</a:t>
            </a:r>
            <a:r>
              <a:rPr lang="et-EE" dirty="0"/>
              <a:t> </a:t>
            </a:r>
            <a:r>
              <a:rPr lang="et-EE" dirty="0" err="1"/>
              <a:t>curve</a:t>
            </a:r>
            <a:endParaRPr lang="et-EE" dirty="0"/>
          </a:p>
        </p:txBody>
      </p:sp>
      <p:sp>
        <p:nvSpPr>
          <p:cNvPr id="9" name="Text Placeholder 8">
            <a:extLst>
              <a:ext uri="{FF2B5EF4-FFF2-40B4-BE49-F238E27FC236}">
                <a16:creationId xmlns:a16="http://schemas.microsoft.com/office/drawing/2014/main" id="{1344EB45-89EC-E11B-CA11-B14F0683A1C2}"/>
              </a:ext>
            </a:extLst>
          </p:cNvPr>
          <p:cNvSpPr>
            <a:spLocks noGrp="1"/>
          </p:cNvSpPr>
          <p:nvPr>
            <p:ph type="body" sz="quarter" idx="13"/>
          </p:nvPr>
        </p:nvSpPr>
        <p:spPr>
          <a:xfrm>
            <a:off x="561975" y="1476454"/>
            <a:ext cx="8426450" cy="897778"/>
          </a:xfrm>
        </p:spPr>
        <p:txBody>
          <a:bodyPr/>
          <a:lstStyle/>
          <a:p>
            <a:r>
              <a:rPr lang="et-EE" dirty="0" err="1"/>
              <a:t>engaging</a:t>
            </a:r>
            <a:r>
              <a:rPr lang="et-EE" dirty="0"/>
              <a:t> </a:t>
            </a:r>
            <a:r>
              <a:rPr lang="et-EE" dirty="0" err="1"/>
              <a:t>the</a:t>
            </a:r>
            <a:r>
              <a:rPr lang="et-EE" dirty="0"/>
              <a:t> </a:t>
            </a:r>
            <a:r>
              <a:rPr lang="et-EE" dirty="0" err="1"/>
              <a:t>brightest</a:t>
            </a:r>
            <a:r>
              <a:rPr lang="et-EE" dirty="0"/>
              <a:t> </a:t>
            </a:r>
            <a:r>
              <a:rPr lang="et-EE" dirty="0" err="1"/>
              <a:t>minds</a:t>
            </a:r>
            <a:endParaRPr lang="et-EE" dirty="0"/>
          </a:p>
        </p:txBody>
      </p:sp>
      <p:sp>
        <p:nvSpPr>
          <p:cNvPr id="11" name="TextBox 10">
            <a:extLst>
              <a:ext uri="{FF2B5EF4-FFF2-40B4-BE49-F238E27FC236}">
                <a16:creationId xmlns:a16="http://schemas.microsoft.com/office/drawing/2014/main" id="{324C192C-E9B9-1268-8F04-BABC7FB17028}"/>
              </a:ext>
            </a:extLst>
          </p:cNvPr>
          <p:cNvSpPr txBox="1"/>
          <p:nvPr/>
        </p:nvSpPr>
        <p:spPr>
          <a:xfrm>
            <a:off x="561208" y="3820418"/>
            <a:ext cx="17049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Unicorn</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Squad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empowering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girls</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tech</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2" name="TextBox 11">
            <a:extLst>
              <a:ext uri="{FF2B5EF4-FFF2-40B4-BE49-F238E27FC236}">
                <a16:creationId xmlns:a16="http://schemas.microsoft.com/office/drawing/2014/main" id="{EC35ACE8-E65F-3164-7D91-F0C788EEF3C1}"/>
              </a:ext>
            </a:extLst>
          </p:cNvPr>
          <p:cNvSpPr txBox="1"/>
          <p:nvPr/>
        </p:nvSpPr>
        <p:spPr>
          <a:xfrm>
            <a:off x="9764296" y="3697307"/>
            <a:ext cx="219158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a:ln>
                  <a:noFill/>
                </a:ln>
                <a:solidFill>
                  <a:srgbClr val="FFFFFF"/>
                </a:solidFill>
                <a:effectLst/>
                <a:uLnTx/>
                <a:uFillTx/>
                <a:latin typeface="Aino"/>
                <a:ea typeface="+mn-ea"/>
                <a:cs typeface="+mn-cs"/>
              </a:rPr>
              <a:t>Formula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encouraging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engineering</a:t>
            </a:r>
            <a:r>
              <a:rPr kumimoji="0" lang="et-EE" sz="1600" b="0" i="0" u="none" strike="noStrike" kern="1200" cap="none" spc="0" normalizeH="0" baseline="0" noProof="0" dirty="0">
                <a:ln>
                  <a:noFill/>
                </a:ln>
                <a:solidFill>
                  <a:srgbClr val="FFFFFF"/>
                </a:solidFill>
                <a:effectLst/>
                <a:uLnTx/>
                <a:uFillTx/>
                <a:latin typeface="Aino"/>
                <a:ea typeface="+mn-ea"/>
                <a:cs typeface="+mn-cs"/>
              </a:rPr>
              <a:t> in </a:t>
            </a:r>
            <a:r>
              <a:rPr kumimoji="0" lang="et-EE" sz="1600" b="0" i="0" u="none" strike="noStrike" kern="1200" cap="none" spc="0" normalizeH="0" baseline="0" noProof="0" dirty="0" err="1">
                <a:ln>
                  <a:noFill/>
                </a:ln>
                <a:solidFill>
                  <a:srgbClr val="FFFFFF"/>
                </a:solidFill>
                <a:effectLst/>
                <a:uLnTx/>
                <a:uFillTx/>
                <a:latin typeface="Aino"/>
                <a:ea typeface="+mn-ea"/>
                <a:cs typeface="+mn-cs"/>
              </a:rPr>
              <a:t>motosports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3" name="TextBox 12">
            <a:extLst>
              <a:ext uri="{FF2B5EF4-FFF2-40B4-BE49-F238E27FC236}">
                <a16:creationId xmlns:a16="http://schemas.microsoft.com/office/drawing/2014/main" id="{868E47AC-C74B-357A-EB9C-A465A695AB54}"/>
              </a:ext>
            </a:extLst>
          </p:cNvPr>
          <p:cNvSpPr txBox="1"/>
          <p:nvPr/>
        </p:nvSpPr>
        <p:spPr>
          <a:xfrm>
            <a:off x="2583616" y="5631318"/>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Solaride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paving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the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way</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for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solar-powered</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vehicles</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4" name="TextBox 13">
            <a:extLst>
              <a:ext uri="{FF2B5EF4-FFF2-40B4-BE49-F238E27FC236}">
                <a16:creationId xmlns:a16="http://schemas.microsoft.com/office/drawing/2014/main" id="{571E5190-1B5A-55BD-9345-2DBEC70CE543}"/>
              </a:ext>
            </a:extLst>
          </p:cNvPr>
          <p:cNvSpPr txBox="1"/>
          <p:nvPr/>
        </p:nvSpPr>
        <p:spPr>
          <a:xfrm>
            <a:off x="5000207" y="3905014"/>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EstCube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launching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student</a:t>
            </a:r>
            <a:r>
              <a:rPr kumimoji="0" lang="et-EE" sz="1600" b="0" i="0" u="none" strike="noStrike" kern="1200" cap="none" spc="0" normalizeH="0" baseline="0" noProof="0" dirty="0">
                <a:ln>
                  <a:noFill/>
                </a:ln>
                <a:solidFill>
                  <a:srgbClr val="FFFFFF"/>
                </a:solidFill>
                <a:effectLst/>
                <a:uLnTx/>
                <a:uFillTx/>
                <a:latin typeface="Aino"/>
                <a:ea typeface="+mn-ea"/>
                <a:cs typeface="+mn-cs"/>
              </a:rPr>
              <a:t>-made </a:t>
            </a:r>
            <a:r>
              <a:rPr kumimoji="0" lang="et-EE" sz="1600" b="0" i="0" u="none" strike="noStrike" kern="1200" cap="none" spc="0" normalizeH="0" baseline="0" noProof="0" dirty="0" err="1">
                <a:ln>
                  <a:noFill/>
                </a:ln>
                <a:solidFill>
                  <a:srgbClr val="FFFFFF"/>
                </a:solidFill>
                <a:effectLst/>
                <a:uLnTx/>
                <a:uFillTx/>
                <a:latin typeface="Aino"/>
                <a:ea typeface="+mn-ea"/>
                <a:cs typeface="+mn-cs"/>
              </a:rPr>
              <a:t>satellites</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to</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space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sp>
        <p:nvSpPr>
          <p:cNvPr id="15" name="TextBox 14">
            <a:extLst>
              <a:ext uri="{FF2B5EF4-FFF2-40B4-BE49-F238E27FC236}">
                <a16:creationId xmlns:a16="http://schemas.microsoft.com/office/drawing/2014/main" id="{276CCBE0-B5FC-8B80-C912-231C22022378}"/>
              </a:ext>
            </a:extLst>
          </p:cNvPr>
          <p:cNvSpPr txBox="1"/>
          <p:nvPr/>
        </p:nvSpPr>
        <p:spPr>
          <a:xfrm>
            <a:off x="7639581" y="5727476"/>
            <a:ext cx="219158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dirty="0" err="1">
                <a:ln>
                  <a:noFill/>
                </a:ln>
                <a:solidFill>
                  <a:srgbClr val="FFFFFF"/>
                </a:solidFill>
                <a:effectLst/>
                <a:uLnTx/>
                <a:uFillTx/>
                <a:latin typeface="Aino"/>
                <a:ea typeface="+mn-ea"/>
                <a:cs typeface="+mn-cs"/>
              </a:rPr>
              <a:t>CyberSpike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making</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cyber</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defence</a:t>
            </a:r>
            <a:r>
              <a:rPr kumimoji="0" lang="et-EE" sz="1600" b="0" i="0" u="none" strike="noStrike" kern="1200" cap="none" spc="0" normalizeH="0" baseline="0" noProof="0" dirty="0">
                <a:ln>
                  <a:noFill/>
                </a:ln>
                <a:solidFill>
                  <a:srgbClr val="FFFFFF"/>
                </a:solidFill>
                <a:effectLst/>
                <a:uLnTx/>
                <a:uFillTx/>
                <a:latin typeface="Aino"/>
                <a:ea typeface="+mn-ea"/>
                <a:cs typeface="+mn-cs"/>
              </a:rPr>
              <a:t> </a:t>
            </a:r>
            <a:r>
              <a:rPr kumimoji="0" lang="et-EE" sz="1600" b="0" i="0" u="none" strike="noStrike" kern="1200" cap="none" spc="0" normalizeH="0" baseline="0" noProof="0" dirty="0" err="1">
                <a:ln>
                  <a:noFill/>
                </a:ln>
                <a:solidFill>
                  <a:srgbClr val="FFFFFF"/>
                </a:solidFill>
                <a:effectLst/>
                <a:uLnTx/>
                <a:uFillTx/>
                <a:latin typeface="Aino"/>
                <a:ea typeface="+mn-ea"/>
                <a:cs typeface="+mn-cs"/>
              </a:rPr>
              <a:t>competitive</a:t>
            </a:r>
            <a:endParaRPr kumimoji="0" lang="et-EE" sz="1600" b="0" i="0" u="none" strike="noStrike" kern="1200" cap="none" spc="0" normalizeH="0" baseline="0" noProof="0" dirty="0">
              <a:ln>
                <a:noFill/>
              </a:ln>
              <a:solidFill>
                <a:srgbClr val="FFFFFF"/>
              </a:solidFill>
              <a:effectLst/>
              <a:uLnTx/>
              <a:uFillTx/>
              <a:latin typeface="Aino"/>
              <a:ea typeface="+mn-ea"/>
              <a:cs typeface="+mn-cs"/>
            </a:endParaRPr>
          </a:p>
        </p:txBody>
      </p:sp>
      <p:pic>
        <p:nvPicPr>
          <p:cNvPr id="19" name="Picture 18">
            <a:extLst>
              <a:ext uri="{FF2B5EF4-FFF2-40B4-BE49-F238E27FC236}">
                <a16:creationId xmlns:a16="http://schemas.microsoft.com/office/drawing/2014/main" id="{26DEA445-7ED1-C128-8585-FB08B6494E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565" y="2587047"/>
            <a:ext cx="1110260" cy="1110260"/>
          </a:xfrm>
          <a:prstGeom prst="rect">
            <a:avLst/>
          </a:prstGeom>
        </p:spPr>
      </p:pic>
      <p:pic>
        <p:nvPicPr>
          <p:cNvPr id="21" name="Picture 20">
            <a:extLst>
              <a:ext uri="{FF2B5EF4-FFF2-40B4-BE49-F238E27FC236}">
                <a16:creationId xmlns:a16="http://schemas.microsoft.com/office/drawing/2014/main" id="{3F4DA908-96F4-1CE3-A741-C4DDBB46A6A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12589" y="4407506"/>
            <a:ext cx="1122527" cy="1122527"/>
          </a:xfrm>
          <a:prstGeom prst="rect">
            <a:avLst/>
          </a:prstGeom>
        </p:spPr>
      </p:pic>
      <p:pic>
        <p:nvPicPr>
          <p:cNvPr id="23" name="Picture 22">
            <a:extLst>
              <a:ext uri="{FF2B5EF4-FFF2-40B4-BE49-F238E27FC236}">
                <a16:creationId xmlns:a16="http://schemas.microsoft.com/office/drawing/2014/main" id="{CA4282C3-BDB9-DEC0-DD5B-1FA1C37673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40870" y="2591316"/>
            <a:ext cx="1110259" cy="1110259"/>
          </a:xfrm>
          <a:prstGeom prst="rect">
            <a:avLst/>
          </a:prstGeom>
        </p:spPr>
      </p:pic>
      <p:pic>
        <p:nvPicPr>
          <p:cNvPr id="25" name="Picture 24" descr="A white line drawing of a shield with a check mark in a circle&#10;&#10;AI-generated content may be incorrect.">
            <a:extLst>
              <a:ext uri="{FF2B5EF4-FFF2-40B4-BE49-F238E27FC236}">
                <a16:creationId xmlns:a16="http://schemas.microsoft.com/office/drawing/2014/main" id="{638E642A-5DB5-7C66-C225-9F28401734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80244" y="4419775"/>
            <a:ext cx="1110258" cy="1110258"/>
          </a:xfrm>
          <a:prstGeom prst="rect">
            <a:avLst/>
          </a:prstGeom>
        </p:spPr>
      </p:pic>
      <p:pic>
        <p:nvPicPr>
          <p:cNvPr id="27" name="Picture 26">
            <a:extLst>
              <a:ext uri="{FF2B5EF4-FFF2-40B4-BE49-F238E27FC236}">
                <a16:creationId xmlns:a16="http://schemas.microsoft.com/office/drawing/2014/main" id="{21719CA4-4AFC-1958-46BA-7E2183FC797B}"/>
              </a:ext>
            </a:extLst>
          </p:cNvPr>
          <p:cNvPicPr>
            <a:picLocks noChangeAspect="1"/>
          </p:cNvPicPr>
          <p:nvPr/>
        </p:nvPicPr>
        <p:blipFill>
          <a:blip r:embed="rId8"/>
          <a:stretch>
            <a:fillRect/>
          </a:stretch>
        </p:blipFill>
        <p:spPr>
          <a:xfrm>
            <a:off x="10248026" y="2416406"/>
            <a:ext cx="1224124" cy="1224124"/>
          </a:xfrm>
          <a:prstGeom prst="rect">
            <a:avLst/>
          </a:prstGeom>
        </p:spPr>
      </p:pic>
    </p:spTree>
    <p:extLst>
      <p:ext uri="{BB962C8B-B14F-4D97-AF65-F5344CB8AC3E}">
        <p14:creationId xmlns:p14="http://schemas.microsoft.com/office/powerpoint/2010/main" val="198742050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anim calcmode="lin" valueType="num">
                                      <p:cBhvr additive="base">
                                        <p:cTn id="1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ppt_x"/>
                                          </p:val>
                                        </p:tav>
                                        <p:tav tm="100000">
                                          <p:val>
                                            <p:strVal val="#ppt_x"/>
                                          </p:val>
                                        </p:tav>
                                      </p:tavLst>
                                    </p:anim>
                                    <p:anim calcmode="lin" valueType="num">
                                      <p:cBhvr additive="base">
                                        <p:cTn id="29" dur="500" fill="hold"/>
                                        <p:tgtEl>
                                          <p:spTgt spid="13"/>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 presetClass="entr" presetSubtype="4"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ppt_x"/>
                                          </p:val>
                                        </p:tav>
                                        <p:tav tm="100000">
                                          <p:val>
                                            <p:strVal val="#ppt_x"/>
                                          </p:val>
                                        </p:tav>
                                      </p:tavLst>
                                    </p:anim>
                                    <p:anim calcmode="lin" valueType="num">
                                      <p:cBhvr additive="base">
                                        <p:cTn id="4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ppt_x"/>
                                          </p:val>
                                        </p:tav>
                                        <p:tav tm="100000">
                                          <p:val>
                                            <p:strVal val="#ppt_x"/>
                                          </p:val>
                                        </p:tav>
                                      </p:tavLst>
                                    </p:anim>
                                    <p:anim calcmode="lin" valueType="num">
                                      <p:cBhvr additive="base">
                                        <p:cTn id="51" dur="500" fill="hold"/>
                                        <p:tgtEl>
                                          <p:spTgt spid="15"/>
                                        </p:tgtEl>
                                        <p:attrNameLst>
                                          <p:attrName>ppt_y</p:attrName>
                                        </p:attrNameLst>
                                      </p:cBhvr>
                                      <p:tavLst>
                                        <p:tav tm="0">
                                          <p:val>
                                            <p:strVal val="1+#ppt_h/2"/>
                                          </p:val>
                                        </p:tav>
                                        <p:tav tm="100000">
                                          <p:val>
                                            <p:strVal val="#ppt_y"/>
                                          </p:val>
                                        </p:tav>
                                      </p:tavLst>
                                    </p:anim>
                                  </p:childTnLst>
                                </p:cTn>
                              </p:par>
                            </p:childTnLst>
                          </p:cTn>
                        </p:par>
                        <p:par>
                          <p:cTn id="52" fill="hold">
                            <p:stCondLst>
                              <p:cond delay="500"/>
                            </p:stCondLst>
                            <p:childTnLst>
                              <p:par>
                                <p:cTn id="53" presetID="2" presetClass="entr" presetSubtype="4"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ppt_x"/>
                                          </p:val>
                                        </p:tav>
                                        <p:tav tm="100000">
                                          <p:val>
                                            <p:strVal val="#ppt_x"/>
                                          </p:val>
                                        </p:tav>
                                      </p:tavLst>
                                    </p:anim>
                                    <p:anim calcmode="lin" valueType="num">
                                      <p:cBhvr additive="base">
                                        <p:cTn id="5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par>
                          <p:cTn id="63" fill="hold">
                            <p:stCondLst>
                              <p:cond delay="500"/>
                            </p:stCondLst>
                            <p:childTnLst>
                              <p:par>
                                <p:cTn id="64" presetID="2" presetClass="entr" presetSubtype="4" fill="hold" nodeType="afterEffect">
                                  <p:stCondLst>
                                    <p:cond delay="0"/>
                                  </p:stCondLst>
                                  <p:childTnLst>
                                    <p:set>
                                      <p:cBhvr>
                                        <p:cTn id="65" dur="1" fill="hold">
                                          <p:stCondLst>
                                            <p:cond delay="0"/>
                                          </p:stCondLst>
                                        </p:cTn>
                                        <p:tgtEl>
                                          <p:spTgt spid="27"/>
                                        </p:tgtEl>
                                        <p:attrNameLst>
                                          <p:attrName>style.visibility</p:attrName>
                                        </p:attrNameLst>
                                      </p:cBhvr>
                                      <p:to>
                                        <p:strVal val="visible"/>
                                      </p:to>
                                    </p:set>
                                    <p:anim calcmode="lin" valueType="num">
                                      <p:cBhvr additive="base">
                                        <p:cTn id="66" dur="500" fill="hold"/>
                                        <p:tgtEl>
                                          <p:spTgt spid="27"/>
                                        </p:tgtEl>
                                        <p:attrNameLst>
                                          <p:attrName>ppt_x</p:attrName>
                                        </p:attrNameLst>
                                      </p:cBhvr>
                                      <p:tavLst>
                                        <p:tav tm="0">
                                          <p:val>
                                            <p:strVal val="#ppt_x"/>
                                          </p:val>
                                        </p:tav>
                                        <p:tav tm="100000">
                                          <p:val>
                                            <p:strVal val="#ppt_x"/>
                                          </p:val>
                                        </p:tav>
                                      </p:tavLst>
                                    </p:anim>
                                    <p:anim calcmode="lin" valueType="num">
                                      <p:cBhvr additive="base">
                                        <p:cTn id="67"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P spid="11" grpId="0"/>
      <p:bldP spid="12" grpId="0"/>
      <p:bldP spid="13" grpId="0"/>
      <p:bldP spid="14"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DAAA62F2-9570-B0A2-EF57-FB52079DFF1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552FA56-63CE-4C4C-5D85-29473DEB088A}"/>
              </a:ext>
            </a:extLst>
          </p:cNvPr>
          <p:cNvSpPr/>
          <p:nvPr>
            <p:custDataLst>
              <p:tags r:id="rId1"/>
            </p:custDataLst>
          </p:nvPr>
        </p:nvSpPr>
        <p:spPr>
          <a:xfrm>
            <a:off x="0" y="0"/>
            <a:ext cx="12192000" cy="6858000"/>
          </a:xfrm>
          <a:prstGeom prst="rect">
            <a:avLst/>
          </a:prstGeom>
          <a:gradFill flip="none" rotWithShape="1">
            <a:gsLst>
              <a:gs pos="100000">
                <a:srgbClr val="000000">
                  <a:alpha val="60000"/>
                </a:srgbClr>
              </a:gs>
              <a:gs pos="64000">
                <a:srgbClr val="000000">
                  <a:alpha val="10000"/>
                </a:srgb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0" name="Title 9">
            <a:extLst>
              <a:ext uri="{FF2B5EF4-FFF2-40B4-BE49-F238E27FC236}">
                <a16:creationId xmlns:a16="http://schemas.microsoft.com/office/drawing/2014/main" id="{D753BCBE-56AA-B4DF-FE1C-B2D0C4907029}"/>
              </a:ext>
            </a:extLst>
          </p:cNvPr>
          <p:cNvSpPr>
            <a:spLocks noGrp="1"/>
          </p:cNvSpPr>
          <p:nvPr>
            <p:ph type="title"/>
          </p:nvPr>
        </p:nvSpPr>
        <p:spPr>
          <a:xfrm>
            <a:off x="561207" y="554994"/>
            <a:ext cx="9582917" cy="2077492"/>
          </a:xfrm>
        </p:spPr>
        <p:txBody>
          <a:bodyPr/>
          <a:lstStyle/>
          <a:p>
            <a:r>
              <a:rPr lang="et-EE" dirty="0" err="1"/>
              <a:t>industry</a:t>
            </a:r>
            <a:r>
              <a:rPr lang="et-EE" dirty="0"/>
              <a:t> </a:t>
            </a:r>
            <a:r>
              <a:rPr lang="en-EE" dirty="0"/>
              <a:t>that delivers, </a:t>
            </a:r>
            <a:r>
              <a:rPr lang="et-EE" dirty="0" err="1"/>
              <a:t>without</a:t>
            </a:r>
            <a:r>
              <a:rPr lang="et-EE" dirty="0"/>
              <a:t> </a:t>
            </a:r>
            <a:r>
              <a:rPr lang="et-EE" dirty="0" err="1"/>
              <a:t>detours</a:t>
            </a:r>
            <a:br>
              <a:rPr lang="en-GB" dirty="0"/>
            </a:br>
            <a:endParaRPr lang="en-GB" dirty="0"/>
          </a:p>
        </p:txBody>
      </p:sp>
      <p:grpSp>
        <p:nvGrpSpPr>
          <p:cNvPr id="12" name="Group 11">
            <a:extLst>
              <a:ext uri="{FF2B5EF4-FFF2-40B4-BE49-F238E27FC236}">
                <a16:creationId xmlns:a16="http://schemas.microsoft.com/office/drawing/2014/main" id="{D18BE894-E13E-A82A-357A-39A693979413}"/>
              </a:ext>
            </a:extLst>
          </p:cNvPr>
          <p:cNvGrpSpPr/>
          <p:nvPr/>
        </p:nvGrpSpPr>
        <p:grpSpPr>
          <a:xfrm>
            <a:off x="561208" y="2599275"/>
            <a:ext cx="3600000" cy="4934181"/>
            <a:chOff x="561208" y="2599275"/>
            <a:chExt cx="3600000" cy="4934181"/>
          </a:xfrm>
        </p:grpSpPr>
        <p:sp>
          <p:nvSpPr>
            <p:cNvPr id="2" name="Rounded Rectangle 1">
              <a:extLst>
                <a:ext uri="{FF2B5EF4-FFF2-40B4-BE49-F238E27FC236}">
                  <a16:creationId xmlns:a16="http://schemas.microsoft.com/office/drawing/2014/main" id="{7A399D71-A36D-2B9D-910F-DC41F7030CC8}"/>
                </a:ext>
              </a:extLst>
            </p:cNvPr>
            <p:cNvSpPr/>
            <p:nvPr/>
          </p:nvSpPr>
          <p:spPr>
            <a:xfrm>
              <a:off x="561208"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15" name="TextBox 14">
              <a:extLst>
                <a:ext uri="{FF2B5EF4-FFF2-40B4-BE49-F238E27FC236}">
                  <a16:creationId xmlns:a16="http://schemas.microsoft.com/office/drawing/2014/main" id="{5F3E3628-2269-1072-DDFB-FBF09D9573E0}"/>
                </a:ext>
              </a:extLst>
            </p:cNvPr>
            <p:cNvSpPr txBox="1"/>
            <p:nvPr/>
          </p:nvSpPr>
          <p:spPr>
            <a:xfrm>
              <a:off x="932458" y="3429000"/>
              <a:ext cx="2857500" cy="2296783"/>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agility</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real-</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time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data</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exchange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between</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all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parties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no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siloed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networks</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p:txBody>
        </p:sp>
      </p:grpSp>
      <p:grpSp>
        <p:nvGrpSpPr>
          <p:cNvPr id="11" name="Group 10">
            <a:extLst>
              <a:ext uri="{FF2B5EF4-FFF2-40B4-BE49-F238E27FC236}">
                <a16:creationId xmlns:a16="http://schemas.microsoft.com/office/drawing/2014/main" id="{42697520-4807-F71C-3515-C540CB92A202}"/>
              </a:ext>
            </a:extLst>
          </p:cNvPr>
          <p:cNvGrpSpPr/>
          <p:nvPr/>
        </p:nvGrpSpPr>
        <p:grpSpPr>
          <a:xfrm>
            <a:off x="8026164" y="2599275"/>
            <a:ext cx="3600000" cy="4934181"/>
            <a:chOff x="8026164" y="2599275"/>
            <a:chExt cx="3600000" cy="4934181"/>
          </a:xfrm>
        </p:grpSpPr>
        <p:sp>
          <p:nvSpPr>
            <p:cNvPr id="4" name="Rounded Rectangle 3">
              <a:extLst>
                <a:ext uri="{FF2B5EF4-FFF2-40B4-BE49-F238E27FC236}">
                  <a16:creationId xmlns:a16="http://schemas.microsoft.com/office/drawing/2014/main" id="{969C33EC-444E-B976-C8AF-6E0B5CFAC290}"/>
                </a:ext>
              </a:extLst>
            </p:cNvPr>
            <p:cNvSpPr/>
            <p:nvPr/>
          </p:nvSpPr>
          <p:spPr>
            <a:xfrm>
              <a:off x="8026164"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3" name="TextBox 2">
              <a:extLst>
                <a:ext uri="{FF2B5EF4-FFF2-40B4-BE49-F238E27FC236}">
                  <a16:creationId xmlns:a16="http://schemas.microsoft.com/office/drawing/2014/main" id="{301940AE-D742-CBCA-9253-305951EB276F}"/>
                </a:ext>
              </a:extLst>
            </p:cNvPr>
            <p:cNvSpPr txBox="1"/>
            <p:nvPr/>
          </p:nvSpPr>
          <p:spPr>
            <a:xfrm>
              <a:off x="8315324" y="3429000"/>
              <a:ext cx="3038475"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i</a:t>
              </a:r>
              <a:r>
                <a:rPr kumimoji="0" lang="et-EE" sz="1800" b="1" i="0" u="none" strike="noStrike" kern="1200" cap="none" spc="0" normalizeH="0" baseline="0" noProof="0" err="1">
                  <a:ln>
                    <a:noFill/>
                  </a:ln>
                  <a:solidFill>
                    <a:srgbClr val="F0F1F2"/>
                  </a:solidFill>
                  <a:effectLst/>
                  <a:uLnTx/>
                  <a:uFillTx/>
                  <a:latin typeface="Aino" panose="02000603040504020204" pitchFamily="2" charset="77"/>
                  <a:ea typeface="+mn-ea"/>
                  <a:cs typeface="+mn-cs"/>
                </a:rPr>
                <a:t>nnovation</a:t>
              </a:r>
              <a:endPar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unified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backbone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allows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focus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on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innovation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Accelerate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Estonia and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trusted</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legal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environment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for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experimenting</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grpSp>
        <p:nvGrpSpPr>
          <p:cNvPr id="9" name="Group 8">
            <a:extLst>
              <a:ext uri="{FF2B5EF4-FFF2-40B4-BE49-F238E27FC236}">
                <a16:creationId xmlns:a16="http://schemas.microsoft.com/office/drawing/2014/main" id="{186E6718-056B-D4E6-8D3A-F1953144CAC5}"/>
              </a:ext>
            </a:extLst>
          </p:cNvPr>
          <p:cNvGrpSpPr/>
          <p:nvPr/>
        </p:nvGrpSpPr>
        <p:grpSpPr>
          <a:xfrm>
            <a:off x="4293686" y="2599275"/>
            <a:ext cx="3600000" cy="4934181"/>
            <a:chOff x="4293686" y="2599275"/>
            <a:chExt cx="3600000" cy="4934181"/>
          </a:xfrm>
        </p:grpSpPr>
        <p:sp>
          <p:nvSpPr>
            <p:cNvPr id="5" name="Rounded Rectangle 4">
              <a:extLst>
                <a:ext uri="{FF2B5EF4-FFF2-40B4-BE49-F238E27FC236}">
                  <a16:creationId xmlns:a16="http://schemas.microsoft.com/office/drawing/2014/main" id="{FA28C4F4-C06C-3353-9488-619F7A9F13FC}"/>
                </a:ext>
              </a:extLst>
            </p:cNvPr>
            <p:cNvSpPr/>
            <p:nvPr/>
          </p:nvSpPr>
          <p:spPr>
            <a:xfrm>
              <a:off x="4293686" y="2599275"/>
              <a:ext cx="3600000" cy="4934181"/>
            </a:xfrm>
            <a:prstGeom prst="roundRect">
              <a:avLst/>
            </a:prstGeom>
            <a:solidFill>
              <a:schemeClr val="bg1">
                <a:lumMod val="25000"/>
                <a:alpha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108000" tIns="108000" rIns="108000" bIns="10800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EE" sz="1800" b="0" i="0" u="none" strike="noStrike" kern="1200" cap="none" spc="0" normalizeH="0" baseline="0" noProof="0">
                <a:ln>
                  <a:noFill/>
                </a:ln>
                <a:solidFill>
                  <a:srgbClr val="0000F0"/>
                </a:solidFill>
                <a:effectLst/>
                <a:uLnTx/>
                <a:uFillTx/>
                <a:latin typeface="Aino"/>
                <a:ea typeface="+mn-ea"/>
                <a:cs typeface="+mn-cs"/>
              </a:endParaRPr>
            </a:p>
          </p:txBody>
        </p:sp>
        <p:sp>
          <p:nvSpPr>
            <p:cNvPr id="6" name="TextBox 5">
              <a:extLst>
                <a:ext uri="{FF2B5EF4-FFF2-40B4-BE49-F238E27FC236}">
                  <a16:creationId xmlns:a16="http://schemas.microsoft.com/office/drawing/2014/main" id="{4EF7592C-9457-7831-6E67-BC7421208FB5}"/>
                </a:ext>
              </a:extLst>
            </p:cNvPr>
            <p:cNvSpPr txBox="1"/>
            <p:nvPr/>
          </p:nvSpPr>
          <p:spPr>
            <a:xfrm>
              <a:off x="4532458" y="3429000"/>
              <a:ext cx="3068492" cy="2629181"/>
            </a:xfrm>
            <a:prstGeom prst="rect">
              <a:avLst/>
            </a:prstGeom>
            <a:noFill/>
          </p:spPr>
          <p:txBody>
            <a:bodyPr wrap="square" lIns="0" tIns="0" rIns="0" bIns="0"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t-EE" sz="1800" b="1" i="0" u="none" strike="noStrike" kern="1200" cap="none" spc="0" normalizeH="0" baseline="0" noProof="0">
                  <a:ln>
                    <a:noFill/>
                  </a:ln>
                  <a:solidFill>
                    <a:srgbClr val="F0F1F2"/>
                  </a:solidFill>
                  <a:effectLst/>
                  <a:uLnTx/>
                  <a:uFillTx/>
                  <a:latin typeface="Aino" panose="02000603040504020204" pitchFamily="2" charset="77"/>
                  <a:ea typeface="+mn-ea"/>
                  <a:cs typeface="+mn-cs"/>
                </a:rPr>
                <a:t>trust</a:t>
              </a:r>
            </a:p>
            <a:p>
              <a:pPr marL="0" marR="0" lvl="0" indent="0" algn="ctr" defTabSz="914400" rtl="0" eaLnBrk="1" fontAlgn="auto" latinLnBrk="0" hangingPunct="1">
                <a:lnSpc>
                  <a:spcPct val="12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transparency</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built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into</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digital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system</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our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cyber</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standards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meet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the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highest</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expectations</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experience</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in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international</a:t>
              </a:r>
              <a:r>
                <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rPr>
                <a:t> </a:t>
              </a:r>
              <a:r>
                <a:rPr kumimoji="0" lang="et-EE" sz="1800" b="0" i="0" u="none" strike="noStrike" kern="1200" cap="none" spc="0" normalizeH="0" baseline="0" noProof="0" err="1">
                  <a:ln>
                    <a:noFill/>
                  </a:ln>
                  <a:solidFill>
                    <a:srgbClr val="F0F1F2"/>
                  </a:solidFill>
                  <a:effectLst/>
                  <a:uLnTx/>
                  <a:uFillTx/>
                  <a:latin typeface="Aino" panose="02000603040504020204" pitchFamily="2" charset="77"/>
                  <a:ea typeface="+mn-ea"/>
                  <a:cs typeface="+mn-cs"/>
                </a:rPr>
                <a:t>collaboration</a:t>
              </a:r>
              <a:endParaRPr kumimoji="0" lang="et-EE" sz="1800" b="0" i="0" u="none" strike="noStrike" kern="1200" cap="none" spc="0" normalizeH="0" baseline="0" noProof="0">
                <a:ln>
                  <a:noFill/>
                </a:ln>
                <a:solidFill>
                  <a:srgbClr val="F0F1F2"/>
                </a:solidFill>
                <a:effectLst/>
                <a:uLnTx/>
                <a:uFillTx/>
                <a:latin typeface="Aino" panose="02000603040504020204" pitchFamily="2" charset="77"/>
                <a:ea typeface="+mn-ea"/>
                <a:cs typeface="+mn-cs"/>
              </a:endParaRPr>
            </a:p>
          </p:txBody>
        </p:sp>
      </p:grpSp>
    </p:spTree>
    <p:extLst>
      <p:ext uri="{BB962C8B-B14F-4D97-AF65-F5344CB8AC3E}">
        <p14:creationId xmlns:p14="http://schemas.microsoft.com/office/powerpoint/2010/main" val="591727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5B2AED-C68D-8216-D958-607470941FE5}"/>
              </a:ext>
            </a:extLst>
          </p:cNvPr>
          <p:cNvSpPr/>
          <p:nvPr>
            <p:custDataLst>
              <p:tags r:id="rId2"/>
            </p:custDataLst>
          </p:nvPr>
        </p:nvSpPr>
        <p:spPr>
          <a:xfrm>
            <a:off x="0" y="-13873"/>
            <a:ext cx="12192000" cy="6858000"/>
          </a:xfrm>
          <a:prstGeom prst="rect">
            <a:avLst/>
          </a:prstGeom>
          <a:gradFill flip="none" rotWithShape="1">
            <a:gsLst>
              <a:gs pos="100000">
                <a:srgbClr val="000000">
                  <a:alpha val="80000"/>
                </a:srgbClr>
              </a:gs>
              <a:gs pos="69000">
                <a:srgbClr val="000000">
                  <a:alpha val="10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4" name="Title 3"/>
          <p:cNvSpPr>
            <a:spLocks noGrp="1"/>
          </p:cNvSpPr>
          <p:nvPr>
            <p:ph type="title"/>
            <p:custDataLst>
              <p:tags r:id="rId3"/>
            </p:custDataLst>
          </p:nvPr>
        </p:nvSpPr>
        <p:spPr>
          <a:xfrm>
            <a:off x="623888" y="658801"/>
            <a:ext cx="11125200" cy="969974"/>
          </a:xfrm>
        </p:spPr>
        <p:txBody>
          <a:bodyPr/>
          <a:lstStyle/>
          <a:p>
            <a:r>
              <a:rPr lang="et-EE" dirty="0" err="1"/>
              <a:t>agility</a:t>
            </a:r>
            <a:r>
              <a:rPr lang="et-EE" dirty="0"/>
              <a:t> </a:t>
            </a:r>
            <a:r>
              <a:rPr lang="et-EE" dirty="0" err="1"/>
              <a:t>meets</a:t>
            </a:r>
            <a:r>
              <a:rPr lang="et-EE" dirty="0"/>
              <a:t> </a:t>
            </a:r>
            <a:r>
              <a:rPr lang="et-EE" dirty="0" err="1"/>
              <a:t>ambition</a:t>
            </a:r>
            <a:endParaRPr lang="en-US" dirty="0"/>
          </a:p>
        </p:txBody>
      </p:sp>
      <p:pic>
        <p:nvPicPr>
          <p:cNvPr id="5" name="Picture 4" descr="A white line with arrows in a circle&#10;&#10;AI-generated content may be incorrect.">
            <a:extLst>
              <a:ext uri="{FF2B5EF4-FFF2-40B4-BE49-F238E27FC236}">
                <a16:creationId xmlns:a16="http://schemas.microsoft.com/office/drawing/2014/main" id="{56919A0A-92D0-2154-D7A3-C5ED366AEA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517652" y="1713328"/>
            <a:ext cx="989804" cy="989804"/>
          </a:xfrm>
          <a:prstGeom prst="rect">
            <a:avLst/>
          </a:prstGeom>
        </p:spPr>
      </p:pic>
      <p:pic>
        <p:nvPicPr>
          <p:cNvPr id="8" name="Picture 7" descr="A logo with trees in a circle&#10;&#10;AI-generated content may be incorrect.">
            <a:extLst>
              <a:ext uri="{FF2B5EF4-FFF2-40B4-BE49-F238E27FC236}">
                <a16:creationId xmlns:a16="http://schemas.microsoft.com/office/drawing/2014/main" id="{2EBB8E0C-8471-E4B8-4D68-7DD9869B7A7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16993" y="4372358"/>
            <a:ext cx="989803" cy="989803"/>
          </a:xfrm>
          <a:prstGeom prst="rect">
            <a:avLst/>
          </a:prstGeom>
        </p:spPr>
      </p:pic>
      <p:pic>
        <p:nvPicPr>
          <p:cNvPr id="10" name="Picture 9" descr="A white circle with a black background&#10;&#10;AI-generated content may be incorrect.">
            <a:extLst>
              <a:ext uri="{FF2B5EF4-FFF2-40B4-BE49-F238E27FC236}">
                <a16:creationId xmlns:a16="http://schemas.microsoft.com/office/drawing/2014/main" id="{48571D64-E4B6-DC09-FB36-6F07CED6CAE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16996" y="1713329"/>
            <a:ext cx="989803" cy="989803"/>
          </a:xfrm>
          <a:prstGeom prst="rect">
            <a:avLst/>
          </a:prstGeom>
        </p:spPr>
      </p:pic>
      <p:pic>
        <p:nvPicPr>
          <p:cNvPr id="12" name="Picture 11" descr="A white line drawing of a planet&#10;&#10;AI-generated content may be incorrect.">
            <a:extLst>
              <a:ext uri="{FF2B5EF4-FFF2-40B4-BE49-F238E27FC236}">
                <a16:creationId xmlns:a16="http://schemas.microsoft.com/office/drawing/2014/main" id="{4BD1BB2C-4AFF-9672-074C-0FBE4694C55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568659" y="4372358"/>
            <a:ext cx="989802" cy="989802"/>
          </a:xfrm>
          <a:prstGeom prst="rect">
            <a:avLst/>
          </a:prstGeom>
        </p:spPr>
      </p:pic>
      <p:pic>
        <p:nvPicPr>
          <p:cNvPr id="21" name="Picture 20" descr="A white circle with a word in it&#10;&#10;AI-generated content may be incorrect.">
            <a:extLst>
              <a:ext uri="{FF2B5EF4-FFF2-40B4-BE49-F238E27FC236}">
                <a16:creationId xmlns:a16="http://schemas.microsoft.com/office/drawing/2014/main" id="{2E3CD584-BD7D-787F-969E-7279EE45CB17}"/>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68659" y="1713329"/>
            <a:ext cx="989803" cy="989803"/>
          </a:xfrm>
          <a:prstGeom prst="rect">
            <a:avLst/>
          </a:prstGeom>
        </p:spPr>
      </p:pic>
      <p:pic>
        <p:nvPicPr>
          <p:cNvPr id="25" name="Picture 24" descr="A white line drawing of a phone&#10;&#10;AI-generated content may be incorrect.">
            <a:extLst>
              <a:ext uri="{FF2B5EF4-FFF2-40B4-BE49-F238E27FC236}">
                <a16:creationId xmlns:a16="http://schemas.microsoft.com/office/drawing/2014/main" id="{D193BE8A-94BB-2B57-90B9-DC85651750E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517655" y="4372359"/>
            <a:ext cx="989801" cy="989801"/>
          </a:xfrm>
          <a:prstGeom prst="rect">
            <a:avLst/>
          </a:prstGeom>
        </p:spPr>
      </p:pic>
      <p:sp>
        <p:nvSpPr>
          <p:cNvPr id="28" name="TextBox 27">
            <a:extLst>
              <a:ext uri="{FF2B5EF4-FFF2-40B4-BE49-F238E27FC236}">
                <a16:creationId xmlns:a16="http://schemas.microsoft.com/office/drawing/2014/main" id="{CAA373FE-A9CE-1BB8-0793-C6102F434DEA}"/>
              </a:ext>
            </a:extLst>
          </p:cNvPr>
          <p:cNvSpPr txBox="1"/>
          <p:nvPr/>
        </p:nvSpPr>
        <p:spPr>
          <a:xfrm>
            <a:off x="933844" y="2866866"/>
            <a:ext cx="215741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no </a:t>
            </a:r>
            <a:r>
              <a:rPr kumimoji="0" lang="et-EE" sz="1600" b="0" i="0" u="none" strike="noStrike" kern="1200" cap="none" spc="0" normalizeH="0" baseline="0" noProof="0" err="1">
                <a:ln>
                  <a:noFill/>
                </a:ln>
                <a:solidFill>
                  <a:srgbClr val="FFFFFF"/>
                </a:solidFill>
                <a:effectLst/>
                <a:uLnTx/>
                <a:uFillTx/>
                <a:latin typeface="Aino"/>
                <a:ea typeface="+mn-ea"/>
                <a:cs typeface="+mn-cs"/>
              </a:rPr>
              <a:t>red</a:t>
            </a:r>
            <a:r>
              <a:rPr kumimoji="0" lang="et-EE" sz="1600" b="0" i="0" u="none" strike="noStrike" kern="1200" cap="none" spc="0" normalizeH="0" baseline="0" noProof="0">
                <a:ln>
                  <a:noFill/>
                </a:ln>
                <a:solidFill>
                  <a:srgbClr val="FFFFFF"/>
                </a:solidFill>
                <a:effectLst/>
                <a:uLnTx/>
                <a:uFillTx/>
                <a:latin typeface="Aino"/>
                <a:ea typeface="+mn-ea"/>
                <a:cs typeface="+mn-cs"/>
              </a:rPr>
              <a:t> tape and </a:t>
            </a:r>
            <a:r>
              <a:rPr kumimoji="0" lang="et-EE" sz="1600" b="0" i="0" u="none" strike="noStrike" kern="1200" cap="none" spc="0" normalizeH="0" baseline="0" noProof="0" err="1">
                <a:ln>
                  <a:noFill/>
                </a:ln>
                <a:solidFill>
                  <a:srgbClr val="FFFFFF"/>
                </a:solidFill>
                <a:effectLst/>
                <a:uLnTx/>
                <a:uFillTx/>
                <a:latin typeface="Aino"/>
                <a:ea typeface="+mn-ea"/>
                <a:cs typeface="+mn-cs"/>
              </a:rPr>
              <a:t>direct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contact</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decision-makers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29" name="TextBox 28">
            <a:extLst>
              <a:ext uri="{FF2B5EF4-FFF2-40B4-BE49-F238E27FC236}">
                <a16:creationId xmlns:a16="http://schemas.microsoft.com/office/drawing/2014/main" id="{E7ADB1DA-E843-B6F8-13A4-9FD3AC88A177}"/>
              </a:ext>
            </a:extLst>
          </p:cNvPr>
          <p:cNvSpPr txBox="1"/>
          <p:nvPr/>
        </p:nvSpPr>
        <p:spPr>
          <a:xfrm>
            <a:off x="1058859" y="5530848"/>
            <a:ext cx="190738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fast</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agile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digital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ecosystem</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0" name="TextBox 29">
            <a:extLst>
              <a:ext uri="{FF2B5EF4-FFF2-40B4-BE49-F238E27FC236}">
                <a16:creationId xmlns:a16="http://schemas.microsoft.com/office/drawing/2014/main" id="{CF489E64-66D2-2C0D-B645-79CAC37BA37C}"/>
              </a:ext>
            </a:extLst>
          </p:cNvPr>
          <p:cNvSpPr txBox="1"/>
          <p:nvPr/>
        </p:nvSpPr>
        <p:spPr>
          <a:xfrm>
            <a:off x="4982168" y="2866866"/>
            <a:ext cx="26594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a:ln>
                  <a:noFill/>
                </a:ln>
                <a:solidFill>
                  <a:srgbClr val="FFFFFF"/>
                </a:solidFill>
                <a:effectLst/>
                <a:uLnTx/>
                <a:uFillTx/>
                <a:latin typeface="Aino"/>
                <a:ea typeface="+mn-ea"/>
                <a:cs typeface="+mn-cs"/>
              </a:rPr>
              <a:t>25% of </a:t>
            </a:r>
            <a:r>
              <a:rPr kumimoji="0" lang="et-EE" sz="1600" b="0" i="0" u="none" strike="noStrike" kern="1200" cap="none" spc="0" normalizeH="0" baseline="0" noProof="0" err="1">
                <a:ln>
                  <a:noFill/>
                </a:ln>
                <a:solidFill>
                  <a:srgbClr val="FFFFFF"/>
                </a:solidFill>
                <a:effectLst/>
                <a:uLnTx/>
                <a:uFillTx/>
                <a:latin typeface="Aino"/>
                <a:ea typeface="+mn-ea"/>
                <a:cs typeface="+mn-cs"/>
              </a:rPr>
              <a:t>university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graduates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come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from</a:t>
            </a:r>
            <a:r>
              <a:rPr kumimoji="0" lang="et-EE" sz="1600" b="0" i="0" u="none" strike="noStrike" kern="1200" cap="none" spc="0" normalizeH="0" baseline="0" noProof="0">
                <a:ln>
                  <a:noFill/>
                </a:ln>
                <a:solidFill>
                  <a:srgbClr val="FFFFFF"/>
                </a:solidFill>
                <a:effectLst/>
                <a:uLnTx/>
                <a:uFillTx/>
                <a:latin typeface="Aino"/>
                <a:ea typeface="+mn-ea"/>
                <a:cs typeface="+mn-cs"/>
              </a:rPr>
              <a:t> STEM </a:t>
            </a:r>
            <a:r>
              <a:rPr kumimoji="0" lang="et-EE" sz="1600" b="0" i="0" u="none" strike="noStrike" kern="1200" cap="none" spc="0" normalizeH="0" baseline="0" noProof="0" err="1">
                <a:ln>
                  <a:noFill/>
                </a:ln>
                <a:solidFill>
                  <a:srgbClr val="FFFFFF"/>
                </a:solidFill>
                <a:effectLst/>
                <a:uLnTx/>
                <a:uFillTx/>
                <a:latin typeface="Aino"/>
                <a:ea typeface="+mn-ea"/>
                <a:cs typeface="+mn-cs"/>
              </a:rPr>
              <a:t>fields</a:t>
            </a:r>
            <a:r>
              <a:rPr kumimoji="0" lang="et-EE" sz="1600" b="0" i="0" u="none" strike="noStrike" kern="1200" cap="none" spc="0" normalizeH="0" baseline="0" noProof="0">
                <a:ln>
                  <a:noFill/>
                </a:ln>
                <a:solidFill>
                  <a:srgbClr val="FFFFFF"/>
                </a:solidFill>
                <a:effectLst/>
                <a:uLnTx/>
                <a:uFillTx/>
                <a:latin typeface="Aino"/>
                <a:ea typeface="+mn-ea"/>
                <a:cs typeface="+mn-cs"/>
              </a:rPr>
              <a:t> </a:t>
            </a:r>
          </a:p>
        </p:txBody>
      </p:sp>
      <p:sp>
        <p:nvSpPr>
          <p:cNvPr id="31" name="TextBox 30">
            <a:extLst>
              <a:ext uri="{FF2B5EF4-FFF2-40B4-BE49-F238E27FC236}">
                <a16:creationId xmlns:a16="http://schemas.microsoft.com/office/drawing/2014/main" id="{5FEA33F3-C3C2-A1EA-9761-7071B1071CB0}"/>
              </a:ext>
            </a:extLst>
          </p:cNvPr>
          <p:cNvSpPr txBox="1"/>
          <p:nvPr/>
        </p:nvSpPr>
        <p:spPr>
          <a:xfrm>
            <a:off x="5063326" y="5530848"/>
            <a:ext cx="249713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high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environmental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awareness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expanding</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to</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industry</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2" name="TextBox 31">
            <a:extLst>
              <a:ext uri="{FF2B5EF4-FFF2-40B4-BE49-F238E27FC236}">
                <a16:creationId xmlns:a16="http://schemas.microsoft.com/office/drawing/2014/main" id="{6F02C455-5C46-F55C-6279-E54BB1729E1F}"/>
              </a:ext>
            </a:extLst>
          </p:cNvPr>
          <p:cNvSpPr txBox="1"/>
          <p:nvPr/>
        </p:nvSpPr>
        <p:spPr>
          <a:xfrm>
            <a:off x="8799115" y="2876518"/>
            <a:ext cx="2443163"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connection</a:t>
            </a:r>
            <a:r>
              <a:rPr kumimoji="0" lang="et-EE" sz="1600" b="0" i="0" u="none" strike="noStrike" kern="1200" cap="none" spc="0" normalizeH="0" baseline="0" noProof="0">
                <a:ln>
                  <a:noFill/>
                </a:ln>
                <a:solidFill>
                  <a:srgbClr val="FFFFFF"/>
                </a:solidFill>
                <a:effectLst/>
                <a:uLnTx/>
                <a:uFillTx/>
                <a:latin typeface="Aino"/>
                <a:ea typeface="+mn-ea"/>
                <a:cs typeface="+mn-cs"/>
              </a:rPr>
              <a:t> to EU market and </a:t>
            </a:r>
            <a:r>
              <a:rPr kumimoji="0" lang="et-EE" sz="1600" b="0" i="0" u="none" strike="noStrike" kern="1200" cap="none" spc="0" normalizeH="0" baseline="0" noProof="0" err="1">
                <a:ln>
                  <a:noFill/>
                </a:ln>
                <a:solidFill>
                  <a:srgbClr val="FFFFFF"/>
                </a:solidFill>
                <a:effectLst/>
                <a:uLnTx/>
                <a:uFillTx/>
                <a:latin typeface="Aino"/>
                <a:ea typeface="+mn-ea"/>
                <a:cs typeface="+mn-cs"/>
              </a:rPr>
              <a:t>compliance</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with</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its</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security</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standards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
        <p:nvSpPr>
          <p:cNvPr id="33" name="TextBox 32">
            <a:extLst>
              <a:ext uri="{FF2B5EF4-FFF2-40B4-BE49-F238E27FC236}">
                <a16:creationId xmlns:a16="http://schemas.microsoft.com/office/drawing/2014/main" id="{96906766-C965-51AF-B5CF-AE2FB940C471}"/>
              </a:ext>
            </a:extLst>
          </p:cNvPr>
          <p:cNvSpPr txBox="1"/>
          <p:nvPr/>
        </p:nvSpPr>
        <p:spPr>
          <a:xfrm>
            <a:off x="8841977" y="5530847"/>
            <a:ext cx="244316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600" b="0" i="0" u="none" strike="noStrike" kern="1200" cap="none" spc="0" normalizeH="0" baseline="0" noProof="0" err="1">
                <a:ln>
                  <a:noFill/>
                </a:ln>
                <a:solidFill>
                  <a:srgbClr val="FFFFFF"/>
                </a:solidFill>
                <a:effectLst/>
                <a:uLnTx/>
                <a:uFillTx/>
                <a:latin typeface="Aino"/>
                <a:ea typeface="+mn-ea"/>
                <a:cs typeface="+mn-cs"/>
              </a:rPr>
              <a:t>experience</a:t>
            </a:r>
            <a:r>
              <a:rPr kumimoji="0" lang="et-EE" sz="1600" b="0" i="0" u="none" strike="noStrike" kern="1200" cap="none" spc="0" normalizeH="0" baseline="0" noProof="0">
                <a:ln>
                  <a:noFill/>
                </a:ln>
                <a:solidFill>
                  <a:srgbClr val="FFFFFF"/>
                </a:solidFill>
                <a:effectLst/>
                <a:uLnTx/>
                <a:uFillTx/>
                <a:latin typeface="Aino"/>
                <a:ea typeface="+mn-ea"/>
                <a:cs typeface="+mn-cs"/>
              </a:rPr>
              <a:t> in </a:t>
            </a:r>
            <a:r>
              <a:rPr kumimoji="0" lang="et-EE" sz="1600" b="0" i="0" u="none" strike="noStrike" kern="1200" cap="none" spc="0" normalizeH="0" baseline="0" noProof="0" err="1">
                <a:ln>
                  <a:noFill/>
                </a:ln>
                <a:solidFill>
                  <a:srgbClr val="FFFFFF"/>
                </a:solidFill>
                <a:effectLst/>
                <a:uLnTx/>
                <a:uFillTx/>
                <a:latin typeface="Aino"/>
                <a:ea typeface="+mn-ea"/>
                <a:cs typeface="+mn-cs"/>
              </a:rPr>
              <a:t>global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trade</a:t>
            </a:r>
            <a:r>
              <a:rPr kumimoji="0" lang="et-EE" sz="1600" b="0" i="0" u="none" strike="noStrike" kern="1200" cap="none" spc="0" normalizeH="0" baseline="0" noProof="0">
                <a:ln>
                  <a:noFill/>
                </a:ln>
                <a:solidFill>
                  <a:srgbClr val="FFFFFF"/>
                </a:solidFill>
                <a:effectLst/>
                <a:uLnTx/>
                <a:uFillTx/>
                <a:latin typeface="Aino"/>
                <a:ea typeface="+mn-ea"/>
                <a:cs typeface="+mn-cs"/>
              </a:rPr>
              <a:t> and </a:t>
            </a:r>
            <a:r>
              <a:rPr kumimoji="0" lang="et-EE" sz="1600" b="0" i="0" u="none" strike="noStrike" kern="1200" cap="none" spc="0" normalizeH="0" baseline="0" noProof="0" err="1">
                <a:ln>
                  <a:noFill/>
                </a:ln>
                <a:solidFill>
                  <a:srgbClr val="FFFFFF"/>
                </a:solidFill>
                <a:effectLst/>
                <a:uLnTx/>
                <a:uFillTx/>
                <a:latin typeface="Aino"/>
                <a:ea typeface="+mn-ea"/>
                <a:cs typeface="+mn-cs"/>
              </a:rPr>
              <a:t>international</a:t>
            </a:r>
            <a:r>
              <a:rPr kumimoji="0" lang="et-EE" sz="1600" b="0" i="0" u="none" strike="noStrike" kern="1200" cap="none" spc="0" normalizeH="0" baseline="0" noProof="0">
                <a:ln>
                  <a:noFill/>
                </a:ln>
                <a:solidFill>
                  <a:srgbClr val="FFFFFF"/>
                </a:solidFill>
                <a:effectLst/>
                <a:uLnTx/>
                <a:uFillTx/>
                <a:latin typeface="Aino"/>
                <a:ea typeface="+mn-ea"/>
                <a:cs typeface="+mn-cs"/>
              </a:rPr>
              <a:t> </a:t>
            </a:r>
            <a:r>
              <a:rPr kumimoji="0" lang="et-EE" sz="1600" b="0" i="0" u="none" strike="noStrike" kern="1200" cap="none" spc="0" normalizeH="0" baseline="0" noProof="0" err="1">
                <a:ln>
                  <a:noFill/>
                </a:ln>
                <a:solidFill>
                  <a:srgbClr val="FFFFFF"/>
                </a:solidFill>
                <a:effectLst/>
                <a:uLnTx/>
                <a:uFillTx/>
                <a:latin typeface="Aino"/>
                <a:ea typeface="+mn-ea"/>
                <a:cs typeface="+mn-cs"/>
              </a:rPr>
              <a:t>partners</a:t>
            </a:r>
            <a:endParaRPr kumimoji="0" lang="et-EE" sz="1600" b="0" i="0" u="none" strike="noStrike" kern="1200" cap="none" spc="0" normalizeH="0" baseline="0" noProof="0">
              <a:ln>
                <a:noFill/>
              </a:ln>
              <a:solidFill>
                <a:srgbClr val="FFFFFF"/>
              </a:solidFill>
              <a:effectLst/>
              <a:uLnTx/>
              <a:uFillTx/>
              <a:latin typeface="Aino"/>
              <a:ea typeface="+mn-ea"/>
              <a:cs typeface="+mn-cs"/>
            </a:endParaRPr>
          </a:p>
        </p:txBody>
      </p:sp>
    </p:spTree>
    <p:custDataLst>
      <p:tags r:id="rId1"/>
    </p:custDataLst>
    <p:extLst>
      <p:ext uri="{BB962C8B-B14F-4D97-AF65-F5344CB8AC3E}">
        <p14:creationId xmlns:p14="http://schemas.microsoft.com/office/powerpoint/2010/main" val="29475776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500" fill="hold"/>
                                        <p:tgtEl>
                                          <p:spTgt spid="21"/>
                                        </p:tgtEl>
                                        <p:attrNameLst>
                                          <p:attrName>ppt_x</p:attrName>
                                        </p:attrNameLst>
                                      </p:cBhvr>
                                      <p:tavLst>
                                        <p:tav tm="0">
                                          <p:val>
                                            <p:strVal val="#ppt_x"/>
                                          </p:val>
                                        </p:tav>
                                        <p:tav tm="100000">
                                          <p:val>
                                            <p:strVal val="#ppt_x"/>
                                          </p:val>
                                        </p:tav>
                                      </p:tavLst>
                                    </p:anim>
                                    <p:anim calcmode="lin" valueType="num">
                                      <p:cBhvr additive="base">
                                        <p:cTn id="48" dur="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additive="base">
                                        <p:cTn id="61" dur="500" fill="hold"/>
                                        <p:tgtEl>
                                          <p:spTgt spid="33"/>
                                        </p:tgtEl>
                                        <p:attrNameLst>
                                          <p:attrName>ppt_x</p:attrName>
                                        </p:attrNameLst>
                                      </p:cBhvr>
                                      <p:tavLst>
                                        <p:tav tm="0">
                                          <p:val>
                                            <p:strVal val="#ppt_x"/>
                                          </p:val>
                                        </p:tav>
                                        <p:tav tm="100000">
                                          <p:val>
                                            <p:strVal val="#ppt_x"/>
                                          </p:val>
                                        </p:tav>
                                      </p:tavLst>
                                    </p:anim>
                                    <p:anim calcmode="lin" valueType="num">
                                      <p:cBhvr additive="base">
                                        <p:cTn id="6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CCFA482-5971-BBD6-6256-935EB11258B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E737A941-1A9D-373D-39DA-93A3EC900F22}"/>
              </a:ext>
            </a:extLst>
          </p:cNvPr>
          <p:cNvSpPr/>
          <p:nvPr/>
        </p:nvSpPr>
        <p:spPr>
          <a:xfrm>
            <a:off x="0" y="-11245"/>
            <a:ext cx="12192000" cy="688049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1AE827EB-70F4-CE05-6FE9-4CBB115A9562}"/>
              </a:ext>
            </a:extLst>
          </p:cNvPr>
          <p:cNvSpPr>
            <a:spLocks noGrp="1"/>
          </p:cNvSpPr>
          <p:nvPr>
            <p:ph type="body" sz="quarter" idx="11"/>
          </p:nvPr>
        </p:nvSpPr>
        <p:spPr/>
        <p:txBody>
          <a:bodyPr/>
          <a:lstStyle/>
          <a:p>
            <a:r>
              <a:rPr lang="et-EE" dirty="0" err="1"/>
              <a:t>shared</a:t>
            </a:r>
            <a:r>
              <a:rPr lang="et-EE" dirty="0"/>
              <a:t> </a:t>
            </a:r>
            <a:r>
              <a:rPr lang="et-EE" dirty="0" err="1"/>
              <a:t>platforms</a:t>
            </a:r>
            <a:endParaRPr lang="et-EE" dirty="0"/>
          </a:p>
          <a:p>
            <a:r>
              <a:rPr lang="et-EE" dirty="0" err="1"/>
              <a:t>cross-border</a:t>
            </a:r>
            <a:r>
              <a:rPr lang="et-EE" dirty="0"/>
              <a:t> </a:t>
            </a:r>
            <a:r>
              <a:rPr lang="et-EE" dirty="0" err="1"/>
              <a:t>projects</a:t>
            </a:r>
            <a:endParaRPr lang="et-EE" dirty="0"/>
          </a:p>
          <a:p>
            <a:r>
              <a:rPr lang="et-EE" dirty="0" err="1"/>
              <a:t>unique</a:t>
            </a:r>
            <a:r>
              <a:rPr lang="et-EE" dirty="0"/>
              <a:t> semi-</a:t>
            </a:r>
            <a:r>
              <a:rPr lang="et-EE" dirty="0" err="1"/>
              <a:t>autonomous</a:t>
            </a:r>
            <a:r>
              <a:rPr lang="et-EE" dirty="0"/>
              <a:t> </a:t>
            </a:r>
            <a:r>
              <a:rPr lang="et-EE" dirty="0" err="1"/>
              <a:t>solutions</a:t>
            </a:r>
            <a:r>
              <a:rPr lang="et-EE" dirty="0"/>
              <a:t> </a:t>
            </a:r>
          </a:p>
          <a:p>
            <a:r>
              <a:rPr lang="et-EE" dirty="0" err="1"/>
              <a:t>urban</a:t>
            </a:r>
            <a:r>
              <a:rPr lang="et-EE" dirty="0"/>
              <a:t> data </a:t>
            </a:r>
            <a:r>
              <a:rPr lang="et-EE" dirty="0" err="1"/>
              <a:t>collection</a:t>
            </a:r>
            <a:r>
              <a:rPr lang="et-EE" dirty="0"/>
              <a:t> and </a:t>
            </a:r>
            <a:r>
              <a:rPr lang="et-EE" dirty="0" err="1"/>
              <a:t>sharing</a:t>
            </a:r>
            <a:endParaRPr lang="et-EE" dirty="0"/>
          </a:p>
          <a:p>
            <a:r>
              <a:rPr lang="et-EE" dirty="0"/>
              <a:t>Estonia as a </a:t>
            </a:r>
            <a:r>
              <a:rPr lang="et-EE" dirty="0" err="1"/>
              <a:t>testbed</a:t>
            </a:r>
            <a:endParaRPr lang="et-EE" dirty="0"/>
          </a:p>
        </p:txBody>
      </p:sp>
      <p:sp>
        <p:nvSpPr>
          <p:cNvPr id="4" name="Title 3">
            <a:extLst>
              <a:ext uri="{FF2B5EF4-FFF2-40B4-BE49-F238E27FC236}">
                <a16:creationId xmlns:a16="http://schemas.microsoft.com/office/drawing/2014/main" id="{8672F89E-D463-71EF-CB60-CD1800749008}"/>
              </a:ext>
            </a:extLst>
          </p:cNvPr>
          <p:cNvSpPr>
            <a:spLocks noGrp="1"/>
          </p:cNvSpPr>
          <p:nvPr>
            <p:ph type="title"/>
          </p:nvPr>
        </p:nvSpPr>
        <p:spPr/>
        <p:txBody>
          <a:bodyPr/>
          <a:lstStyle/>
          <a:p>
            <a:r>
              <a:rPr lang="et-EE" dirty="0" err="1"/>
              <a:t>smart</a:t>
            </a:r>
            <a:r>
              <a:rPr lang="et-EE" dirty="0"/>
              <a:t> </a:t>
            </a:r>
            <a:r>
              <a:rPr lang="et-EE" dirty="0" err="1"/>
              <a:t>city</a:t>
            </a:r>
            <a:endParaRPr lang="et-EE" dirty="0"/>
          </a:p>
        </p:txBody>
      </p:sp>
      <p:sp>
        <p:nvSpPr>
          <p:cNvPr id="5" name="Text Placeholder 4">
            <a:extLst>
              <a:ext uri="{FF2B5EF4-FFF2-40B4-BE49-F238E27FC236}">
                <a16:creationId xmlns:a16="http://schemas.microsoft.com/office/drawing/2014/main" id="{53806CAD-0C27-611C-9FA1-44F91539774A}"/>
              </a:ext>
            </a:extLst>
          </p:cNvPr>
          <p:cNvSpPr>
            <a:spLocks noGrp="1"/>
          </p:cNvSpPr>
          <p:nvPr>
            <p:ph type="body" sz="quarter" idx="13"/>
          </p:nvPr>
        </p:nvSpPr>
        <p:spPr/>
        <p:txBody>
          <a:bodyPr/>
          <a:lstStyle/>
          <a:p>
            <a:r>
              <a:rPr lang="et-EE" dirty="0" err="1"/>
              <a:t>smartest</a:t>
            </a:r>
            <a:r>
              <a:rPr lang="et-EE" dirty="0"/>
              <a:t> </a:t>
            </a:r>
            <a:r>
              <a:rPr lang="et-EE" dirty="0" err="1"/>
              <a:t>living</a:t>
            </a:r>
            <a:r>
              <a:rPr lang="et-EE" dirty="0"/>
              <a:t> </a:t>
            </a:r>
            <a:r>
              <a:rPr lang="et-EE" dirty="0" err="1"/>
              <a:t>environment</a:t>
            </a:r>
            <a:endParaRPr lang="et-EE" dirty="0"/>
          </a:p>
        </p:txBody>
      </p:sp>
    </p:spTree>
    <p:extLst>
      <p:ext uri="{BB962C8B-B14F-4D97-AF65-F5344CB8AC3E}">
        <p14:creationId xmlns:p14="http://schemas.microsoft.com/office/powerpoint/2010/main" val="3415887255"/>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5">
            <a:extLst>
              <a:ext uri="{FF2B5EF4-FFF2-40B4-BE49-F238E27FC236}">
                <a16:creationId xmlns:a16="http://schemas.microsoft.com/office/drawing/2014/main" id="{BEF4EED9-E71B-EBC8-A44A-F3EFC33DE7A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2F0281D4-2DD6-FF9D-2527-65544FACFE62}"/>
              </a:ext>
            </a:extLst>
          </p:cNvPr>
          <p:cNvSpPr/>
          <p:nvPr/>
        </p:nvSpPr>
        <p:spPr>
          <a:xfrm>
            <a:off x="-10788" y="-13397"/>
            <a:ext cx="12202788" cy="6885384"/>
          </a:xfrm>
          <a:prstGeom prst="rect">
            <a:avLst/>
          </a:prstGeom>
          <a:gradFill>
            <a:gsLst>
              <a:gs pos="100000">
                <a:schemeClr val="bg2">
                  <a:lumMod val="10000"/>
                  <a:alpha val="80000"/>
                </a:schemeClr>
              </a:gs>
              <a:gs pos="0">
                <a:schemeClr val="bg2">
                  <a:alpha val="0"/>
                  <a:lumMod val="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0F1F2"/>
              </a:solidFill>
              <a:effectLst/>
              <a:uLnTx/>
              <a:uFillTx/>
              <a:latin typeface="Aino"/>
              <a:ea typeface="+mn-ea"/>
              <a:cs typeface="+mn-cs"/>
            </a:endParaRPr>
          </a:p>
        </p:txBody>
      </p:sp>
      <p:sp>
        <p:nvSpPr>
          <p:cNvPr id="2" name="Text Placeholder 8">
            <a:extLst>
              <a:ext uri="{FF2B5EF4-FFF2-40B4-BE49-F238E27FC236}">
                <a16:creationId xmlns:a16="http://schemas.microsoft.com/office/drawing/2014/main" id="{995C45A9-3E51-1229-87CD-6AF6D25C2DC6}"/>
              </a:ext>
            </a:extLst>
          </p:cNvPr>
          <p:cNvSpPr>
            <a:spLocks noGrp="1"/>
          </p:cNvSpPr>
          <p:nvPr>
            <p:ph type="body" sz="quarter" idx="11"/>
          </p:nvPr>
        </p:nvSpPr>
        <p:spPr>
          <a:xfrm>
            <a:off x="555279" y="3932878"/>
            <a:ext cx="8415113" cy="3168352"/>
          </a:xfrm>
        </p:spPr>
        <p:txBody>
          <a:bodyPr/>
          <a:lstStyle/>
          <a:p>
            <a:pPr marL="285750" indent="-285750">
              <a:buClr>
                <a:schemeClr val="bg1"/>
              </a:buClr>
              <a:buFont typeface="Aino" panose="02000603040504020204" pitchFamily="50" charset="-70"/>
              <a:buChar char="+"/>
            </a:pP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endParaRPr lang="et-EE" dirty="0">
              <a:solidFill>
                <a:srgbClr val="F0F1F2"/>
              </a:solidFill>
              <a:latin typeface="+mn-lt"/>
            </a:endParaRPr>
          </a:p>
          <a:p>
            <a:pPr marL="285750" indent="-285750">
              <a:buFont typeface="Aino" panose="02000603040504020204" pitchFamily="50" charset="-70"/>
              <a:buChar char="+"/>
            </a:pPr>
            <a:r>
              <a:rPr lang="et-EE" dirty="0" err="1">
                <a:solidFill>
                  <a:srgbClr val="F0F1F2"/>
                </a:solidFill>
                <a:latin typeface="+mn-lt"/>
              </a:rPr>
              <a:t>w</a:t>
            </a:r>
            <a:r>
              <a:rPr lang="et-EE" b="0" i="0" u="none" strike="noStrike" dirty="0" err="1">
                <a:solidFill>
                  <a:srgbClr val="F0F1F2"/>
                </a:solidFill>
                <a:effectLst/>
                <a:latin typeface="+mn-lt"/>
              </a:rPr>
              <a:t>e</a:t>
            </a:r>
            <a:r>
              <a:rPr lang="et-EE" b="0" i="0" u="none" strike="noStrike" dirty="0">
                <a:solidFill>
                  <a:srgbClr val="F0F1F2"/>
                </a:solidFill>
                <a:effectLst/>
                <a:latin typeface="+mn-lt"/>
              </a:rPr>
              <a:t> make </a:t>
            </a:r>
            <a:r>
              <a:rPr lang="et-EE" b="0" i="0" u="none" strike="noStrike" dirty="0" err="1">
                <a:solidFill>
                  <a:srgbClr val="F0F1F2"/>
                </a:solidFill>
                <a:effectLst/>
                <a:latin typeface="+mn-lt"/>
              </a:rPr>
              <a:t>iron</a:t>
            </a:r>
            <a:r>
              <a:rPr lang="et-EE" b="0" i="0" u="none" strike="noStrike" dirty="0">
                <a:solidFill>
                  <a:srgbClr val="F0F1F2"/>
                </a:solidFill>
                <a:effectLst/>
                <a:latin typeface="+mn-lt"/>
              </a:rPr>
              <a:t> </a:t>
            </a:r>
            <a:r>
              <a:rPr lang="et-EE" b="0" i="0" u="none" strike="noStrike" dirty="0" err="1">
                <a:solidFill>
                  <a:srgbClr val="F0F1F2"/>
                </a:solidFill>
                <a:effectLst/>
                <a:latin typeface="+mn-lt"/>
              </a:rPr>
              <a:t>smart</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b="0" i="0" u="none" strike="noStrike" dirty="0">
                <a:solidFill>
                  <a:srgbClr val="F0F1F2"/>
                </a:solidFill>
                <a:effectLst/>
                <a:latin typeface="+mn-lt"/>
              </a:rPr>
              <a:t>p</a:t>
            </a:r>
            <a:r>
              <a:rPr lang="en-US" b="0" i="0" u="none" strike="noStrike" dirty="0" err="1">
                <a:solidFill>
                  <a:srgbClr val="F0F1F2"/>
                </a:solidFill>
                <a:effectLst/>
                <a:latin typeface="+mn-lt"/>
              </a:rPr>
              <a:t>roviding</a:t>
            </a:r>
            <a:r>
              <a:rPr lang="en-US" b="0" i="0" u="none" strike="noStrike" dirty="0">
                <a:solidFill>
                  <a:srgbClr val="F0F1F2"/>
                </a:solidFill>
                <a:effectLst/>
                <a:latin typeface="+mn-lt"/>
              </a:rPr>
              <a:t> advanced solutions to enhance global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capabilities  </a:t>
            </a:r>
          </a:p>
          <a:p>
            <a:pPr marL="285750" indent="-285750">
              <a:buClr>
                <a:schemeClr val="bg1"/>
              </a:buClr>
              <a:buFont typeface="Aino" panose="02000603040504020204" pitchFamily="50" charset="-70"/>
              <a:buChar char="+"/>
            </a:pPr>
            <a:r>
              <a:rPr lang="et-EE" dirty="0">
                <a:solidFill>
                  <a:srgbClr val="F0F1F2"/>
                </a:solidFill>
                <a:latin typeface="+mn-lt"/>
              </a:rPr>
              <a:t>r</a:t>
            </a:r>
            <a:r>
              <a:rPr lang="en-US" b="0" i="0" u="none" strike="noStrike" dirty="0" err="1">
                <a:solidFill>
                  <a:srgbClr val="F0F1F2"/>
                </a:solidFill>
                <a:effectLst/>
                <a:latin typeface="+mn-lt"/>
              </a:rPr>
              <a:t>apid</a:t>
            </a:r>
            <a:r>
              <a:rPr lang="en-US" b="0" i="0" u="none" strike="noStrike" dirty="0">
                <a:solidFill>
                  <a:srgbClr val="F0F1F2"/>
                </a:solidFill>
                <a:effectLst/>
                <a:latin typeface="+mn-lt"/>
              </a:rPr>
              <a:t> innovation and adaption enabled by </a:t>
            </a:r>
            <a:r>
              <a:rPr lang="en-GB" b="0" i="0" u="none" strike="noStrike" dirty="0">
                <a:solidFill>
                  <a:srgbClr val="F0F1F2"/>
                </a:solidFill>
                <a:effectLst/>
                <a:latin typeface="+mn-lt"/>
              </a:rPr>
              <a:t>favourable</a:t>
            </a:r>
            <a:r>
              <a:rPr lang="en-US" b="0" i="0" u="none" strike="noStrike" dirty="0">
                <a:solidFill>
                  <a:srgbClr val="F0F1F2"/>
                </a:solidFill>
                <a:effectLst/>
                <a:latin typeface="+mn-lt"/>
              </a:rPr>
              <a:t> business environment  </a:t>
            </a:r>
          </a:p>
          <a:p>
            <a:pPr marL="285750" indent="-285750">
              <a:buClr>
                <a:schemeClr val="bg1"/>
              </a:buClr>
              <a:buFont typeface="Aino" panose="02000603040504020204" pitchFamily="50" charset="-70"/>
              <a:buChar char="+"/>
            </a:pPr>
            <a:r>
              <a:rPr lang="et-EE" dirty="0">
                <a:solidFill>
                  <a:srgbClr val="F0F1F2"/>
                </a:solidFill>
                <a:latin typeface="+mn-lt"/>
              </a:rPr>
              <a:t>w</a:t>
            </a:r>
            <a:r>
              <a:rPr lang="en-US" dirty="0">
                <a:solidFill>
                  <a:srgbClr val="F0F1F2"/>
                </a:solidFill>
                <a:latin typeface="+mn-lt"/>
              </a:rPr>
              <a:t>e p</a:t>
            </a:r>
            <a:r>
              <a:rPr lang="en-US" b="0" i="0" u="none" strike="noStrike" dirty="0">
                <a:solidFill>
                  <a:srgbClr val="F0F1F2"/>
                </a:solidFill>
                <a:effectLst/>
                <a:latin typeface="+mn-lt"/>
              </a:rPr>
              <a:t>ledge over </a:t>
            </a:r>
            <a:r>
              <a:rPr lang="et-EE" b="0" i="0" u="none" strike="noStrike" dirty="0">
                <a:solidFill>
                  <a:srgbClr val="F0F1F2"/>
                </a:solidFill>
                <a:effectLst/>
                <a:latin typeface="+mn-lt"/>
              </a:rPr>
              <a:t>5</a:t>
            </a:r>
            <a:r>
              <a:rPr lang="en-US" b="0" i="0" u="none" strike="noStrike" dirty="0">
                <a:solidFill>
                  <a:srgbClr val="F0F1F2"/>
                </a:solidFill>
                <a:effectLst/>
                <a:latin typeface="+mn-lt"/>
              </a:rPr>
              <a:t>% of GDP to </a:t>
            </a:r>
            <a:r>
              <a:rPr lang="en-US" b="0" i="0" u="none" strike="noStrike" dirty="0" err="1">
                <a:solidFill>
                  <a:srgbClr val="F0F1F2"/>
                </a:solidFill>
                <a:effectLst/>
                <a:latin typeface="+mn-lt"/>
              </a:rPr>
              <a:t>defence</a:t>
            </a:r>
            <a:r>
              <a:rPr lang="en-US" b="0" i="0" u="none" strike="noStrike" dirty="0">
                <a:solidFill>
                  <a:srgbClr val="F0F1F2"/>
                </a:solidFill>
                <a:effectLst/>
                <a:latin typeface="+mn-lt"/>
              </a:rPr>
              <a:t>, work closely with NATO and support Ukraine to contribute to global security</a:t>
            </a:r>
            <a:endParaRPr lang="et-EE" b="0" i="0" u="none" strike="noStrike" dirty="0">
              <a:solidFill>
                <a:srgbClr val="F0F1F2"/>
              </a:solidFill>
              <a:effectLst/>
              <a:latin typeface="+mn-lt"/>
            </a:endParaRPr>
          </a:p>
          <a:p>
            <a:pPr marL="285750" indent="-285750">
              <a:buClr>
                <a:schemeClr val="bg1"/>
              </a:buClr>
              <a:buFont typeface="Aino" panose="02000603040504020204" pitchFamily="50" charset="-70"/>
              <a:buChar char="+"/>
            </a:pPr>
            <a:r>
              <a:rPr lang="et-EE" dirty="0">
                <a:solidFill>
                  <a:srgbClr val="F0F1F2"/>
                </a:solidFill>
                <a:latin typeface="+mn-lt"/>
              </a:rPr>
              <a:t>2/3 of </a:t>
            </a:r>
            <a:r>
              <a:rPr lang="et-EE" dirty="0" err="1">
                <a:solidFill>
                  <a:srgbClr val="F0F1F2"/>
                </a:solidFill>
                <a:latin typeface="+mn-lt"/>
              </a:rPr>
              <a:t>the</a:t>
            </a:r>
            <a:r>
              <a:rPr lang="et-EE" dirty="0">
                <a:solidFill>
                  <a:srgbClr val="F0F1F2"/>
                </a:solidFill>
                <a:latin typeface="+mn-lt"/>
              </a:rPr>
              <a:t> </a:t>
            </a:r>
            <a:r>
              <a:rPr lang="et-EE" dirty="0" err="1">
                <a:solidFill>
                  <a:srgbClr val="F0F1F2"/>
                </a:solidFill>
                <a:latin typeface="+mn-lt"/>
              </a:rPr>
              <a:t>defence</a:t>
            </a:r>
            <a:r>
              <a:rPr lang="et-EE" dirty="0">
                <a:solidFill>
                  <a:srgbClr val="F0F1F2"/>
                </a:solidFill>
                <a:latin typeface="+mn-lt"/>
              </a:rPr>
              <a:t> </a:t>
            </a:r>
            <a:r>
              <a:rPr lang="et-EE" dirty="0" err="1">
                <a:solidFill>
                  <a:srgbClr val="F0F1F2"/>
                </a:solidFill>
                <a:latin typeface="+mn-lt"/>
              </a:rPr>
              <a:t>industry´s</a:t>
            </a:r>
            <a:r>
              <a:rPr lang="et-EE" dirty="0">
                <a:solidFill>
                  <a:srgbClr val="F0F1F2"/>
                </a:solidFill>
                <a:latin typeface="+mn-lt"/>
              </a:rPr>
              <a:t> </a:t>
            </a:r>
            <a:r>
              <a:rPr lang="et-EE" dirty="0" err="1">
                <a:solidFill>
                  <a:srgbClr val="F0F1F2"/>
                </a:solidFill>
                <a:latin typeface="+mn-lt"/>
              </a:rPr>
              <a:t>output</a:t>
            </a:r>
            <a:r>
              <a:rPr lang="et-EE" dirty="0">
                <a:solidFill>
                  <a:srgbClr val="F0F1F2"/>
                </a:solidFill>
                <a:latin typeface="+mn-lt"/>
              </a:rPr>
              <a:t> </a:t>
            </a:r>
            <a:r>
              <a:rPr lang="et-EE" dirty="0" err="1">
                <a:solidFill>
                  <a:srgbClr val="F0F1F2"/>
                </a:solidFill>
                <a:latin typeface="+mn-lt"/>
              </a:rPr>
              <a:t>is</a:t>
            </a:r>
            <a:r>
              <a:rPr lang="et-EE" dirty="0">
                <a:solidFill>
                  <a:srgbClr val="F0F1F2"/>
                </a:solidFill>
                <a:latin typeface="+mn-lt"/>
              </a:rPr>
              <a:t> </a:t>
            </a:r>
            <a:r>
              <a:rPr lang="et-EE" dirty="0" err="1">
                <a:solidFill>
                  <a:srgbClr val="F0F1F2"/>
                </a:solidFill>
                <a:latin typeface="+mn-lt"/>
              </a:rPr>
              <a:t>exported</a:t>
            </a:r>
            <a:r>
              <a:rPr lang="et-EE" dirty="0">
                <a:solidFill>
                  <a:srgbClr val="F0F1F2"/>
                </a:solidFill>
                <a:latin typeface="+mn-lt"/>
              </a:rPr>
              <a:t>, </a:t>
            </a:r>
            <a:r>
              <a:rPr lang="en-US" dirty="0">
                <a:latin typeface="+mn-lt"/>
              </a:rPr>
              <a:t>exponential year-on-year growth with growing international demand</a:t>
            </a:r>
            <a:endParaRPr lang="et-EE" dirty="0">
              <a:latin typeface="+mn-lt"/>
            </a:endParaRPr>
          </a:p>
        </p:txBody>
      </p:sp>
      <p:sp>
        <p:nvSpPr>
          <p:cNvPr id="7" name="Title 1">
            <a:extLst>
              <a:ext uri="{FF2B5EF4-FFF2-40B4-BE49-F238E27FC236}">
                <a16:creationId xmlns:a16="http://schemas.microsoft.com/office/drawing/2014/main" id="{BE9695F1-975D-E65D-3181-3B2E8E83EC7E}"/>
              </a:ext>
            </a:extLst>
          </p:cNvPr>
          <p:cNvSpPr>
            <a:spLocks noGrp="1"/>
          </p:cNvSpPr>
          <p:nvPr>
            <p:ph type="title"/>
          </p:nvPr>
        </p:nvSpPr>
        <p:spPr>
          <a:xfrm>
            <a:off x="561208" y="554994"/>
            <a:ext cx="8426918" cy="692497"/>
          </a:xfrm>
        </p:spPr>
        <p:txBody>
          <a:bodyPr/>
          <a:lstStyle/>
          <a:p>
            <a:r>
              <a:rPr lang="et-EE" err="1">
                <a:latin typeface="+mj-lt"/>
              </a:rPr>
              <a:t>defence</a:t>
            </a:r>
            <a:endParaRPr lang="en-EE">
              <a:latin typeface="+mj-lt"/>
            </a:endParaRPr>
          </a:p>
        </p:txBody>
      </p:sp>
      <p:sp>
        <p:nvSpPr>
          <p:cNvPr id="4" name="Text Placeholder 3">
            <a:extLst>
              <a:ext uri="{FF2B5EF4-FFF2-40B4-BE49-F238E27FC236}">
                <a16:creationId xmlns:a16="http://schemas.microsoft.com/office/drawing/2014/main" id="{4B8525CD-8A77-5F14-412C-CB6024A696F3}"/>
              </a:ext>
            </a:extLst>
          </p:cNvPr>
          <p:cNvSpPr txBox="1">
            <a:spLocks/>
          </p:cNvSpPr>
          <p:nvPr/>
        </p:nvSpPr>
        <p:spPr>
          <a:xfrm>
            <a:off x="555279" y="1340946"/>
            <a:ext cx="6764857" cy="459453"/>
          </a:xfrm>
          <a:prstGeom prst="rect">
            <a:avLst/>
          </a:prstGeom>
        </p:spPr>
        <p:txBody>
          <a:bodyPr l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t-EE" sz="2200" b="0" i="0" u="none" strike="noStrike">
                <a:solidFill>
                  <a:schemeClr val="bg1"/>
                </a:solidFill>
                <a:effectLst/>
              </a:rPr>
              <a:t>h</a:t>
            </a:r>
            <a:r>
              <a:rPr lang="en-US" sz="2200" b="0" i="0" u="none" strike="noStrike" err="1">
                <a:solidFill>
                  <a:schemeClr val="bg1"/>
                </a:solidFill>
                <a:effectLst/>
              </a:rPr>
              <a:t>ub</a:t>
            </a:r>
            <a:r>
              <a:rPr lang="en-US" sz="2200" b="0" i="0" u="none" strike="noStrike">
                <a:solidFill>
                  <a:schemeClr val="bg1"/>
                </a:solidFill>
                <a:effectLst/>
              </a:rPr>
              <a:t> of </a:t>
            </a:r>
            <a:r>
              <a:rPr lang="et-EE" sz="2200" b="0" i="0" u="none" strike="noStrike">
                <a:solidFill>
                  <a:schemeClr val="bg1"/>
                </a:solidFill>
                <a:effectLst/>
              </a:rPr>
              <a:t>a</a:t>
            </a:r>
            <a:r>
              <a:rPr lang="en-US" sz="2200" b="0" i="0" u="none" strike="noStrike" err="1">
                <a:solidFill>
                  <a:schemeClr val="bg1"/>
                </a:solidFill>
                <a:effectLst/>
              </a:rPr>
              <a:t>gile</a:t>
            </a:r>
            <a:r>
              <a:rPr lang="en-US" sz="2200" b="0" i="0" u="none" strike="noStrike">
                <a:solidFill>
                  <a:schemeClr val="bg1"/>
                </a:solidFill>
                <a:effectLst/>
              </a:rPr>
              <a:t>, </a:t>
            </a:r>
            <a:r>
              <a:rPr lang="et-EE" sz="2200" b="0" i="0" u="none" strike="noStrike">
                <a:solidFill>
                  <a:schemeClr val="bg1"/>
                </a:solidFill>
                <a:effectLst/>
              </a:rPr>
              <a:t>a</a:t>
            </a:r>
            <a:r>
              <a:rPr lang="en-US" sz="2200" b="0" i="0" u="none" strike="noStrike" err="1">
                <a:solidFill>
                  <a:schemeClr val="bg1"/>
                </a:solidFill>
                <a:effectLst/>
              </a:rPr>
              <a:t>daptive</a:t>
            </a:r>
            <a:r>
              <a:rPr lang="en-US" sz="2200" b="0" i="0" u="none" strike="noStrike">
                <a:solidFill>
                  <a:schemeClr val="bg1"/>
                </a:solidFill>
                <a:effectLst/>
              </a:rPr>
              <a:t> and </a:t>
            </a:r>
            <a:r>
              <a:rPr lang="et-EE" sz="2200" b="0" i="0" u="none" strike="noStrike">
                <a:solidFill>
                  <a:schemeClr val="bg1"/>
                </a:solidFill>
                <a:effectLst/>
              </a:rPr>
              <a:t>a</a:t>
            </a:r>
            <a:r>
              <a:rPr lang="en-US" sz="2200" b="0" i="0" u="none" strike="noStrike" err="1">
                <a:solidFill>
                  <a:schemeClr val="bg1"/>
                </a:solidFill>
                <a:effectLst/>
              </a:rPr>
              <a:t>dvanced</a:t>
            </a:r>
            <a:r>
              <a:rPr lang="en-US" sz="2200" b="0" i="0" u="none" strike="noStrike">
                <a:solidFill>
                  <a:schemeClr val="bg1"/>
                </a:solidFill>
                <a:effectLst/>
              </a:rPr>
              <a:t> </a:t>
            </a:r>
            <a:r>
              <a:rPr lang="et-EE" sz="2200" b="0" i="0" u="none" strike="noStrike">
                <a:solidFill>
                  <a:schemeClr val="bg1"/>
                </a:solidFill>
                <a:effectLst/>
              </a:rPr>
              <a:t>d</a:t>
            </a:r>
            <a:r>
              <a:rPr lang="en-US" sz="2200" b="0" i="0" u="none" strike="noStrike" err="1">
                <a:solidFill>
                  <a:schemeClr val="bg1"/>
                </a:solidFill>
                <a:effectLst/>
              </a:rPr>
              <a:t>efence</a:t>
            </a:r>
            <a:r>
              <a:rPr lang="en-US" sz="2200" b="0" i="0" u="none" strike="noStrike">
                <a:solidFill>
                  <a:schemeClr val="bg1"/>
                </a:solidFill>
                <a:effectLst/>
              </a:rPr>
              <a:t> </a:t>
            </a:r>
            <a:endParaRPr kumimoji="0" lang="en-US" sz="2200" b="0" i="0" u="none" strike="noStrike" kern="1200" cap="none" spc="0" normalizeH="0" baseline="0" noProof="0">
              <a:ln>
                <a:noFill/>
              </a:ln>
              <a:solidFill>
                <a:schemeClr val="bg1"/>
              </a:solidFill>
              <a:effectLst/>
              <a:uLnTx/>
              <a:uFillTx/>
              <a:ea typeface="+mn-ea"/>
              <a:cs typeface="+mn-cs"/>
            </a:endParaRPr>
          </a:p>
        </p:txBody>
      </p:sp>
    </p:spTree>
    <p:extLst>
      <p:ext uri="{BB962C8B-B14F-4D97-AF65-F5344CB8AC3E}">
        <p14:creationId xmlns:p14="http://schemas.microsoft.com/office/powerpoint/2010/main" val="16670573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in a red dress standing in a field with rocks and water">
            <a:extLst>
              <a:ext uri="{FF2B5EF4-FFF2-40B4-BE49-F238E27FC236}">
                <a16:creationId xmlns:a16="http://schemas.microsoft.com/office/drawing/2014/main" id="{FE40B9C2-5262-24A0-50EF-07C5D873311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D9A8D8EF-7A1F-70FC-197A-5DB6970C173B}"/>
              </a:ext>
            </a:extLst>
          </p:cNvPr>
          <p:cNvSpPr/>
          <p:nvPr/>
        </p:nvSpPr>
        <p:spPr>
          <a:xfrm>
            <a:off x="0" y="-16932"/>
            <a:ext cx="12214150" cy="6874932"/>
          </a:xfrm>
          <a:prstGeom prst="rect">
            <a:avLst/>
          </a:prstGeom>
          <a:gradFill>
            <a:gsLst>
              <a:gs pos="100000">
                <a:srgbClr val="000000">
                  <a:alpha val="80000"/>
                </a:srgbClr>
              </a:gs>
              <a:gs pos="24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EAF81E49-B94D-FA07-6272-CBC186FE6599}"/>
              </a:ext>
            </a:extLst>
          </p:cNvPr>
          <p:cNvSpPr>
            <a:spLocks noGrp="1"/>
          </p:cNvSpPr>
          <p:nvPr>
            <p:ph type="body" sz="quarter" idx="11"/>
          </p:nvPr>
        </p:nvSpPr>
        <p:spPr>
          <a:xfrm>
            <a:off x="573312" y="3811198"/>
            <a:ext cx="8415113" cy="3412068"/>
          </a:xfrm>
        </p:spPr>
        <p:txBody>
          <a:bodyPr/>
          <a:lstStyle/>
          <a:p>
            <a:r>
              <a:rPr lang="et-EE" dirty="0" err="1"/>
              <a:t>cut</a:t>
            </a:r>
            <a:r>
              <a:rPr lang="et-EE" dirty="0"/>
              <a:t> </a:t>
            </a:r>
            <a:r>
              <a:rPr lang="et-EE" dirty="0" err="1"/>
              <a:t>your</a:t>
            </a:r>
            <a:r>
              <a:rPr lang="et-EE" dirty="0"/>
              <a:t> </a:t>
            </a:r>
            <a:r>
              <a:rPr lang="et-EE" dirty="0" err="1"/>
              <a:t>own</a:t>
            </a:r>
            <a:r>
              <a:rPr lang="et-EE" dirty="0"/>
              <a:t> </a:t>
            </a:r>
            <a:r>
              <a:rPr lang="et-EE" dirty="0" err="1"/>
              <a:t>Christmas</a:t>
            </a:r>
            <a:r>
              <a:rPr lang="et-EE" dirty="0"/>
              <a:t> </a:t>
            </a:r>
            <a:r>
              <a:rPr lang="et-EE" dirty="0" err="1"/>
              <a:t>tree</a:t>
            </a:r>
            <a:r>
              <a:rPr lang="et-EE" dirty="0"/>
              <a:t> </a:t>
            </a:r>
          </a:p>
          <a:p>
            <a:r>
              <a:rPr lang="et-EE" dirty="0" err="1"/>
              <a:t>fishing</a:t>
            </a:r>
            <a:r>
              <a:rPr lang="et-EE" dirty="0"/>
              <a:t> and </a:t>
            </a:r>
            <a:r>
              <a:rPr lang="et-EE" dirty="0" err="1"/>
              <a:t>hunting</a:t>
            </a:r>
            <a:r>
              <a:rPr lang="et-EE" dirty="0"/>
              <a:t> </a:t>
            </a:r>
            <a:r>
              <a:rPr lang="et-EE" dirty="0" err="1"/>
              <a:t>licences</a:t>
            </a:r>
            <a:r>
              <a:rPr lang="et-EE" dirty="0"/>
              <a:t> </a:t>
            </a:r>
          </a:p>
          <a:p>
            <a:r>
              <a:rPr lang="et-EE" dirty="0" err="1"/>
              <a:t>reporting</a:t>
            </a:r>
            <a:r>
              <a:rPr lang="et-EE" dirty="0"/>
              <a:t> a </a:t>
            </a:r>
            <a:r>
              <a:rPr lang="et-EE" dirty="0" err="1"/>
              <a:t>crime</a:t>
            </a:r>
            <a:endParaRPr lang="et-EE" dirty="0"/>
          </a:p>
          <a:p>
            <a:r>
              <a:rPr lang="et-EE" b="0" i="0" dirty="0" err="1">
                <a:effectLst/>
              </a:rPr>
              <a:t>cemetery</a:t>
            </a:r>
            <a:r>
              <a:rPr lang="et-EE" b="0" i="0" dirty="0">
                <a:effectLst/>
              </a:rPr>
              <a:t> Portal </a:t>
            </a:r>
            <a:r>
              <a:rPr lang="et-EE" b="0" i="0" dirty="0" err="1">
                <a:effectLst/>
              </a:rPr>
              <a:t>Haudi</a:t>
            </a:r>
            <a:endParaRPr lang="et-EE" dirty="0"/>
          </a:p>
          <a:p>
            <a:r>
              <a:rPr lang="et-EE" dirty="0" err="1"/>
              <a:t>vehicle</a:t>
            </a:r>
            <a:r>
              <a:rPr lang="et-EE" dirty="0"/>
              <a:t> </a:t>
            </a:r>
            <a:r>
              <a:rPr lang="et-EE" dirty="0" err="1"/>
              <a:t>history</a:t>
            </a:r>
            <a:r>
              <a:rPr lang="et-EE" dirty="0"/>
              <a:t> </a:t>
            </a:r>
            <a:r>
              <a:rPr lang="et-EE" dirty="0" err="1"/>
              <a:t>check</a:t>
            </a:r>
            <a:endParaRPr lang="et-EE" dirty="0"/>
          </a:p>
          <a:p>
            <a:r>
              <a:rPr lang="et-EE" dirty="0" err="1"/>
              <a:t>smart</a:t>
            </a:r>
            <a:r>
              <a:rPr lang="et-EE" dirty="0"/>
              <a:t>-road </a:t>
            </a:r>
            <a:r>
              <a:rPr lang="et-EE" dirty="0" err="1"/>
              <a:t>map</a:t>
            </a:r>
            <a:endParaRPr lang="et-EE" dirty="0"/>
          </a:p>
          <a:p>
            <a:endParaRPr lang="et-EE" dirty="0"/>
          </a:p>
        </p:txBody>
      </p:sp>
      <p:sp>
        <p:nvSpPr>
          <p:cNvPr id="4" name="Title 3">
            <a:extLst>
              <a:ext uri="{FF2B5EF4-FFF2-40B4-BE49-F238E27FC236}">
                <a16:creationId xmlns:a16="http://schemas.microsoft.com/office/drawing/2014/main" id="{39899114-1D44-6261-B7CF-EF810C9D1E92}"/>
              </a:ext>
            </a:extLst>
          </p:cNvPr>
          <p:cNvSpPr>
            <a:spLocks noGrp="1"/>
          </p:cNvSpPr>
          <p:nvPr>
            <p:ph type="title"/>
          </p:nvPr>
        </p:nvSpPr>
        <p:spPr>
          <a:xfrm>
            <a:off x="561207" y="554994"/>
            <a:ext cx="10420301" cy="1384995"/>
          </a:xfrm>
        </p:spPr>
        <p:txBody>
          <a:bodyPr/>
          <a:lstStyle/>
          <a:p>
            <a:r>
              <a:rPr lang="et-EE" dirty="0"/>
              <a:t>make </a:t>
            </a:r>
            <a:r>
              <a:rPr lang="et-EE" dirty="0" err="1"/>
              <a:t>everything</a:t>
            </a:r>
            <a:r>
              <a:rPr lang="et-EE" dirty="0"/>
              <a:t> </a:t>
            </a:r>
            <a:r>
              <a:rPr lang="et-EE" dirty="0" err="1"/>
              <a:t>more</a:t>
            </a:r>
            <a:r>
              <a:rPr lang="et-EE" dirty="0"/>
              <a:t> </a:t>
            </a:r>
            <a:r>
              <a:rPr lang="et-EE" dirty="0" err="1"/>
              <a:t>efficient</a:t>
            </a:r>
            <a:endParaRPr lang="et-EE" dirty="0"/>
          </a:p>
        </p:txBody>
      </p:sp>
      <p:sp>
        <p:nvSpPr>
          <p:cNvPr id="5" name="Text Placeholder 4">
            <a:extLst>
              <a:ext uri="{FF2B5EF4-FFF2-40B4-BE49-F238E27FC236}">
                <a16:creationId xmlns:a16="http://schemas.microsoft.com/office/drawing/2014/main" id="{01EDADD7-0BC3-0AB6-7869-C2EABE258E53}"/>
              </a:ext>
            </a:extLst>
          </p:cNvPr>
          <p:cNvSpPr>
            <a:spLocks noGrp="1"/>
          </p:cNvSpPr>
          <p:nvPr>
            <p:ph type="body" sz="quarter" idx="13"/>
          </p:nvPr>
        </p:nvSpPr>
        <p:spPr/>
        <p:txBody>
          <a:bodyPr/>
          <a:lstStyle/>
          <a:p>
            <a:r>
              <a:rPr lang="et-EE" dirty="0" err="1"/>
              <a:t>the</a:t>
            </a:r>
            <a:r>
              <a:rPr lang="et-EE" dirty="0"/>
              <a:t> </a:t>
            </a:r>
            <a:r>
              <a:rPr lang="et-EE" dirty="0" err="1"/>
              <a:t>journey</a:t>
            </a:r>
            <a:r>
              <a:rPr lang="et-EE" dirty="0"/>
              <a:t> </a:t>
            </a:r>
            <a:r>
              <a:rPr lang="et-EE" dirty="0" err="1"/>
              <a:t>never</a:t>
            </a:r>
            <a:r>
              <a:rPr lang="et-EE" dirty="0"/>
              <a:t> </a:t>
            </a:r>
            <a:r>
              <a:rPr lang="et-EE" dirty="0" err="1"/>
              <a:t>ends</a:t>
            </a:r>
            <a:endParaRPr lang="et-EE" dirty="0"/>
          </a:p>
          <a:p>
            <a:endParaRPr lang="et-EE" dirty="0"/>
          </a:p>
        </p:txBody>
      </p:sp>
    </p:spTree>
    <p:extLst>
      <p:ext uri="{BB962C8B-B14F-4D97-AF65-F5344CB8AC3E}">
        <p14:creationId xmlns:p14="http://schemas.microsoft.com/office/powerpoint/2010/main" val="460885185"/>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Picture Placeholder 8">
            <a:extLst>
              <a:ext uri="{FF2B5EF4-FFF2-40B4-BE49-F238E27FC236}">
                <a16:creationId xmlns:a16="http://schemas.microsoft.com/office/drawing/2014/main" id="{13CC00D8-F104-4E82-A7A2-32EE1F5EA078}"/>
              </a:ext>
            </a:extLst>
          </p:cNvPr>
          <p:cNvGrpSpPr/>
          <p:nvPr/>
        </p:nvGrpSpPr>
        <p:grpSpPr>
          <a:xfrm>
            <a:off x="-2" y="-1"/>
            <a:ext cx="12192002" cy="6858001"/>
            <a:chOff x="0" y="0"/>
            <a:chExt cx="12192000" cy="6858000"/>
          </a:xfrm>
        </p:grpSpPr>
        <p:sp>
          <p:nvSpPr>
            <p:cNvPr id="16" name="Rectangle">
              <a:extLst>
                <a:ext uri="{FF2B5EF4-FFF2-40B4-BE49-F238E27FC236}">
                  <a16:creationId xmlns:a16="http://schemas.microsoft.com/office/drawing/2014/main" id="{935A6F92-94B2-4FB9-B0E9-E72F2A6420E1}"/>
                </a:ext>
              </a:extLst>
            </p:cNvPr>
            <p:cNvSpPr/>
            <p:nvPr/>
          </p:nvSpPr>
          <p:spPr>
            <a:xfrm>
              <a:off x="0" y="0"/>
              <a:ext cx="12192000" cy="6858000"/>
            </a:xfrm>
            <a:prstGeom prst="rect">
              <a:avLst/>
            </a:prstGeom>
            <a:solidFill>
              <a:srgbClr val="2B7AA1"/>
            </a:solidFill>
            <a:ln w="12700" cap="flat">
              <a:noFill/>
              <a:miter lim="400000"/>
            </a:ln>
            <a:effectLst/>
          </p:spPr>
          <p:txBody>
            <a:bodyPr wrap="square" lIns="45719" tIns="45719" rIns="45719" bIns="45719"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descr="Image">
              <a:extLst>
                <a:ext uri="{FF2B5EF4-FFF2-40B4-BE49-F238E27FC236}">
                  <a16:creationId xmlns:a16="http://schemas.microsoft.com/office/drawing/2014/main" id="{E4BBB0F4-5429-4D9E-B921-483274BF32BC}"/>
                </a:ext>
              </a:extLst>
            </p:cNvPr>
            <p:cNvPicPr>
              <a:picLocks noChangeAspect="1"/>
            </p:cNvPicPr>
            <p:nvPr/>
          </p:nvPicPr>
          <p:blipFill>
            <a:blip r:embed="rId3"/>
            <a:stretch>
              <a:fillRect/>
            </a:stretch>
          </p:blipFill>
          <p:spPr>
            <a:xfrm>
              <a:off x="0" y="0"/>
              <a:ext cx="12192000" cy="6858000"/>
            </a:xfrm>
            <a:prstGeom prst="rect">
              <a:avLst/>
            </a:prstGeom>
            <a:ln w="12700" cap="flat">
              <a:noFill/>
              <a:miter lim="400000"/>
            </a:ln>
            <a:effectLst/>
          </p:spPr>
        </p:pic>
      </p:grpSp>
      <p:sp>
        <p:nvSpPr>
          <p:cNvPr id="2" name="Rectangle 1">
            <a:extLst>
              <a:ext uri="{FF2B5EF4-FFF2-40B4-BE49-F238E27FC236}">
                <a16:creationId xmlns:a16="http://schemas.microsoft.com/office/drawing/2014/main" id="{684690C5-FDA3-CC78-4456-D49A58D10925}"/>
              </a:ext>
            </a:extLst>
          </p:cNvPr>
          <p:cNvSpPr/>
          <p:nvPr/>
        </p:nvSpPr>
        <p:spPr>
          <a:xfrm>
            <a:off x="0" y="0"/>
            <a:ext cx="11630792"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ontent Placeholder 8">
            <a:extLst>
              <a:ext uri="{FF2B5EF4-FFF2-40B4-BE49-F238E27FC236}">
                <a16:creationId xmlns:a16="http://schemas.microsoft.com/office/drawing/2014/main" id="{00F83E1C-C4F4-4B1D-A9CC-E980821A5B36}"/>
              </a:ext>
            </a:extLst>
          </p:cNvPr>
          <p:cNvSpPr>
            <a:spLocks noGrp="1"/>
          </p:cNvSpPr>
          <p:nvPr>
            <p:ph type="body" sz="quarter" idx="11"/>
          </p:nvPr>
        </p:nvSpPr>
        <p:spPr/>
        <p:txBody>
          <a:bodyPr/>
          <a:lstStyle/>
          <a:p>
            <a:pPr marL="0" marR="0" lvl="0" indent="0" algn="l" defTabSz="269999" rtl="0" eaLnBrk="1" fontAlgn="auto" latinLnBrk="0" hangingPunct="1">
              <a:lnSpc>
                <a:spcPct val="100000"/>
              </a:lnSpc>
              <a:spcBef>
                <a:spcPts val="400"/>
              </a:spcBef>
              <a:spcAft>
                <a:spcPts val="0"/>
              </a:spcAft>
              <a:buClrTx/>
              <a:buSzTx/>
              <a:buFontTx/>
              <a:buNone/>
              <a:tabLst/>
              <a:defRPr>
                <a:solidFill>
                  <a:srgbClr val="FFFFFF"/>
                </a:solidFill>
              </a:defRPr>
            </a:pP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err="1">
                <a:ln>
                  <a:noFill/>
                </a:ln>
                <a:solidFill>
                  <a:srgbClr val="FFFFFF"/>
                </a:solidFill>
                <a:effectLst/>
                <a:uLnTx/>
                <a:uFillTx/>
                <a:latin typeface="Aino-Regular" panose="02000603040504020204" pitchFamily="50" charset="-70"/>
              </a:rPr>
              <a:t>revolutionising</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t-EE" sz="1800" b="0" i="0" u="none" strike="noStrike" kern="1200" cap="none" spc="0" normalizeH="0" baseline="0" noProof="0" dirty="0" err="1">
                <a:ln>
                  <a:noFill/>
                </a:ln>
                <a:solidFill>
                  <a:srgbClr val="FFFFFF"/>
                </a:solidFill>
                <a:effectLst/>
                <a:uLnTx/>
                <a:uFillTx/>
                <a:latin typeface="Aino-Regular" panose="02000603040504020204" pitchFamily="50" charset="-70"/>
              </a:rPr>
              <a:t>the</a:t>
            </a:r>
            <a:r>
              <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rPr>
              <a:t> </a:t>
            </a: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fight against financial crime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combating crime with smart tech and collaboration </a:t>
            </a: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rPr>
              <a:t>building up global crime-fighting networks</a:t>
            </a:r>
            <a:endParaRPr kumimoji="0" lang="et-EE" sz="1800" b="0" i="0" u="none" strike="noStrike" kern="1200" cap="none" spc="0" normalizeH="0" baseline="0" noProof="0" dirty="0">
              <a:ln>
                <a:noFill/>
              </a:ln>
              <a:solidFill>
                <a:srgbClr val="FFFFFF"/>
              </a:solidFill>
              <a:effectLst/>
              <a:uLnTx/>
              <a:uFillTx/>
              <a:latin typeface="Aino-Regular" panose="02000603040504020204" pitchFamily="50" charset="-70"/>
            </a:endParaRPr>
          </a:p>
          <a:p>
            <a:pPr marL="269999" marR="0" lvl="0" indent="-269999" algn="l" defTabSz="269999" rtl="0" eaLnBrk="1" fontAlgn="auto" latinLnBrk="0" hangingPunct="1">
              <a:lnSpc>
                <a:spcPct val="100000"/>
              </a:lnSpc>
              <a:buClr>
                <a:srgbClr val="FFFFFF"/>
              </a:buClr>
              <a:buSzPct val="100000"/>
              <a:buFont typeface="Helvetica"/>
              <a:buChar char="+"/>
              <a:tabLst/>
              <a:defRPr>
                <a:solidFill>
                  <a:srgbClr val="FFFFFF"/>
                </a:solidFill>
              </a:defRPr>
            </a:pPr>
            <a:r>
              <a:rPr lang="et-EE" dirty="0" err="1">
                <a:solidFill>
                  <a:srgbClr val="FFFFFF"/>
                </a:solidFill>
                <a:latin typeface="Aino-Regular" panose="02000603040504020204" pitchFamily="50" charset="-70"/>
              </a:rPr>
              <a:t>the</a:t>
            </a:r>
            <a:r>
              <a:rPr lang="et-EE" dirty="0">
                <a:solidFill>
                  <a:srgbClr val="FFFFFF"/>
                </a:solidFill>
                <a:latin typeface="Aino-Regular" panose="02000603040504020204" pitchFamily="50" charset="-70"/>
              </a:rPr>
              <a:t> AML </a:t>
            </a:r>
            <a:r>
              <a:rPr lang="et-EE" dirty="0" err="1">
                <a:solidFill>
                  <a:srgbClr val="FFFFFF"/>
                </a:solidFill>
                <a:latin typeface="Aino-Regular" panose="02000603040504020204" pitchFamily="50" charset="-70"/>
              </a:rPr>
              <a:t>Bridge</a:t>
            </a:r>
            <a:endParaRPr kumimoji="0" lang="en-US" sz="1800" b="0" i="0" u="none" strike="noStrike" kern="1200" cap="none" spc="0" normalizeH="0" baseline="0" noProof="0" dirty="0">
              <a:ln>
                <a:noFill/>
              </a:ln>
              <a:solidFill>
                <a:srgbClr val="FFFFFF"/>
              </a:solidFill>
              <a:effectLst/>
              <a:uLnTx/>
              <a:uFillTx/>
              <a:latin typeface="Aino-Regular" panose="02000603040504020204" pitchFamily="50" charset="-70"/>
            </a:endParaRPr>
          </a:p>
        </p:txBody>
      </p:sp>
      <p:sp>
        <p:nvSpPr>
          <p:cNvPr id="3" name="Title 2">
            <a:extLst>
              <a:ext uri="{FF2B5EF4-FFF2-40B4-BE49-F238E27FC236}">
                <a16:creationId xmlns:a16="http://schemas.microsoft.com/office/drawing/2014/main" id="{291C8042-62C2-4452-890F-81C5391770F5}"/>
              </a:ext>
            </a:extLst>
          </p:cNvPr>
          <p:cNvSpPr>
            <a:spLocks noGrp="1"/>
          </p:cNvSpPr>
          <p:nvPr>
            <p:ph type="title"/>
          </p:nvPr>
        </p:nvSpPr>
        <p:spPr/>
        <p:txBody>
          <a:bodyPr/>
          <a:lstStyle/>
          <a:p>
            <a:r>
              <a:rPr lang="en-US">
                <a:latin typeface="Aino Headline" panose="020B0303040504020204" pitchFamily="34" charset="0"/>
              </a:rPr>
              <a:t>building a world free from financial crime </a:t>
            </a:r>
            <a:endParaRPr lang="et-EE"/>
          </a:p>
        </p:txBody>
      </p:sp>
    </p:spTree>
    <p:extLst>
      <p:ext uri="{BB962C8B-B14F-4D97-AF65-F5344CB8AC3E}">
        <p14:creationId xmlns:p14="http://schemas.microsoft.com/office/powerpoint/2010/main" val="3901432862"/>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erson walking on a road with a robot&#10;&#10;Description automatically generated">
            <a:extLst>
              <a:ext uri="{FF2B5EF4-FFF2-40B4-BE49-F238E27FC236}">
                <a16:creationId xmlns:a16="http://schemas.microsoft.com/office/drawing/2014/main" id="{0B15C62C-B7F1-E86C-C0B5-B082A47631E6}"/>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B138D43F-4C8C-F91B-FDF9-870AA098D898}"/>
              </a:ext>
            </a:extLst>
          </p:cNvPr>
          <p:cNvSpPr>
            <a:spLocks noGrp="1"/>
          </p:cNvSpPr>
          <p:nvPr>
            <p:ph type="title"/>
          </p:nvPr>
        </p:nvSpPr>
        <p:spPr>
          <a:xfrm>
            <a:off x="623887" y="658801"/>
            <a:ext cx="4824413" cy="974638"/>
          </a:xfrm>
        </p:spPr>
        <p:txBody>
          <a:bodyPr/>
          <a:lstStyle/>
          <a:p>
            <a:r>
              <a:rPr lang="en-US" dirty="0"/>
              <a:t>digital agenda 203</a:t>
            </a:r>
            <a:r>
              <a:rPr lang="et-EE" dirty="0"/>
              <a:t>5</a:t>
            </a:r>
            <a:endParaRPr lang="en-US" dirty="0"/>
          </a:p>
        </p:txBody>
      </p:sp>
      <p:sp>
        <p:nvSpPr>
          <p:cNvPr id="6" name="Text Placeholder 5">
            <a:extLst>
              <a:ext uri="{FF2B5EF4-FFF2-40B4-BE49-F238E27FC236}">
                <a16:creationId xmlns:a16="http://schemas.microsoft.com/office/drawing/2014/main" id="{7D6F26D9-B643-4E67-69B0-D225A3715A1C}"/>
              </a:ext>
            </a:extLst>
          </p:cNvPr>
          <p:cNvSpPr>
            <a:spLocks noGrp="1"/>
          </p:cNvSpPr>
          <p:nvPr>
            <p:ph type="body" sz="quarter" idx="11"/>
          </p:nvPr>
        </p:nvSpPr>
        <p:spPr>
          <a:xfrm>
            <a:off x="623887" y="2139046"/>
            <a:ext cx="4824413" cy="789556"/>
          </a:xfrm>
        </p:spPr>
        <p:txBody>
          <a:bodyPr/>
          <a:lstStyle/>
          <a:p>
            <a:r>
              <a:rPr lang="en-US" dirty="0"/>
              <a:t>Estonia</a:t>
            </a:r>
            <a:r>
              <a:rPr lang="et-EE" dirty="0"/>
              <a:t>,</a:t>
            </a:r>
            <a:r>
              <a:rPr lang="en-US" dirty="0"/>
              <a:t> full of digital might</a:t>
            </a:r>
          </a:p>
        </p:txBody>
      </p:sp>
      <p:sp>
        <p:nvSpPr>
          <p:cNvPr id="7" name="Text Placeholder 6">
            <a:extLst>
              <a:ext uri="{FF2B5EF4-FFF2-40B4-BE49-F238E27FC236}">
                <a16:creationId xmlns:a16="http://schemas.microsoft.com/office/drawing/2014/main" id="{CF96D8D5-01FB-DDC6-3773-8EBCA56D558A}"/>
              </a:ext>
            </a:extLst>
          </p:cNvPr>
          <p:cNvSpPr>
            <a:spLocks noGrp="1"/>
          </p:cNvSpPr>
          <p:nvPr>
            <p:ph type="body" sz="quarter" idx="12"/>
          </p:nvPr>
        </p:nvSpPr>
        <p:spPr>
          <a:xfrm>
            <a:off x="623887" y="4614862"/>
            <a:ext cx="9446705" cy="2243138"/>
          </a:xfrm>
        </p:spPr>
        <p:txBody>
          <a:bodyPr/>
          <a:lstStyle/>
          <a:p>
            <a:pPr lvl="0"/>
            <a:r>
              <a:rPr lang="et-EE" dirty="0" err="1"/>
              <a:t>human-centred</a:t>
            </a:r>
            <a:r>
              <a:rPr lang="et-EE" dirty="0"/>
              <a:t>, </a:t>
            </a:r>
            <a:r>
              <a:rPr lang="et-EE" dirty="0" err="1"/>
              <a:t>trustworthy</a:t>
            </a:r>
            <a:r>
              <a:rPr lang="et-EE" dirty="0"/>
              <a:t>, </a:t>
            </a:r>
            <a:r>
              <a:rPr lang="et-EE" dirty="0" err="1"/>
              <a:t>efficient</a:t>
            </a:r>
            <a:r>
              <a:rPr lang="et-EE" dirty="0"/>
              <a:t> and </a:t>
            </a:r>
            <a:r>
              <a:rPr lang="et-EE" dirty="0" err="1"/>
              <a:t>resilient</a:t>
            </a:r>
            <a:r>
              <a:rPr lang="et-EE" dirty="0"/>
              <a:t> </a:t>
            </a:r>
            <a:r>
              <a:rPr lang="et-EE" dirty="0" err="1"/>
              <a:t>digital</a:t>
            </a:r>
            <a:r>
              <a:rPr lang="et-EE" dirty="0"/>
              <a:t> </a:t>
            </a:r>
            <a:r>
              <a:rPr lang="et-EE" dirty="0" err="1"/>
              <a:t>society</a:t>
            </a:r>
            <a:r>
              <a:rPr lang="et-EE" dirty="0"/>
              <a:t>. </a:t>
            </a:r>
          </a:p>
          <a:p>
            <a:pPr lvl="0"/>
            <a:r>
              <a:rPr lang="et-EE" dirty="0" err="1"/>
              <a:t>secure</a:t>
            </a:r>
            <a:r>
              <a:rPr lang="et-EE" dirty="0"/>
              <a:t>, </a:t>
            </a:r>
            <a:r>
              <a:rPr lang="et-EE" dirty="0" err="1"/>
              <a:t>personalised</a:t>
            </a:r>
            <a:r>
              <a:rPr lang="et-EE" dirty="0"/>
              <a:t> and </a:t>
            </a:r>
            <a:r>
              <a:rPr lang="et-EE" dirty="0" err="1"/>
              <a:t>proactive</a:t>
            </a:r>
            <a:r>
              <a:rPr lang="et-EE" dirty="0"/>
              <a:t> </a:t>
            </a:r>
            <a:r>
              <a:rPr lang="et-EE" dirty="0" err="1"/>
              <a:t>public</a:t>
            </a:r>
            <a:r>
              <a:rPr lang="et-EE" dirty="0"/>
              <a:t> </a:t>
            </a:r>
            <a:r>
              <a:rPr lang="et-EE" dirty="0" err="1"/>
              <a:t>services</a:t>
            </a:r>
            <a:r>
              <a:rPr lang="et-EE" dirty="0"/>
              <a:t> </a:t>
            </a:r>
            <a:r>
              <a:rPr lang="et-EE" dirty="0" err="1"/>
              <a:t>powered</a:t>
            </a:r>
            <a:r>
              <a:rPr lang="et-EE" dirty="0"/>
              <a:t> by AI </a:t>
            </a:r>
            <a:r>
              <a:rPr lang="et-EE" dirty="0" err="1"/>
              <a:t>agents</a:t>
            </a:r>
            <a:r>
              <a:rPr lang="et-EE" dirty="0"/>
              <a:t>. </a:t>
            </a:r>
          </a:p>
          <a:p>
            <a:pPr lvl="0"/>
            <a:r>
              <a:rPr lang="et-EE" dirty="0"/>
              <a:t>transparent and </a:t>
            </a:r>
            <a:r>
              <a:rPr lang="et-EE" dirty="0" err="1"/>
              <a:t>human-controlled</a:t>
            </a:r>
            <a:r>
              <a:rPr lang="et-EE" dirty="0"/>
              <a:t> </a:t>
            </a:r>
            <a:r>
              <a:rPr lang="et-EE" dirty="0" err="1"/>
              <a:t>use</a:t>
            </a:r>
            <a:r>
              <a:rPr lang="et-EE" dirty="0"/>
              <a:t> of </a:t>
            </a:r>
            <a:r>
              <a:rPr lang="et-EE" dirty="0" err="1"/>
              <a:t>data</a:t>
            </a:r>
            <a:r>
              <a:rPr lang="et-EE" dirty="0"/>
              <a:t> and </a:t>
            </a:r>
            <a:r>
              <a:rPr lang="et-EE" dirty="0" err="1"/>
              <a:t>artificial</a:t>
            </a:r>
            <a:r>
              <a:rPr lang="et-EE" dirty="0"/>
              <a:t> </a:t>
            </a:r>
            <a:r>
              <a:rPr lang="et-EE" dirty="0" err="1"/>
              <a:t>intelligence</a:t>
            </a:r>
            <a:r>
              <a:rPr lang="et-EE" dirty="0"/>
              <a:t>. </a:t>
            </a:r>
          </a:p>
          <a:p>
            <a:pPr lvl="0"/>
            <a:r>
              <a:rPr lang="et-EE" dirty="0" err="1"/>
              <a:t>secure</a:t>
            </a:r>
            <a:r>
              <a:rPr lang="et-EE" dirty="0"/>
              <a:t> </a:t>
            </a:r>
            <a:r>
              <a:rPr lang="et-EE" dirty="0" err="1"/>
              <a:t>cyberspace</a:t>
            </a:r>
            <a:r>
              <a:rPr lang="et-EE" dirty="0"/>
              <a:t> and </a:t>
            </a:r>
            <a:r>
              <a:rPr lang="et-EE" dirty="0" err="1"/>
              <a:t>reliable</a:t>
            </a:r>
            <a:r>
              <a:rPr lang="et-EE" dirty="0"/>
              <a:t> ultra-</a:t>
            </a:r>
            <a:r>
              <a:rPr lang="et-EE" dirty="0" err="1"/>
              <a:t>fast</a:t>
            </a:r>
            <a:r>
              <a:rPr lang="et-EE" dirty="0"/>
              <a:t> </a:t>
            </a:r>
            <a:r>
              <a:rPr lang="et-EE" dirty="0" err="1"/>
              <a:t>connectivity</a:t>
            </a:r>
            <a:r>
              <a:rPr lang="et-EE" dirty="0"/>
              <a:t> </a:t>
            </a:r>
            <a:r>
              <a:rPr lang="et-EE" dirty="0" err="1"/>
              <a:t>across</a:t>
            </a:r>
            <a:r>
              <a:rPr lang="et-EE" dirty="0"/>
              <a:t> Estonia.</a:t>
            </a:r>
          </a:p>
          <a:p>
            <a:endParaRPr lang="en-US" dirty="0"/>
          </a:p>
        </p:txBody>
      </p:sp>
      <p:sp>
        <p:nvSpPr>
          <p:cNvPr id="9" name="Text Placeholder 8">
            <a:extLst>
              <a:ext uri="{FF2B5EF4-FFF2-40B4-BE49-F238E27FC236}">
                <a16:creationId xmlns:a16="http://schemas.microsoft.com/office/drawing/2014/main" id="{9E6CAE23-466A-8B4C-E054-96C07E021881}"/>
              </a:ext>
            </a:extLst>
          </p:cNvPr>
          <p:cNvSpPr>
            <a:spLocks noGrp="1"/>
          </p:cNvSpPr>
          <p:nvPr>
            <p:ph type="body" sz="quarter" idx="14"/>
          </p:nvPr>
        </p:nvSpPr>
        <p:spPr/>
        <p:txBody>
          <a:bodyPr/>
          <a:lstStyle/>
          <a:p>
            <a:r>
              <a:rPr lang="en-US" dirty="0"/>
              <a:t>© Renee </a:t>
            </a:r>
            <a:r>
              <a:rPr lang="en-US" dirty="0" err="1"/>
              <a:t>Altrov</a:t>
            </a:r>
            <a:endParaRPr lang="en-US" dirty="0"/>
          </a:p>
        </p:txBody>
      </p:sp>
    </p:spTree>
    <p:extLst>
      <p:ext uri="{BB962C8B-B14F-4D97-AF65-F5344CB8AC3E}">
        <p14:creationId xmlns:p14="http://schemas.microsoft.com/office/powerpoint/2010/main" val="31783930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0CCAB4-50BF-E52C-0532-A8081045E35A}"/>
              </a:ext>
            </a:extLst>
          </p:cNvPr>
          <p:cNvSpPr txBox="1"/>
          <p:nvPr/>
        </p:nvSpPr>
        <p:spPr>
          <a:xfrm>
            <a:off x="574159" y="419993"/>
            <a:ext cx="89632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pic>
        <p:nvPicPr>
          <p:cNvPr id="6" name="Graphic 5">
            <a:extLst>
              <a:ext uri="{FF2B5EF4-FFF2-40B4-BE49-F238E27FC236}">
                <a16:creationId xmlns:a16="http://schemas.microsoft.com/office/drawing/2014/main" id="{308E8947-1E70-9809-DE9F-17BEABEC4E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4295" y="1503249"/>
            <a:ext cx="6063409" cy="3851502"/>
          </a:xfrm>
          <a:prstGeom prst="rect">
            <a:avLst/>
          </a:prstGeom>
        </p:spPr>
      </p:pic>
      <p:sp>
        <p:nvSpPr>
          <p:cNvPr id="7" name="TextBox 6">
            <a:extLst>
              <a:ext uri="{FF2B5EF4-FFF2-40B4-BE49-F238E27FC236}">
                <a16:creationId xmlns:a16="http://schemas.microsoft.com/office/drawing/2014/main" id="{32434383-C6CC-4C19-05F2-5073887AFA11}"/>
              </a:ext>
            </a:extLst>
          </p:cNvPr>
          <p:cNvSpPr txBox="1"/>
          <p:nvPr/>
        </p:nvSpPr>
        <p:spPr>
          <a:xfrm>
            <a:off x="3980378" y="2456121"/>
            <a:ext cx="4231241" cy="276998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44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sz="2800" dirty="0" err="1">
                <a:solidFill>
                  <a:schemeClr val="bg1"/>
                </a:solidFill>
              </a:rPr>
              <a:t>economic</a:t>
            </a:r>
            <a:r>
              <a:rPr lang="et-EE" sz="2800" dirty="0">
                <a:solidFill>
                  <a:schemeClr val="bg1"/>
                </a:solidFill>
              </a:rPr>
              <a:t> </a:t>
            </a:r>
            <a:r>
              <a:rPr lang="et-EE" sz="2800" dirty="0" err="1">
                <a:solidFill>
                  <a:schemeClr val="bg1"/>
                </a:solidFill>
              </a:rPr>
              <a:t>growth</a:t>
            </a:r>
            <a:r>
              <a:rPr lang="et-EE" sz="2800" dirty="0">
                <a:solidFill>
                  <a:schemeClr val="bg1"/>
                </a:solidFill>
              </a:rPr>
              <a:t> </a:t>
            </a:r>
            <a:r>
              <a:rPr lang="et-EE" sz="2800" dirty="0" err="1">
                <a:solidFill>
                  <a:schemeClr val="bg1"/>
                </a:solidFill>
              </a:rPr>
              <a:t>enabled</a:t>
            </a:r>
            <a:r>
              <a:rPr lang="et-EE" sz="2800" dirty="0">
                <a:solidFill>
                  <a:schemeClr val="bg1"/>
                </a:solidFill>
              </a:rPr>
              <a:t> by AI</a:t>
            </a:r>
            <a:r>
              <a:rPr kumimoji="0" lang="et-EE" sz="2800" b="0" i="0" u="none" strike="noStrike" kern="1200" cap="none" spc="0" normalizeH="0" baseline="0" noProof="0" dirty="0">
                <a:ln>
                  <a:noFill/>
                </a:ln>
                <a:solidFill>
                  <a:schemeClr val="bg1"/>
                </a:solidFill>
                <a:effectLst/>
                <a:uLnTx/>
                <a:uFillTx/>
                <a:ea typeface="+mn-ea"/>
                <a:cs typeface="+mn-cs"/>
              </a:rPr>
              <a:t>:</a:t>
            </a:r>
          </a:p>
          <a:p>
            <a:pPr lvl="0" algn="ctr">
              <a:defRPr/>
            </a:pP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2030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25%</a:t>
            </a:r>
            <a:br>
              <a:rPr kumimoji="0" lang="et-EE" sz="2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2035 </a:t>
            </a:r>
            <a:r>
              <a:rPr lang="et-EE" sz="2800" b="1" dirty="0">
                <a:solidFill>
                  <a:srgbClr val="FFFFFF"/>
                </a:solidFill>
                <a:latin typeface="Aptos" panose="02110004020202020204"/>
              </a:rPr>
              <a:t>↑ </a:t>
            </a:r>
            <a:r>
              <a:rPr kumimoji="0" lang="et-EE" sz="2800" b="1" i="0" u="none" strike="noStrike" kern="1200" cap="none" spc="0" normalizeH="0" baseline="0" noProof="0" dirty="0">
                <a:ln>
                  <a:noFill/>
                </a:ln>
                <a:solidFill>
                  <a:srgbClr val="FFFFFF"/>
                </a:solidFill>
                <a:effectLst/>
                <a:uLnTx/>
                <a:uFillTx/>
                <a:latin typeface="Aptos" panose="02110004020202020204"/>
                <a:ea typeface="+mn-ea"/>
                <a:cs typeface="+mn-cs"/>
              </a:rPr>
              <a:t>50%</a:t>
            </a:r>
            <a:endParaRPr kumimoji="0" lang="et-EE" sz="2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2298063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87"/>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9D5591A-173D-7C08-005D-DFFA1A70EFC5}"/>
              </a:ext>
            </a:extLst>
          </p:cNvPr>
          <p:cNvSpPr txBox="1"/>
          <p:nvPr/>
        </p:nvSpPr>
        <p:spPr>
          <a:xfrm>
            <a:off x="538648" y="377465"/>
            <a:ext cx="749063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shaping</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an</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AI-</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literate</a:t>
            </a:r>
            <a:r>
              <a:rPr kumimoji="0" lang="et-EE" sz="3200" b="0" i="0" u="none" strike="noStrike" kern="1200" cap="none" spc="0" normalizeH="0" baseline="0" noProof="0" dirty="0">
                <a:ln>
                  <a:noFill/>
                </a:ln>
                <a:solidFill>
                  <a:srgbClr val="FFFFFF"/>
                </a:solidFill>
                <a:effectLst/>
                <a:uLnTx/>
                <a:uFillTx/>
                <a:latin typeface="Aino Headline"/>
                <a:ea typeface="+mn-ea"/>
                <a:cs typeface="+mn-cs"/>
              </a:rPr>
              <a:t> </a:t>
            </a:r>
            <a:r>
              <a:rPr kumimoji="0" lang="et-EE" sz="3200" b="0" i="0" u="none" strike="noStrike" kern="1200" cap="none" spc="0" normalizeH="0" baseline="0" noProof="0" dirty="0" err="1">
                <a:ln>
                  <a:noFill/>
                </a:ln>
                <a:solidFill>
                  <a:srgbClr val="FFFFFF"/>
                </a:solidFill>
                <a:effectLst/>
                <a:uLnTx/>
                <a:uFillTx/>
                <a:latin typeface="Aino Headline"/>
                <a:ea typeface="+mn-ea"/>
                <a:cs typeface="+mn-cs"/>
              </a:rPr>
              <a:t>future</a:t>
            </a:r>
            <a:endParaRPr kumimoji="0" lang="et-EE" sz="3200" b="0" i="0" u="none" strike="noStrike" kern="1200" cap="none" spc="0" normalizeH="0" baseline="0" noProof="0" dirty="0">
              <a:ln>
                <a:noFill/>
              </a:ln>
              <a:solidFill>
                <a:srgbClr val="FFFFFF"/>
              </a:solidFill>
              <a:effectLst/>
              <a:uLnTx/>
              <a:uFillTx/>
              <a:latin typeface="Aino Headline"/>
              <a:ea typeface="+mn-ea"/>
              <a:cs typeface="+mn-cs"/>
            </a:endParaRPr>
          </a:p>
        </p:txBody>
      </p:sp>
      <p:sp>
        <p:nvSpPr>
          <p:cNvPr id="9" name="TextBox 8">
            <a:extLst>
              <a:ext uri="{FF2B5EF4-FFF2-40B4-BE49-F238E27FC236}">
                <a16:creationId xmlns:a16="http://schemas.microsoft.com/office/drawing/2014/main" id="{5F6083DF-0338-FD8C-20F2-A99046DDAE51}"/>
              </a:ext>
            </a:extLst>
          </p:cNvPr>
          <p:cNvSpPr txBox="1"/>
          <p:nvPr/>
        </p:nvSpPr>
        <p:spPr>
          <a:xfrm>
            <a:off x="259129" y="227536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ts val="24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healthcare</a:t>
            </a:r>
            <a:r>
              <a:rPr kumimoji="0" lang="et-EE" sz="2000" b="0" i="0" u="none" strike="noStrike" kern="1200" cap="none" spc="0" normalizeH="0" baseline="0" noProof="0" dirty="0">
                <a:ln>
                  <a:noFill/>
                </a:ln>
                <a:solidFill>
                  <a:srgbClr val="FFFFFF"/>
                </a:solidFill>
                <a:effectLst/>
                <a:uLnTx/>
                <a:uFillTx/>
                <a:latin typeface="Aino"/>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care</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doctor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time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optimization</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chronic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disease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prevention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1" name="TextBox 10">
            <a:extLst>
              <a:ext uri="{FF2B5EF4-FFF2-40B4-BE49-F238E27FC236}">
                <a16:creationId xmlns:a16="http://schemas.microsoft.com/office/drawing/2014/main" id="{1E1371B9-F8AC-4AAD-DC11-1E1A37D93739}"/>
              </a:ext>
            </a:extLst>
          </p:cNvPr>
          <p:cNvSpPr txBox="1"/>
          <p:nvPr/>
        </p:nvSpPr>
        <p:spPr>
          <a:xfrm>
            <a:off x="2214912" y="2247101"/>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a:ln>
                  <a:noFill/>
                </a:ln>
                <a:solidFill>
                  <a:srgbClr val="FFFFFF"/>
                </a:solidFill>
                <a:effectLst/>
                <a:uLnTx/>
                <a:uFillTx/>
                <a:latin typeface="Aino Headline"/>
                <a:ea typeface="+mn-ea"/>
                <a:cs typeface="+mn-cs"/>
              </a:rPr>
              <a:t>AI-</a:t>
            </a: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skills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100 000 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citizens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1 000 000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free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lessons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3" name="TextBox 12">
            <a:extLst>
              <a:ext uri="{FF2B5EF4-FFF2-40B4-BE49-F238E27FC236}">
                <a16:creationId xmlns:a16="http://schemas.microsoft.com/office/drawing/2014/main" id="{2D1D16E7-04D2-4840-97F5-6412FF987DF3}"/>
              </a:ext>
            </a:extLst>
          </p:cNvPr>
          <p:cNvSpPr txBox="1"/>
          <p:nvPr/>
        </p:nvSpPr>
        <p:spPr>
          <a:xfrm>
            <a:off x="4170694" y="2233017"/>
            <a:ext cx="1908000" cy="3952097"/>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business</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added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value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per</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employee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export</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1000 AI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companies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5" name="TextBox 14">
            <a:extLst>
              <a:ext uri="{FF2B5EF4-FFF2-40B4-BE49-F238E27FC236}">
                <a16:creationId xmlns:a16="http://schemas.microsoft.com/office/drawing/2014/main" id="{0D3FE74C-93AA-1F31-EB7E-F3212C01C4FE}"/>
              </a:ext>
            </a:extLst>
          </p:cNvPr>
          <p:cNvSpPr txBox="1"/>
          <p:nvPr/>
        </p:nvSpPr>
        <p:spPr>
          <a:xfrm>
            <a:off x="6126478" y="2233016"/>
            <a:ext cx="1908000" cy="3891861"/>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governing</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in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service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7" name="TextBox 16">
            <a:extLst>
              <a:ext uri="{FF2B5EF4-FFF2-40B4-BE49-F238E27FC236}">
                <a16:creationId xmlns:a16="http://schemas.microsoft.com/office/drawing/2014/main" id="{1D21B55E-BEF6-B333-7752-350242DD52C1}"/>
              </a:ext>
            </a:extLst>
          </p:cNvPr>
          <p:cNvSpPr txBox="1"/>
          <p:nvPr/>
        </p:nvSpPr>
        <p:spPr>
          <a:xfrm>
            <a:off x="8082261" y="2233016"/>
            <a:ext cx="1908000" cy="389186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000" b="0" i="0" u="none" strike="noStrike" kern="1200" cap="none" spc="0" normalizeH="0" baseline="0" noProof="0" dirty="0" err="1">
                <a:ln>
                  <a:noFill/>
                </a:ln>
                <a:solidFill>
                  <a:srgbClr val="FFFFFF"/>
                </a:solidFill>
                <a:effectLst/>
                <a:uLnTx/>
                <a:uFillTx/>
                <a:latin typeface="Aino Headline"/>
                <a:ea typeface="+mn-ea"/>
                <a:cs typeface="+mn-cs"/>
              </a:rPr>
              <a:t>education</a:t>
            </a:r>
            <a:endParaRPr kumimoji="0" lang="et-EE" sz="20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AI-</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literate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teachers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students</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increased</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quality</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education</a:t>
            </a:r>
            <a:endParaRPr kumimoji="0" lang="et-EE" sz="16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19" name="TextBox 18">
            <a:extLst>
              <a:ext uri="{FF2B5EF4-FFF2-40B4-BE49-F238E27FC236}">
                <a16:creationId xmlns:a16="http://schemas.microsoft.com/office/drawing/2014/main" id="{0C913CF2-2225-CD03-89C0-B81AF99D2637}"/>
              </a:ext>
            </a:extLst>
          </p:cNvPr>
          <p:cNvSpPr txBox="1"/>
          <p:nvPr/>
        </p:nvSpPr>
        <p:spPr>
          <a:xfrm>
            <a:off x="10038046" y="2233016"/>
            <a:ext cx="1908000" cy="4004272"/>
          </a:xfrm>
          <a:prstGeom prst="roundRect">
            <a:avLst/>
          </a:prstGeom>
          <a:solidFill>
            <a:srgbClr val="0062F5"/>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0" i="0" u="none" strike="noStrike" kern="1200" cap="none" spc="0" normalizeH="0" baseline="0" noProof="0" dirty="0">
                <a:ln>
                  <a:noFill/>
                </a:ln>
                <a:solidFill>
                  <a:srgbClr val="FFFFFF"/>
                </a:solidFill>
                <a:effectLst/>
                <a:uLnTx/>
                <a:uFillTx/>
                <a:latin typeface="Aino Headline"/>
                <a:ea typeface="+mn-ea"/>
                <a:cs typeface="+mn-cs"/>
              </a:rPr>
              <a:t>IT-</a:t>
            </a:r>
            <a:r>
              <a:rPr kumimoji="0" lang="et-EE" sz="1800" b="0" i="0" u="none" strike="noStrike" kern="1200" cap="none" spc="0" normalizeH="0" baseline="0" noProof="0" dirty="0" err="1">
                <a:ln>
                  <a:noFill/>
                </a:ln>
                <a:solidFill>
                  <a:srgbClr val="FFFFFF"/>
                </a:solidFill>
                <a:effectLst/>
                <a:uLnTx/>
                <a:uFillTx/>
                <a:latin typeface="Aino Headline"/>
                <a:ea typeface="+mn-ea"/>
                <a:cs typeface="+mn-cs"/>
              </a:rPr>
              <a:t>hardware</a:t>
            </a:r>
            <a:endParaRPr kumimoji="0" lang="et-EE" sz="1800" b="0"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t-EE" sz="1800" b="1" i="0" u="none" strike="noStrike" kern="1200" cap="none" spc="0" normalizeH="0" baseline="0" noProof="0" dirty="0">
              <a:ln>
                <a:noFill/>
              </a:ln>
              <a:solidFill>
                <a:srgbClr val="FFFFFF"/>
              </a:solidFill>
              <a:effectLst/>
              <a:uLnTx/>
              <a:uFillTx/>
              <a:latin typeface="Aino Headlin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covering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the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increasing</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GPU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needs</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of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public</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and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private</a:t>
            </a:r>
            <a:r>
              <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 </a:t>
            </a:r>
            <a:r>
              <a:rPr kumimoji="0" lang="et-EE" sz="1400" b="0" i="0" u="none" strike="noStrike" kern="1200" cap="none" spc="0" normalizeH="0" baseline="0" noProof="0" dirty="0" err="1">
                <a:ln>
                  <a:noFill/>
                </a:ln>
                <a:solidFill>
                  <a:srgbClr val="FFFFFF"/>
                </a:solidFill>
                <a:effectLst/>
                <a:uLnTx/>
                <a:uFillTx/>
                <a:latin typeface="Aino" panose="02000603040504020204" pitchFamily="50" charset="-70"/>
                <a:ea typeface="+mn-ea"/>
                <a:cs typeface="+mn-cs"/>
              </a:rPr>
              <a:t>sector</a:t>
            </a:r>
            <a:endParaRPr kumimoji="0" lang="et-EE" sz="14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
        <p:nvSpPr>
          <p:cNvPr id="5" name="TextBox 4">
            <a:extLst>
              <a:ext uri="{FF2B5EF4-FFF2-40B4-BE49-F238E27FC236}">
                <a16:creationId xmlns:a16="http://schemas.microsoft.com/office/drawing/2014/main" id="{E9A73FEA-7999-3F3E-1C19-8048B0DA060D}"/>
              </a:ext>
            </a:extLst>
          </p:cNvPr>
          <p:cNvSpPr txBox="1"/>
          <p:nvPr/>
        </p:nvSpPr>
        <p:spPr>
          <a:xfrm>
            <a:off x="259130" y="5245634"/>
            <a:ext cx="11686916" cy="1612366"/>
          </a:xfrm>
          <a:prstGeom prst="round2SameRect">
            <a:avLst/>
          </a:prstGeom>
          <a:solidFill>
            <a:srgbClr val="0030DE"/>
          </a:solidFill>
        </p:spPr>
        <p:txBody>
          <a:bodyPr wrap="square" lIns="108000" tIns="108000" rIns="108000" bIns="10800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3200" b="0" i="0" u="none" strike="noStrike" kern="1200" cap="none" spc="0" normalizeH="0" baseline="0" noProof="0" dirty="0">
                <a:ln>
                  <a:noFill/>
                </a:ln>
                <a:solidFill>
                  <a:srgbClr val="FFFFFF"/>
                </a:solidFill>
                <a:effectLst/>
                <a:uLnTx/>
                <a:uFillTx/>
                <a:latin typeface="Aino Headline"/>
                <a:ea typeface="+mn-ea"/>
                <a:cs typeface="+mn-cs"/>
              </a:rPr>
              <a:t>eesti.ai</a:t>
            </a:r>
          </a:p>
          <a:p>
            <a:pPr lvl="0" algn="ctr">
              <a:defRPr/>
            </a:pPr>
            <a:r>
              <a:rPr lang="et-EE" dirty="0" err="1">
                <a:solidFill>
                  <a:schemeClr val="bg1"/>
                </a:solidFill>
              </a:rPr>
              <a:t>economic</a:t>
            </a:r>
            <a:r>
              <a:rPr lang="et-EE" dirty="0">
                <a:solidFill>
                  <a:schemeClr val="bg1"/>
                </a:solidFill>
              </a:rPr>
              <a:t> </a:t>
            </a:r>
            <a:r>
              <a:rPr lang="et-EE" dirty="0" err="1">
                <a:solidFill>
                  <a:schemeClr val="bg1"/>
                </a:solidFill>
              </a:rPr>
              <a:t>growth</a:t>
            </a:r>
            <a:r>
              <a:rPr lang="et-EE" dirty="0">
                <a:solidFill>
                  <a:schemeClr val="bg1"/>
                </a:solidFill>
              </a:rPr>
              <a:t> </a:t>
            </a:r>
            <a:r>
              <a:rPr lang="et-EE" dirty="0" err="1">
                <a:solidFill>
                  <a:schemeClr val="bg1"/>
                </a:solidFill>
              </a:rPr>
              <a:t>enabled</a:t>
            </a:r>
            <a:r>
              <a:rPr lang="et-EE" dirty="0">
                <a:solidFill>
                  <a:schemeClr val="bg1"/>
                </a:solidFill>
              </a:rPr>
              <a:t> by AI </a:t>
            </a:r>
            <a:r>
              <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2030 ↑ 25%</a:t>
            </a:r>
            <a:br>
              <a:rPr kumimoji="0" lang="et-EE" sz="1800" b="0" i="0" u="none" strike="noStrike" kern="1200" cap="none" spc="0" normalizeH="0" baseline="0" noProof="0" dirty="0">
                <a:ln>
                  <a:noFill/>
                </a:ln>
                <a:solidFill>
                  <a:srgbClr val="FFFFFF"/>
                </a:solidFill>
                <a:effectLst/>
                <a:uLnTx/>
                <a:uFillTx/>
                <a:latin typeface="Aptos" panose="02110004020202020204"/>
                <a:ea typeface="+mn-ea"/>
                <a:cs typeface="+mn-cs"/>
              </a:rPr>
            </a:br>
            <a:r>
              <a:rPr kumimoji="0" lang="et-EE" sz="1800" b="1" i="0" u="none" strike="noStrike" kern="1200" cap="none" spc="0" normalizeH="0" baseline="0" noProof="0" dirty="0">
                <a:ln>
                  <a:noFill/>
                </a:ln>
                <a:solidFill>
                  <a:srgbClr val="FFFFFF"/>
                </a:solidFill>
                <a:effectLst/>
                <a:uLnTx/>
                <a:uFillTx/>
                <a:latin typeface="Aptos" panose="02110004020202020204"/>
                <a:ea typeface="+mn-ea"/>
                <a:cs typeface="+mn-cs"/>
              </a:rPr>
              <a:t>2035 ↑ 50%</a:t>
            </a:r>
            <a:endParaRPr kumimoji="0" lang="et-EE" sz="1800" b="0" i="0" u="none" strike="noStrike" kern="1200" cap="none" spc="0" normalizeH="0" baseline="0" noProof="0" dirty="0">
              <a:ln>
                <a:noFill/>
              </a:ln>
              <a:solidFill>
                <a:srgbClr val="FFFFFF"/>
              </a:solidFill>
              <a:effectLst/>
              <a:uLnTx/>
              <a:uFillTx/>
              <a:latin typeface="Aino" panose="02000603040504020204" pitchFamily="50" charset="-70"/>
              <a:ea typeface="+mn-ea"/>
              <a:cs typeface="+mn-cs"/>
            </a:endParaRPr>
          </a:p>
        </p:txBody>
      </p:sp>
    </p:spTree>
    <p:extLst>
      <p:ext uri="{BB962C8B-B14F-4D97-AF65-F5344CB8AC3E}">
        <p14:creationId xmlns:p14="http://schemas.microsoft.com/office/powerpoint/2010/main" val="31948911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P spid="17" grpId="0" animBg="1"/>
      <p:bldP spid="19"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573013" y="3429000"/>
            <a:ext cx="5522988" cy="3412068"/>
          </a:xfrm>
        </p:spPr>
        <p:txBody>
          <a:bodyPr/>
          <a:lstStyle/>
          <a:p>
            <a:pPr marL="285750" indent="-285750">
              <a:buClr>
                <a:schemeClr val="bg1"/>
              </a:buClr>
              <a:buFont typeface="Aino" panose="02000603040504020204" pitchFamily="50" charset="-70"/>
              <a:buChar char="+"/>
            </a:pPr>
            <a:r>
              <a:rPr lang="et-EE" sz="1800" dirty="0">
                <a:solidFill>
                  <a:srgbClr val="F0F1F2"/>
                </a:solidFill>
                <a:latin typeface="Aino" panose="02000603040504020204" pitchFamily="50" charset="-70"/>
              </a:rPr>
              <a:t>all </a:t>
            </a:r>
            <a:r>
              <a:rPr lang="et-EE" sz="1800" dirty="0" err="1">
                <a:solidFill>
                  <a:srgbClr val="F0F1F2"/>
                </a:solidFill>
                <a:latin typeface="Aino" panose="02000603040504020204" pitchFamily="50" charset="-70"/>
              </a:rPr>
              <a:t>government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services</a:t>
            </a:r>
            <a:r>
              <a:rPr lang="et-EE" sz="1800" dirty="0">
                <a:solidFill>
                  <a:srgbClr val="F0F1F2"/>
                </a:solidFill>
                <a:latin typeface="Aino" panose="02000603040504020204" pitchFamily="50" charset="-70"/>
              </a:rPr>
              <a:t> &amp; info from </a:t>
            </a:r>
            <a:r>
              <a:rPr lang="et-EE" sz="1800" dirty="0" err="1">
                <a:solidFill>
                  <a:srgbClr val="F0F1F2"/>
                </a:solidFill>
                <a:latin typeface="Aino" panose="02000603040504020204" pitchFamily="50" charset="-70"/>
              </a:rPr>
              <a:t>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place</a:t>
            </a:r>
            <a:endParaRPr lang="et-EE" sz="1800" dirty="0">
              <a:solidFill>
                <a:srgbClr val="F0F1F2"/>
              </a:solidFill>
              <a:latin typeface="Aino" panose="02000603040504020204" pitchFamily="50" charset="-70"/>
            </a:endParaRP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works</a:t>
            </a:r>
            <a:r>
              <a:rPr lang="et-EE" sz="1800" dirty="0">
                <a:solidFill>
                  <a:srgbClr val="F0F1F2"/>
                </a:solidFill>
                <a:latin typeface="Aino" panose="02000603040504020204" pitchFamily="50" charset="-70"/>
              </a:rPr>
              <a:t> 24/7</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channel</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device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agnostic</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chat</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sms</a:t>
            </a:r>
            <a:r>
              <a:rPr lang="et-EE" sz="1800" dirty="0">
                <a:solidFill>
                  <a:srgbClr val="F0F1F2"/>
                </a:solidFill>
                <a:latin typeface="Aino" panose="02000603040504020204" pitchFamily="50" charset="-70"/>
              </a:rPr>
              <a:t>, e-mail, </a:t>
            </a:r>
            <a:r>
              <a:rPr lang="et-EE" sz="1800" dirty="0" err="1">
                <a:solidFill>
                  <a:srgbClr val="F0F1F2"/>
                </a:solidFill>
                <a:latin typeface="Aino" panose="02000603040504020204" pitchFamily="50" charset="-70"/>
              </a:rPr>
              <a:t>phone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voice</a:t>
            </a:r>
            <a:r>
              <a:rPr lang="et-EE" sz="1800" dirty="0">
                <a:solidFill>
                  <a:srgbClr val="F0F1F2"/>
                </a:solidFill>
                <a:latin typeface="Aino" panose="02000603040504020204" pitchFamily="50" charset="-70"/>
              </a:rPr>
              <a:t> </a:t>
            </a:r>
            <a:r>
              <a:rPr lang="et-EE" sz="1800" dirty="0" err="1">
                <a:solidFill>
                  <a:srgbClr val="F0F1F2"/>
                </a:solidFill>
                <a:latin typeface="Aino" panose="02000603040504020204" pitchFamily="50" charset="-70"/>
              </a:rPr>
              <a:t>assistant</a:t>
            </a:r>
            <a:r>
              <a:rPr lang="et-EE" sz="1800" dirty="0">
                <a:solidFill>
                  <a:srgbClr val="F0F1F2"/>
                </a:solidFill>
                <a:latin typeface="Aino" panose="02000603040504020204" pitchFamily="50" charset="-70"/>
              </a:rPr>
              <a:t>)</a:t>
            </a:r>
          </a:p>
          <a:p>
            <a:pPr marL="285750" indent="-285750">
              <a:buClr>
                <a:schemeClr val="bg1"/>
              </a:buClr>
              <a:buFont typeface="Aino" panose="02000603040504020204" pitchFamily="50" charset="-70"/>
              <a:buChar char="+"/>
            </a:pPr>
            <a:r>
              <a:rPr lang="et-EE" sz="1800" dirty="0" err="1">
                <a:solidFill>
                  <a:srgbClr val="F0F1F2"/>
                </a:solidFill>
                <a:latin typeface="Aino" panose="02000603040504020204" pitchFamily="50" charset="-70"/>
              </a:rPr>
              <a:t>open-source</a:t>
            </a:r>
            <a:r>
              <a:rPr lang="et-EE" sz="1800" dirty="0">
                <a:solidFill>
                  <a:srgbClr val="F0F1F2"/>
                </a:solidFill>
                <a:latin typeface="Aino" panose="02000603040504020204" pitchFamily="50" charset="-70"/>
              </a:rPr>
              <a:t> and </a:t>
            </a:r>
            <a:r>
              <a:rPr lang="et-EE" sz="1800" dirty="0" err="1">
                <a:solidFill>
                  <a:srgbClr val="F0F1F2"/>
                </a:solidFill>
                <a:latin typeface="Aino" panose="02000603040504020204" pitchFamily="50" charset="-70"/>
              </a:rPr>
              <a:t>free</a:t>
            </a:r>
            <a:endParaRPr lang="en-GB" sz="1800" dirty="0">
              <a:solidFill>
                <a:srgbClr val="F0F1F2"/>
              </a:solidFill>
              <a:latin typeface="Aino" panose="02000603040504020204" pitchFamily="50" charset="-70"/>
            </a:endParaRPr>
          </a:p>
        </p:txBody>
      </p:sp>
      <p:sp>
        <p:nvSpPr>
          <p:cNvPr id="7" name="Title 6"/>
          <p:cNvSpPr>
            <a:spLocks noGrp="1"/>
          </p:cNvSpPr>
          <p:nvPr>
            <p:ph type="title"/>
          </p:nvPr>
        </p:nvSpPr>
        <p:spPr/>
        <p:txBody>
          <a:bodyPr>
            <a:normAutofit/>
          </a:bodyPr>
          <a:lstStyle/>
          <a:p>
            <a:r>
              <a:rPr lang="et-EE" sz="5000" err="1">
                <a:latin typeface="Aino Headline" panose="020B0303040504020204" pitchFamily="34" charset="0"/>
              </a:rPr>
              <a:t>bürokratt</a:t>
            </a:r>
            <a:endParaRPr lang="en-GB" sz="5000">
              <a:solidFill>
                <a:srgbClr val="F0F1F2"/>
              </a:solidFill>
              <a:latin typeface="Aino Headline" panose="020B0303040504020204" pitchFamily="34" charset="0"/>
            </a:endParaRPr>
          </a:p>
        </p:txBody>
      </p:sp>
      <p:sp>
        <p:nvSpPr>
          <p:cNvPr id="3" name="Text Placeholder 2">
            <a:extLst>
              <a:ext uri="{FF2B5EF4-FFF2-40B4-BE49-F238E27FC236}">
                <a16:creationId xmlns:a16="http://schemas.microsoft.com/office/drawing/2014/main" id="{A604CC5F-3F96-40D7-8FB9-93DE516D999E}"/>
              </a:ext>
            </a:extLst>
          </p:cNvPr>
          <p:cNvSpPr>
            <a:spLocks noGrp="1"/>
          </p:cNvSpPr>
          <p:nvPr>
            <p:ph type="body" sz="quarter" idx="13"/>
          </p:nvPr>
        </p:nvSpPr>
        <p:spPr/>
        <p:txBody>
          <a:bodyPr/>
          <a:lstStyle/>
          <a:p>
            <a:r>
              <a:rPr lang="et-EE" err="1">
                <a:latin typeface="Aino" panose="02000603040504020204" pitchFamily="50" charset="-70"/>
              </a:rPr>
              <a:t>virtual</a:t>
            </a:r>
            <a:r>
              <a:rPr lang="et-EE">
                <a:latin typeface="Aino" panose="02000603040504020204" pitchFamily="50" charset="-70"/>
              </a:rPr>
              <a:t> assistent for </a:t>
            </a:r>
            <a:r>
              <a:rPr lang="et-EE" err="1">
                <a:latin typeface="Aino" panose="02000603040504020204" pitchFamily="50" charset="-70"/>
              </a:rPr>
              <a:t>government</a:t>
            </a:r>
            <a:r>
              <a:rPr lang="et-EE">
                <a:latin typeface="Aino" panose="02000603040504020204" pitchFamily="50" charset="-70"/>
              </a:rPr>
              <a:t> </a:t>
            </a:r>
            <a:r>
              <a:rPr lang="et-EE" err="1">
                <a:latin typeface="Aino" panose="02000603040504020204" pitchFamily="50" charset="-70"/>
              </a:rPr>
              <a:t>services</a:t>
            </a:r>
            <a:endParaRPr lang="en-GB">
              <a:latin typeface="Aino" panose="02000603040504020204" pitchFamily="50" charset="-70"/>
            </a:endParaRPr>
          </a:p>
          <a:p>
            <a:endParaRPr lang="et-EE"/>
          </a:p>
        </p:txBody>
      </p:sp>
      <p:pic>
        <p:nvPicPr>
          <p:cNvPr id="6" name="Picture 5">
            <a:extLst>
              <a:ext uri="{FF2B5EF4-FFF2-40B4-BE49-F238E27FC236}">
                <a16:creationId xmlns:a16="http://schemas.microsoft.com/office/drawing/2014/main" id="{37FF9A2F-92B0-1C4F-BAD8-018EBFC3CE3B}"/>
              </a:ext>
            </a:extLst>
          </p:cNvPr>
          <p:cNvPicPr>
            <a:picLocks noChangeAspect="1"/>
          </p:cNvPicPr>
          <p:nvPr/>
        </p:nvPicPr>
        <p:blipFill>
          <a:blip r:embed="rId3"/>
          <a:stretch>
            <a:fillRect/>
          </a:stretch>
        </p:blipFill>
        <p:spPr>
          <a:xfrm>
            <a:off x="6701634" y="423746"/>
            <a:ext cx="4866479" cy="6010508"/>
          </a:xfrm>
          <a:prstGeom prst="rect">
            <a:avLst/>
          </a:prstGeom>
        </p:spPr>
      </p:pic>
    </p:spTree>
    <p:extLst>
      <p:ext uri="{BB962C8B-B14F-4D97-AF65-F5344CB8AC3E}">
        <p14:creationId xmlns:p14="http://schemas.microsoft.com/office/powerpoint/2010/main" val="731926125"/>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p:txBody>
          <a:bodyPr/>
          <a:lstStyle/>
          <a:p>
            <a:endParaRPr lang="et-EE" dirty="0"/>
          </a:p>
          <a:p>
            <a:r>
              <a:rPr lang="et-EE" dirty="0" err="1"/>
              <a:t>public-private</a:t>
            </a:r>
            <a:r>
              <a:rPr lang="et-EE" dirty="0"/>
              <a:t> </a:t>
            </a:r>
            <a:r>
              <a:rPr lang="et-EE" dirty="0" err="1"/>
              <a:t>partnerships</a:t>
            </a:r>
            <a:endParaRPr lang="et-EE" dirty="0"/>
          </a:p>
          <a:p>
            <a:r>
              <a:rPr lang="et-EE" dirty="0" err="1"/>
              <a:t>government</a:t>
            </a:r>
            <a:r>
              <a:rPr lang="et-EE" dirty="0"/>
              <a:t> </a:t>
            </a:r>
            <a:r>
              <a:rPr lang="et-EE" dirty="0" err="1"/>
              <a:t>initiative</a:t>
            </a:r>
            <a:endParaRPr lang="et-EE" dirty="0"/>
          </a:p>
          <a:p>
            <a:r>
              <a:rPr lang="et-EE" dirty="0"/>
              <a:t>200+ </a:t>
            </a:r>
            <a:r>
              <a:rPr lang="en-US" dirty="0"/>
              <a:t>use cases </a:t>
            </a:r>
            <a:r>
              <a:rPr lang="et-EE" dirty="0"/>
              <a:t>in </a:t>
            </a:r>
            <a:r>
              <a:rPr lang="et-EE" dirty="0" err="1"/>
              <a:t>public</a:t>
            </a:r>
            <a:r>
              <a:rPr lang="et-EE" dirty="0"/>
              <a:t> </a:t>
            </a:r>
            <a:r>
              <a:rPr lang="et-EE" dirty="0" err="1"/>
              <a:t>sector</a:t>
            </a:r>
            <a:r>
              <a:rPr lang="et-EE" dirty="0"/>
              <a:t> </a:t>
            </a:r>
            <a:endParaRPr lang="en-GB" dirty="0"/>
          </a:p>
        </p:txBody>
      </p:sp>
      <p:sp>
        <p:nvSpPr>
          <p:cNvPr id="6" name="Title 5"/>
          <p:cNvSpPr>
            <a:spLocks noGrp="1"/>
          </p:cNvSpPr>
          <p:nvPr>
            <p:ph type="title"/>
          </p:nvPr>
        </p:nvSpPr>
        <p:spPr/>
        <p:txBody>
          <a:bodyPr/>
          <a:lstStyle/>
          <a:p>
            <a:r>
              <a:rPr lang="et-EE"/>
              <a:t>kratt</a:t>
            </a:r>
            <a:endParaRPr lang="en-GB"/>
          </a:p>
        </p:txBody>
      </p:sp>
      <p:sp>
        <p:nvSpPr>
          <p:cNvPr id="5" name="Text Placeholder 4">
            <a:extLst>
              <a:ext uri="{FF2B5EF4-FFF2-40B4-BE49-F238E27FC236}">
                <a16:creationId xmlns:a16="http://schemas.microsoft.com/office/drawing/2014/main" id="{067B5E7D-B93C-3025-292F-DAC1AF1718CE}"/>
              </a:ext>
            </a:extLst>
          </p:cNvPr>
          <p:cNvSpPr>
            <a:spLocks noGrp="1"/>
          </p:cNvSpPr>
          <p:nvPr>
            <p:ph type="body" sz="quarter" idx="13"/>
          </p:nvPr>
        </p:nvSpPr>
        <p:spPr>
          <a:xfrm>
            <a:off x="561975" y="1247492"/>
            <a:ext cx="5534025" cy="474302"/>
          </a:xfrm>
        </p:spPr>
        <p:txBody>
          <a:bodyPr/>
          <a:lstStyle/>
          <a:p>
            <a:r>
              <a:rPr lang="et-EE">
                <a:solidFill>
                  <a:schemeClr val="bg1"/>
                </a:solidFill>
              </a:rPr>
              <a:t>national AI </a:t>
            </a:r>
            <a:r>
              <a:rPr lang="et-EE" err="1">
                <a:solidFill>
                  <a:schemeClr val="bg1"/>
                </a:solidFill>
              </a:rPr>
              <a:t>strategy</a:t>
            </a:r>
            <a:endParaRPr lang="en-EE"/>
          </a:p>
        </p:txBody>
      </p:sp>
      <p:sp>
        <p:nvSpPr>
          <p:cNvPr id="14" name="Freeform 6">
            <a:extLst>
              <a:ext uri="{FF2B5EF4-FFF2-40B4-BE49-F238E27FC236}">
                <a16:creationId xmlns:a16="http://schemas.microsoft.com/office/drawing/2014/main" id="{A0489A31-2B90-4B9F-82CD-CF291D7C9323}"/>
              </a:ext>
            </a:extLst>
          </p:cNvPr>
          <p:cNvSpPr>
            <a:spLocks/>
          </p:cNvSpPr>
          <p:nvPr/>
        </p:nvSpPr>
        <p:spPr bwMode="auto">
          <a:xfrm>
            <a:off x="5632014" y="590597"/>
            <a:ext cx="6009124" cy="5447962"/>
          </a:xfrm>
          <a:custGeom>
            <a:avLst/>
            <a:gdLst>
              <a:gd name="T0" fmla="*/ 105 w 257"/>
              <a:gd name="T1" fmla="*/ 140 h 233"/>
              <a:gd name="T2" fmla="*/ 245 w 257"/>
              <a:gd name="T3" fmla="*/ 12 h 233"/>
              <a:gd name="T4" fmla="*/ 222 w 257"/>
              <a:gd name="T5" fmla="*/ 70 h 233"/>
              <a:gd name="T6" fmla="*/ 58 w 257"/>
              <a:gd name="T7" fmla="*/ 0 h 233"/>
              <a:gd name="T8" fmla="*/ 210 w 257"/>
              <a:gd name="T9" fmla="*/ 233 h 233"/>
              <a:gd name="T10" fmla="*/ 82 w 257"/>
              <a:gd name="T11" fmla="*/ 175 h 233"/>
              <a:gd name="T12" fmla="*/ 257 w 257"/>
              <a:gd name="T13" fmla="*/ 117 h 233"/>
              <a:gd name="T14" fmla="*/ 35 w 257"/>
              <a:gd name="T15" fmla="*/ 58 h 233"/>
              <a:gd name="T16" fmla="*/ 0 w 257"/>
              <a:gd name="T17" fmla="*/ 11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33">
                <a:moveTo>
                  <a:pt x="105" y="140"/>
                </a:moveTo>
                <a:lnTo>
                  <a:pt x="245" y="12"/>
                </a:lnTo>
                <a:lnTo>
                  <a:pt x="222" y="70"/>
                </a:lnTo>
                <a:lnTo>
                  <a:pt x="58" y="0"/>
                </a:lnTo>
                <a:lnTo>
                  <a:pt x="210" y="233"/>
                </a:lnTo>
                <a:lnTo>
                  <a:pt x="82" y="175"/>
                </a:lnTo>
                <a:lnTo>
                  <a:pt x="257" y="117"/>
                </a:lnTo>
                <a:lnTo>
                  <a:pt x="35" y="58"/>
                </a:lnTo>
                <a:lnTo>
                  <a:pt x="0" y="117"/>
                </a:lnTo>
              </a:path>
            </a:pathLst>
          </a:custGeom>
          <a:noFill/>
          <a:ln w="5080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46617173"/>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09D52E1-CF38-D51F-1560-601C8CCD6513}"/>
              </a:ext>
            </a:extLst>
          </p:cNvPr>
          <p:cNvSpPr/>
          <p:nvPr/>
        </p:nvSpPr>
        <p:spPr>
          <a:xfrm>
            <a:off x="0" y="0"/>
            <a:ext cx="12191999" cy="6858000"/>
          </a:xfrm>
          <a:prstGeom prst="rect">
            <a:avLst/>
          </a:prstGeom>
          <a:gradFill>
            <a:gsLst>
              <a:gs pos="100000">
                <a:srgbClr val="000000"/>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12" name="Text Placeholder 11">
            <a:extLst>
              <a:ext uri="{FF2B5EF4-FFF2-40B4-BE49-F238E27FC236}">
                <a16:creationId xmlns:a16="http://schemas.microsoft.com/office/drawing/2014/main" id="{5AC3C193-3807-6580-94F6-6824B5CC97EA}"/>
              </a:ext>
            </a:extLst>
          </p:cNvPr>
          <p:cNvSpPr>
            <a:spLocks noGrp="1"/>
          </p:cNvSpPr>
          <p:nvPr>
            <p:ph type="body" sz="quarter" idx="11"/>
          </p:nvPr>
        </p:nvSpPr>
        <p:spPr>
          <a:xfrm>
            <a:off x="561208" y="5561211"/>
            <a:ext cx="7839048" cy="1872208"/>
          </a:xfrm>
        </p:spPr>
        <p:txBody>
          <a:bodyPr/>
          <a:lstStyle/>
          <a:p>
            <a:r>
              <a:rPr lang="et-EE" dirty="0"/>
              <a:t>Estonia </a:t>
            </a:r>
            <a:r>
              <a:rPr lang="et-EE" dirty="0" err="1"/>
              <a:t>cooperates</a:t>
            </a:r>
            <a:r>
              <a:rPr lang="et-EE" dirty="0"/>
              <a:t> </a:t>
            </a:r>
            <a:r>
              <a:rPr lang="et-EE" dirty="0" err="1"/>
              <a:t>with</a:t>
            </a:r>
            <a:r>
              <a:rPr lang="et-EE" dirty="0"/>
              <a:t> </a:t>
            </a:r>
            <a:r>
              <a:rPr lang="et-EE" dirty="0" err="1"/>
              <a:t>digital-minded</a:t>
            </a:r>
            <a:r>
              <a:rPr lang="et-EE" dirty="0"/>
              <a:t> </a:t>
            </a:r>
            <a:r>
              <a:rPr lang="et-EE" dirty="0" err="1"/>
              <a:t>countries</a:t>
            </a:r>
            <a:r>
              <a:rPr lang="et-EE" dirty="0"/>
              <a:t>: D9+, Digital </a:t>
            </a:r>
            <a:r>
              <a:rPr lang="et-EE" dirty="0" err="1"/>
              <a:t>Nations</a:t>
            </a:r>
            <a:r>
              <a:rPr lang="et-EE" dirty="0"/>
              <a:t>, DGX</a:t>
            </a:r>
          </a:p>
          <a:p>
            <a:r>
              <a:rPr lang="et-EE" dirty="0" err="1"/>
              <a:t>public-private</a:t>
            </a:r>
            <a:r>
              <a:rPr lang="et-EE" dirty="0"/>
              <a:t> </a:t>
            </a:r>
            <a:r>
              <a:rPr lang="et-EE" dirty="0" err="1"/>
              <a:t>partnership</a:t>
            </a:r>
            <a:r>
              <a:rPr lang="et-EE" dirty="0"/>
              <a:t> </a:t>
            </a:r>
            <a:r>
              <a:rPr lang="et-EE" dirty="0" err="1"/>
              <a:t>that</a:t>
            </a:r>
            <a:r>
              <a:rPr lang="et-EE" dirty="0"/>
              <a:t> </a:t>
            </a:r>
            <a:r>
              <a:rPr lang="et-EE" dirty="0" err="1"/>
              <a:t>works</a:t>
            </a:r>
            <a:r>
              <a:rPr lang="et-EE" dirty="0"/>
              <a:t> </a:t>
            </a:r>
            <a:r>
              <a:rPr lang="et-EE" dirty="0" err="1"/>
              <a:t>beyond</a:t>
            </a:r>
            <a:r>
              <a:rPr lang="et-EE" dirty="0"/>
              <a:t> </a:t>
            </a:r>
            <a:r>
              <a:rPr lang="et-EE" dirty="0" err="1"/>
              <a:t>borders</a:t>
            </a:r>
            <a:r>
              <a:rPr lang="et-EE" dirty="0"/>
              <a:t> </a:t>
            </a:r>
          </a:p>
          <a:p>
            <a:pPr algn="l"/>
            <a:r>
              <a:rPr lang="et-EE" dirty="0" err="1"/>
              <a:t>NGOs</a:t>
            </a:r>
            <a:r>
              <a:rPr lang="et-EE" dirty="0"/>
              <a:t>’ </a:t>
            </a:r>
            <a:r>
              <a:rPr lang="et-EE" dirty="0" err="1"/>
              <a:t>power</a:t>
            </a:r>
            <a:r>
              <a:rPr lang="et-EE" dirty="0"/>
              <a:t> in </a:t>
            </a:r>
            <a:r>
              <a:rPr lang="et-EE" dirty="0" err="1"/>
              <a:t>digitalisation</a:t>
            </a:r>
            <a:r>
              <a:rPr lang="et-EE" dirty="0"/>
              <a:t>: </a:t>
            </a:r>
            <a:r>
              <a:rPr lang="en-US" i="0" dirty="0">
                <a:effectLst/>
                <a:latin typeface="+mn-lt"/>
              </a:rPr>
              <a:t>Estonian Association of Information Technology and Telecommunications</a:t>
            </a:r>
            <a:endParaRPr lang="et-EE" i="0" dirty="0">
              <a:effectLst/>
              <a:latin typeface="+mn-lt"/>
            </a:endParaRPr>
          </a:p>
          <a:p>
            <a:pPr algn="l"/>
            <a:r>
              <a:rPr lang="et-EE" dirty="0">
                <a:latin typeface="+mn-lt"/>
              </a:rPr>
              <a:t>EU Global </a:t>
            </a:r>
            <a:r>
              <a:rPr lang="et-EE" dirty="0" err="1">
                <a:latin typeface="+mn-lt"/>
              </a:rPr>
              <a:t>Gateway</a:t>
            </a:r>
            <a:endParaRPr lang="en-US" i="0" dirty="0">
              <a:effectLst/>
              <a:latin typeface="+mn-lt"/>
            </a:endParaRPr>
          </a:p>
          <a:p>
            <a:endParaRPr lang="et-EE" dirty="0"/>
          </a:p>
        </p:txBody>
      </p:sp>
      <p:sp>
        <p:nvSpPr>
          <p:cNvPr id="3" name="Title 2">
            <a:extLst>
              <a:ext uri="{FF2B5EF4-FFF2-40B4-BE49-F238E27FC236}">
                <a16:creationId xmlns:a16="http://schemas.microsoft.com/office/drawing/2014/main" id="{70A1F4F8-C8CD-4E0F-BF48-EC8E072390E2}"/>
              </a:ext>
            </a:extLst>
          </p:cNvPr>
          <p:cNvSpPr>
            <a:spLocks noGrp="1"/>
          </p:cNvSpPr>
          <p:nvPr>
            <p:ph type="title"/>
          </p:nvPr>
        </p:nvSpPr>
        <p:spPr>
          <a:xfrm>
            <a:off x="561208" y="554994"/>
            <a:ext cx="8426918" cy="692497"/>
          </a:xfrm>
        </p:spPr>
        <p:txBody>
          <a:bodyPr lIns="91440" tIns="45720" rIns="91440" bIns="45720" anchor="t"/>
          <a:lstStyle/>
          <a:p>
            <a:r>
              <a:rPr lang="et-EE" err="1"/>
              <a:t>international</a:t>
            </a:r>
            <a:r>
              <a:rPr lang="et-EE"/>
              <a:t> </a:t>
            </a:r>
            <a:r>
              <a:rPr lang="et-EE" err="1"/>
              <a:t>cooperation</a:t>
            </a:r>
            <a:endParaRPr lang="en-US"/>
          </a:p>
        </p:txBody>
      </p:sp>
    </p:spTree>
    <p:extLst>
      <p:ext uri="{BB962C8B-B14F-4D97-AF65-F5344CB8AC3E}">
        <p14:creationId xmlns:p14="http://schemas.microsoft.com/office/powerpoint/2010/main" val="1611860102"/>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28CA4F7-6551-1B20-0854-FEDE3C1F7878}"/>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60"/>
          <a:stretch/>
        </p:blipFill>
        <p:spPr bwMode="auto">
          <a:xfrm>
            <a:off x="-39157" y="-1"/>
            <a:ext cx="12231157" cy="685800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0BC2DE2-DFA3-ECF8-6543-09DFF85BD0F9}"/>
              </a:ext>
            </a:extLst>
          </p:cNvPr>
          <p:cNvSpPr/>
          <p:nvPr/>
        </p:nvSpPr>
        <p:spPr>
          <a:xfrm rot="5400000">
            <a:off x="2332568" y="-2389187"/>
            <a:ext cx="6875462" cy="11618912"/>
          </a:xfrm>
          <a:prstGeom prst="rect">
            <a:avLst/>
          </a:prstGeom>
          <a:gradFill flip="none" rotWithShape="1">
            <a:gsLst>
              <a:gs pos="0">
                <a:srgbClr val="000000">
                  <a:alpha val="0"/>
                </a:srgbClr>
              </a:gs>
              <a:gs pos="35000">
                <a:srgbClr val="000000">
                  <a:alpha val="10000"/>
                </a:srgbClr>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3" name="Text Placeholder 2">
            <a:extLst>
              <a:ext uri="{FF2B5EF4-FFF2-40B4-BE49-F238E27FC236}">
                <a16:creationId xmlns:a16="http://schemas.microsoft.com/office/drawing/2014/main" id="{6E5E7949-8E32-7E1B-A5A5-9417FF2EBAD2}"/>
              </a:ext>
            </a:extLst>
          </p:cNvPr>
          <p:cNvSpPr>
            <a:spLocks noGrp="1"/>
          </p:cNvSpPr>
          <p:nvPr>
            <p:ph type="body" sz="quarter" idx="11"/>
          </p:nvPr>
        </p:nvSpPr>
        <p:spPr>
          <a:xfrm>
            <a:off x="573089" y="3429000"/>
            <a:ext cx="6459016" cy="3411538"/>
          </a:xfrm>
        </p:spPr>
        <p:txBody>
          <a:bodyPr/>
          <a:lstStyle/>
          <a:p>
            <a:r>
              <a:rPr lang="en-US" noProof="0" dirty="0"/>
              <a:t>redefined relationship between a citizen and the government in the post-digital era</a:t>
            </a:r>
            <a:endParaRPr lang="et-EE" noProof="1"/>
          </a:p>
        </p:txBody>
      </p:sp>
      <p:sp>
        <p:nvSpPr>
          <p:cNvPr id="6" name="Title 5">
            <a:extLst>
              <a:ext uri="{FF2B5EF4-FFF2-40B4-BE49-F238E27FC236}">
                <a16:creationId xmlns:a16="http://schemas.microsoft.com/office/drawing/2014/main" id="{B317C8E2-8C10-7513-A81D-C46D8B94C687}"/>
              </a:ext>
            </a:extLst>
          </p:cNvPr>
          <p:cNvSpPr>
            <a:spLocks noGrp="1"/>
          </p:cNvSpPr>
          <p:nvPr>
            <p:ph type="title"/>
          </p:nvPr>
        </p:nvSpPr>
        <p:spPr/>
        <p:txBody>
          <a:bodyPr/>
          <a:lstStyle/>
          <a:p>
            <a:r>
              <a:rPr lang="et-EE"/>
              <a:t>personal </a:t>
            </a:r>
            <a:r>
              <a:rPr lang="et-EE" err="1"/>
              <a:t>government</a:t>
            </a:r>
            <a:endParaRPr lang="en-EE"/>
          </a:p>
        </p:txBody>
      </p:sp>
      <p:sp>
        <p:nvSpPr>
          <p:cNvPr id="10" name="TextBox 9">
            <a:extLst>
              <a:ext uri="{FF2B5EF4-FFF2-40B4-BE49-F238E27FC236}">
                <a16:creationId xmlns:a16="http://schemas.microsoft.com/office/drawing/2014/main" id="{709289B3-BC7F-02AC-83FE-226299086402}"/>
              </a:ext>
            </a:extLst>
          </p:cNvPr>
          <p:cNvSpPr txBox="1"/>
          <p:nvPr/>
        </p:nvSpPr>
        <p:spPr>
          <a:xfrm>
            <a:off x="561208" y="3833893"/>
            <a:ext cx="918618" cy="369332"/>
          </a:xfrm>
          <a:prstGeom prst="rect">
            <a:avLst/>
          </a:prstGeom>
          <a:no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t-EE" sz="2400" b="0" i="0" u="none" strike="noStrike" kern="1200" cap="none" spc="0" normalizeH="0" baseline="0" noProof="0">
                <a:ln>
                  <a:noFill/>
                </a:ln>
                <a:solidFill>
                  <a:srgbClr val="FFFFFF"/>
                </a:solidFill>
                <a:effectLst/>
                <a:uLnTx/>
                <a:uFillTx/>
                <a:latin typeface="Aino"/>
                <a:ea typeface="+mn-ea"/>
                <a:cs typeface="+mn-cs"/>
              </a:rPr>
              <a:t>90%</a:t>
            </a:r>
            <a:endParaRPr kumimoji="0" lang="en-GB" sz="2400" b="0" i="0" u="none" strike="noStrike" kern="1200" cap="none" spc="0" normalizeH="0" baseline="0" noProof="0">
              <a:ln>
                <a:noFill/>
              </a:ln>
              <a:solidFill>
                <a:srgbClr val="FFFFFF"/>
              </a:solidFill>
              <a:effectLst/>
              <a:uLnTx/>
              <a:uFillTx/>
              <a:latin typeface="Aino"/>
              <a:ea typeface="+mn-ea"/>
              <a:cs typeface="+mn-cs"/>
            </a:endParaRPr>
          </a:p>
        </p:txBody>
      </p:sp>
      <p:pic>
        <p:nvPicPr>
          <p:cNvPr id="11" name="Graphic 31">
            <a:extLst>
              <a:ext uri="{FF2B5EF4-FFF2-40B4-BE49-F238E27FC236}">
                <a16:creationId xmlns:a16="http://schemas.microsoft.com/office/drawing/2014/main" id="{D927C007-447D-6B1A-77EC-D7A8873ECF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9524" y="3559250"/>
            <a:ext cx="918618" cy="918618"/>
          </a:xfrm>
          <a:prstGeom prst="rect">
            <a:avLst/>
          </a:prstGeom>
        </p:spPr>
      </p:pic>
      <p:sp>
        <p:nvSpPr>
          <p:cNvPr id="12" name="TextBox 11">
            <a:extLst>
              <a:ext uri="{FF2B5EF4-FFF2-40B4-BE49-F238E27FC236}">
                <a16:creationId xmlns:a16="http://schemas.microsoft.com/office/drawing/2014/main" id="{F9E4542A-9028-51B9-2E6B-6809AA3875FD}"/>
              </a:ext>
            </a:extLst>
          </p:cNvPr>
          <p:cNvSpPr txBox="1"/>
          <p:nvPr/>
        </p:nvSpPr>
        <p:spPr>
          <a:xfrm>
            <a:off x="407368" y="4647339"/>
            <a:ext cx="3579416" cy="276999"/>
          </a:xfrm>
          <a:prstGeom prst="rect">
            <a:avLst/>
          </a:prstGeom>
          <a:noFill/>
        </p:spPr>
        <p:txBody>
          <a:bodyPr wrap="square" lIns="0" tIns="0" rIns="0" bIns="0" rtlCol="0" anchor="t">
            <a:spAutoFit/>
          </a:bodyPr>
          <a:lstStyle/>
          <a:p>
            <a:pPr algn="ctr">
              <a:lnSpc>
                <a:spcPct val="100000"/>
              </a:lnSpc>
            </a:pPr>
            <a:r>
              <a:rPr lang="et-EE" err="1">
                <a:solidFill>
                  <a:schemeClr val="bg1"/>
                </a:solidFill>
              </a:rPr>
              <a:t>user</a:t>
            </a:r>
            <a:r>
              <a:rPr lang="et-EE">
                <a:solidFill>
                  <a:schemeClr val="bg1"/>
                </a:solidFill>
              </a:rPr>
              <a:t> </a:t>
            </a:r>
            <a:r>
              <a:rPr lang="et-EE" err="1">
                <a:solidFill>
                  <a:schemeClr val="bg1"/>
                </a:solidFill>
              </a:rPr>
              <a:t>satisfaction</a:t>
            </a:r>
            <a:r>
              <a:rPr lang="et-EE">
                <a:solidFill>
                  <a:schemeClr val="bg1"/>
                </a:solidFill>
              </a:rPr>
              <a:t> </a:t>
            </a:r>
            <a:r>
              <a:rPr lang="et-EE" err="1">
                <a:solidFill>
                  <a:schemeClr val="bg1"/>
                </a:solidFill>
              </a:rPr>
              <a:t>goal</a:t>
            </a:r>
            <a:r>
              <a:rPr lang="et-EE">
                <a:solidFill>
                  <a:schemeClr val="bg1"/>
                </a:solidFill>
              </a:rPr>
              <a:t> by 2030</a:t>
            </a:r>
          </a:p>
        </p:txBody>
      </p:sp>
    </p:spTree>
    <p:extLst>
      <p:ext uri="{BB962C8B-B14F-4D97-AF65-F5344CB8AC3E}">
        <p14:creationId xmlns:p14="http://schemas.microsoft.com/office/powerpoint/2010/main" val="1184800187"/>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descr="A group of kids in a round window">
            <a:extLst>
              <a:ext uri="{FF2B5EF4-FFF2-40B4-BE49-F238E27FC236}">
                <a16:creationId xmlns:a16="http://schemas.microsoft.com/office/drawing/2014/main" id="{0CAD0388-55D5-D304-1594-D81C318AA1C0}"/>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l="-9119"/>
          <a:stretch/>
        </p:blipFill>
        <p:spPr>
          <a:xfrm>
            <a:off x="0" y="0"/>
            <a:ext cx="12192000" cy="6858000"/>
          </a:xfrm>
        </p:spPr>
      </p:pic>
      <p:sp>
        <p:nvSpPr>
          <p:cNvPr id="22" name="Rectangle 21">
            <a:extLst>
              <a:ext uri="{FF2B5EF4-FFF2-40B4-BE49-F238E27FC236}">
                <a16:creationId xmlns:a16="http://schemas.microsoft.com/office/drawing/2014/main" id="{FBDA0640-FDC1-D9E1-3FF3-95BD12B26308}"/>
              </a:ext>
            </a:extLst>
          </p:cNvPr>
          <p:cNvSpPr/>
          <p:nvPr/>
        </p:nvSpPr>
        <p:spPr>
          <a:xfrm rot="5400000">
            <a:off x="1767835" y="-1824453"/>
            <a:ext cx="6875462" cy="10489444"/>
          </a:xfrm>
          <a:prstGeom prst="rect">
            <a:avLst/>
          </a:prstGeom>
          <a:gradFill flip="none" rotWithShape="1">
            <a:gsLst>
              <a:gs pos="36000">
                <a:srgbClr val="000000">
                  <a:alpha val="0"/>
                </a:srgbClr>
              </a:gs>
              <a:gs pos="92000">
                <a:srgbClr val="000000"/>
              </a:gs>
              <a:gs pos="100000">
                <a:srgbClr val="000000"/>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25" name="Title 3">
            <a:extLst>
              <a:ext uri="{FF2B5EF4-FFF2-40B4-BE49-F238E27FC236}">
                <a16:creationId xmlns:a16="http://schemas.microsoft.com/office/drawing/2014/main" id="{D1322052-D197-4B1D-BF2B-A5F86D8E53D7}"/>
              </a:ext>
            </a:extLst>
          </p:cNvPr>
          <p:cNvSpPr>
            <a:spLocks noGrp="1"/>
          </p:cNvSpPr>
          <p:nvPr>
            <p:ph type="title"/>
          </p:nvPr>
        </p:nvSpPr>
        <p:spPr>
          <a:xfrm>
            <a:off x="304801" y="1051381"/>
            <a:ext cx="6061166" cy="4487382"/>
          </a:xfrm>
        </p:spPr>
        <p:txBody>
          <a:bodyPr/>
          <a:lstStyle/>
          <a:p>
            <a:r>
              <a:rPr lang="en-US" sz="3600" dirty="0">
                <a:latin typeface="Aino Headline" panose="020B0303040504020204" pitchFamily="34" charset="77"/>
              </a:rPr>
              <a:t>our children, </a:t>
            </a:r>
            <a:br>
              <a:rPr lang="et-EE" sz="3600" dirty="0">
                <a:latin typeface="Aino Headline" panose="020B0303040504020204" pitchFamily="34" charset="77"/>
              </a:rPr>
            </a:br>
            <a:r>
              <a:rPr lang="et-EE" sz="3600" dirty="0" err="1">
                <a:latin typeface="Aino Headline" panose="020B0303040504020204" pitchFamily="34" charset="77"/>
              </a:rPr>
              <a:t>raised</a:t>
            </a:r>
            <a:r>
              <a:rPr lang="en-US" sz="3600" dirty="0">
                <a:latin typeface="Aino Headline" panose="020B0303040504020204" pitchFamily="34" charset="77"/>
              </a:rPr>
              <a:t> in </a:t>
            </a:r>
            <a:br>
              <a:rPr lang="et-EE" sz="3600" dirty="0">
                <a:latin typeface="Aino Headline" panose="020B0303040504020204" pitchFamily="34" charset="77"/>
              </a:rPr>
            </a:br>
            <a:r>
              <a:rPr lang="en-US" sz="3600" dirty="0">
                <a:latin typeface="Aino Headline" panose="020B0303040504020204" pitchFamily="34" charset="77"/>
              </a:rPr>
              <a:t>a digital society, </a:t>
            </a:r>
            <a:br>
              <a:rPr lang="en-US" sz="3600" dirty="0">
                <a:latin typeface="Aino Headline" panose="020B0303040504020204" pitchFamily="34" charset="77"/>
              </a:rPr>
            </a:br>
            <a:r>
              <a:rPr lang="en-US" sz="3600" dirty="0">
                <a:latin typeface="Aino Headline" panose="020B0303040504020204" pitchFamily="34" charset="77"/>
              </a:rPr>
              <a:t>never having </a:t>
            </a:r>
            <a:br>
              <a:rPr lang="en-US" sz="3600" dirty="0">
                <a:latin typeface="Aino Headline" panose="020B0303040504020204" pitchFamily="34" charset="77"/>
              </a:rPr>
            </a:br>
            <a:r>
              <a:rPr lang="en-US" sz="3600" dirty="0">
                <a:latin typeface="Aino Headline" panose="020B0303040504020204" pitchFamily="34" charset="77"/>
              </a:rPr>
              <a:t>had to visit a </a:t>
            </a:r>
            <a:br>
              <a:rPr lang="en-US" sz="3600" dirty="0">
                <a:latin typeface="Aino Headline" panose="020B0303040504020204" pitchFamily="34" charset="77"/>
              </a:rPr>
            </a:br>
            <a:r>
              <a:rPr lang="en-US" sz="3600" dirty="0">
                <a:latin typeface="Aino Headline" panose="020B0303040504020204" pitchFamily="34" charset="77"/>
              </a:rPr>
              <a:t>government</a:t>
            </a:r>
            <a:br>
              <a:rPr lang="en-US" sz="3600" dirty="0">
                <a:latin typeface="Aino Headline" panose="020B0303040504020204" pitchFamily="34" charset="77"/>
              </a:rPr>
            </a:br>
            <a:r>
              <a:rPr lang="en-US" sz="3600" dirty="0">
                <a:latin typeface="Aino Headline" panose="020B0303040504020204" pitchFamily="34" charset="77"/>
              </a:rPr>
              <a:t>office – </a:t>
            </a:r>
            <a:br>
              <a:rPr lang="et-EE" sz="3600" dirty="0">
                <a:latin typeface="Aino Headline" panose="020B0303040504020204" pitchFamily="34" charset="77"/>
              </a:rPr>
            </a:br>
            <a:r>
              <a:rPr lang="en-US" sz="3600" dirty="0">
                <a:latin typeface="Aino Headline" panose="020B0303040504020204" pitchFamily="34" charset="77"/>
              </a:rPr>
              <a:t>how</a:t>
            </a:r>
            <a:r>
              <a:rPr lang="et-EE" sz="3600" dirty="0">
                <a:latin typeface="Aino Headline" panose="020B0303040504020204" pitchFamily="34" charset="77"/>
              </a:rPr>
              <a:t> </a:t>
            </a:r>
            <a:r>
              <a:rPr lang="en-US" sz="3600" dirty="0">
                <a:latin typeface="Aino Headline" panose="020B0303040504020204" pitchFamily="34" charset="77"/>
              </a:rPr>
              <a:t>will they </a:t>
            </a:r>
            <a:br>
              <a:rPr lang="et-EE" sz="3600" dirty="0">
                <a:latin typeface="Aino Headline" panose="020B0303040504020204" pitchFamily="34" charset="77"/>
              </a:rPr>
            </a:br>
            <a:r>
              <a:rPr lang="en-US" sz="3600" dirty="0">
                <a:latin typeface="Aino Headline" panose="020B0303040504020204" pitchFamily="34" charset="77"/>
              </a:rPr>
              <a:t>imagine</a:t>
            </a:r>
            <a:r>
              <a:rPr lang="et-EE" sz="3600" dirty="0">
                <a:latin typeface="Aino Headline" panose="020B0303040504020204" pitchFamily="34" charset="77"/>
              </a:rPr>
              <a:t> </a:t>
            </a:r>
            <a:r>
              <a:rPr lang="en-US" sz="3600" dirty="0">
                <a:latin typeface="Aino Headline" panose="020B0303040504020204" pitchFamily="34" charset="77"/>
              </a:rPr>
              <a:t>the future?</a:t>
            </a:r>
            <a:endParaRPr lang="en-US" sz="3600" dirty="0"/>
          </a:p>
        </p:txBody>
      </p:sp>
    </p:spTree>
    <p:extLst>
      <p:ext uri="{BB962C8B-B14F-4D97-AF65-F5344CB8AC3E}">
        <p14:creationId xmlns:p14="http://schemas.microsoft.com/office/powerpoint/2010/main" val="1452750483"/>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0255DC05-7209-08A6-C1AB-549E8C11280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202" y="0"/>
            <a:ext cx="12189596"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EBF9A0D-C15C-BC39-D7A8-85DFFBDE6435}"/>
              </a:ext>
            </a:extLst>
          </p:cNvPr>
          <p:cNvSpPr/>
          <p:nvPr/>
        </p:nvSpPr>
        <p:spPr>
          <a:xfrm>
            <a:off x="-10681" y="0"/>
            <a:ext cx="12192000" cy="6858000"/>
          </a:xfrm>
          <a:prstGeom prst="rect">
            <a:avLst/>
          </a:prstGeom>
          <a:gradFill>
            <a:gsLst>
              <a:gs pos="100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ino"/>
              <a:ea typeface="+mn-ea"/>
              <a:cs typeface="+mn-cs"/>
            </a:endParaRPr>
          </a:p>
        </p:txBody>
      </p:sp>
      <p:sp>
        <p:nvSpPr>
          <p:cNvPr id="6" name="Title 5"/>
          <p:cNvSpPr>
            <a:spLocks noGrp="1"/>
          </p:cNvSpPr>
          <p:nvPr>
            <p:ph type="title"/>
          </p:nvPr>
        </p:nvSpPr>
        <p:spPr>
          <a:xfrm>
            <a:off x="561208" y="554994"/>
            <a:ext cx="9639248" cy="692497"/>
          </a:xfrm>
        </p:spPr>
        <p:txBody>
          <a:bodyPr/>
          <a:lstStyle/>
          <a:p>
            <a:r>
              <a:rPr lang="en-GB">
                <a:solidFill>
                  <a:schemeClr val="bg1"/>
                </a:solidFill>
                <a:latin typeface="Aino Headline" panose="020B0303040504020204" pitchFamily="34" charset="77"/>
              </a:rPr>
              <a:t>welcome to post-digital era</a:t>
            </a:r>
          </a:p>
        </p:txBody>
      </p:sp>
      <p:sp>
        <p:nvSpPr>
          <p:cNvPr id="18" name="Text Placeholder 17">
            <a:extLst>
              <a:ext uri="{FF2B5EF4-FFF2-40B4-BE49-F238E27FC236}">
                <a16:creationId xmlns:a16="http://schemas.microsoft.com/office/drawing/2014/main" id="{95D0F889-670F-3AEE-385A-1587D4585882}"/>
              </a:ext>
            </a:extLst>
          </p:cNvPr>
          <p:cNvSpPr>
            <a:spLocks noGrp="1"/>
          </p:cNvSpPr>
          <p:nvPr>
            <p:ph type="body" sz="quarter" idx="13"/>
          </p:nvPr>
        </p:nvSpPr>
        <p:spPr/>
        <p:txBody>
          <a:bodyPr/>
          <a:lstStyle/>
          <a:p>
            <a:r>
              <a:rPr lang="en-GB">
                <a:solidFill>
                  <a:schemeClr val="bg1"/>
                </a:solidFill>
                <a:latin typeface="Aino" panose="02000603040504020204" pitchFamily="2" charset="77"/>
              </a:rPr>
              <a:t>decades of </a:t>
            </a:r>
            <a:r>
              <a:rPr lang="en-GB" err="1">
                <a:solidFill>
                  <a:schemeClr val="bg1"/>
                </a:solidFill>
                <a:latin typeface="Aino" panose="02000603040504020204" pitchFamily="2" charset="77"/>
              </a:rPr>
              <a:t>digitali</a:t>
            </a:r>
            <a:r>
              <a:rPr lang="et-EE">
                <a:solidFill>
                  <a:schemeClr val="bg1"/>
                </a:solidFill>
                <a:latin typeface="Aino" panose="02000603040504020204" pitchFamily="2" charset="77"/>
              </a:rPr>
              <a:t>s</a:t>
            </a:r>
            <a:r>
              <a:rPr lang="en-GB" err="1">
                <a:solidFill>
                  <a:schemeClr val="bg1"/>
                </a:solidFill>
                <a:latin typeface="Aino" panose="02000603040504020204" pitchFamily="2" charset="77"/>
              </a:rPr>
              <a:t>ation</a:t>
            </a:r>
            <a:r>
              <a:rPr lang="en-GB">
                <a:solidFill>
                  <a:schemeClr val="bg1"/>
                </a:solidFill>
                <a:latin typeface="Aino" panose="02000603040504020204" pitchFamily="2" charset="77"/>
              </a:rPr>
              <a:t> has resulted in a society where almost everything is digital. and that opens new possibilities.</a:t>
            </a:r>
          </a:p>
          <a:p>
            <a:endParaRPr lang="en-EE"/>
          </a:p>
        </p:txBody>
      </p:sp>
      <p:sp>
        <p:nvSpPr>
          <p:cNvPr id="2" name="TextBox 1">
            <a:extLst>
              <a:ext uri="{FF2B5EF4-FFF2-40B4-BE49-F238E27FC236}">
                <a16:creationId xmlns:a16="http://schemas.microsoft.com/office/drawing/2014/main" id="{9B905B5B-AB11-0D98-FEB6-DFFA2B7F1755}"/>
              </a:ext>
            </a:extLst>
          </p:cNvPr>
          <p:cNvSpPr txBox="1"/>
          <p:nvPr/>
        </p:nvSpPr>
        <p:spPr>
          <a:xfrm>
            <a:off x="578553" y="3641294"/>
            <a:ext cx="3696503"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Digitization era</a:t>
            </a:r>
            <a:br>
              <a:rPr kumimoji="0" lang="en-GB" sz="1600" b="0" i="0" u="none" strike="noStrike" kern="1200" cap="none" spc="0" normalizeH="0" baseline="0" noProof="0">
                <a:ln>
                  <a:noFill/>
                </a:ln>
                <a:solidFill>
                  <a:srgbClr val="FFFFFF"/>
                </a:solidFill>
                <a:effectLst/>
                <a:uLnTx/>
                <a:uFillTx/>
                <a:latin typeface="Aino" panose="02000603040504020204" pitchFamily="2" charset="77"/>
              </a:rPr>
            </a:br>
            <a:r>
              <a:rPr kumimoji="0" lang="en-GB" sz="1600" b="0" i="0" u="none" strike="noStrike" kern="1200" cap="none" spc="0" normalizeH="0" baseline="0" noProof="0">
                <a:ln>
                  <a:noFill/>
                </a:ln>
                <a:solidFill>
                  <a:srgbClr val="FFFFFF"/>
                </a:solidFill>
                <a:effectLst/>
                <a:uLnTx/>
                <a:uFillTx/>
                <a:latin typeface="Aino" panose="02000603040504020204" pitchFamily="2" charset="77"/>
              </a:rPr>
              <a:t>2000–2010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ino" panose="02000603040504020204" pitchFamily="2" charset="77"/>
              </a:rPr>
              <a:t>e-Government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Enhanced traditional public services online. More efficient information processing.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rgbClr val="FFFFFF"/>
              </a:solidFill>
              <a:effectLst/>
              <a:uLnTx/>
              <a:uFillTx/>
              <a:latin typeface="Aino" panose="02000603040504020204" pitchFamily="2" charset="77"/>
            </a:endParaRPr>
          </a:p>
        </p:txBody>
      </p:sp>
      <p:grpSp>
        <p:nvGrpSpPr>
          <p:cNvPr id="10" name="Group 9">
            <a:extLst>
              <a:ext uri="{FF2B5EF4-FFF2-40B4-BE49-F238E27FC236}">
                <a16:creationId xmlns:a16="http://schemas.microsoft.com/office/drawing/2014/main" id="{2AAB4EE8-E4D1-1522-D7AE-A47BD9950240}"/>
              </a:ext>
            </a:extLst>
          </p:cNvPr>
          <p:cNvGrpSpPr>
            <a:grpSpLocks noChangeAspect="1"/>
          </p:cNvGrpSpPr>
          <p:nvPr/>
        </p:nvGrpSpPr>
        <p:grpSpPr>
          <a:xfrm>
            <a:off x="-10681" y="3429000"/>
            <a:ext cx="4234473" cy="2663825"/>
            <a:chOff x="3957908" y="3430886"/>
            <a:chExt cx="4234473" cy="2663825"/>
          </a:xfrm>
        </p:grpSpPr>
        <p:cxnSp>
          <p:nvCxnSpPr>
            <p:cNvPr id="13" name="Straight Connector 12">
              <a:extLst>
                <a:ext uri="{FF2B5EF4-FFF2-40B4-BE49-F238E27FC236}">
                  <a16:creationId xmlns:a16="http://schemas.microsoft.com/office/drawing/2014/main" id="{AD4D5776-E313-ECBA-B271-04DFD5FB85C6}"/>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83828C-ECC2-35FE-5ADE-1521E2BA366F}"/>
                </a:ext>
              </a:extLst>
            </p:cNvPr>
            <p:cNvCxnSpPr>
              <a:cxnSpLocks/>
            </p:cNvCxnSpPr>
            <p:nvPr/>
          </p:nvCxnSpPr>
          <p:spPr>
            <a:xfrm>
              <a:off x="3957908" y="5952033"/>
              <a:ext cx="4234473"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AC86670B-B634-4B83-63FF-7A9C65C53555}"/>
              </a:ext>
            </a:extLst>
          </p:cNvPr>
          <p:cNvSpPr txBox="1"/>
          <p:nvPr/>
        </p:nvSpPr>
        <p:spPr>
          <a:xfrm>
            <a:off x="7954713" y="3641294"/>
            <a:ext cx="3696503" cy="2308324"/>
          </a:xfrm>
          <a:prstGeom prst="rect">
            <a:avLst/>
          </a:prstGeom>
          <a:noFill/>
        </p:spPr>
        <p:txBody>
          <a:bodyPr wrap="square">
            <a:spAutoFit/>
          </a:bodyPr>
          <a:lstStyle/>
          <a:p>
            <a:pPr lvl="0">
              <a:defRPr/>
            </a:pPr>
            <a:r>
              <a:rPr lang="en-GB" sz="1600" dirty="0">
                <a:solidFill>
                  <a:srgbClr val="FFFFFF"/>
                </a:solidFill>
                <a:latin typeface="Aino" panose="02000603040504020204" pitchFamily="2" charset="77"/>
              </a:rPr>
              <a:t>Post-digital era</a:t>
            </a:r>
          </a:p>
          <a:p>
            <a:pPr lvl="0">
              <a:defRPr/>
            </a:pPr>
            <a:r>
              <a:rPr lang="en-GB" sz="1600" dirty="0">
                <a:solidFill>
                  <a:srgbClr val="FFFFFF"/>
                </a:solidFill>
                <a:latin typeface="Aino" panose="02000603040504020204" pitchFamily="2" charset="77"/>
              </a:rPr>
              <a:t>2020–…</a:t>
            </a:r>
          </a:p>
          <a:p>
            <a:pPr lvl="0">
              <a:defRPr/>
            </a:pPr>
            <a:r>
              <a:rPr lang="en-GB" sz="1600" dirty="0">
                <a:solidFill>
                  <a:srgbClr val="FFFFFF"/>
                </a:solidFill>
                <a:latin typeface="Aino" panose="02000603040504020204" pitchFamily="2" charset="77"/>
              </a:rPr>
              <a:t>Personal Government</a:t>
            </a:r>
          </a:p>
          <a:p>
            <a:pPr lvl="0">
              <a:defRPr/>
            </a:pPr>
            <a:endParaRPr lang="en-GB" sz="1600" dirty="0">
              <a:solidFill>
                <a:srgbClr val="FFFFFF"/>
              </a:solidFill>
              <a:latin typeface="Aino" panose="02000603040504020204" pitchFamily="2" charset="77"/>
            </a:endParaRPr>
          </a:p>
          <a:p>
            <a:pPr>
              <a:defRPr/>
            </a:pPr>
            <a:r>
              <a:rPr lang="en-GB" sz="1600" dirty="0">
                <a:solidFill>
                  <a:srgbClr val="FFFFFF"/>
                </a:solidFill>
                <a:latin typeface="Aino" panose="02000603040504020204" pitchFamily="2" charset="77"/>
              </a:rPr>
              <a:t>Citizen-centric digital-first new type of services and capabilities without traditional analogues. Whole-of-society approach to service delivery.</a:t>
            </a:r>
          </a:p>
          <a:p>
            <a:pPr lvl="0">
              <a:defRPr/>
            </a:pPr>
            <a:endParaRPr lang="en-GB" sz="1600" dirty="0">
              <a:solidFill>
                <a:srgbClr val="FFFFFF"/>
              </a:solidFill>
              <a:latin typeface="Aino" panose="02000603040504020204" pitchFamily="2" charset="77"/>
            </a:endParaRPr>
          </a:p>
        </p:txBody>
      </p:sp>
      <p:sp>
        <p:nvSpPr>
          <p:cNvPr id="26" name="TextBox 25">
            <a:extLst>
              <a:ext uri="{FF2B5EF4-FFF2-40B4-BE49-F238E27FC236}">
                <a16:creationId xmlns:a16="http://schemas.microsoft.com/office/drawing/2014/main" id="{525828F5-D313-C505-5891-863071A9C425}"/>
              </a:ext>
            </a:extLst>
          </p:cNvPr>
          <p:cNvSpPr txBox="1"/>
          <p:nvPr/>
        </p:nvSpPr>
        <p:spPr>
          <a:xfrm>
            <a:off x="4266633" y="3641294"/>
            <a:ext cx="3696503" cy="2308324"/>
          </a:xfrm>
          <a:prstGeom prst="rect">
            <a:avLst/>
          </a:prstGeom>
          <a:noFill/>
        </p:spPr>
        <p:txBody>
          <a:bodyPr wrap="square">
            <a:spAutoFit/>
          </a:bodyPr>
          <a:lstStyle/>
          <a:p>
            <a:pPr lvl="0">
              <a:defRPr/>
            </a:pPr>
            <a:r>
              <a:rPr lang="en-GB" sz="1600">
                <a:solidFill>
                  <a:srgbClr val="FFFFFF"/>
                </a:solidFill>
                <a:latin typeface="Aino" panose="02000603040504020204" pitchFamily="2" charset="77"/>
              </a:rPr>
              <a:t>Digital transformation era</a:t>
            </a:r>
            <a:br>
              <a:rPr lang="en-GB" sz="1600">
                <a:solidFill>
                  <a:srgbClr val="FFFFFF"/>
                </a:solidFill>
                <a:latin typeface="Aino" panose="02000603040504020204" pitchFamily="2" charset="77"/>
              </a:rPr>
            </a:br>
            <a:r>
              <a:rPr lang="en-GB" sz="1600">
                <a:solidFill>
                  <a:srgbClr val="FFFFFF"/>
                </a:solidFill>
                <a:latin typeface="Aino" panose="02000603040504020204" pitchFamily="2" charset="77"/>
              </a:rPr>
              <a:t>2010–2020</a:t>
            </a:r>
          </a:p>
          <a:p>
            <a:pPr lvl="0">
              <a:defRPr/>
            </a:pPr>
            <a:r>
              <a:rPr lang="en-GB" sz="1600">
                <a:solidFill>
                  <a:srgbClr val="FFFFFF"/>
                </a:solidFill>
                <a:latin typeface="Aino" panose="02000603040504020204" pitchFamily="2" charset="77"/>
              </a:rPr>
              <a:t>Digital Government</a:t>
            </a:r>
          </a:p>
          <a:p>
            <a:pPr lvl="0">
              <a:defRPr/>
            </a:pPr>
            <a:endParaRPr lang="en-GB" sz="1600">
              <a:solidFill>
                <a:srgbClr val="FFFFFF"/>
              </a:solidFill>
              <a:latin typeface="Aino" panose="02000603040504020204" pitchFamily="2" charset="77"/>
            </a:endParaRPr>
          </a:p>
          <a:p>
            <a:pPr>
              <a:defRPr/>
            </a:pPr>
            <a:r>
              <a:rPr lang="en-GB" sz="1600">
                <a:solidFill>
                  <a:srgbClr val="FFFFFF"/>
                </a:solidFill>
                <a:latin typeface="Aino" panose="02000603040504020204" pitchFamily="2" charset="77"/>
              </a:rPr>
              <a:t>End-to-end digital replacement of traditional public services. Whole-of-government approach to service delivery.</a:t>
            </a:r>
          </a:p>
          <a:p>
            <a:pPr lvl="0">
              <a:defRPr/>
            </a:pPr>
            <a:endParaRPr lang="en-GB" sz="1600">
              <a:solidFill>
                <a:srgbClr val="FFFFFF"/>
              </a:solidFill>
              <a:latin typeface="Aino" panose="02000603040504020204" pitchFamily="2" charset="77"/>
            </a:endParaRPr>
          </a:p>
        </p:txBody>
      </p:sp>
      <p:grpSp>
        <p:nvGrpSpPr>
          <p:cNvPr id="29" name="Group 28">
            <a:extLst>
              <a:ext uri="{FF2B5EF4-FFF2-40B4-BE49-F238E27FC236}">
                <a16:creationId xmlns:a16="http://schemas.microsoft.com/office/drawing/2014/main" id="{87BD53BD-6764-1CBF-C4FF-F22C1E3DC7B3}"/>
              </a:ext>
            </a:extLst>
          </p:cNvPr>
          <p:cNvGrpSpPr>
            <a:grpSpLocks noChangeAspect="1"/>
          </p:cNvGrpSpPr>
          <p:nvPr/>
        </p:nvGrpSpPr>
        <p:grpSpPr>
          <a:xfrm>
            <a:off x="4367808" y="3429000"/>
            <a:ext cx="7244632" cy="2663825"/>
            <a:chOff x="4649594" y="3430886"/>
            <a:chExt cx="7244632" cy="2663825"/>
          </a:xfrm>
        </p:grpSpPr>
        <p:cxnSp>
          <p:nvCxnSpPr>
            <p:cNvPr id="30" name="Straight Connector 29">
              <a:extLst>
                <a:ext uri="{FF2B5EF4-FFF2-40B4-BE49-F238E27FC236}">
                  <a16:creationId xmlns:a16="http://schemas.microsoft.com/office/drawing/2014/main" id="{2017FCFC-15E3-3C66-BD8C-C0C385611F52}"/>
                </a:ext>
              </a:extLst>
            </p:cNvPr>
            <p:cNvCxnSpPr>
              <a:cxnSpLocks/>
            </p:cNvCxnSpPr>
            <p:nvPr/>
          </p:nvCxnSpPr>
          <p:spPr>
            <a:xfrm>
              <a:off x="8192381" y="3430886"/>
              <a:ext cx="0" cy="2663825"/>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CEE5B58-AC87-6EBC-4406-3A469AF5F447}"/>
                </a:ext>
              </a:extLst>
            </p:cNvPr>
            <p:cNvCxnSpPr>
              <a:cxnSpLocks/>
            </p:cNvCxnSpPr>
            <p:nvPr/>
          </p:nvCxnSpPr>
          <p:spPr>
            <a:xfrm>
              <a:off x="4649594" y="5952033"/>
              <a:ext cx="3542787" cy="0"/>
            </a:xfrm>
            <a:prstGeom prst="line">
              <a:avLst/>
            </a:prstGeom>
            <a:ln w="254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8053439-48C8-6EE7-C268-BD580246641B}"/>
                </a:ext>
              </a:extLst>
            </p:cNvPr>
            <p:cNvCxnSpPr>
              <a:cxnSpLocks/>
            </p:cNvCxnSpPr>
            <p:nvPr/>
          </p:nvCxnSpPr>
          <p:spPr>
            <a:xfrm>
              <a:off x="8351439" y="5952033"/>
              <a:ext cx="3542787" cy="0"/>
            </a:xfrm>
            <a:prstGeom prst="line">
              <a:avLst/>
            </a:prstGeom>
            <a:ln w="25400" cap="rnd">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7401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2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with a camera on a beach&#10;&#10;AI-generated content may be incorrect.">
            <a:extLst>
              <a:ext uri="{FF2B5EF4-FFF2-40B4-BE49-F238E27FC236}">
                <a16:creationId xmlns:a16="http://schemas.microsoft.com/office/drawing/2014/main" id="{023630CB-1B69-30B2-91D9-EA1E6DE397F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8" name="Rectangle 7">
            <a:extLst>
              <a:ext uri="{FF2B5EF4-FFF2-40B4-BE49-F238E27FC236}">
                <a16:creationId xmlns:a16="http://schemas.microsoft.com/office/drawing/2014/main" id="{B0C175C9-76FA-1E8E-5614-47F7B965163B}"/>
              </a:ext>
            </a:extLst>
          </p:cNvPr>
          <p:cNvSpPr/>
          <p:nvPr/>
        </p:nvSpPr>
        <p:spPr>
          <a:xfrm>
            <a:off x="0" y="0"/>
            <a:ext cx="11641138" cy="6874932"/>
          </a:xfrm>
          <a:prstGeom prst="rect">
            <a:avLst/>
          </a:prstGeom>
          <a:gradFill>
            <a:gsLst>
              <a:gs pos="100000">
                <a:srgbClr val="000000">
                  <a:alpha val="7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6E255632-FB5E-873D-7AF6-983A8F593209}"/>
              </a:ext>
            </a:extLst>
          </p:cNvPr>
          <p:cNvSpPr>
            <a:spLocks noGrp="1"/>
          </p:cNvSpPr>
          <p:nvPr>
            <p:ph type="body" sz="quarter" idx="11"/>
          </p:nvPr>
        </p:nvSpPr>
        <p:spPr>
          <a:xfrm>
            <a:off x="573012" y="3872752"/>
            <a:ext cx="8415113" cy="3557174"/>
          </a:xfrm>
        </p:spPr>
        <p:txBody>
          <a:bodyPr/>
          <a:lstStyle/>
          <a:p>
            <a:r>
              <a:rPr lang="et-EE" dirty="0" err="1">
                <a:latin typeface="+mn-lt"/>
              </a:rPr>
              <a:t>proactive</a:t>
            </a:r>
            <a:r>
              <a:rPr lang="et-EE" dirty="0">
                <a:latin typeface="+mn-lt"/>
              </a:rPr>
              <a:t> </a:t>
            </a:r>
            <a:r>
              <a:rPr lang="et-EE" dirty="0" err="1">
                <a:latin typeface="+mn-lt"/>
              </a:rPr>
              <a:t>government</a:t>
            </a:r>
            <a:endParaRPr lang="et-EE" dirty="0">
              <a:latin typeface="+mn-lt"/>
            </a:endParaRPr>
          </a:p>
          <a:p>
            <a:r>
              <a:rPr lang="et-EE" dirty="0">
                <a:latin typeface="+mn-lt"/>
              </a:rPr>
              <a:t>AI in </a:t>
            </a:r>
            <a:r>
              <a:rPr lang="et-EE" dirty="0" err="1">
                <a:latin typeface="+mn-lt"/>
              </a:rPr>
              <a:t>government</a:t>
            </a:r>
            <a:r>
              <a:rPr lang="et-EE" dirty="0">
                <a:latin typeface="+mn-lt"/>
              </a:rPr>
              <a:t> </a:t>
            </a:r>
            <a:r>
              <a:rPr lang="et-EE" dirty="0" err="1">
                <a:latin typeface="+mn-lt"/>
              </a:rPr>
              <a:t>services</a:t>
            </a:r>
            <a:endParaRPr lang="et-EE" dirty="0">
              <a:latin typeface="+mn-lt"/>
            </a:endParaRPr>
          </a:p>
          <a:p>
            <a:r>
              <a:rPr lang="et-EE" dirty="0" err="1">
                <a:latin typeface="+mn-lt"/>
              </a:rPr>
              <a:t>cross-border</a:t>
            </a:r>
            <a:r>
              <a:rPr lang="et-EE" dirty="0">
                <a:latin typeface="+mn-lt"/>
              </a:rPr>
              <a:t> </a:t>
            </a:r>
            <a:r>
              <a:rPr lang="et-EE" dirty="0" err="1">
                <a:latin typeface="+mn-lt"/>
              </a:rPr>
              <a:t>digital</a:t>
            </a:r>
            <a:r>
              <a:rPr lang="et-EE" dirty="0">
                <a:latin typeface="+mn-lt"/>
              </a:rPr>
              <a:t> </a:t>
            </a:r>
            <a:r>
              <a:rPr lang="et-EE" dirty="0" err="1">
                <a:latin typeface="+mn-lt"/>
              </a:rPr>
              <a:t>governance</a:t>
            </a:r>
            <a:endParaRPr lang="et-EE" dirty="0">
              <a:latin typeface="+mn-lt"/>
            </a:endParaRPr>
          </a:p>
          <a:p>
            <a:r>
              <a:rPr lang="et-EE" dirty="0" err="1">
                <a:latin typeface="+mn-lt"/>
              </a:rPr>
              <a:t>personalised</a:t>
            </a:r>
            <a:r>
              <a:rPr lang="et-EE" dirty="0">
                <a:latin typeface="+mn-lt"/>
              </a:rPr>
              <a:t> </a:t>
            </a:r>
            <a:r>
              <a:rPr lang="et-EE" dirty="0" err="1">
                <a:latin typeface="+mn-lt"/>
              </a:rPr>
              <a:t>medicine</a:t>
            </a:r>
            <a:endParaRPr lang="et-EE" dirty="0">
              <a:latin typeface="+mn-lt"/>
            </a:endParaRPr>
          </a:p>
          <a:p>
            <a:r>
              <a:rPr lang="et-EE" sz="1800" dirty="0" err="1">
                <a:effectLst/>
                <a:latin typeface="+mn-lt"/>
                <a:ea typeface="Times New Roman" panose="02020603050405020304" pitchFamily="18" charset="0"/>
              </a:rPr>
              <a:t>environmentally</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sustainable</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digital</a:t>
            </a:r>
            <a:r>
              <a:rPr lang="et-EE" sz="1800" dirty="0">
                <a:effectLst/>
                <a:latin typeface="+mn-lt"/>
                <a:ea typeface="Times New Roman" panose="02020603050405020304" pitchFamily="18" charset="0"/>
              </a:rPr>
              <a:t> </a:t>
            </a:r>
            <a:r>
              <a:rPr lang="et-EE" sz="1800" dirty="0" err="1">
                <a:effectLst/>
                <a:latin typeface="+mn-lt"/>
                <a:ea typeface="Times New Roman" panose="02020603050405020304" pitchFamily="18" charset="0"/>
              </a:rPr>
              <a:t>state</a:t>
            </a:r>
            <a:endParaRPr lang="et-EE" sz="1800" dirty="0">
              <a:effectLst/>
              <a:latin typeface="+mn-lt"/>
              <a:ea typeface="Times New Roman" panose="02020603050405020304" pitchFamily="18" charset="0"/>
            </a:endParaRPr>
          </a:p>
          <a:p>
            <a:r>
              <a:rPr lang="et-EE" sz="1800" dirty="0" err="1">
                <a:effectLst/>
                <a:latin typeface="+mn-lt"/>
                <a:ea typeface="Times New Roman" panose="02020603050405020304" pitchFamily="18" charset="0"/>
              </a:rPr>
              <a:t>citizen-centric</a:t>
            </a:r>
            <a:r>
              <a:rPr lang="et-EE" sz="1800" dirty="0">
                <a:effectLst/>
                <a:latin typeface="+mn-lt"/>
                <a:ea typeface="Times New Roman" panose="02020603050405020304" pitchFamily="18" charset="0"/>
              </a:rPr>
              <a:t> data </a:t>
            </a:r>
            <a:r>
              <a:rPr lang="et-EE" sz="1800" dirty="0" err="1">
                <a:effectLst/>
                <a:latin typeface="+mn-lt"/>
                <a:ea typeface="Times New Roman" panose="02020603050405020304" pitchFamily="18" charset="0"/>
              </a:rPr>
              <a:t>governance</a:t>
            </a:r>
            <a:endParaRPr lang="et-EE" dirty="0">
              <a:latin typeface="+mn-lt"/>
            </a:endParaRPr>
          </a:p>
          <a:p>
            <a:endParaRPr lang="et-EE" dirty="0"/>
          </a:p>
        </p:txBody>
      </p:sp>
      <p:sp>
        <p:nvSpPr>
          <p:cNvPr id="4" name="Title 3">
            <a:extLst>
              <a:ext uri="{FF2B5EF4-FFF2-40B4-BE49-F238E27FC236}">
                <a16:creationId xmlns:a16="http://schemas.microsoft.com/office/drawing/2014/main" id="{7CEAD5AF-CC6A-89AD-5890-2C98C0E50457}"/>
              </a:ext>
            </a:extLst>
          </p:cNvPr>
          <p:cNvSpPr>
            <a:spLocks noGrp="1"/>
          </p:cNvSpPr>
          <p:nvPr>
            <p:ph type="title"/>
          </p:nvPr>
        </p:nvSpPr>
        <p:spPr/>
        <p:txBody>
          <a:bodyPr/>
          <a:lstStyle/>
          <a:p>
            <a:r>
              <a:rPr lang="et-EE" dirty="0" err="1"/>
              <a:t>estonishing</a:t>
            </a:r>
            <a:r>
              <a:rPr lang="et-EE" dirty="0"/>
              <a:t> </a:t>
            </a:r>
            <a:r>
              <a:rPr lang="et-EE" dirty="0" err="1"/>
              <a:t>future</a:t>
            </a:r>
            <a:endParaRPr lang="et-EE" dirty="0"/>
          </a:p>
        </p:txBody>
      </p:sp>
      <p:sp>
        <p:nvSpPr>
          <p:cNvPr id="5" name="Text Placeholder 4">
            <a:extLst>
              <a:ext uri="{FF2B5EF4-FFF2-40B4-BE49-F238E27FC236}">
                <a16:creationId xmlns:a16="http://schemas.microsoft.com/office/drawing/2014/main" id="{860C48F9-C26D-4EB1-733F-54BE64AE8C2F}"/>
              </a:ext>
            </a:extLst>
          </p:cNvPr>
          <p:cNvSpPr>
            <a:spLocks noGrp="1"/>
          </p:cNvSpPr>
          <p:nvPr>
            <p:ph type="body" sz="quarter" idx="13"/>
          </p:nvPr>
        </p:nvSpPr>
        <p:spPr/>
        <p:txBody>
          <a:bodyPr/>
          <a:lstStyle/>
          <a:p>
            <a:r>
              <a:rPr lang="et-EE" dirty="0" err="1"/>
              <a:t>seamless</a:t>
            </a:r>
            <a:r>
              <a:rPr lang="et-EE" dirty="0"/>
              <a:t> e-</a:t>
            </a:r>
            <a:r>
              <a:rPr lang="et-EE" dirty="0" err="1"/>
              <a:t>services</a:t>
            </a:r>
            <a:r>
              <a:rPr lang="et-EE" dirty="0"/>
              <a:t> </a:t>
            </a:r>
            <a:r>
              <a:rPr lang="et-EE" dirty="0" err="1"/>
              <a:t>available</a:t>
            </a:r>
            <a:r>
              <a:rPr lang="et-EE" dirty="0"/>
              <a:t> 24/7</a:t>
            </a:r>
            <a:endParaRPr lang="en-US" dirty="0"/>
          </a:p>
          <a:p>
            <a:endParaRPr lang="et-EE" dirty="0"/>
          </a:p>
        </p:txBody>
      </p:sp>
    </p:spTree>
    <p:extLst>
      <p:ext uri="{BB962C8B-B14F-4D97-AF65-F5344CB8AC3E}">
        <p14:creationId xmlns:p14="http://schemas.microsoft.com/office/powerpoint/2010/main" val="2925855365"/>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descr="A hand holding a cell phone">
            <a:extLst>
              <a:ext uri="{FF2B5EF4-FFF2-40B4-BE49-F238E27FC236}">
                <a16:creationId xmlns:a16="http://schemas.microsoft.com/office/drawing/2014/main" id="{3B25328F-6B74-627C-E52C-4E121417ACB6}"/>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a:xfrm>
            <a:off x="0" y="0"/>
            <a:ext cx="12192000" cy="6858000"/>
          </a:xfrm>
        </p:spPr>
      </p:pic>
      <p:sp>
        <p:nvSpPr>
          <p:cNvPr id="20" name="Rectangle 13">
            <a:extLst>
              <a:ext uri="{FF2B5EF4-FFF2-40B4-BE49-F238E27FC236}">
                <a16:creationId xmlns:a16="http://schemas.microsoft.com/office/drawing/2014/main" id="{46039CFF-64C7-A973-0C58-A0ABB00F7AC1}"/>
              </a:ext>
            </a:extLst>
          </p:cNvPr>
          <p:cNvSpPr/>
          <p:nvPr/>
        </p:nvSpPr>
        <p:spPr>
          <a:xfrm>
            <a:off x="0" y="0"/>
            <a:ext cx="12192000" cy="6865864"/>
          </a:xfrm>
          <a:prstGeom prst="rect">
            <a:avLst/>
          </a:prstGeom>
          <a:gradFill>
            <a:gsLst>
              <a:gs pos="96000">
                <a:srgbClr val="000000">
                  <a:alpha val="80000"/>
                </a:srgbClr>
              </a:gs>
              <a:gs pos="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13">
            <a:extLst>
              <a:ext uri="{FF2B5EF4-FFF2-40B4-BE49-F238E27FC236}">
                <a16:creationId xmlns:a16="http://schemas.microsoft.com/office/drawing/2014/main" id="{E757716F-A952-E14B-E1C9-74E062994979}"/>
              </a:ext>
            </a:extLst>
          </p:cNvPr>
          <p:cNvSpPr>
            <a:spLocks noGrp="1"/>
          </p:cNvSpPr>
          <p:nvPr>
            <p:ph type="body" sz="quarter" idx="11"/>
          </p:nvPr>
        </p:nvSpPr>
        <p:spPr>
          <a:xfrm>
            <a:off x="573012" y="4057649"/>
            <a:ext cx="8415113" cy="3086101"/>
          </a:xfrm>
        </p:spPr>
        <p:txBody>
          <a:bodyPr/>
          <a:lstStyle/>
          <a:p>
            <a:endParaRPr lang="et-EE" b="0" i="0" dirty="0">
              <a:effectLst/>
              <a:latin typeface="+mn-lt"/>
            </a:endParaRPr>
          </a:p>
          <a:p>
            <a:r>
              <a:rPr lang="et-EE" dirty="0" err="1">
                <a:latin typeface="+mn-lt"/>
              </a:rPr>
              <a:t>c</a:t>
            </a:r>
            <a:r>
              <a:rPr lang="et-EE" b="0" i="0" dirty="0" err="1">
                <a:effectLst/>
                <a:latin typeface="+mn-lt"/>
              </a:rPr>
              <a:t>onvenient</a:t>
            </a:r>
            <a:r>
              <a:rPr lang="et-EE" b="0" i="0" dirty="0">
                <a:effectLst/>
                <a:latin typeface="+mn-lt"/>
              </a:rPr>
              <a:t> </a:t>
            </a:r>
            <a:r>
              <a:rPr lang="et-EE" b="0" i="0" dirty="0" err="1">
                <a:effectLst/>
                <a:latin typeface="+mn-lt"/>
              </a:rPr>
              <a:t>access</a:t>
            </a:r>
            <a:r>
              <a:rPr lang="et-EE" b="0" i="0" dirty="0">
                <a:effectLst/>
                <a:latin typeface="+mn-lt"/>
              </a:rPr>
              <a:t> </a:t>
            </a:r>
            <a:r>
              <a:rPr lang="et-EE" b="0" i="0" dirty="0" err="1">
                <a:effectLst/>
                <a:latin typeface="+mn-lt"/>
              </a:rPr>
              <a:t>to</a:t>
            </a:r>
            <a:r>
              <a:rPr lang="et-EE" b="0" i="0" dirty="0">
                <a:effectLst/>
                <a:latin typeface="+mn-lt"/>
              </a:rPr>
              <a:t> </a:t>
            </a:r>
            <a:r>
              <a:rPr lang="et-EE" b="0" i="0" dirty="0" err="1">
                <a:effectLst/>
                <a:latin typeface="+mn-lt"/>
              </a:rPr>
              <a:t>one’s</a:t>
            </a:r>
            <a:r>
              <a:rPr lang="et-EE" b="0" i="0" dirty="0">
                <a:effectLst/>
                <a:latin typeface="+mn-lt"/>
              </a:rPr>
              <a:t> </a:t>
            </a:r>
            <a:r>
              <a:rPr lang="et-EE" b="0" i="0" dirty="0" err="1">
                <a:effectLst/>
                <a:latin typeface="+mn-lt"/>
              </a:rPr>
              <a:t>information</a:t>
            </a:r>
            <a:endParaRPr lang="et-EE" b="0" i="0" dirty="0">
              <a:effectLst/>
              <a:latin typeface="+mn-lt"/>
            </a:endParaRPr>
          </a:p>
          <a:p>
            <a:r>
              <a:rPr lang="et-EE" dirty="0" err="1">
                <a:latin typeface="+mn-lt"/>
              </a:rPr>
              <a:t>fast</a:t>
            </a:r>
            <a:r>
              <a:rPr lang="et-EE" dirty="0">
                <a:latin typeface="+mn-lt"/>
              </a:rPr>
              <a:t> </a:t>
            </a:r>
            <a:r>
              <a:rPr lang="et-EE" dirty="0" err="1">
                <a:latin typeface="+mn-lt"/>
              </a:rPr>
              <a:t>communication</a:t>
            </a:r>
            <a:r>
              <a:rPr lang="et-EE" dirty="0">
                <a:latin typeface="+mn-lt"/>
              </a:rPr>
              <a:t> </a:t>
            </a:r>
            <a:r>
              <a:rPr lang="et-EE" dirty="0" err="1">
                <a:latin typeface="+mn-lt"/>
              </a:rPr>
              <a:t>with</a:t>
            </a:r>
            <a:r>
              <a:rPr lang="et-EE" dirty="0">
                <a:latin typeface="+mn-lt"/>
              </a:rPr>
              <a:t> </a:t>
            </a:r>
            <a:r>
              <a:rPr lang="et-EE" dirty="0" err="1">
                <a:latin typeface="+mn-lt"/>
              </a:rPr>
              <a:t>local</a:t>
            </a:r>
            <a:r>
              <a:rPr lang="et-EE" dirty="0">
                <a:latin typeface="+mn-lt"/>
              </a:rPr>
              <a:t> </a:t>
            </a:r>
            <a:r>
              <a:rPr lang="et-EE" dirty="0" err="1">
                <a:latin typeface="+mn-lt"/>
              </a:rPr>
              <a:t>authorities</a:t>
            </a:r>
            <a:endParaRPr lang="et-EE" dirty="0">
              <a:latin typeface="+mn-lt"/>
            </a:endParaRPr>
          </a:p>
          <a:p>
            <a:r>
              <a:rPr lang="et-EE" dirty="0" err="1">
                <a:latin typeface="+mn-lt"/>
              </a:rPr>
              <a:t>v</a:t>
            </a:r>
            <a:r>
              <a:rPr lang="et-EE" b="0" i="0" dirty="0" err="1">
                <a:effectLst/>
                <a:latin typeface="+mn-lt"/>
              </a:rPr>
              <a:t>iew</a:t>
            </a:r>
            <a:r>
              <a:rPr lang="et-EE" b="0" i="0" dirty="0">
                <a:effectLst/>
                <a:latin typeface="+mn-lt"/>
              </a:rPr>
              <a:t> and manage e-</a:t>
            </a:r>
            <a:r>
              <a:rPr lang="et-EE" b="0" i="0" dirty="0" err="1">
                <a:effectLst/>
                <a:latin typeface="+mn-lt"/>
              </a:rPr>
              <a:t>prescriptions</a:t>
            </a:r>
            <a:endParaRPr lang="et-EE" b="0" i="0" dirty="0">
              <a:effectLst/>
              <a:latin typeface="+mn-lt"/>
            </a:endParaRPr>
          </a:p>
          <a:p>
            <a:r>
              <a:rPr lang="et-EE" dirty="0" err="1">
                <a:latin typeface="+mn-lt"/>
              </a:rPr>
              <a:t>receive</a:t>
            </a:r>
            <a:r>
              <a:rPr lang="et-EE" dirty="0">
                <a:latin typeface="+mn-lt"/>
              </a:rPr>
              <a:t> </a:t>
            </a:r>
            <a:r>
              <a:rPr lang="et-EE" dirty="0" err="1">
                <a:latin typeface="+mn-lt"/>
              </a:rPr>
              <a:t>notifications</a:t>
            </a:r>
            <a:r>
              <a:rPr lang="et-EE" dirty="0">
                <a:latin typeface="+mn-lt"/>
              </a:rPr>
              <a:t> on </a:t>
            </a:r>
            <a:r>
              <a:rPr lang="et-EE" dirty="0" err="1">
                <a:latin typeface="+mn-lt"/>
              </a:rPr>
              <a:t>accidents</a:t>
            </a:r>
            <a:r>
              <a:rPr lang="et-EE" dirty="0">
                <a:latin typeface="+mn-lt"/>
              </a:rPr>
              <a:t>, </a:t>
            </a:r>
            <a:r>
              <a:rPr lang="et-EE" dirty="0" err="1">
                <a:latin typeface="+mn-lt"/>
              </a:rPr>
              <a:t>natural</a:t>
            </a:r>
            <a:r>
              <a:rPr lang="et-EE" dirty="0">
                <a:latin typeface="+mn-lt"/>
              </a:rPr>
              <a:t> </a:t>
            </a:r>
            <a:r>
              <a:rPr lang="et-EE" dirty="0" err="1">
                <a:latin typeface="+mn-lt"/>
              </a:rPr>
              <a:t>disasters</a:t>
            </a:r>
            <a:r>
              <a:rPr lang="et-EE" dirty="0">
                <a:latin typeface="+mn-lt"/>
              </a:rPr>
              <a:t> etc.</a:t>
            </a:r>
          </a:p>
          <a:p>
            <a:r>
              <a:rPr lang="et-EE" dirty="0" err="1">
                <a:latin typeface="+mn-lt"/>
              </a:rPr>
              <a:t>u</a:t>
            </a:r>
            <a:r>
              <a:rPr lang="et-EE" b="0" i="0" dirty="0" err="1">
                <a:effectLst/>
                <a:latin typeface="+mn-lt"/>
              </a:rPr>
              <a:t>se</a:t>
            </a:r>
            <a:r>
              <a:rPr lang="et-EE" b="0" i="0" dirty="0">
                <a:effectLst/>
                <a:latin typeface="+mn-lt"/>
              </a:rPr>
              <a:t> </a:t>
            </a:r>
            <a:r>
              <a:rPr lang="et-EE" b="0" i="0" dirty="0" err="1">
                <a:effectLst/>
                <a:latin typeface="+mn-lt"/>
              </a:rPr>
              <a:t>the</a:t>
            </a:r>
            <a:r>
              <a:rPr lang="et-EE" b="0" i="0" dirty="0">
                <a:effectLst/>
                <a:latin typeface="+mn-lt"/>
              </a:rPr>
              <a:t> data </a:t>
            </a:r>
            <a:r>
              <a:rPr lang="et-EE" b="0" i="0" dirty="0" err="1">
                <a:effectLst/>
                <a:latin typeface="+mn-lt"/>
              </a:rPr>
              <a:t>tracker</a:t>
            </a:r>
            <a:endParaRPr lang="et-EE" b="0" i="0" dirty="0">
              <a:effectLst/>
              <a:latin typeface="+mn-lt"/>
            </a:endParaRPr>
          </a:p>
        </p:txBody>
      </p:sp>
      <p:sp>
        <p:nvSpPr>
          <p:cNvPr id="13" name="Title 12">
            <a:extLst>
              <a:ext uri="{FF2B5EF4-FFF2-40B4-BE49-F238E27FC236}">
                <a16:creationId xmlns:a16="http://schemas.microsoft.com/office/drawing/2014/main" id="{9D03487E-E414-BA1E-2B1A-6F796ABC1E60}"/>
              </a:ext>
            </a:extLst>
          </p:cNvPr>
          <p:cNvSpPr>
            <a:spLocks noGrp="1"/>
          </p:cNvSpPr>
          <p:nvPr>
            <p:ph type="title"/>
          </p:nvPr>
        </p:nvSpPr>
        <p:spPr>
          <a:xfrm>
            <a:off x="561208" y="554994"/>
            <a:ext cx="8426918" cy="769441"/>
          </a:xfrm>
        </p:spPr>
        <p:txBody>
          <a:bodyPr/>
          <a:lstStyle/>
          <a:p>
            <a:r>
              <a:rPr lang="et-EE"/>
              <a:t>eesti.ee </a:t>
            </a:r>
            <a:r>
              <a:rPr lang="et-EE" err="1"/>
              <a:t>app</a:t>
            </a:r>
            <a:r>
              <a:rPr lang="et-EE"/>
              <a:t> </a:t>
            </a:r>
          </a:p>
        </p:txBody>
      </p:sp>
      <p:sp>
        <p:nvSpPr>
          <p:cNvPr id="16" name="Text Placeholder 15">
            <a:extLst>
              <a:ext uri="{FF2B5EF4-FFF2-40B4-BE49-F238E27FC236}">
                <a16:creationId xmlns:a16="http://schemas.microsoft.com/office/drawing/2014/main" id="{D50B6245-B5E7-4202-8DD7-58470FBAD7E3}"/>
              </a:ext>
            </a:extLst>
          </p:cNvPr>
          <p:cNvSpPr>
            <a:spLocks noGrp="1"/>
          </p:cNvSpPr>
          <p:nvPr>
            <p:ph type="body" sz="quarter" idx="13"/>
          </p:nvPr>
        </p:nvSpPr>
        <p:spPr>
          <a:xfrm>
            <a:off x="561208" y="1324435"/>
            <a:ext cx="8426450" cy="381025"/>
          </a:xfrm>
        </p:spPr>
        <p:txBody>
          <a:bodyPr/>
          <a:lstStyle/>
          <a:p>
            <a:r>
              <a:rPr lang="et-EE" err="1"/>
              <a:t>digital</a:t>
            </a:r>
            <a:r>
              <a:rPr lang="et-EE"/>
              <a:t> </a:t>
            </a:r>
            <a:r>
              <a:rPr lang="et-EE" err="1"/>
              <a:t>state</a:t>
            </a:r>
            <a:r>
              <a:rPr lang="et-EE"/>
              <a:t> in </a:t>
            </a:r>
            <a:r>
              <a:rPr lang="et-EE" err="1"/>
              <a:t>your</a:t>
            </a:r>
            <a:r>
              <a:rPr lang="et-EE"/>
              <a:t> </a:t>
            </a:r>
            <a:r>
              <a:rPr lang="et-EE" err="1"/>
              <a:t>pocket</a:t>
            </a:r>
            <a:endParaRPr lang="et-EE"/>
          </a:p>
        </p:txBody>
      </p:sp>
      <p:pic>
        <p:nvPicPr>
          <p:cNvPr id="22" name="Graphic 21">
            <a:extLst>
              <a:ext uri="{FF2B5EF4-FFF2-40B4-BE49-F238E27FC236}">
                <a16:creationId xmlns:a16="http://schemas.microsoft.com/office/drawing/2014/main" id="{48058B1B-A900-EA32-B909-A4DBB57984F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49574" y="1451172"/>
            <a:ext cx="1051860" cy="1051860"/>
          </a:xfrm>
          <a:prstGeom prst="rect">
            <a:avLst/>
          </a:prstGeom>
        </p:spPr>
      </p:pic>
      <p:pic>
        <p:nvPicPr>
          <p:cNvPr id="24" name="Graphic 23">
            <a:extLst>
              <a:ext uri="{FF2B5EF4-FFF2-40B4-BE49-F238E27FC236}">
                <a16:creationId xmlns:a16="http://schemas.microsoft.com/office/drawing/2014/main" id="{30F83731-F1B1-B44F-778D-B74CB177FD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66653" y="3859831"/>
            <a:ext cx="1034781" cy="1034781"/>
          </a:xfrm>
          <a:prstGeom prst="rect">
            <a:avLst/>
          </a:prstGeom>
        </p:spPr>
      </p:pic>
      <p:sp>
        <p:nvSpPr>
          <p:cNvPr id="25" name="TextBox 24">
            <a:extLst>
              <a:ext uri="{FF2B5EF4-FFF2-40B4-BE49-F238E27FC236}">
                <a16:creationId xmlns:a16="http://schemas.microsoft.com/office/drawing/2014/main" id="{0AF0B321-D206-5097-1063-9D40EED835B9}"/>
              </a:ext>
            </a:extLst>
          </p:cNvPr>
          <p:cNvSpPr txBox="1"/>
          <p:nvPr/>
        </p:nvSpPr>
        <p:spPr>
          <a:xfrm>
            <a:off x="9121008" y="5139034"/>
            <a:ext cx="2308992" cy="923330"/>
          </a:xfrm>
          <a:prstGeom prst="rect">
            <a:avLst/>
          </a:prstGeom>
          <a:noFill/>
        </p:spPr>
        <p:txBody>
          <a:bodyPr wrap="square" rtlCol="0">
            <a:spAutoFit/>
          </a:bodyPr>
          <a:lstStyle/>
          <a:p>
            <a:pPr algn="ctr"/>
            <a:r>
              <a:rPr lang="et-EE" err="1">
                <a:solidFill>
                  <a:schemeClr val="bg1"/>
                </a:solidFill>
                <a:latin typeface="Aino" panose="02000603040504020204" pitchFamily="50" charset="-70"/>
              </a:rPr>
              <a:t>access</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to</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virtual</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assistant</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bürokratt</a:t>
            </a:r>
            <a:r>
              <a:rPr lang="et-EE">
                <a:solidFill>
                  <a:schemeClr val="bg1"/>
                </a:solidFill>
                <a:latin typeface="Aino" panose="02000603040504020204" pitchFamily="50" charset="-70"/>
              </a:rPr>
              <a:t> in </a:t>
            </a:r>
            <a:r>
              <a:rPr lang="et-EE" err="1">
                <a:solidFill>
                  <a:schemeClr val="bg1"/>
                </a:solidFill>
                <a:latin typeface="Aino" panose="02000603040504020204" pitchFamily="50" charset="-70"/>
              </a:rPr>
              <a:t>the</a:t>
            </a:r>
            <a:r>
              <a:rPr lang="et-EE">
                <a:solidFill>
                  <a:schemeClr val="bg1"/>
                </a:solidFill>
                <a:latin typeface="Aino" panose="02000603040504020204" pitchFamily="50" charset="-70"/>
              </a:rPr>
              <a:t> </a:t>
            </a:r>
            <a:r>
              <a:rPr lang="et-EE" err="1">
                <a:solidFill>
                  <a:schemeClr val="bg1"/>
                </a:solidFill>
                <a:latin typeface="Aino" panose="02000603040504020204" pitchFamily="50" charset="-70"/>
              </a:rPr>
              <a:t>future</a:t>
            </a:r>
            <a:endParaRPr lang="et-EE">
              <a:solidFill>
                <a:schemeClr val="bg1"/>
              </a:solidFill>
              <a:latin typeface="Aino" panose="02000603040504020204" pitchFamily="50" charset="-70"/>
            </a:endParaRPr>
          </a:p>
        </p:txBody>
      </p:sp>
      <p:sp>
        <p:nvSpPr>
          <p:cNvPr id="27" name="TextBox 26">
            <a:extLst>
              <a:ext uri="{FF2B5EF4-FFF2-40B4-BE49-F238E27FC236}">
                <a16:creationId xmlns:a16="http://schemas.microsoft.com/office/drawing/2014/main" id="{1910E4E1-BC8C-8CFD-F73E-8585ADBA8AE7}"/>
              </a:ext>
            </a:extLst>
          </p:cNvPr>
          <p:cNvSpPr txBox="1"/>
          <p:nvPr/>
        </p:nvSpPr>
        <p:spPr>
          <a:xfrm>
            <a:off x="9054333" y="2668722"/>
            <a:ext cx="2442342" cy="1200329"/>
          </a:xfrm>
          <a:prstGeom prst="rect">
            <a:avLst/>
          </a:prstGeom>
          <a:noFill/>
        </p:spPr>
        <p:txBody>
          <a:bodyPr wrap="square" rtlCol="0">
            <a:spAutoFit/>
          </a:bodyPr>
          <a:lstStyle/>
          <a:p>
            <a:pPr algn="ctr"/>
            <a:r>
              <a:rPr lang="et-EE" err="1">
                <a:solidFill>
                  <a:schemeClr val="bg1"/>
                </a:solidFill>
              </a:rPr>
              <a:t>potential</a:t>
            </a:r>
            <a:r>
              <a:rPr lang="et-EE">
                <a:solidFill>
                  <a:schemeClr val="bg1"/>
                </a:solidFill>
              </a:rPr>
              <a:t> </a:t>
            </a:r>
            <a:r>
              <a:rPr lang="et-EE" err="1">
                <a:solidFill>
                  <a:schemeClr val="bg1"/>
                </a:solidFill>
              </a:rPr>
              <a:t>substitute</a:t>
            </a:r>
            <a:r>
              <a:rPr lang="et-EE">
                <a:solidFill>
                  <a:schemeClr val="bg1"/>
                </a:solidFill>
              </a:rPr>
              <a:t> </a:t>
            </a:r>
            <a:r>
              <a:rPr lang="et-EE" err="1">
                <a:solidFill>
                  <a:schemeClr val="bg1"/>
                </a:solidFill>
              </a:rPr>
              <a:t>to</a:t>
            </a:r>
            <a:r>
              <a:rPr lang="et-EE">
                <a:solidFill>
                  <a:schemeClr val="bg1"/>
                </a:solidFill>
              </a:rPr>
              <a:t> </a:t>
            </a:r>
            <a:r>
              <a:rPr lang="et-EE" err="1">
                <a:solidFill>
                  <a:schemeClr val="bg1"/>
                </a:solidFill>
              </a:rPr>
              <a:t>physical</a:t>
            </a:r>
            <a:r>
              <a:rPr lang="et-EE">
                <a:solidFill>
                  <a:schemeClr val="bg1"/>
                </a:solidFill>
              </a:rPr>
              <a:t> </a:t>
            </a:r>
            <a:r>
              <a:rPr lang="et-EE" err="1">
                <a:solidFill>
                  <a:schemeClr val="bg1"/>
                </a:solidFill>
              </a:rPr>
              <a:t>documents</a:t>
            </a:r>
            <a:endParaRPr lang="et-EE" b="0" i="0">
              <a:solidFill>
                <a:schemeClr val="bg1"/>
              </a:solidFill>
              <a:effectLst/>
            </a:endParaRPr>
          </a:p>
          <a:p>
            <a:endParaRPr lang="et-EE"/>
          </a:p>
        </p:txBody>
      </p:sp>
    </p:spTree>
    <p:extLst>
      <p:ext uri="{BB962C8B-B14F-4D97-AF65-F5344CB8AC3E}">
        <p14:creationId xmlns:p14="http://schemas.microsoft.com/office/powerpoint/2010/main" val="3144334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 calcmode="lin" valueType="num">
                                      <p:cBhvr additive="base">
                                        <p:cTn id="17"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 calcmode="lin" valueType="num">
                                      <p:cBhvr additive="base">
                                        <p:cTn id="22"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anim calcmode="lin" valueType="num">
                                      <p:cBhvr additive="base">
                                        <p:cTn id="27"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4">
                                            <p:txEl>
                                              <p:pRg st="4" end="4"/>
                                            </p:txEl>
                                          </p:spTgt>
                                        </p:tgtEl>
                                        <p:attrNameLst>
                                          <p:attrName>style.visibility</p:attrName>
                                        </p:attrNameLst>
                                      </p:cBhvr>
                                      <p:to>
                                        <p:strVal val="visible"/>
                                      </p:to>
                                    </p:set>
                                    <p:anim calcmode="lin" valueType="num">
                                      <p:cBhvr additive="base">
                                        <p:cTn id="32"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3" grpId="0"/>
      <p:bldP spid="16" grpId="0" build="p"/>
      <p:bldP spid="25" grpId="0"/>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t-EE" err="1">
                <a:solidFill>
                  <a:srgbClr val="0000F0"/>
                </a:solidFill>
              </a:rPr>
              <a:t>proactive</a:t>
            </a:r>
            <a:r>
              <a:rPr lang="et-EE">
                <a:solidFill>
                  <a:srgbClr val="0000F0"/>
                </a:solidFill>
              </a:rPr>
              <a:t> </a:t>
            </a:r>
            <a:r>
              <a:rPr lang="et-EE" err="1">
                <a:solidFill>
                  <a:srgbClr val="0000F0"/>
                </a:solidFill>
              </a:rPr>
              <a:t>government</a:t>
            </a:r>
            <a:endParaRPr lang="en-GB">
              <a:solidFill>
                <a:srgbClr val="0000F0"/>
              </a:solidFill>
            </a:endParaRPr>
          </a:p>
        </p:txBody>
      </p:sp>
      <p:sp>
        <p:nvSpPr>
          <p:cNvPr id="380" name="TextBox 379">
            <a:extLst>
              <a:ext uri="{FF2B5EF4-FFF2-40B4-BE49-F238E27FC236}">
                <a16:creationId xmlns:a16="http://schemas.microsoft.com/office/drawing/2014/main" id="{0DC7C365-C22A-4569-970C-5FC8B7C209F5}"/>
              </a:ext>
            </a:extLst>
          </p:cNvPr>
          <p:cNvSpPr txBox="1"/>
          <p:nvPr/>
        </p:nvSpPr>
        <p:spPr>
          <a:xfrm flipH="1">
            <a:off x="7468726" y="3735128"/>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5" name="TextBox 384">
            <a:extLst>
              <a:ext uri="{FF2B5EF4-FFF2-40B4-BE49-F238E27FC236}">
                <a16:creationId xmlns:a16="http://schemas.microsoft.com/office/drawing/2014/main" id="{01117E56-BA40-408A-B202-DB1F62DE4951}"/>
              </a:ext>
            </a:extLst>
          </p:cNvPr>
          <p:cNvSpPr txBox="1"/>
          <p:nvPr/>
        </p:nvSpPr>
        <p:spPr>
          <a:xfrm flipH="1">
            <a:off x="4892345" y="5781163"/>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7" name="TextBox 386">
            <a:extLst>
              <a:ext uri="{FF2B5EF4-FFF2-40B4-BE49-F238E27FC236}">
                <a16:creationId xmlns:a16="http://schemas.microsoft.com/office/drawing/2014/main" id="{DC003DB1-64A0-4AD3-AD84-19463F113C77}"/>
              </a:ext>
            </a:extLst>
          </p:cNvPr>
          <p:cNvSpPr txBox="1"/>
          <p:nvPr/>
        </p:nvSpPr>
        <p:spPr>
          <a:xfrm flipH="1">
            <a:off x="7468726" y="617375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388" name="TextBox 387">
            <a:extLst>
              <a:ext uri="{FF2B5EF4-FFF2-40B4-BE49-F238E27FC236}">
                <a16:creationId xmlns:a16="http://schemas.microsoft.com/office/drawing/2014/main" id="{CB8D4A9A-3987-49AD-9329-369889A7A199}"/>
              </a:ext>
            </a:extLst>
          </p:cNvPr>
          <p:cNvSpPr txBox="1"/>
          <p:nvPr/>
        </p:nvSpPr>
        <p:spPr>
          <a:xfrm flipH="1">
            <a:off x="2055991" y="385007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49" name="TextBox 148">
            <a:extLst>
              <a:ext uri="{FF2B5EF4-FFF2-40B4-BE49-F238E27FC236}">
                <a16:creationId xmlns:a16="http://schemas.microsoft.com/office/drawing/2014/main" id="{A3A44014-92E0-4C5A-B2D1-4007B5EE6D4F}"/>
              </a:ext>
            </a:extLst>
          </p:cNvPr>
          <p:cNvSpPr txBox="1"/>
          <p:nvPr/>
        </p:nvSpPr>
        <p:spPr>
          <a:xfrm flipH="1">
            <a:off x="8773039" y="3431485"/>
            <a:ext cx="1447706" cy="293721"/>
          </a:xfrm>
          <a:prstGeom prst="rect">
            <a:avLst/>
          </a:prstGeom>
          <a:noFill/>
        </p:spPr>
        <p:txBody>
          <a:bodyPr wrap="square" lIns="0" tIns="108000" rIns="0" bIns="0" rtlCol="0">
            <a:spAutoFit/>
          </a:bodyPr>
          <a:lstStyle/>
          <a:p>
            <a:pPr algn="ctr"/>
            <a:r>
              <a:rPr lang="et-EE" sz="1200" err="1"/>
              <a:t>marriage</a:t>
            </a:r>
            <a:endParaRPr lang="et-EE" sz="1200"/>
          </a:p>
        </p:txBody>
      </p:sp>
      <p:sp>
        <p:nvSpPr>
          <p:cNvPr id="156" name="TextBox 155">
            <a:extLst>
              <a:ext uri="{FF2B5EF4-FFF2-40B4-BE49-F238E27FC236}">
                <a16:creationId xmlns:a16="http://schemas.microsoft.com/office/drawing/2014/main" id="{306FE61C-02A6-4EA8-B813-2D0EABF9E0B5}"/>
              </a:ext>
            </a:extLst>
          </p:cNvPr>
          <p:cNvSpPr txBox="1"/>
          <p:nvPr/>
        </p:nvSpPr>
        <p:spPr>
          <a:xfrm flipH="1">
            <a:off x="8697208" y="591214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60" name="TextBox 159">
            <a:extLst>
              <a:ext uri="{FF2B5EF4-FFF2-40B4-BE49-F238E27FC236}">
                <a16:creationId xmlns:a16="http://schemas.microsoft.com/office/drawing/2014/main" id="{CABCC39E-6C57-4F90-A7D5-60BA29BB0D61}"/>
              </a:ext>
            </a:extLst>
          </p:cNvPr>
          <p:cNvSpPr txBox="1"/>
          <p:nvPr/>
        </p:nvSpPr>
        <p:spPr>
          <a:xfrm flipH="1">
            <a:off x="10002505" y="5934826"/>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pic>
        <p:nvPicPr>
          <p:cNvPr id="6" name="Graphic 5">
            <a:extLst>
              <a:ext uri="{FF2B5EF4-FFF2-40B4-BE49-F238E27FC236}">
                <a16:creationId xmlns:a16="http://schemas.microsoft.com/office/drawing/2014/main" id="{239CF854-DB1F-29B1-5C77-7CC704567AB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436541" y="2683051"/>
            <a:ext cx="720000" cy="720000"/>
          </a:xfrm>
          <a:prstGeom prst="rect">
            <a:avLst/>
          </a:prstGeom>
        </p:spPr>
      </p:pic>
      <p:pic>
        <p:nvPicPr>
          <p:cNvPr id="7" name="Graphic 6">
            <a:extLst>
              <a:ext uri="{FF2B5EF4-FFF2-40B4-BE49-F238E27FC236}">
                <a16:creationId xmlns:a16="http://schemas.microsoft.com/office/drawing/2014/main" id="{29260380-A6E0-B801-3DFE-DE9279337A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096126" y="2683051"/>
            <a:ext cx="720000" cy="720000"/>
          </a:xfrm>
          <a:prstGeom prst="rect">
            <a:avLst/>
          </a:prstGeom>
        </p:spPr>
      </p:pic>
      <p:sp>
        <p:nvSpPr>
          <p:cNvPr id="15" name="TextBox 14">
            <a:extLst>
              <a:ext uri="{FF2B5EF4-FFF2-40B4-BE49-F238E27FC236}">
                <a16:creationId xmlns:a16="http://schemas.microsoft.com/office/drawing/2014/main" id="{8B53C5F8-6AF1-815F-3667-9574AC46DE2D}"/>
              </a:ext>
            </a:extLst>
          </p:cNvPr>
          <p:cNvSpPr txBox="1"/>
          <p:nvPr/>
        </p:nvSpPr>
        <p:spPr>
          <a:xfrm flipH="1">
            <a:off x="10374502" y="3431485"/>
            <a:ext cx="910287" cy="293721"/>
          </a:xfrm>
          <a:prstGeom prst="rect">
            <a:avLst/>
          </a:prstGeom>
          <a:noFill/>
        </p:spPr>
        <p:txBody>
          <a:bodyPr wrap="square" lIns="0" tIns="108000" rIns="0" bIns="0" rtlCol="0">
            <a:spAutoFit/>
          </a:bodyPr>
          <a:lstStyle/>
          <a:p>
            <a:pPr algn="ctr"/>
            <a:r>
              <a:rPr lang="et-EE" sz="1200" err="1"/>
              <a:t>divorce</a:t>
            </a:r>
            <a:endParaRPr lang="et-EE" sz="1200"/>
          </a:p>
        </p:txBody>
      </p:sp>
      <p:pic>
        <p:nvPicPr>
          <p:cNvPr id="51" name="Graphic 50">
            <a:extLst>
              <a:ext uri="{FF2B5EF4-FFF2-40B4-BE49-F238E27FC236}">
                <a16:creationId xmlns:a16="http://schemas.microsoft.com/office/drawing/2014/main" id="{1AAC6C10-C1AB-E640-C8B1-96E4C0FE48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55710" y="2683051"/>
            <a:ext cx="720000" cy="720000"/>
          </a:xfrm>
          <a:prstGeom prst="rect">
            <a:avLst/>
          </a:prstGeom>
        </p:spPr>
      </p:pic>
      <p:sp>
        <p:nvSpPr>
          <p:cNvPr id="52" name="TextBox 51">
            <a:extLst>
              <a:ext uri="{FF2B5EF4-FFF2-40B4-BE49-F238E27FC236}">
                <a16:creationId xmlns:a16="http://schemas.microsoft.com/office/drawing/2014/main" id="{AD9560A6-D5B3-5128-F771-9E354EAEFA41}"/>
              </a:ext>
            </a:extLst>
          </p:cNvPr>
          <p:cNvSpPr txBox="1"/>
          <p:nvPr/>
        </p:nvSpPr>
        <p:spPr>
          <a:xfrm flipH="1">
            <a:off x="7402526" y="3431485"/>
            <a:ext cx="1447706" cy="478387"/>
          </a:xfrm>
          <a:prstGeom prst="rect">
            <a:avLst/>
          </a:prstGeom>
          <a:noFill/>
        </p:spPr>
        <p:txBody>
          <a:bodyPr wrap="square" lIns="0" tIns="108000" rIns="0" bIns="0" rtlCol="0">
            <a:spAutoFit/>
          </a:bodyPr>
          <a:lstStyle/>
          <a:p>
            <a:pPr algn="ctr"/>
            <a:r>
              <a:rPr lang="et-EE" sz="1200"/>
              <a:t>u</a:t>
            </a:r>
            <a:r>
              <a:rPr lang="en-GB" sz="1200" err="1"/>
              <a:t>nemploy</a:t>
            </a:r>
            <a:r>
              <a:rPr lang="et-EE" sz="1200" err="1"/>
              <a:t>ment</a:t>
            </a:r>
            <a:endParaRPr lang="en-GB" sz="1200"/>
          </a:p>
          <a:p>
            <a:pPr algn="ctr"/>
            <a:r>
              <a:rPr lang="et-EE" sz="1200"/>
              <a:t>&amp;</a:t>
            </a:r>
            <a:r>
              <a:rPr lang="en-GB" sz="1200"/>
              <a:t> job search</a:t>
            </a:r>
          </a:p>
        </p:txBody>
      </p:sp>
      <p:pic>
        <p:nvPicPr>
          <p:cNvPr id="58" name="Graphic 57">
            <a:extLst>
              <a:ext uri="{FF2B5EF4-FFF2-40B4-BE49-F238E27FC236}">
                <a16:creationId xmlns:a16="http://schemas.microsoft.com/office/drawing/2014/main" id="{BB446D6A-A391-7833-9301-CFB928A15C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5294" y="2683051"/>
            <a:ext cx="720000" cy="720000"/>
          </a:xfrm>
          <a:prstGeom prst="rect">
            <a:avLst/>
          </a:prstGeom>
        </p:spPr>
      </p:pic>
      <p:sp>
        <p:nvSpPr>
          <p:cNvPr id="59" name="TextBox 58">
            <a:extLst>
              <a:ext uri="{FF2B5EF4-FFF2-40B4-BE49-F238E27FC236}">
                <a16:creationId xmlns:a16="http://schemas.microsoft.com/office/drawing/2014/main" id="{AF4F7C1D-D77C-315D-CA46-0938085B9621}"/>
              </a:ext>
            </a:extLst>
          </p:cNvPr>
          <p:cNvSpPr txBox="1"/>
          <p:nvPr/>
        </p:nvSpPr>
        <p:spPr>
          <a:xfrm flipH="1">
            <a:off x="6039392" y="3431485"/>
            <a:ext cx="1447706" cy="478387"/>
          </a:xfrm>
          <a:prstGeom prst="rect">
            <a:avLst/>
          </a:prstGeom>
          <a:noFill/>
        </p:spPr>
        <p:txBody>
          <a:bodyPr wrap="square" lIns="0" tIns="108000" rIns="0" bIns="0" rtlCol="0">
            <a:spAutoFit/>
          </a:bodyPr>
          <a:lstStyle/>
          <a:p>
            <a:pPr algn="ctr"/>
            <a:r>
              <a:rPr lang="et-EE" sz="1200"/>
              <a:t>s</a:t>
            </a:r>
            <a:r>
              <a:rPr lang="en-GB" sz="1200"/>
              <a:t>tart of </a:t>
            </a:r>
          </a:p>
          <a:p>
            <a:pPr algn="ctr"/>
            <a:r>
              <a:rPr lang="en-GB" sz="1200"/>
              <a:t>school</a:t>
            </a:r>
          </a:p>
        </p:txBody>
      </p:sp>
      <p:pic>
        <p:nvPicPr>
          <p:cNvPr id="62" name="Graphic 61">
            <a:extLst>
              <a:ext uri="{FF2B5EF4-FFF2-40B4-BE49-F238E27FC236}">
                <a16:creationId xmlns:a16="http://schemas.microsoft.com/office/drawing/2014/main" id="{918381AC-ED83-C134-F7B7-4F0FB4AC41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719736" y="2683051"/>
            <a:ext cx="720000" cy="720000"/>
          </a:xfrm>
          <a:prstGeom prst="rect">
            <a:avLst/>
          </a:prstGeom>
        </p:spPr>
      </p:pic>
      <p:pic>
        <p:nvPicPr>
          <p:cNvPr id="63" name="Graphic 62">
            <a:extLst>
              <a:ext uri="{FF2B5EF4-FFF2-40B4-BE49-F238E27FC236}">
                <a16:creationId xmlns:a16="http://schemas.microsoft.com/office/drawing/2014/main" id="{BA54521B-23E2-FE04-48D4-BF6B66B8ABC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74878" y="2683051"/>
            <a:ext cx="720000" cy="720000"/>
          </a:xfrm>
          <a:prstGeom prst="rect">
            <a:avLst/>
          </a:prstGeom>
        </p:spPr>
      </p:pic>
      <p:pic>
        <p:nvPicPr>
          <p:cNvPr id="128" name="Graphic 127">
            <a:extLst>
              <a:ext uri="{FF2B5EF4-FFF2-40B4-BE49-F238E27FC236}">
                <a16:creationId xmlns:a16="http://schemas.microsoft.com/office/drawing/2014/main" id="{FC2AF0C7-10B6-6424-9024-B787B0EBC5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394046" y="2683051"/>
            <a:ext cx="720000" cy="720000"/>
          </a:xfrm>
          <a:prstGeom prst="rect">
            <a:avLst/>
          </a:prstGeom>
        </p:spPr>
      </p:pic>
      <p:pic>
        <p:nvPicPr>
          <p:cNvPr id="129" name="Graphic 128">
            <a:extLst>
              <a:ext uri="{FF2B5EF4-FFF2-40B4-BE49-F238E27FC236}">
                <a16:creationId xmlns:a16="http://schemas.microsoft.com/office/drawing/2014/main" id="{946ACB11-4332-B5A4-EE29-72361DED3C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52135" y="2683051"/>
            <a:ext cx="720000" cy="720000"/>
          </a:xfrm>
          <a:prstGeom prst="rect">
            <a:avLst/>
          </a:prstGeom>
        </p:spPr>
      </p:pic>
      <p:sp>
        <p:nvSpPr>
          <p:cNvPr id="130" name="TextBox 129">
            <a:extLst>
              <a:ext uri="{FF2B5EF4-FFF2-40B4-BE49-F238E27FC236}">
                <a16:creationId xmlns:a16="http://schemas.microsoft.com/office/drawing/2014/main" id="{361BC059-BA85-E93A-B115-A707BE3A1208}"/>
              </a:ext>
            </a:extLst>
          </p:cNvPr>
          <p:cNvSpPr txBox="1"/>
          <p:nvPr/>
        </p:nvSpPr>
        <p:spPr>
          <a:xfrm flipH="1">
            <a:off x="784891" y="3431485"/>
            <a:ext cx="1254489" cy="478387"/>
          </a:xfrm>
          <a:prstGeom prst="rect">
            <a:avLst/>
          </a:prstGeom>
          <a:noFill/>
        </p:spPr>
        <p:txBody>
          <a:bodyPr wrap="square" lIns="0" tIns="108000" rIns="0" bIns="0" rtlCol="0">
            <a:spAutoFit/>
          </a:bodyPr>
          <a:lstStyle/>
          <a:p>
            <a:pPr algn="ctr"/>
            <a:r>
              <a:rPr lang="et-EE" sz="1200"/>
              <a:t>s</a:t>
            </a:r>
            <a:r>
              <a:rPr lang="en-GB" sz="1200"/>
              <a:t>tarting a business</a:t>
            </a:r>
          </a:p>
        </p:txBody>
      </p:sp>
      <p:sp>
        <p:nvSpPr>
          <p:cNvPr id="131" name="TextBox 130">
            <a:extLst>
              <a:ext uri="{FF2B5EF4-FFF2-40B4-BE49-F238E27FC236}">
                <a16:creationId xmlns:a16="http://schemas.microsoft.com/office/drawing/2014/main" id="{06C90F0C-A639-0863-8CCE-BD5C6B749740}"/>
              </a:ext>
            </a:extLst>
          </p:cNvPr>
          <p:cNvSpPr txBox="1"/>
          <p:nvPr/>
        </p:nvSpPr>
        <p:spPr>
          <a:xfrm flipH="1">
            <a:off x="2124303" y="3431485"/>
            <a:ext cx="1254489" cy="293721"/>
          </a:xfrm>
          <a:prstGeom prst="rect">
            <a:avLst/>
          </a:prstGeom>
          <a:noFill/>
        </p:spPr>
        <p:txBody>
          <a:bodyPr wrap="square" lIns="0" tIns="108000" rIns="0" bIns="0" rtlCol="0">
            <a:spAutoFit/>
          </a:bodyPr>
          <a:lstStyle/>
          <a:p>
            <a:pPr algn="ctr"/>
            <a:r>
              <a:rPr lang="et-EE" sz="1200"/>
              <a:t>c</a:t>
            </a:r>
            <a:r>
              <a:rPr lang="en-GB" sz="1200" err="1"/>
              <a:t>hild</a:t>
            </a:r>
            <a:r>
              <a:rPr lang="et-EE" sz="1200" err="1"/>
              <a:t>birth</a:t>
            </a:r>
            <a:endParaRPr lang="en-GB" sz="1200"/>
          </a:p>
        </p:txBody>
      </p:sp>
      <p:sp>
        <p:nvSpPr>
          <p:cNvPr id="150" name="TextBox 149">
            <a:extLst>
              <a:ext uri="{FF2B5EF4-FFF2-40B4-BE49-F238E27FC236}">
                <a16:creationId xmlns:a16="http://schemas.microsoft.com/office/drawing/2014/main" id="{2FB48D2C-C282-C425-C3BB-B2FB30BC817D}"/>
              </a:ext>
            </a:extLst>
          </p:cNvPr>
          <p:cNvSpPr txBox="1"/>
          <p:nvPr/>
        </p:nvSpPr>
        <p:spPr>
          <a:xfrm flipH="1">
            <a:off x="3462036" y="3431485"/>
            <a:ext cx="1254489" cy="478387"/>
          </a:xfrm>
          <a:prstGeom prst="rect">
            <a:avLst/>
          </a:prstGeom>
          <a:noFill/>
        </p:spPr>
        <p:txBody>
          <a:bodyPr wrap="square" lIns="0" tIns="108000" rIns="0" bIns="0" rtlCol="0">
            <a:spAutoFit/>
          </a:bodyPr>
          <a:lstStyle/>
          <a:p>
            <a:pPr algn="ctr"/>
            <a:r>
              <a:rPr lang="et-EE" sz="1200" err="1"/>
              <a:t>b</a:t>
            </a:r>
            <a:r>
              <a:rPr lang="en-GB" sz="1200" err="1"/>
              <a:t>uying</a:t>
            </a:r>
            <a:endParaRPr lang="en-GB" sz="1200"/>
          </a:p>
          <a:p>
            <a:pPr algn="ctr"/>
            <a:r>
              <a:rPr lang="en-GB" sz="1200"/>
              <a:t>a car</a:t>
            </a:r>
          </a:p>
        </p:txBody>
      </p:sp>
      <p:sp>
        <p:nvSpPr>
          <p:cNvPr id="151" name="TextBox 150">
            <a:extLst>
              <a:ext uri="{FF2B5EF4-FFF2-40B4-BE49-F238E27FC236}">
                <a16:creationId xmlns:a16="http://schemas.microsoft.com/office/drawing/2014/main" id="{1D7EA5B8-DAA2-94B2-F14B-E53CA812A640}"/>
              </a:ext>
            </a:extLst>
          </p:cNvPr>
          <p:cNvSpPr txBox="1"/>
          <p:nvPr/>
        </p:nvSpPr>
        <p:spPr>
          <a:xfrm flipH="1">
            <a:off x="4799769" y="3431485"/>
            <a:ext cx="1254489" cy="478387"/>
          </a:xfrm>
          <a:prstGeom prst="rect">
            <a:avLst/>
          </a:prstGeom>
          <a:noFill/>
        </p:spPr>
        <p:txBody>
          <a:bodyPr wrap="square" lIns="0" tIns="108000" rIns="0" bIns="0" rtlCol="0">
            <a:spAutoFit/>
          </a:bodyPr>
          <a:lstStyle/>
          <a:p>
            <a:pPr algn="ctr"/>
            <a:r>
              <a:rPr lang="et-EE" sz="1200" err="1"/>
              <a:t>driving</a:t>
            </a:r>
            <a:endParaRPr lang="et-EE" sz="1200"/>
          </a:p>
          <a:p>
            <a:pPr algn="ctr"/>
            <a:r>
              <a:rPr lang="et-EE" sz="1200" err="1"/>
              <a:t>licence</a:t>
            </a:r>
            <a:endParaRPr lang="en-GB" sz="1200"/>
          </a:p>
        </p:txBody>
      </p:sp>
      <p:pic>
        <p:nvPicPr>
          <p:cNvPr id="161" name="Graphic 160">
            <a:extLst>
              <a:ext uri="{FF2B5EF4-FFF2-40B4-BE49-F238E27FC236}">
                <a16:creationId xmlns:a16="http://schemas.microsoft.com/office/drawing/2014/main" id="{7A77B455-B77D-093D-9DA4-E97C63F3B8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52135" y="4410181"/>
            <a:ext cx="720000" cy="720000"/>
          </a:xfrm>
          <a:prstGeom prst="rect">
            <a:avLst/>
          </a:prstGeom>
        </p:spPr>
      </p:pic>
      <p:sp>
        <p:nvSpPr>
          <p:cNvPr id="162" name="TextBox 161">
            <a:extLst>
              <a:ext uri="{FF2B5EF4-FFF2-40B4-BE49-F238E27FC236}">
                <a16:creationId xmlns:a16="http://schemas.microsoft.com/office/drawing/2014/main" id="{32193E50-9980-9380-F8F6-E2C72A04DA41}"/>
              </a:ext>
            </a:extLst>
          </p:cNvPr>
          <p:cNvSpPr txBox="1"/>
          <p:nvPr/>
        </p:nvSpPr>
        <p:spPr>
          <a:xfrm flipH="1">
            <a:off x="784891" y="5124146"/>
            <a:ext cx="1254489" cy="293721"/>
          </a:xfrm>
          <a:prstGeom prst="rect">
            <a:avLst/>
          </a:prstGeom>
          <a:noFill/>
        </p:spPr>
        <p:txBody>
          <a:bodyPr wrap="square" lIns="0" tIns="108000" rIns="0" bIns="0" rtlCol="0">
            <a:spAutoFit/>
          </a:bodyPr>
          <a:lstStyle/>
          <a:p>
            <a:pPr algn="ctr"/>
            <a:r>
              <a:rPr lang="et-EE" sz="1200"/>
              <a:t>d</a:t>
            </a:r>
            <a:r>
              <a:rPr lang="en-GB" sz="1200" err="1"/>
              <a:t>isability</a:t>
            </a:r>
            <a:endParaRPr lang="en-GB" sz="1200"/>
          </a:p>
        </p:txBody>
      </p:sp>
      <p:pic>
        <p:nvPicPr>
          <p:cNvPr id="166" name="Graphic 165">
            <a:extLst>
              <a:ext uri="{FF2B5EF4-FFF2-40B4-BE49-F238E27FC236}">
                <a16:creationId xmlns:a16="http://schemas.microsoft.com/office/drawing/2014/main" id="{DC8B107F-320A-36B8-4B00-65A287D29A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390195" y="4410181"/>
            <a:ext cx="720000" cy="720000"/>
          </a:xfrm>
          <a:prstGeom prst="rect">
            <a:avLst/>
          </a:prstGeom>
        </p:spPr>
      </p:pic>
      <p:sp>
        <p:nvSpPr>
          <p:cNvPr id="167" name="TextBox 166">
            <a:extLst>
              <a:ext uri="{FF2B5EF4-FFF2-40B4-BE49-F238E27FC236}">
                <a16:creationId xmlns:a16="http://schemas.microsoft.com/office/drawing/2014/main" id="{93D8D5A8-122B-6260-DF20-8A3B73494BA9}"/>
              </a:ext>
            </a:extLst>
          </p:cNvPr>
          <p:cNvSpPr txBox="1"/>
          <p:nvPr/>
        </p:nvSpPr>
        <p:spPr>
          <a:xfrm flipH="1">
            <a:off x="2156491" y="5124146"/>
            <a:ext cx="1254489" cy="478387"/>
          </a:xfrm>
          <a:prstGeom prst="rect">
            <a:avLst/>
          </a:prstGeom>
          <a:noFill/>
        </p:spPr>
        <p:txBody>
          <a:bodyPr wrap="square" lIns="0" tIns="108000" rIns="0" bIns="0" rtlCol="0">
            <a:spAutoFit/>
          </a:bodyPr>
          <a:lstStyle/>
          <a:p>
            <a:pPr algn="ctr"/>
            <a:r>
              <a:rPr lang="et-EE" sz="1200"/>
              <a:t>m</a:t>
            </a:r>
            <a:r>
              <a:rPr lang="en-GB" sz="1200" err="1"/>
              <a:t>ilitary</a:t>
            </a:r>
            <a:r>
              <a:rPr lang="en-GB" sz="1200"/>
              <a:t> </a:t>
            </a:r>
          </a:p>
          <a:p>
            <a:pPr algn="ctr"/>
            <a:r>
              <a:rPr lang="en-GB" sz="1200"/>
              <a:t>service</a:t>
            </a:r>
          </a:p>
        </p:txBody>
      </p:sp>
      <p:pic>
        <p:nvPicPr>
          <p:cNvPr id="169" name="Graphic 168">
            <a:extLst>
              <a:ext uri="{FF2B5EF4-FFF2-40B4-BE49-F238E27FC236}">
                <a16:creationId xmlns:a16="http://schemas.microsoft.com/office/drawing/2014/main" id="{E6B4F122-3CDD-D7ED-F480-2DFC7BE2BD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28255" y="4410181"/>
            <a:ext cx="720000" cy="720000"/>
          </a:xfrm>
          <a:prstGeom prst="rect">
            <a:avLst/>
          </a:prstGeom>
        </p:spPr>
      </p:pic>
      <p:pic>
        <p:nvPicPr>
          <p:cNvPr id="171" name="Graphic 170">
            <a:extLst>
              <a:ext uri="{FF2B5EF4-FFF2-40B4-BE49-F238E27FC236}">
                <a16:creationId xmlns:a16="http://schemas.microsoft.com/office/drawing/2014/main" id="{BD1F7F8F-D871-4455-43C8-EA9EC9DE9F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66315" y="4410181"/>
            <a:ext cx="720000" cy="720000"/>
          </a:xfrm>
          <a:prstGeom prst="rect">
            <a:avLst/>
          </a:prstGeom>
        </p:spPr>
      </p:pic>
      <p:pic>
        <p:nvPicPr>
          <p:cNvPr id="173" name="Graphic 172">
            <a:extLst>
              <a:ext uri="{FF2B5EF4-FFF2-40B4-BE49-F238E27FC236}">
                <a16:creationId xmlns:a16="http://schemas.microsoft.com/office/drawing/2014/main" id="{44EA3DC5-D5B2-5149-7127-725BA3BDEF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404375" y="4410181"/>
            <a:ext cx="720000" cy="720000"/>
          </a:xfrm>
          <a:prstGeom prst="rect">
            <a:avLst/>
          </a:prstGeom>
        </p:spPr>
      </p:pic>
      <p:sp>
        <p:nvSpPr>
          <p:cNvPr id="176" name="TextBox 175">
            <a:extLst>
              <a:ext uri="{FF2B5EF4-FFF2-40B4-BE49-F238E27FC236}">
                <a16:creationId xmlns:a16="http://schemas.microsoft.com/office/drawing/2014/main" id="{D27548EF-F557-CD63-CE18-0C1E5FE75BA2}"/>
              </a:ext>
            </a:extLst>
          </p:cNvPr>
          <p:cNvSpPr txBox="1"/>
          <p:nvPr/>
        </p:nvSpPr>
        <p:spPr>
          <a:xfrm flipH="1">
            <a:off x="3503153" y="5124146"/>
            <a:ext cx="1254489" cy="478387"/>
          </a:xfrm>
          <a:prstGeom prst="rect">
            <a:avLst/>
          </a:prstGeom>
          <a:noFill/>
        </p:spPr>
        <p:txBody>
          <a:bodyPr wrap="square" lIns="0" tIns="108000" rIns="0" bIns="0" rtlCol="0">
            <a:spAutoFit/>
          </a:bodyPr>
          <a:lstStyle/>
          <a:p>
            <a:pPr algn="ctr"/>
            <a:r>
              <a:rPr lang="et-EE" sz="1200"/>
              <a:t>c</a:t>
            </a:r>
            <a:r>
              <a:rPr lang="en-GB" sz="1200" err="1"/>
              <a:t>hange</a:t>
            </a:r>
            <a:r>
              <a:rPr lang="en-GB" sz="1200"/>
              <a:t> of residence</a:t>
            </a:r>
          </a:p>
        </p:txBody>
      </p:sp>
      <p:sp>
        <p:nvSpPr>
          <p:cNvPr id="177" name="TextBox 176">
            <a:extLst>
              <a:ext uri="{FF2B5EF4-FFF2-40B4-BE49-F238E27FC236}">
                <a16:creationId xmlns:a16="http://schemas.microsoft.com/office/drawing/2014/main" id="{8F1B65CE-AFC4-9058-E549-FCB7D12BD35A}"/>
              </a:ext>
            </a:extLst>
          </p:cNvPr>
          <p:cNvSpPr txBox="1"/>
          <p:nvPr/>
        </p:nvSpPr>
        <p:spPr>
          <a:xfrm flipH="1">
            <a:off x="4841064" y="5124146"/>
            <a:ext cx="1254489" cy="293721"/>
          </a:xfrm>
          <a:prstGeom prst="rect">
            <a:avLst/>
          </a:prstGeom>
          <a:noFill/>
        </p:spPr>
        <p:txBody>
          <a:bodyPr wrap="square" lIns="0" tIns="108000" rIns="0" bIns="0" rtlCol="0">
            <a:spAutoFit/>
          </a:bodyPr>
          <a:lstStyle/>
          <a:p>
            <a:pPr algn="ctr"/>
            <a:r>
              <a:rPr lang="et-EE" sz="1200" err="1"/>
              <a:t>r</a:t>
            </a:r>
            <a:r>
              <a:rPr lang="en-GB" sz="1200" err="1"/>
              <a:t>etirement</a:t>
            </a:r>
            <a:endParaRPr lang="en-GB" sz="1200"/>
          </a:p>
        </p:txBody>
      </p:sp>
      <p:sp>
        <p:nvSpPr>
          <p:cNvPr id="178" name="TextBox 177">
            <a:extLst>
              <a:ext uri="{FF2B5EF4-FFF2-40B4-BE49-F238E27FC236}">
                <a16:creationId xmlns:a16="http://schemas.microsoft.com/office/drawing/2014/main" id="{D122ABA9-FB52-3238-4011-E41F257213DD}"/>
              </a:ext>
            </a:extLst>
          </p:cNvPr>
          <p:cNvSpPr txBox="1"/>
          <p:nvPr/>
        </p:nvSpPr>
        <p:spPr>
          <a:xfrm flipH="1">
            <a:off x="6258147" y="5928627"/>
            <a:ext cx="1254488" cy="523220"/>
          </a:xfrm>
          <a:prstGeom prst="rect">
            <a:avLst/>
          </a:prstGeom>
          <a:noFill/>
        </p:spPr>
        <p:txBody>
          <a:bodyPr wrap="square" lIns="0" tIns="0" rIns="0" bIns="0" rtlCol="0">
            <a:noAutofit/>
          </a:bodyPr>
          <a:lstStyle/>
          <a:p>
            <a:pPr algn="ctr"/>
            <a:endParaRPr lang="en-GB" sz="1200">
              <a:solidFill>
                <a:schemeClr val="tx2"/>
              </a:solidFill>
            </a:endParaRPr>
          </a:p>
        </p:txBody>
      </p:sp>
      <p:sp>
        <p:nvSpPr>
          <p:cNvPr id="179" name="TextBox 178">
            <a:extLst>
              <a:ext uri="{FF2B5EF4-FFF2-40B4-BE49-F238E27FC236}">
                <a16:creationId xmlns:a16="http://schemas.microsoft.com/office/drawing/2014/main" id="{F2A8A51D-F96B-731A-1A2A-C523FB8BB055}"/>
              </a:ext>
            </a:extLst>
          </p:cNvPr>
          <p:cNvSpPr txBox="1"/>
          <p:nvPr/>
        </p:nvSpPr>
        <p:spPr>
          <a:xfrm flipH="1">
            <a:off x="6172324" y="5124146"/>
            <a:ext cx="1254489" cy="478387"/>
          </a:xfrm>
          <a:prstGeom prst="rect">
            <a:avLst/>
          </a:prstGeom>
          <a:noFill/>
        </p:spPr>
        <p:txBody>
          <a:bodyPr wrap="square" lIns="0" tIns="108000" rIns="0" bIns="0" rtlCol="0">
            <a:spAutoFit/>
          </a:bodyPr>
          <a:lstStyle/>
          <a:p>
            <a:pPr algn="ctr"/>
            <a:r>
              <a:rPr lang="et-EE" sz="1200"/>
              <a:t>d</a:t>
            </a:r>
            <a:r>
              <a:rPr lang="en-GB" sz="1200" err="1"/>
              <a:t>eath</a:t>
            </a:r>
            <a:r>
              <a:rPr lang="en-GB" sz="1200"/>
              <a:t> (</a:t>
            </a:r>
            <a:r>
              <a:rPr lang="et-EE" sz="1200"/>
              <a:t>s</a:t>
            </a:r>
            <a:r>
              <a:rPr lang="en-GB" sz="1200" err="1"/>
              <a:t>uccession</a:t>
            </a:r>
            <a:r>
              <a:rPr lang="en-GB" sz="1200"/>
              <a:t>)</a:t>
            </a:r>
          </a:p>
        </p:txBody>
      </p:sp>
      <p:pic>
        <p:nvPicPr>
          <p:cNvPr id="187" name="Graphic 186">
            <a:extLst>
              <a:ext uri="{FF2B5EF4-FFF2-40B4-BE49-F238E27FC236}">
                <a16:creationId xmlns:a16="http://schemas.microsoft.com/office/drawing/2014/main" id="{DF47FC6E-DCD6-CF15-92D0-4B8DCA6A84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7742435" y="4410181"/>
            <a:ext cx="720000" cy="720000"/>
          </a:xfrm>
          <a:prstGeom prst="rect">
            <a:avLst/>
          </a:prstGeom>
        </p:spPr>
      </p:pic>
      <p:sp>
        <p:nvSpPr>
          <p:cNvPr id="190" name="TextBox 189">
            <a:extLst>
              <a:ext uri="{FF2B5EF4-FFF2-40B4-BE49-F238E27FC236}">
                <a16:creationId xmlns:a16="http://schemas.microsoft.com/office/drawing/2014/main" id="{F8651BFC-B55E-3454-7BD8-E3163C54E1DA}"/>
              </a:ext>
            </a:extLst>
          </p:cNvPr>
          <p:cNvSpPr txBox="1"/>
          <p:nvPr/>
        </p:nvSpPr>
        <p:spPr>
          <a:xfrm flipH="1">
            <a:off x="7493124" y="5124146"/>
            <a:ext cx="1254489" cy="478387"/>
          </a:xfrm>
          <a:prstGeom prst="rect">
            <a:avLst/>
          </a:prstGeom>
          <a:noFill/>
        </p:spPr>
        <p:txBody>
          <a:bodyPr wrap="square" lIns="0" tIns="108000" rIns="0" bIns="0" rtlCol="0">
            <a:spAutoFit/>
          </a:bodyPr>
          <a:lstStyle/>
          <a:p>
            <a:pPr algn="ctr"/>
            <a:r>
              <a:rPr lang="et-EE" sz="1200" err="1"/>
              <a:t>b</a:t>
            </a:r>
            <a:r>
              <a:rPr lang="en-GB" sz="1200" err="1"/>
              <a:t>uilding</a:t>
            </a:r>
            <a:r>
              <a:rPr lang="en-GB" sz="1200"/>
              <a:t> </a:t>
            </a:r>
          </a:p>
          <a:p>
            <a:pPr algn="ctr"/>
            <a:r>
              <a:rPr lang="en-GB" sz="1200"/>
              <a:t>houses</a:t>
            </a:r>
          </a:p>
        </p:txBody>
      </p:sp>
      <p:sp>
        <p:nvSpPr>
          <p:cNvPr id="256" name="TextBox 255">
            <a:extLst>
              <a:ext uri="{FF2B5EF4-FFF2-40B4-BE49-F238E27FC236}">
                <a16:creationId xmlns:a16="http://schemas.microsoft.com/office/drawing/2014/main" id="{9CCB7E80-AD41-B0AA-DE96-039371D43CCE}"/>
              </a:ext>
            </a:extLst>
          </p:cNvPr>
          <p:cNvSpPr txBox="1"/>
          <p:nvPr/>
        </p:nvSpPr>
        <p:spPr>
          <a:xfrm flipH="1">
            <a:off x="8864724" y="5124146"/>
            <a:ext cx="1254489" cy="478387"/>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t>
            </a:r>
            <a:r>
              <a:rPr lang="et-EE" sz="1200" err="1"/>
              <a:t>an</a:t>
            </a:r>
            <a:r>
              <a:rPr lang="et-EE" sz="1200"/>
              <a:t> </a:t>
            </a:r>
            <a:r>
              <a:rPr lang="et-EE" sz="1200" err="1"/>
              <a:t>accident</a:t>
            </a:r>
            <a:endParaRPr lang="en-GB" sz="1200"/>
          </a:p>
        </p:txBody>
      </p:sp>
      <p:sp>
        <p:nvSpPr>
          <p:cNvPr id="257" name="TextBox 256">
            <a:extLst>
              <a:ext uri="{FF2B5EF4-FFF2-40B4-BE49-F238E27FC236}">
                <a16:creationId xmlns:a16="http://schemas.microsoft.com/office/drawing/2014/main" id="{3D8E465D-05DB-A95F-D6BE-DFC554EACC53}"/>
              </a:ext>
            </a:extLst>
          </p:cNvPr>
          <p:cNvSpPr txBox="1"/>
          <p:nvPr/>
        </p:nvSpPr>
        <p:spPr>
          <a:xfrm flipH="1">
            <a:off x="10198224" y="5124146"/>
            <a:ext cx="1254489" cy="663053"/>
          </a:xfrm>
          <a:prstGeom prst="rect">
            <a:avLst/>
          </a:prstGeom>
          <a:noFill/>
        </p:spPr>
        <p:txBody>
          <a:bodyPr wrap="square" lIns="0" tIns="108000" rIns="0" bIns="0" rtlCol="0">
            <a:spAutoFit/>
          </a:bodyPr>
          <a:lstStyle/>
          <a:p>
            <a:pPr algn="ctr"/>
            <a:r>
              <a:rPr lang="et-EE" sz="1200" err="1"/>
              <a:t>falling</a:t>
            </a:r>
            <a:r>
              <a:rPr lang="et-EE" sz="1200"/>
              <a:t> </a:t>
            </a:r>
            <a:r>
              <a:rPr lang="et-EE" sz="1200" err="1"/>
              <a:t>victim</a:t>
            </a:r>
            <a:r>
              <a:rPr lang="et-EE" sz="1200"/>
              <a:t> </a:t>
            </a:r>
            <a:r>
              <a:rPr lang="et-EE" sz="1200" err="1"/>
              <a:t>to</a:t>
            </a:r>
            <a:r>
              <a:rPr lang="et-EE" sz="1200"/>
              <a:t> a </a:t>
            </a:r>
            <a:r>
              <a:rPr lang="et-EE" sz="1200" err="1"/>
              <a:t>crime</a:t>
            </a:r>
            <a:endParaRPr lang="et-EE" sz="1200"/>
          </a:p>
          <a:p>
            <a:pPr algn="ctr"/>
            <a:endParaRPr lang="en-GB" sz="1200"/>
          </a:p>
        </p:txBody>
      </p:sp>
      <p:pic>
        <p:nvPicPr>
          <p:cNvPr id="258" name="Graphic 257">
            <a:extLst>
              <a:ext uri="{FF2B5EF4-FFF2-40B4-BE49-F238E27FC236}">
                <a16:creationId xmlns:a16="http://schemas.microsoft.com/office/drawing/2014/main" id="{377EC8DC-01E2-A1D2-4C23-94A53CC8A7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080495" y="4410181"/>
            <a:ext cx="720000" cy="720000"/>
          </a:xfrm>
          <a:prstGeom prst="rect">
            <a:avLst/>
          </a:prstGeom>
        </p:spPr>
      </p:pic>
      <p:pic>
        <p:nvPicPr>
          <p:cNvPr id="260" name="Graphic 259">
            <a:extLst>
              <a:ext uri="{FF2B5EF4-FFF2-40B4-BE49-F238E27FC236}">
                <a16:creationId xmlns:a16="http://schemas.microsoft.com/office/drawing/2014/main" id="{8899D4C3-4DD1-05D8-DC31-068CC5A431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0418557" y="4410181"/>
            <a:ext cx="720000" cy="720000"/>
          </a:xfrm>
          <a:prstGeom prst="rect">
            <a:avLst/>
          </a:prstGeom>
        </p:spPr>
      </p:pic>
    </p:spTree>
    <p:extLst>
      <p:ext uri="{BB962C8B-B14F-4D97-AF65-F5344CB8AC3E}">
        <p14:creationId xmlns:p14="http://schemas.microsoft.com/office/powerpoint/2010/main" val="2005482926"/>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ldi kohatäide 6">
            <a:extLst>
              <a:ext uri="{FF2B5EF4-FFF2-40B4-BE49-F238E27FC236}">
                <a16:creationId xmlns:a16="http://schemas.microsoft.com/office/drawing/2014/main" id="{2D304408-C306-4917-8891-F65C727AF0CB}"/>
              </a:ext>
            </a:extLst>
          </p:cNvPr>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6" name="Title 5"/>
          <p:cNvSpPr>
            <a:spLocks noGrp="1"/>
          </p:cNvSpPr>
          <p:nvPr>
            <p:ph type="title"/>
          </p:nvPr>
        </p:nvSpPr>
        <p:spPr/>
        <p:txBody>
          <a:bodyPr/>
          <a:lstStyle/>
          <a:p>
            <a:r>
              <a:rPr lang="et-EE" err="1"/>
              <a:t>lessons</a:t>
            </a:r>
            <a:r>
              <a:rPr lang="et-EE"/>
              <a:t> </a:t>
            </a:r>
            <a:r>
              <a:rPr lang="et-EE" err="1"/>
              <a:t>learned</a:t>
            </a:r>
            <a:endParaRPr lang="en-GB"/>
          </a:p>
        </p:txBody>
      </p:sp>
      <p:sp>
        <p:nvSpPr>
          <p:cNvPr id="9" name="Text Placeholder 8"/>
          <p:cNvSpPr>
            <a:spLocks noGrp="1"/>
          </p:cNvSpPr>
          <p:nvPr>
            <p:ph type="body" sz="quarter" idx="12"/>
          </p:nvPr>
        </p:nvSpPr>
        <p:spPr/>
        <p:txBody>
          <a:bodyPr/>
          <a:lstStyle/>
          <a:p>
            <a:r>
              <a:rPr lang="en-GB"/>
              <a:t>© Johannes </a:t>
            </a:r>
            <a:r>
              <a:rPr lang="en-GB" err="1"/>
              <a:t>Arro</a:t>
            </a:r>
            <a:endParaRPr lang="en-GB"/>
          </a:p>
        </p:txBody>
      </p:sp>
      <p:sp>
        <p:nvSpPr>
          <p:cNvPr id="11" name="Text Placeholder 2">
            <a:extLst>
              <a:ext uri="{FF2B5EF4-FFF2-40B4-BE49-F238E27FC236}">
                <a16:creationId xmlns:a16="http://schemas.microsoft.com/office/drawing/2014/main" id="{6C310699-7F0F-4704-93D6-FCE0FC62AEBE}"/>
              </a:ext>
            </a:extLst>
          </p:cNvPr>
          <p:cNvSpPr txBox="1">
            <a:spLocks/>
          </p:cNvSpPr>
          <p:nvPr/>
        </p:nvSpPr>
        <p:spPr>
          <a:xfrm>
            <a:off x="623888" y="4076921"/>
            <a:ext cx="4824412" cy="2724150"/>
          </a:xfrm>
          <a:prstGeom prst="rect">
            <a:avLst/>
          </a:prstGeom>
        </p:spPr>
        <p:txBody>
          <a:bodyPr vert="horz" lIns="0" tIns="0" rIns="0" bIns="558000" rtlCol="0" anchor="b">
            <a:noAutofit/>
          </a:bodyPr>
          <a:lstStyle>
            <a:lvl1pPr marL="228600" indent="-22860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1pPr>
            <a:lvl2pPr marL="3619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2pPr>
            <a:lvl3pPr marL="542925"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3pPr>
            <a:lvl4pPr marL="714375" indent="-171450"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4pPr>
            <a:lvl5pPr marL="895350" indent="-180975" algn="l" defTabSz="914400" rtl="0" eaLnBrk="1" latinLnBrk="0" hangingPunct="1">
              <a:lnSpc>
                <a:spcPct val="100000"/>
              </a:lnSpc>
              <a:spcBef>
                <a:spcPts val="200"/>
              </a:spcBef>
              <a:buClr>
                <a:schemeClr val="bg1"/>
              </a:buClr>
              <a:buFont typeface="Aino" panose="02000603040504020204" pitchFamily="50" charset="0"/>
              <a:buChar char="+"/>
              <a:defRPr sz="1800" kern="1200">
                <a:solidFill>
                  <a:schemeClr val="bg1"/>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
                <a:srgbClr val="FFFFFF"/>
              </a:buClr>
              <a:buSzTx/>
              <a:buFont typeface="Aino" panose="02000603040504020204" pitchFamily="50" charset="0"/>
              <a:buChar char="+"/>
              <a:tabLst/>
              <a:defRPr/>
            </a:pPr>
            <a:endParaRPr kumimoji="0" lang="et-EE" sz="1800" b="0" i="0" u="none" strike="noStrike" kern="1200" cap="none" spc="0" normalizeH="0" baseline="0" noProof="0" dirty="0">
              <a:ln>
                <a:noFill/>
              </a:ln>
              <a:solidFill>
                <a:srgbClr val="FFFFFF"/>
              </a:solidFill>
              <a:effectLst/>
              <a:uLnTx/>
              <a:uFillTx/>
              <a:latin typeface="Aino"/>
              <a:ea typeface="+mn-ea"/>
              <a:cs typeface="+mn-cs"/>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digital-minded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leadership</a:t>
            </a:r>
            <a:r>
              <a:rPr kumimoji="0" lang="et-EE" sz="1800" b="0" i="0" u="none" strike="noStrike" kern="1200" cap="none" spc="0" normalizeH="0" baseline="0" noProof="0" dirty="0">
                <a:ln>
                  <a:noFill/>
                </a:ln>
                <a:solidFill>
                  <a:srgbClr val="FFFFFF"/>
                </a:solidFill>
                <a:effectLst/>
                <a:uLnTx/>
                <a:uFillTx/>
              </a:rPr>
              <a:t> </a:t>
            </a: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a:ln>
                  <a:noFill/>
                </a:ln>
                <a:solidFill>
                  <a:srgbClr val="FFFFFF"/>
                </a:solidFill>
                <a:effectLst/>
                <a:uLnTx/>
                <a:uFillTx/>
              </a:rPr>
              <a:t>keep </a:t>
            </a:r>
            <a:r>
              <a:rPr kumimoji="0" lang="et-EE" sz="1800" b="0" i="0" u="none" strike="noStrike" kern="1200" cap="none" spc="0" normalizeH="0" baseline="0" noProof="0" dirty="0" err="1">
                <a:ln>
                  <a:noFill/>
                </a:ln>
                <a:solidFill>
                  <a:srgbClr val="FFFFFF"/>
                </a:solidFill>
                <a:effectLst/>
                <a:uLnTx/>
                <a:uFillTx/>
              </a:rPr>
              <a:t>it</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short</a:t>
            </a:r>
            <a:r>
              <a:rPr kumimoji="0" lang="et-EE" sz="1800" b="0" i="0" u="none" strike="noStrike" kern="1200" cap="none" spc="0" normalizeH="0" baseline="0" noProof="0" dirty="0">
                <a:ln>
                  <a:noFill/>
                </a:ln>
                <a:solidFill>
                  <a:srgbClr val="FFFFFF"/>
                </a:solidFill>
                <a:effectLst/>
                <a:uLnTx/>
                <a:uFillTx/>
              </a:rPr>
              <a:t> and </a:t>
            </a:r>
            <a:r>
              <a:rPr kumimoji="0" lang="et-EE" sz="1800" b="0" i="0" u="none" strike="noStrike" kern="1200" cap="none" spc="0" normalizeH="0" baseline="0" noProof="0" dirty="0" err="1">
                <a:ln>
                  <a:noFill/>
                </a:ln>
                <a:solidFill>
                  <a:srgbClr val="FFFFFF"/>
                </a:solidFill>
                <a:effectLst/>
                <a:uLnTx/>
                <a:uFillTx/>
              </a:rPr>
              <a:t>simple</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transparency</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works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shared</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platforms</a:t>
            </a:r>
            <a:r>
              <a:rPr kumimoji="0" lang="et-EE" sz="1800" b="0" i="0" u="none" strike="noStrike" kern="1200" cap="none" spc="0" normalizeH="0" baseline="0" noProof="0" dirty="0">
                <a:ln>
                  <a:noFill/>
                </a:ln>
                <a:solidFill>
                  <a:srgbClr val="FFFFFF"/>
                </a:solidFill>
                <a:effectLst/>
                <a:uLnTx/>
                <a:uFillTx/>
              </a:rPr>
              <a:t> are </a:t>
            </a:r>
            <a:r>
              <a:rPr kumimoji="0" lang="et-EE" sz="1800" b="0" i="0" u="none" strike="noStrike" kern="1200" cap="none" spc="0" normalizeH="0" baseline="0" noProof="0" dirty="0" err="1">
                <a:ln>
                  <a:noFill/>
                </a:ln>
                <a:solidFill>
                  <a:srgbClr val="FFFFFF"/>
                </a:solidFill>
                <a:effectLst/>
                <a:uLnTx/>
                <a:uFillTx/>
              </a:rPr>
              <a:t>quicker</a:t>
            </a:r>
            <a:r>
              <a:rPr kumimoji="0" lang="et-EE" sz="1800" b="0" i="0" u="none" strike="noStrike" kern="1200" cap="none" spc="0" normalizeH="0" baseline="0" noProof="0" dirty="0">
                <a:ln>
                  <a:noFill/>
                </a:ln>
                <a:solidFill>
                  <a:srgbClr val="FFFFFF"/>
                </a:solidFill>
                <a:effectLst/>
                <a:uLnTx/>
                <a:uFillTx/>
              </a:rPr>
              <a:t> </a:t>
            </a:r>
            <a:endParaRPr kumimoji="0" lang="en-US"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service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design</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matters</a:t>
            </a:r>
            <a:endParaRPr kumimoji="0" lang="et-EE" sz="1800" b="0" i="0" u="none" strike="noStrike" kern="1200" cap="none" spc="0" normalizeH="0" baseline="0" noProof="0" dirty="0">
              <a:ln>
                <a:noFill/>
              </a:ln>
              <a:solidFill>
                <a:srgbClr val="FFFFFF"/>
              </a:solidFill>
              <a:effectLst/>
              <a:uLnTx/>
              <a:uFillTx/>
            </a:endParaRPr>
          </a:p>
          <a:p>
            <a:pPr marL="284400" marR="0" lvl="0" indent="-284400" algn="l" defTabSz="914400" rtl="0" eaLnBrk="1" fontAlgn="auto" latinLnBrk="0" hangingPunct="1">
              <a:lnSpc>
                <a:spcPct val="100000"/>
              </a:lnSpc>
              <a:spcBef>
                <a:spcPts val="0"/>
              </a:spcBef>
              <a:spcAft>
                <a:spcPts val="800"/>
              </a:spcAft>
              <a:buClr>
                <a:srgbClr val="FFFFFF"/>
              </a:buClr>
              <a:buSzTx/>
              <a:buFont typeface="Aino" panose="02000603040504020204" pitchFamily="50" charset="0"/>
              <a:buChar char="+"/>
              <a:tabLst/>
              <a:defRPr/>
            </a:pPr>
            <a:r>
              <a:rPr kumimoji="0" lang="et-EE" sz="1800" b="0" i="0" u="none" strike="noStrike" kern="1200" cap="none" spc="0" normalizeH="0" baseline="0" noProof="0" dirty="0" err="1">
                <a:ln>
                  <a:noFill/>
                </a:ln>
                <a:solidFill>
                  <a:srgbClr val="FFFFFF"/>
                </a:solidFill>
                <a:effectLst/>
                <a:uLnTx/>
                <a:uFillTx/>
              </a:rPr>
              <a:t>public-private</a:t>
            </a:r>
            <a:r>
              <a:rPr kumimoji="0" lang="et-EE" sz="1800" b="0" i="0" u="none" strike="noStrike" kern="1200" cap="none" spc="0" normalizeH="0" baseline="0" noProof="0" dirty="0">
                <a:ln>
                  <a:noFill/>
                </a:ln>
                <a:solidFill>
                  <a:srgbClr val="FFFFFF"/>
                </a:solidFill>
                <a:effectLst/>
                <a:uLnTx/>
                <a:uFillTx/>
              </a:rPr>
              <a:t> </a:t>
            </a:r>
            <a:r>
              <a:rPr kumimoji="0" lang="et-EE" sz="1800" b="0" i="0" u="none" strike="noStrike" kern="1200" cap="none" spc="0" normalizeH="0" baseline="0" noProof="0" dirty="0" err="1">
                <a:ln>
                  <a:noFill/>
                </a:ln>
                <a:solidFill>
                  <a:srgbClr val="FFFFFF"/>
                </a:solidFill>
                <a:effectLst/>
                <a:uLnTx/>
                <a:uFillTx/>
              </a:rPr>
              <a:t>partnership</a:t>
            </a:r>
            <a:endParaRPr kumimoji="0" lang="et-EE" sz="1800" b="0" i="0" u="none" strike="noStrike" kern="1200" cap="none" spc="0" normalizeH="0" baseline="0" noProof="0" dirty="0">
              <a:ln>
                <a:noFill/>
              </a:ln>
              <a:solidFill>
                <a:srgbClr val="FFFFFF"/>
              </a:solidFill>
              <a:effectLst/>
              <a:uLnTx/>
              <a:uFillTx/>
            </a:endParaRPr>
          </a:p>
          <a:p>
            <a:pPr marL="284400" indent="-284400">
              <a:spcBef>
                <a:spcPts val="0"/>
              </a:spcBef>
              <a:spcAft>
                <a:spcPts val="800"/>
              </a:spcAft>
              <a:buClr>
                <a:srgbClr val="FFFFFF"/>
              </a:buClr>
            </a:pPr>
            <a:r>
              <a:rPr lang="et-EE" dirty="0"/>
              <a:t>start-</a:t>
            </a:r>
            <a:r>
              <a:rPr lang="et-EE" dirty="0" err="1"/>
              <a:t>up</a:t>
            </a:r>
            <a:r>
              <a:rPr lang="et-EE" dirty="0"/>
              <a:t> </a:t>
            </a:r>
            <a:r>
              <a:rPr lang="et-EE" dirty="0" err="1"/>
              <a:t>mentality</a:t>
            </a:r>
            <a:endParaRPr lang="en-US" dirty="0"/>
          </a:p>
        </p:txBody>
      </p:sp>
      <p:sp>
        <p:nvSpPr>
          <p:cNvPr id="2" name="Text Placeholder 6">
            <a:extLst>
              <a:ext uri="{FF2B5EF4-FFF2-40B4-BE49-F238E27FC236}">
                <a16:creationId xmlns:a16="http://schemas.microsoft.com/office/drawing/2014/main" id="{7E8DE15B-0FCA-7EAB-3DA8-F1E4B9ED6C7C}"/>
              </a:ext>
            </a:extLst>
          </p:cNvPr>
          <p:cNvSpPr txBox="1">
            <a:spLocks/>
          </p:cNvSpPr>
          <p:nvPr/>
        </p:nvSpPr>
        <p:spPr>
          <a:xfrm>
            <a:off x="623888" y="1607078"/>
            <a:ext cx="5234675" cy="647700"/>
          </a:xfrm>
          <a:prstGeom prst="rect">
            <a:avLst/>
          </a:prstGeom>
        </p:spPr>
        <p:txBody>
          <a:bodyPr vert="horz" lIns="0" tIns="0" rIns="0" bIns="0" rtlCol="0" anchor="t">
            <a:noAutofit/>
          </a:bodyPr>
          <a:lstStyle>
            <a:lvl1pPr marL="0" indent="0" algn="l" defTabSz="914400" rtl="0" eaLnBrk="1" latinLnBrk="0" hangingPunct="1">
              <a:lnSpc>
                <a:spcPct val="100000"/>
              </a:lnSpc>
              <a:spcBef>
                <a:spcPts val="200"/>
              </a:spcBef>
              <a:buClr>
                <a:schemeClr val="tx2"/>
              </a:buClr>
              <a:buFont typeface="Arial" panose="020B0604020202020204" pitchFamily="34" charset="0"/>
              <a:buNone/>
              <a:defRPr sz="2200" kern="1200">
                <a:solidFill>
                  <a:schemeClr val="tx2"/>
                </a:solidFill>
                <a:latin typeface="+mn-lt"/>
                <a:ea typeface="+mn-ea"/>
                <a:cs typeface="+mn-cs"/>
              </a:defRPr>
            </a:lvl1pPr>
            <a:lvl2pPr marL="1809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2pPr>
            <a:lvl3pPr marL="361950"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3pPr>
            <a:lvl4pPr marL="54292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4pPr>
            <a:lvl5pPr marL="714375" indent="0" algn="l" defTabSz="914400" rtl="0" eaLnBrk="1" latinLnBrk="0" hangingPunct="1">
              <a:lnSpc>
                <a:spcPct val="100000"/>
              </a:lnSpc>
              <a:spcBef>
                <a:spcPts val="200"/>
              </a:spcBef>
              <a:buClr>
                <a:schemeClr val="tx2"/>
              </a:buClr>
              <a:buFont typeface="Arial" panose="020B0604020202020204" pitchFamily="34" charset="0"/>
              <a:buNone/>
              <a:defRPr sz="1800" kern="1200">
                <a:solidFill>
                  <a:srgbClr val="C4BEC5"/>
                </a:solidFill>
                <a:latin typeface="+mn-lt"/>
                <a:ea typeface="+mn-ea"/>
                <a:cs typeface="+mn-cs"/>
              </a:defRPr>
            </a:lvl5pPr>
            <a:lvl6pPr marL="107632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6pPr>
            <a:lvl7pPr marL="1257300"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7pPr>
            <a:lvl8pPr marL="1438275" indent="-180975" algn="l" defTabSz="914400" rtl="0" eaLnBrk="1" latinLnBrk="0" hangingPunct="1">
              <a:lnSpc>
                <a:spcPct val="100000"/>
              </a:lnSpc>
              <a:spcBef>
                <a:spcPts val="200"/>
              </a:spcBef>
              <a:buClr>
                <a:schemeClr val="tx2"/>
              </a:buClr>
              <a:buFont typeface="Arial" panose="020B0604020202020204" pitchFamily="34" charset="0"/>
              <a:buChar char="•"/>
              <a:defRPr sz="1800" kern="1200">
                <a:solidFill>
                  <a:schemeClr val="tx2"/>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
                <a:srgbClr val="0000F0"/>
              </a:buClr>
              <a:buSzTx/>
              <a:buFont typeface="Arial" panose="020B0604020202020204" pitchFamily="34" charset="0"/>
              <a:buNone/>
              <a:tabLst/>
              <a:defRPr/>
            </a:pPr>
            <a:r>
              <a:rPr kumimoji="0" lang="et-EE" sz="2400" b="0" i="0" u="none" strike="noStrike" kern="1200" cap="none" spc="0" normalizeH="0" baseline="0" noProof="0" dirty="0" err="1">
                <a:ln>
                  <a:noFill/>
                </a:ln>
                <a:solidFill>
                  <a:srgbClr val="FFFFFF"/>
                </a:solidFill>
                <a:effectLst/>
                <a:uLnTx/>
                <a:uFillTx/>
                <a:latin typeface="Aino"/>
                <a:ea typeface="+mn-ea"/>
                <a:cs typeface="+mn-cs"/>
              </a:rPr>
              <a:t>how</a:t>
            </a:r>
            <a:r>
              <a:rPr kumimoji="0" lang="et-EE" sz="2400" b="0" i="0" u="none" strike="noStrike" kern="1200" cap="none" spc="0" normalizeH="0" baseline="0" noProof="0" dirty="0">
                <a:ln>
                  <a:noFill/>
                </a:ln>
                <a:solidFill>
                  <a:srgbClr val="FFFFFF"/>
                </a:solidFill>
                <a:effectLst/>
                <a:uLnTx/>
                <a:uFillTx/>
                <a:latin typeface="Aino"/>
                <a:ea typeface="+mn-ea"/>
                <a:cs typeface="+mn-cs"/>
              </a:rPr>
              <a:t> Estonia </a:t>
            </a:r>
            <a:r>
              <a:rPr kumimoji="0" lang="et-EE" sz="2400" b="0" i="0" u="none" strike="noStrike" kern="1200" cap="none" spc="0" normalizeH="0" baseline="0" noProof="0" dirty="0" err="1">
                <a:ln>
                  <a:noFill/>
                </a:ln>
                <a:solidFill>
                  <a:srgbClr val="FFFFFF"/>
                </a:solidFill>
                <a:effectLst/>
                <a:uLnTx/>
                <a:uFillTx/>
                <a:latin typeface="Aino"/>
                <a:ea typeface="+mn-ea"/>
                <a:cs typeface="+mn-cs"/>
              </a:rPr>
              <a:t>succeeded</a:t>
            </a:r>
            <a:endParaRPr kumimoji="0" lang="en-US" sz="2400" b="0" i="0" u="none" strike="noStrike" kern="1200" cap="none" spc="0" normalizeH="0" baseline="0" noProof="0" dirty="0">
              <a:ln>
                <a:noFill/>
              </a:ln>
              <a:solidFill>
                <a:srgbClr val="FFFFFF"/>
              </a:solidFill>
              <a:effectLst/>
              <a:uLnTx/>
              <a:uFillTx/>
              <a:latin typeface="Aino"/>
              <a:ea typeface="+mn-ea"/>
              <a:cs typeface="+mn-cs"/>
            </a:endParaRPr>
          </a:p>
        </p:txBody>
      </p:sp>
    </p:spTree>
    <p:extLst>
      <p:ext uri="{BB962C8B-B14F-4D97-AF65-F5344CB8AC3E}">
        <p14:creationId xmlns:p14="http://schemas.microsoft.com/office/powerpoint/2010/main" val="39145820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3FCF06-EB0B-4363-BC65-BEFC306EC06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219374" cy="6873397"/>
          </a:xfrm>
          <a:prstGeom prst="rect">
            <a:avLst/>
          </a:prstGeom>
        </p:spPr>
      </p:pic>
      <p:sp>
        <p:nvSpPr>
          <p:cNvPr id="13" name="Rectangle 7">
            <a:extLst>
              <a:ext uri="{FF2B5EF4-FFF2-40B4-BE49-F238E27FC236}">
                <a16:creationId xmlns:a16="http://schemas.microsoft.com/office/drawing/2014/main" id="{DA6E43B1-7FAC-487D-B935-12A2BB658B75}"/>
              </a:ext>
            </a:extLst>
          </p:cNvPr>
          <p:cNvSpPr/>
          <p:nvPr/>
        </p:nvSpPr>
        <p:spPr>
          <a:xfrm>
            <a:off x="0" y="-1"/>
            <a:ext cx="12192000" cy="6873397"/>
          </a:xfrm>
          <a:prstGeom prst="rect">
            <a:avLst/>
          </a:prstGeom>
          <a:gradFill>
            <a:gsLst>
              <a:gs pos="100000">
                <a:srgbClr val="000000">
                  <a:alpha val="70000"/>
                </a:srgbClr>
              </a:gs>
              <a:gs pos="50000">
                <a:srgbClr val="0000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p:cNvSpPr>
            <a:spLocks noGrp="1"/>
          </p:cNvSpPr>
          <p:nvPr>
            <p:ph type="body" sz="quarter" idx="11"/>
          </p:nvPr>
        </p:nvSpPr>
        <p:spPr/>
        <p:txBody>
          <a:bodyPr/>
          <a:lstStyle/>
          <a:p>
            <a:pPr marL="0" indent="0">
              <a:buNone/>
            </a:pPr>
            <a:r>
              <a:rPr lang="et-EE" dirty="0" err="1"/>
              <a:t>sign</a:t>
            </a:r>
            <a:r>
              <a:rPr lang="et-EE" dirty="0"/>
              <a:t> </a:t>
            </a:r>
            <a:r>
              <a:rPr lang="et-EE" dirty="0" err="1"/>
              <a:t>up</a:t>
            </a:r>
            <a:r>
              <a:rPr lang="et-EE" dirty="0"/>
              <a:t> </a:t>
            </a:r>
            <a:r>
              <a:rPr lang="et-EE" dirty="0" err="1"/>
              <a:t>for</a:t>
            </a:r>
            <a:r>
              <a:rPr lang="et-EE" dirty="0"/>
              <a:t> </a:t>
            </a:r>
            <a:r>
              <a:rPr lang="et-EE" dirty="0" err="1"/>
              <a:t>our</a:t>
            </a:r>
            <a:r>
              <a:rPr lang="et-EE" dirty="0"/>
              <a:t> </a:t>
            </a:r>
            <a:r>
              <a:rPr lang="et-EE" dirty="0" err="1"/>
              <a:t>newsletter</a:t>
            </a:r>
            <a:r>
              <a:rPr lang="et-EE" dirty="0"/>
              <a:t> and </a:t>
            </a:r>
            <a:r>
              <a:rPr lang="et-EE" dirty="0" err="1"/>
              <a:t>follow</a:t>
            </a:r>
            <a:r>
              <a:rPr lang="et-EE" dirty="0"/>
              <a:t> </a:t>
            </a:r>
            <a:r>
              <a:rPr lang="et-EE" dirty="0" err="1"/>
              <a:t>us</a:t>
            </a:r>
            <a:r>
              <a:rPr lang="et-EE" dirty="0"/>
              <a:t>:</a:t>
            </a:r>
          </a:p>
          <a:p>
            <a:pPr marL="0" indent="0">
              <a:buNone/>
            </a:pPr>
            <a:r>
              <a:rPr lang="et-EE" dirty="0"/>
              <a:t>            e-Estonia</a:t>
            </a:r>
          </a:p>
          <a:p>
            <a:pPr marL="0" indent="0">
              <a:buNone/>
            </a:pPr>
            <a:r>
              <a:rPr lang="en-GB" dirty="0" err="1"/>
              <a:t>e-estonia@e</a:t>
            </a:r>
            <a:r>
              <a:rPr lang="et-EE" dirty="0" err="1"/>
              <a:t>is</a:t>
            </a:r>
            <a:r>
              <a:rPr lang="en-GB" dirty="0"/>
              <a:t>.ee</a:t>
            </a:r>
            <a:endParaRPr lang="et-EE" dirty="0"/>
          </a:p>
        </p:txBody>
      </p:sp>
      <p:sp>
        <p:nvSpPr>
          <p:cNvPr id="7" name="Title 6"/>
          <p:cNvSpPr>
            <a:spLocks noGrp="1"/>
          </p:cNvSpPr>
          <p:nvPr>
            <p:ph type="title"/>
          </p:nvPr>
        </p:nvSpPr>
        <p:spPr/>
        <p:txBody>
          <a:bodyPr/>
          <a:lstStyle/>
          <a:p>
            <a:r>
              <a:rPr lang="et-EE" err="1"/>
              <a:t>stronger</a:t>
            </a:r>
            <a:r>
              <a:rPr lang="et-EE"/>
              <a:t> </a:t>
            </a:r>
            <a:r>
              <a:rPr lang="et-EE" err="1"/>
              <a:t>together</a:t>
            </a:r>
            <a:r>
              <a:rPr lang="et-EE"/>
              <a:t> </a:t>
            </a:r>
            <a:endParaRPr lang="en-GB"/>
          </a:p>
        </p:txBody>
      </p:sp>
      <p:sp>
        <p:nvSpPr>
          <p:cNvPr id="5" name="Text Placeholder 4">
            <a:extLst>
              <a:ext uri="{FF2B5EF4-FFF2-40B4-BE49-F238E27FC236}">
                <a16:creationId xmlns:a16="http://schemas.microsoft.com/office/drawing/2014/main" id="{8440FE27-1C73-4605-A4C0-23D3D33CA508}"/>
              </a:ext>
            </a:extLst>
          </p:cNvPr>
          <p:cNvSpPr>
            <a:spLocks noGrp="1"/>
          </p:cNvSpPr>
          <p:nvPr>
            <p:ph type="body" sz="quarter" idx="13"/>
          </p:nvPr>
        </p:nvSpPr>
        <p:spPr>
          <a:prstGeom prst="rect">
            <a:avLst/>
          </a:prstGeom>
        </p:spPr>
        <p:txBody>
          <a:bodyPr/>
          <a:lstStyle/>
          <a:p>
            <a:r>
              <a:rPr lang="et-EE" dirty="0" err="1"/>
              <a:t>let’s</a:t>
            </a:r>
            <a:r>
              <a:rPr lang="et-EE" dirty="0"/>
              <a:t> keep in </a:t>
            </a:r>
            <a:r>
              <a:rPr lang="et-EE" dirty="0" err="1"/>
              <a:t>touch</a:t>
            </a:r>
            <a:r>
              <a:rPr lang="et-EE" dirty="0"/>
              <a:t>!</a:t>
            </a:r>
            <a:endParaRPr lang="en-GB" dirty="0"/>
          </a:p>
        </p:txBody>
      </p:sp>
      <p:pic>
        <p:nvPicPr>
          <p:cNvPr id="11" name="Graphic 10"/>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4136" y="5517232"/>
            <a:ext cx="228600" cy="228600"/>
          </a:xfrm>
          <a:prstGeom prst="rect">
            <a:avLst/>
          </a:prstGeom>
        </p:spPr>
      </p:pic>
      <p:pic>
        <p:nvPicPr>
          <p:cNvPr id="3" name="Graphic 2"/>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3012" y="5517232"/>
            <a:ext cx="228600" cy="228600"/>
          </a:xfrm>
          <a:prstGeom prst="rect">
            <a:avLst/>
          </a:prstGeom>
        </p:spPr>
      </p:pic>
      <p:sp>
        <p:nvSpPr>
          <p:cNvPr id="2" name="Rectangle 1">
            <a:extLst>
              <a:ext uri="{FF2B5EF4-FFF2-40B4-BE49-F238E27FC236}">
                <a16:creationId xmlns:a16="http://schemas.microsoft.com/office/drawing/2014/main" id="{CE2916F9-6A3C-DB8A-C316-1360DA6B4353}"/>
              </a:ext>
            </a:extLst>
          </p:cNvPr>
          <p:cNvSpPr/>
          <p:nvPr/>
        </p:nvSpPr>
        <p:spPr>
          <a:xfrm>
            <a:off x="9401681" y="3637457"/>
            <a:ext cx="1887587" cy="2382036"/>
          </a:xfrm>
          <a:prstGeom prst="rect">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t-EE" dirty="0">
              <a:solidFill>
                <a:srgbClr val="FFFFFF"/>
              </a:solidFill>
            </a:endParaRPr>
          </a:p>
        </p:txBody>
      </p:sp>
      <p:pic>
        <p:nvPicPr>
          <p:cNvPr id="4" name="Picture 3">
            <a:extLst>
              <a:ext uri="{FF2B5EF4-FFF2-40B4-BE49-F238E27FC236}">
                <a16:creationId xmlns:a16="http://schemas.microsoft.com/office/drawing/2014/main" id="{B3A3168E-709D-2AFC-3232-B46B348E998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445528" y="4166040"/>
            <a:ext cx="1798917" cy="1803260"/>
          </a:xfrm>
          <a:prstGeom prst="rect">
            <a:avLst/>
          </a:prstGeom>
        </p:spPr>
      </p:pic>
      <p:sp>
        <p:nvSpPr>
          <p:cNvPr id="10" name="TextBox 9">
            <a:extLst>
              <a:ext uri="{FF2B5EF4-FFF2-40B4-BE49-F238E27FC236}">
                <a16:creationId xmlns:a16="http://schemas.microsoft.com/office/drawing/2014/main" id="{6118F8C6-5D5C-0799-4314-97463B891E5D}"/>
              </a:ext>
            </a:extLst>
          </p:cNvPr>
          <p:cNvSpPr txBox="1"/>
          <p:nvPr/>
        </p:nvSpPr>
        <p:spPr>
          <a:xfrm>
            <a:off x="9445528" y="3704373"/>
            <a:ext cx="1798917" cy="461665"/>
          </a:xfrm>
          <a:prstGeom prst="rect">
            <a:avLst/>
          </a:prstGeom>
          <a:noFill/>
        </p:spPr>
        <p:txBody>
          <a:bodyPr wrap="square" rtlCol="0">
            <a:spAutoFit/>
          </a:bodyPr>
          <a:lstStyle/>
          <a:p>
            <a:pPr algn="ctr"/>
            <a:r>
              <a:rPr lang="et-EE" sz="2400" dirty="0" err="1">
                <a:solidFill>
                  <a:srgbClr val="000000"/>
                </a:solidFill>
                <a:latin typeface="+mj-lt"/>
              </a:rPr>
              <a:t>materials</a:t>
            </a:r>
            <a:endParaRPr lang="et-EE" sz="2400" dirty="0">
              <a:solidFill>
                <a:srgbClr val="000000"/>
              </a:solidFill>
              <a:latin typeface="+mj-lt"/>
            </a:endParaRPr>
          </a:p>
        </p:txBody>
      </p:sp>
    </p:spTree>
    <p:extLst>
      <p:ext uri="{BB962C8B-B14F-4D97-AF65-F5344CB8AC3E}">
        <p14:creationId xmlns:p14="http://schemas.microsoft.com/office/powerpoint/2010/main" val="536392056"/>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AS_UNIQUEID" val="1371"/>
</p:tagLst>
</file>

<file path=ppt/tags/tag2.xml><?xml version="1.0" encoding="utf-8"?>
<p:tagLst xmlns:a="http://schemas.openxmlformats.org/drawingml/2006/main" xmlns:r="http://schemas.openxmlformats.org/officeDocument/2006/relationships" xmlns:p="http://schemas.openxmlformats.org/presentationml/2006/main">
  <p:tag name="AS_UNIQUEID" val="1372"/>
</p:tagLst>
</file>

<file path=ppt/tags/tag3.xml><?xml version="1.0" encoding="utf-8"?>
<p:tagLst xmlns:a="http://schemas.openxmlformats.org/drawingml/2006/main" xmlns:r="http://schemas.openxmlformats.org/officeDocument/2006/relationships" xmlns:p="http://schemas.openxmlformats.org/presentationml/2006/main">
  <p:tag name="AS_UNIQUEID" val="1373"/>
</p:tagLst>
</file>

<file path=ppt/tags/tag4.xml><?xml version="1.0" encoding="utf-8"?>
<p:tagLst xmlns:a="http://schemas.openxmlformats.org/drawingml/2006/main" xmlns:r="http://schemas.openxmlformats.org/officeDocument/2006/relationships" xmlns:p="http://schemas.openxmlformats.org/presentationml/2006/main">
  <p:tag name="AS_UNIQUEID" val="1371"/>
</p:tagLst>
</file>

<file path=ppt/tags/tag5.xml><?xml version="1.0" encoding="utf-8"?>
<p:tagLst xmlns:a="http://schemas.openxmlformats.org/drawingml/2006/main" xmlns:r="http://schemas.openxmlformats.org/officeDocument/2006/relationships" xmlns:p="http://schemas.openxmlformats.org/presentationml/2006/main">
  <p:tag name="AS_UNIQUEID" val="1372"/>
</p:tagLst>
</file>

<file path=ppt/tags/tag6.xml><?xml version="1.0" encoding="utf-8"?>
<p:tagLst xmlns:a="http://schemas.openxmlformats.org/drawingml/2006/main" xmlns:r="http://schemas.openxmlformats.org/officeDocument/2006/relationships" xmlns:p="http://schemas.openxmlformats.org/presentationml/2006/main">
  <p:tag name="AS_UNIQUEID" val="1373"/>
</p:tagLst>
</file>

<file path=ppt/tags/tag7.xml><?xml version="1.0" encoding="utf-8"?>
<p:tagLst xmlns:a="http://schemas.openxmlformats.org/drawingml/2006/main" xmlns:r="http://schemas.openxmlformats.org/officeDocument/2006/relationships" xmlns:p="http://schemas.openxmlformats.org/presentationml/2006/main">
  <p:tag name="QPSLIDECODE" val="2019111411521600002"/>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8"/>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2"/>
</p:tagLst>
</file>

<file path=ppt/tags/tag12.xml><?xml version="1.0" encoding="utf-8"?>
<p:tagLst xmlns:a="http://schemas.openxmlformats.org/drawingml/2006/main" xmlns:r="http://schemas.openxmlformats.org/officeDocument/2006/relationships" xmlns:p="http://schemas.openxmlformats.org/presentationml/2006/main">
  <p:tag name="AS_UNIQUEID" val="3"/>
</p:tagLst>
</file>

<file path=ppt/tags/tag13.xml><?xml version="1.0" encoding="utf-8"?>
<p:tagLst xmlns:a="http://schemas.openxmlformats.org/drawingml/2006/main" xmlns:r="http://schemas.openxmlformats.org/officeDocument/2006/relationships" xmlns:p="http://schemas.openxmlformats.org/presentationml/2006/main">
  <p:tag name="AS_UNIQUEID" val="4"/>
</p:tagLst>
</file>

<file path=ppt/tags/tag14.xml><?xml version="1.0" encoding="utf-8"?>
<p:tagLst xmlns:a="http://schemas.openxmlformats.org/drawingml/2006/main" xmlns:r="http://schemas.openxmlformats.org/officeDocument/2006/relationships" xmlns:p="http://schemas.openxmlformats.org/presentationml/2006/main">
  <p:tag name="AS_UNIQUEID" val="53"/>
</p:tagLst>
</file>

<file path=ppt/tags/tag15.xml><?xml version="1.0" encoding="utf-8"?>
<p:tagLst xmlns:a="http://schemas.openxmlformats.org/drawingml/2006/main" xmlns:r="http://schemas.openxmlformats.org/officeDocument/2006/relationships" xmlns:p="http://schemas.openxmlformats.org/presentationml/2006/main">
  <p:tag name="AS_UNIQUEID" val="53"/>
</p:tagLst>
</file>

<file path=ppt/tags/tag16.xml><?xml version="1.0" encoding="utf-8"?>
<p:tagLst xmlns:a="http://schemas.openxmlformats.org/drawingml/2006/main" xmlns:r="http://schemas.openxmlformats.org/officeDocument/2006/relationships" xmlns:p="http://schemas.openxmlformats.org/presentationml/2006/main">
  <p:tag name="AS_UNIQUEID" val="53"/>
</p:tagLst>
</file>

<file path=ppt/tags/tag17.xml><?xml version="1.0" encoding="utf-8"?>
<p:tagLst xmlns:a="http://schemas.openxmlformats.org/drawingml/2006/main" xmlns:r="http://schemas.openxmlformats.org/officeDocument/2006/relationships" xmlns:p="http://schemas.openxmlformats.org/presentationml/2006/main">
  <p:tag name="AS_UNIQUEID" val="53"/>
</p:tagLst>
</file>

<file path=ppt/tags/tag18.xml><?xml version="1.0" encoding="utf-8"?>
<p:tagLst xmlns:a="http://schemas.openxmlformats.org/drawingml/2006/main" xmlns:r="http://schemas.openxmlformats.org/officeDocument/2006/relationships" xmlns:p="http://schemas.openxmlformats.org/presentationml/2006/main">
  <p:tag name="AS_UNIQUEID" val="53"/>
</p:tagLst>
</file>

<file path=ppt/tags/tag19.xml><?xml version="1.0" encoding="utf-8"?>
<p:tagLst xmlns:a="http://schemas.openxmlformats.org/drawingml/2006/main" xmlns:r="http://schemas.openxmlformats.org/officeDocument/2006/relationships" xmlns:p="http://schemas.openxmlformats.org/presentationml/2006/main">
  <p:tag name="QPSLIDECODE" val="2021110809570900023"/>
  <p:tag name="SB_SLIDEID" val="5748"/>
</p:tagLst>
</file>

<file path=ppt/tags/tag20.xml><?xml version="1.0" encoding="utf-8"?>
<p:tagLst xmlns:a="http://schemas.openxmlformats.org/drawingml/2006/main" xmlns:r="http://schemas.openxmlformats.org/officeDocument/2006/relationships" xmlns:p="http://schemas.openxmlformats.org/presentationml/2006/main">
  <p:tag name="AS_UNIQUEID" val="5993"/>
</p:tagLst>
</file>

<file path=ppt/tags/tag21.xml><?xml version="1.0" encoding="utf-8"?>
<p:tagLst xmlns:a="http://schemas.openxmlformats.org/drawingml/2006/main" xmlns:r="http://schemas.openxmlformats.org/officeDocument/2006/relationships" xmlns:p="http://schemas.openxmlformats.org/presentationml/2006/main">
  <p:tag name="AS_UNIQUEID" val="86"/>
</p:tagLst>
</file>

<file path=ppt/tags/tag22.xml><?xml version="1.0" encoding="utf-8"?>
<p:tagLst xmlns:a="http://schemas.openxmlformats.org/drawingml/2006/main" xmlns:r="http://schemas.openxmlformats.org/officeDocument/2006/relationships" xmlns:p="http://schemas.openxmlformats.org/presentationml/2006/main">
  <p:tag name="AS_UNIQUEID" val="89"/>
</p:tagLst>
</file>

<file path=ppt/tags/tag23.xml><?xml version="1.0" encoding="utf-8"?>
<p:tagLst xmlns:a="http://schemas.openxmlformats.org/drawingml/2006/main" xmlns:r="http://schemas.openxmlformats.org/officeDocument/2006/relationships" xmlns:p="http://schemas.openxmlformats.org/presentationml/2006/main">
  <p:tag name="AS_UNIQUEID" val="87"/>
</p:tagLst>
</file>

<file path=ppt/tags/tag24.xml><?xml version="1.0" encoding="utf-8"?>
<p:tagLst xmlns:a="http://schemas.openxmlformats.org/drawingml/2006/main" xmlns:r="http://schemas.openxmlformats.org/officeDocument/2006/relationships" xmlns:p="http://schemas.openxmlformats.org/presentationml/2006/main">
  <p:tag name="AS_UNIQUEID" val="81"/>
</p:tagLst>
</file>

<file path=ppt/tags/tag25.xml><?xml version="1.0" encoding="utf-8"?>
<p:tagLst xmlns:a="http://schemas.openxmlformats.org/drawingml/2006/main" xmlns:r="http://schemas.openxmlformats.org/officeDocument/2006/relationships" xmlns:p="http://schemas.openxmlformats.org/presentationml/2006/main">
  <p:tag name="AS_UNIQUEID" val="82"/>
</p:tagLst>
</file>

<file path=ppt/tags/tag26.xml><?xml version="1.0" encoding="utf-8"?>
<p:tagLst xmlns:a="http://schemas.openxmlformats.org/drawingml/2006/main" xmlns:r="http://schemas.openxmlformats.org/officeDocument/2006/relationships" xmlns:p="http://schemas.openxmlformats.org/presentationml/2006/main">
  <p:tag name="AS_UNIQUEID" val="83"/>
</p:tagLst>
</file>

<file path=ppt/tags/tag27.xml><?xml version="1.0" encoding="utf-8"?>
<p:tagLst xmlns:a="http://schemas.openxmlformats.org/drawingml/2006/main" xmlns:r="http://schemas.openxmlformats.org/officeDocument/2006/relationships" xmlns:p="http://schemas.openxmlformats.org/presentationml/2006/main">
  <p:tag name="AS_UNIQUEID" val="86"/>
</p:tagLst>
</file>

<file path=ppt/tags/tag28.xml><?xml version="1.0" encoding="utf-8"?>
<p:tagLst xmlns:a="http://schemas.openxmlformats.org/drawingml/2006/main" xmlns:r="http://schemas.openxmlformats.org/officeDocument/2006/relationships" xmlns:p="http://schemas.openxmlformats.org/presentationml/2006/main">
  <p:tag name="AS_UNIQUEID" val="1454"/>
</p:tagLst>
</file>

<file path=ppt/tags/tag29.xml><?xml version="1.0" encoding="utf-8"?>
<p:tagLst xmlns:a="http://schemas.openxmlformats.org/drawingml/2006/main" xmlns:r="http://schemas.openxmlformats.org/officeDocument/2006/relationships" xmlns:p="http://schemas.openxmlformats.org/presentationml/2006/main">
  <p:tag name="AS_UNIQUEID" val="1454"/>
</p:tagLst>
</file>

<file path=ppt/tags/tag30.xml><?xml version="1.0" encoding="utf-8"?>
<p:tagLst xmlns:a="http://schemas.openxmlformats.org/drawingml/2006/main" xmlns:r="http://schemas.openxmlformats.org/officeDocument/2006/relationships" xmlns:p="http://schemas.openxmlformats.org/presentationml/2006/main">
  <p:tag name="AS_UNIQUEID" val="1454"/>
</p:tagLst>
</file>

<file path=ppt/tags/tag31.xml><?xml version="1.0" encoding="utf-8"?>
<p:tagLst xmlns:a="http://schemas.openxmlformats.org/drawingml/2006/main" xmlns:r="http://schemas.openxmlformats.org/officeDocument/2006/relationships" xmlns:p="http://schemas.openxmlformats.org/presentationml/2006/main">
  <p:tag name="AS_UNIQUEID" val="53"/>
</p:tagLst>
</file>

<file path=ppt/tags/tag32.xml><?xml version="1.0" encoding="utf-8"?>
<p:tagLst xmlns:a="http://schemas.openxmlformats.org/drawingml/2006/main" xmlns:r="http://schemas.openxmlformats.org/officeDocument/2006/relationships" xmlns:p="http://schemas.openxmlformats.org/presentationml/2006/main">
  <p:tag name="AS_UNIQUEID" val="53"/>
</p:tagLst>
</file>

<file path=ppt/tags/tag33.xml><?xml version="1.0" encoding="utf-8"?>
<p:tagLst xmlns:a="http://schemas.openxmlformats.org/drawingml/2006/main" xmlns:r="http://schemas.openxmlformats.org/officeDocument/2006/relationships" xmlns:p="http://schemas.openxmlformats.org/presentationml/2006/main">
  <p:tag name="QPSLIDECODE" val="2023030208011600009"/>
  <p:tag name="SB_SLIDEID" val="5850"/>
</p:tagLst>
</file>

<file path=ppt/tags/tag34.xml><?xml version="1.0" encoding="utf-8"?>
<p:tagLst xmlns:a="http://schemas.openxmlformats.org/drawingml/2006/main" xmlns:r="http://schemas.openxmlformats.org/officeDocument/2006/relationships" xmlns:p="http://schemas.openxmlformats.org/presentationml/2006/main">
  <p:tag name="AS_UNIQUEID" val="53"/>
</p:tagLst>
</file>

<file path=ppt/tags/tag35.xml><?xml version="1.0" encoding="utf-8"?>
<p:tagLst xmlns:a="http://schemas.openxmlformats.org/drawingml/2006/main" xmlns:r="http://schemas.openxmlformats.org/officeDocument/2006/relationships" xmlns:p="http://schemas.openxmlformats.org/presentationml/2006/main">
  <p:tag name="AS_UNIQUEID" val="1443"/>
</p:tagLst>
</file>

<file path=ppt/tags/tag36.xml><?xml version="1.0" encoding="utf-8"?>
<p:tagLst xmlns:a="http://schemas.openxmlformats.org/drawingml/2006/main" xmlns:r="http://schemas.openxmlformats.org/officeDocument/2006/relationships" xmlns:p="http://schemas.openxmlformats.org/presentationml/2006/main">
  <p:tag name="AS_UNIQUEID" val="1405"/>
</p:tagLst>
</file>

<file path=ppt/tags/tag37.xml><?xml version="1.0" encoding="utf-8"?>
<p:tagLst xmlns:a="http://schemas.openxmlformats.org/drawingml/2006/main" xmlns:r="http://schemas.openxmlformats.org/officeDocument/2006/relationships" xmlns:p="http://schemas.openxmlformats.org/presentationml/2006/main">
  <p:tag name="AS_UNIQUEID" val="1406"/>
</p:tagLst>
</file>

<file path=ppt/tags/tag38.xml><?xml version="1.0" encoding="utf-8"?>
<p:tagLst xmlns:a="http://schemas.openxmlformats.org/drawingml/2006/main" xmlns:r="http://schemas.openxmlformats.org/officeDocument/2006/relationships" xmlns:p="http://schemas.openxmlformats.org/presentationml/2006/main">
  <p:tag name="AS_UNIQUEID" val="1407"/>
</p:tagLst>
</file>

<file path=ppt/theme/theme1.xml><?xml version="1.0" encoding="utf-8"?>
<a:theme xmlns:a="http://schemas.openxmlformats.org/drawingml/2006/main" name="🟦 Darkmode ">
  <a:themeElements>
    <a:clrScheme name="Brand Estonia">
      <a:dk1>
        <a:srgbClr val="0000F0"/>
      </a:dk1>
      <a:lt1>
        <a:srgbClr val="F0F1F2"/>
      </a:lt1>
      <a:dk2>
        <a:srgbClr val="323333"/>
      </a:dk2>
      <a:lt2>
        <a:srgbClr val="CFD1D2"/>
      </a:lt2>
      <a:accent1>
        <a:srgbClr val="D7EDE2"/>
      </a:accent1>
      <a:accent2>
        <a:srgbClr val="BAE6E8"/>
      </a:accent2>
      <a:accent3>
        <a:srgbClr val="50DE3D"/>
      </a:accent3>
      <a:accent4>
        <a:srgbClr val="2E6246"/>
      </a:accent4>
      <a:accent5>
        <a:srgbClr val="0061F5"/>
      </a:accent5>
      <a:accent6>
        <a:srgbClr val="000087"/>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normAutofit/>
      </a:bodyPr>
      <a:lstStyle>
        <a:defPPr algn="ctr">
          <a:defRPr dirty="0" smtClean="0">
            <a:solidFill>
              <a:schemeClr val="tx1"/>
            </a:solidFill>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InnovateEstonia-Presentatsioonip6hi (1).pptx" id="{EE030B11-7110-49D0-9570-7A9C7A22AA1D}" vid="{73083E48-69C7-417A-96A8-D4A35C721437}"/>
    </a:ext>
  </a:extLst>
</a:theme>
</file>

<file path=ppt/theme/theme2.xml><?xml version="1.0" encoding="utf-8"?>
<a:theme xmlns:a="http://schemas.openxmlformats.org/drawingml/2006/main" name="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E-Estonia">
      <a:dk1>
        <a:srgbClr val="575A5D"/>
      </a:dk1>
      <a:lt1>
        <a:srgbClr val="FFFFFF"/>
      </a:lt1>
      <a:dk2>
        <a:srgbClr val="0000F0"/>
      </a:dk2>
      <a:lt2>
        <a:srgbClr val="BAE6E8"/>
      </a:lt2>
      <a:accent1>
        <a:srgbClr val="3C0078"/>
      </a:accent1>
      <a:accent2>
        <a:srgbClr val="51DE3E"/>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Manual_Master">
  <a:themeElements>
    <a:clrScheme name="BrandEstonia">
      <a:dk1>
        <a:srgbClr val="575A5D"/>
      </a:dk1>
      <a:lt1>
        <a:srgbClr val="FFFFFF"/>
      </a:lt1>
      <a:dk2>
        <a:srgbClr val="0000F0"/>
      </a:dk2>
      <a:lt2>
        <a:srgbClr val="BAE6E8"/>
      </a:lt2>
      <a:accent1>
        <a:srgbClr val="000096"/>
      </a:accent1>
      <a:accent2>
        <a:srgbClr val="2E6347"/>
      </a:accent2>
      <a:accent3>
        <a:srgbClr val="FF2DB4"/>
      </a:accent3>
      <a:accent4>
        <a:srgbClr val="964542"/>
      </a:accent4>
      <a:accent5>
        <a:srgbClr val="C1BC76"/>
      </a:accent5>
      <a:accent6>
        <a:srgbClr val="FF4800"/>
      </a:accent6>
      <a:hlink>
        <a:srgbClr val="0000F0"/>
      </a:hlink>
      <a:folHlink>
        <a:srgbClr val="0000F0"/>
      </a:folHlink>
    </a:clrScheme>
    <a:fontScheme name="Aino">
      <a:majorFont>
        <a:latin typeface="Aino Headline"/>
        <a:ea typeface=""/>
        <a:cs typeface=""/>
      </a:majorFont>
      <a:minorFont>
        <a:latin typeface="Ain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 template_full_210604.pptx" id="{1706A2D8-61DC-4307-AD92-564EA11C2C67}" vid="{86332A70-2B0F-4D0D-9D0F-47D15719410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357CDB6E81F843A786445BFDF1AEF9" ma:contentTypeVersion="16" ma:contentTypeDescription="Create a new document." ma:contentTypeScope="" ma:versionID="c31f2ee7c394dd092a5698b295822d95">
  <xsd:schema xmlns:xsd="http://www.w3.org/2001/XMLSchema" xmlns:xs="http://www.w3.org/2001/XMLSchema" xmlns:p="http://schemas.microsoft.com/office/2006/metadata/properties" xmlns:ns2="67b6752b-fadc-4d78-aa9e-6d8e111915e9" xmlns:ns3="58360e12-2d23-42d7-855b-9a2c415d7b6c" targetNamespace="http://schemas.microsoft.com/office/2006/metadata/properties" ma:root="true" ma:fieldsID="0053eba25e289d09b34712e309ae61f8" ns2:_="" ns3:_="">
    <xsd:import namespace="67b6752b-fadc-4d78-aa9e-6d8e111915e9"/>
    <xsd:import namespace="58360e12-2d23-42d7-855b-9a2c415d7b6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6752b-fadc-4d78-aa9e-6d8e111915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5e437df-4f94-43c5-a0b4-cf172a2ef4bd"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360e12-2d23-42d7-855b-9a2c415d7b6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ff70003-cc9e-4bb3-89ae-bf5d93ed8a4d}" ma:internalName="TaxCatchAll" ma:showField="CatchAllData" ma:web="58360e12-2d23-42d7-855b-9a2c415d7b6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7b6752b-fadc-4d78-aa9e-6d8e111915e9">
      <Terms xmlns="http://schemas.microsoft.com/office/infopath/2007/PartnerControls"/>
    </lcf76f155ced4ddcb4097134ff3c332f>
    <TaxCatchAll xmlns="58360e12-2d23-42d7-855b-9a2c415d7b6c" xsi:nil="true"/>
    <SharedWithUsers xmlns="58360e12-2d23-42d7-855b-9a2c415d7b6c">
      <UserInfo>
        <DisplayName>Triin Joasaare</DisplayName>
        <AccountId>3952</AccountId>
        <AccountType/>
      </UserInfo>
    </SharedWithUsers>
  </documentManagement>
</p:properties>
</file>

<file path=customXml/itemProps1.xml><?xml version="1.0" encoding="utf-8"?>
<ds:datastoreItem xmlns:ds="http://schemas.openxmlformats.org/officeDocument/2006/customXml" ds:itemID="{BE4FC531-18F4-40AC-A50C-9C4F2C621F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b6752b-fadc-4d78-aa9e-6d8e111915e9"/>
    <ds:schemaRef ds:uri="58360e12-2d23-42d7-855b-9a2c415d7b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C8A505-6F22-4B43-B716-C9F2723B41CF}">
  <ds:schemaRefs>
    <ds:schemaRef ds:uri="http://schemas.microsoft.com/sharepoint/v3/contenttype/forms"/>
  </ds:schemaRefs>
</ds:datastoreItem>
</file>

<file path=customXml/itemProps3.xml><?xml version="1.0" encoding="utf-8"?>
<ds:datastoreItem xmlns:ds="http://schemas.openxmlformats.org/officeDocument/2006/customXml" ds:itemID="{FC150FAE-6714-42AF-8D51-DD878E54DF80}">
  <ds:schemaRefs>
    <ds:schemaRef ds:uri="http://schemas.microsoft.com/office/2006/metadata/properties"/>
    <ds:schemaRef ds:uri="http://www.w3.org/XML/1998/namespace"/>
    <ds:schemaRef ds:uri="67b6752b-fadc-4d78-aa9e-6d8e111915e9"/>
    <ds:schemaRef ds:uri="http://schemas.microsoft.com/office/infopath/2007/PartnerControls"/>
    <ds:schemaRef ds:uri="58360e12-2d23-42d7-855b-9a2c415d7b6c"/>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3368</TotalTime>
  <Words>27276</Words>
  <Application>Microsoft Office PowerPoint</Application>
  <PresentationFormat>Widescreen</PresentationFormat>
  <Paragraphs>1494</Paragraphs>
  <Slides>57</Slides>
  <Notes>56</Notes>
  <HiddenSlides>0</HiddenSlides>
  <MMClips>1</MMClips>
  <ScaleCrop>false</ScaleCrop>
  <HeadingPairs>
    <vt:vector size="6" baseType="variant">
      <vt:variant>
        <vt:lpstr>Fonts Used</vt:lpstr>
      </vt:variant>
      <vt:variant>
        <vt:i4>27</vt:i4>
      </vt:variant>
      <vt:variant>
        <vt:lpstr>Theme</vt:lpstr>
      </vt:variant>
      <vt:variant>
        <vt:i4>5</vt:i4>
      </vt:variant>
      <vt:variant>
        <vt:lpstr>Slide Titles</vt:lpstr>
      </vt:variant>
      <vt:variant>
        <vt:i4>57</vt:i4>
      </vt:variant>
    </vt:vector>
  </HeadingPairs>
  <TitlesOfParts>
    <vt:vector size="89" baseType="lpstr">
      <vt:lpstr>proxima_nova</vt:lpstr>
      <vt:lpstr>Wingdings</vt:lpstr>
      <vt:lpstr>Verdana</vt:lpstr>
      <vt:lpstr>Calibri</vt:lpstr>
      <vt:lpstr>Times New Roman</vt:lpstr>
      <vt:lpstr>Arial</vt:lpstr>
      <vt:lpstr>Roboto</vt:lpstr>
      <vt:lpstr>Helvetica</vt:lpstr>
      <vt:lpstr>Aptos</vt:lpstr>
      <vt:lpstr>Inter</vt:lpstr>
      <vt:lpstr>HelveticaNeue</vt:lpstr>
      <vt:lpstr>Tw Cen MT</vt:lpstr>
      <vt:lpstr>Aino </vt:lpstr>
      <vt:lpstr>Calibri Light</vt:lpstr>
      <vt:lpstr>Aino-Regular</vt:lpstr>
      <vt:lpstr>Calibri-Bold</vt:lpstr>
      <vt:lpstr>Aino Headline</vt:lpstr>
      <vt:lpstr>Courier New</vt:lpstr>
      <vt:lpstr>Aino</vt:lpstr>
      <vt:lpstr>-apple-system</vt:lpstr>
      <vt:lpstr>+Body</vt:lpstr>
      <vt:lpstr>Symbol</vt:lpstr>
      <vt:lpstr>Google Sans</vt:lpstr>
      <vt:lpstr>System Font Regular</vt:lpstr>
      <vt:lpstr>Arial</vt:lpstr>
      <vt:lpstr>Aino,Sans-Serif</vt:lpstr>
      <vt:lpstr>Slack-Lato</vt:lpstr>
      <vt:lpstr>🟦 Darkmode </vt:lpstr>
      <vt:lpstr>Office Theme</vt:lpstr>
      <vt:lpstr>1_Office Theme</vt:lpstr>
      <vt:lpstr>2_Office Theme</vt:lpstr>
      <vt:lpstr>Manual_Master</vt:lpstr>
      <vt:lpstr>e-estonia: beyond digital</vt:lpstr>
      <vt:lpstr>a modest country</vt:lpstr>
      <vt:lpstr>benefits</vt:lpstr>
      <vt:lpstr>our highest rankings</vt:lpstr>
      <vt:lpstr>essential</vt:lpstr>
      <vt:lpstr>living the digital future</vt:lpstr>
      <vt:lpstr>digital society is a team sport</vt:lpstr>
      <vt:lpstr>electronic ID</vt:lpstr>
      <vt:lpstr>x-road</vt:lpstr>
      <vt:lpstr>three pillars</vt:lpstr>
      <vt:lpstr>cyber security </vt:lpstr>
      <vt:lpstr>space cyber range </vt:lpstr>
      <vt:lpstr>data embassy </vt:lpstr>
      <vt:lpstr>e-Estonia acts timeline</vt:lpstr>
      <vt:lpstr>e-Estonia timeline</vt:lpstr>
      <vt:lpstr>e-Estonia timeline</vt:lpstr>
      <vt:lpstr>e-Estonia timeline</vt:lpstr>
      <vt:lpstr>e-Estonia timeline</vt:lpstr>
      <vt:lpstr>e-Estonia timeline</vt:lpstr>
      <vt:lpstr>e-Estonia timeline</vt:lpstr>
      <vt:lpstr>innovating for a future-proof tomorrow</vt:lpstr>
      <vt:lpstr>making illegal things legal</vt:lpstr>
      <vt:lpstr>straight to business</vt:lpstr>
      <vt:lpstr>facts</vt:lpstr>
      <vt:lpstr>estonian startup ecosystem</vt:lpstr>
      <vt:lpstr>deeptech</vt:lpstr>
      <vt:lpstr>PowerPoint Presentation</vt:lpstr>
      <vt:lpstr>e-Residency</vt:lpstr>
      <vt:lpstr>real-time economy</vt:lpstr>
      <vt:lpstr>standardised business reporting</vt:lpstr>
      <vt:lpstr>democracy has a digital spirit</vt:lpstr>
      <vt:lpstr>i-voting</vt:lpstr>
      <vt:lpstr>e-tax</vt:lpstr>
      <vt:lpstr>e-health</vt:lpstr>
      <vt:lpstr>education</vt:lpstr>
      <vt:lpstr>don’t ban, teach instead</vt:lpstr>
      <vt:lpstr>supporting the learning curve</vt:lpstr>
      <vt:lpstr>industry that delivers, without detours </vt:lpstr>
      <vt:lpstr>agility meets ambition</vt:lpstr>
      <vt:lpstr>smart city</vt:lpstr>
      <vt:lpstr>defence</vt:lpstr>
      <vt:lpstr>make everything more efficient</vt:lpstr>
      <vt:lpstr>building a world free from financial crime </vt:lpstr>
      <vt:lpstr>digital agenda 2035</vt:lpstr>
      <vt:lpstr>PowerPoint Presentation</vt:lpstr>
      <vt:lpstr>PowerPoint Presentation</vt:lpstr>
      <vt:lpstr>bürokratt</vt:lpstr>
      <vt:lpstr>kratt</vt:lpstr>
      <vt:lpstr>international cooperation</vt:lpstr>
      <vt:lpstr>personal government</vt:lpstr>
      <vt:lpstr>our children,  raised in  a digital society,  never having  had to visit a  government office –  how will they  imagine the future?</vt:lpstr>
      <vt:lpstr>welcome to post-digital era</vt:lpstr>
      <vt:lpstr>estonishing future</vt:lpstr>
      <vt:lpstr>eesti.ee app </vt:lpstr>
      <vt:lpstr>proactive government</vt:lpstr>
      <vt:lpstr>lessons learned</vt:lpstr>
      <vt:lpstr>stronger together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Moonika Maidre</dc:creator>
  <cp:keywords/>
  <dc:description/>
  <cp:lastModifiedBy>Triin Joasaare</cp:lastModifiedBy>
  <cp:revision>5</cp:revision>
  <dcterms:created xsi:type="dcterms:W3CDTF">2023-10-11T09:30:31Z</dcterms:created>
  <dcterms:modified xsi:type="dcterms:W3CDTF">2026-10-20T12:14:14Z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cfb4b128-f229-46dc-9de9-162f60bb5b9b_Enabled">
    <vt:lpwstr>true</vt:lpwstr>
  </property>
  <property fmtid="{D5CDD505-2E9C-101B-9397-08002B2CF9AE}" pid="4" name="MSIP_Label_cfb4b128-f229-46dc-9de9-162f60bb5b9b_SetDate">
    <vt:lpwstr>2024-05-17T13:04:06Z</vt:lpwstr>
  </property>
  <property fmtid="{D5CDD505-2E9C-101B-9397-08002B2CF9AE}" pid="5" name="MSIP_Label_cfb4b128-f229-46dc-9de9-162f60bb5b9b_Method">
    <vt:lpwstr>Standard</vt:lpwstr>
  </property>
  <property fmtid="{D5CDD505-2E9C-101B-9397-08002B2CF9AE}" pid="6" name="MSIP_Label_cfb4b128-f229-46dc-9de9-162f60bb5b9b_Name">
    <vt:lpwstr>Internal</vt:lpwstr>
  </property>
  <property fmtid="{D5CDD505-2E9C-101B-9397-08002B2CF9AE}" pid="7" name="MSIP_Label_cfb4b128-f229-46dc-9de9-162f60bb5b9b_SiteId">
    <vt:lpwstr>3c88e4d0-0f16-4fc9-9c9d-e75d2f2a6adc</vt:lpwstr>
  </property>
  <property fmtid="{D5CDD505-2E9C-101B-9397-08002B2CF9AE}" pid="8" name="MSIP_Label_cfb4b128-f229-46dc-9de9-162f60bb5b9b_ActionId">
    <vt:lpwstr>58b95b94-a672-492d-8915-33141108a8e4</vt:lpwstr>
  </property>
  <property fmtid="{D5CDD505-2E9C-101B-9397-08002B2CF9AE}" pid="9" name="MSIP_Label_cfb4b128-f229-46dc-9de9-162f60bb5b9b_ContentBits">
    <vt:lpwstr>0</vt:lpwstr>
  </property>
  <property fmtid="{D5CDD505-2E9C-101B-9397-08002B2CF9AE}" pid="10" name="ContentTypeId">
    <vt:lpwstr>0x0101007F357CDB6E81F843A786445BFDF1AEF9</vt:lpwstr>
  </property>
</Properties>
</file>