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762" r:id="rId5"/>
  </p:sldMasterIdLst>
  <p:notesMasterIdLst>
    <p:notesMasterId r:id="rId33"/>
  </p:notesMasterIdLst>
  <p:handoutMasterIdLst>
    <p:handoutMasterId r:id="rId34"/>
  </p:handoutMasterIdLst>
  <p:sldIdLst>
    <p:sldId id="256" r:id="rId6"/>
    <p:sldId id="260" r:id="rId7"/>
    <p:sldId id="487" r:id="rId8"/>
    <p:sldId id="597" r:id="rId9"/>
    <p:sldId id="264" r:id="rId10"/>
    <p:sldId id="481" r:id="rId11"/>
    <p:sldId id="596" r:id="rId12"/>
    <p:sldId id="603" r:id="rId13"/>
    <p:sldId id="268" r:id="rId14"/>
    <p:sldId id="595" r:id="rId15"/>
    <p:sldId id="295" r:id="rId16"/>
    <p:sldId id="2147472112" r:id="rId17"/>
    <p:sldId id="273" r:id="rId18"/>
    <p:sldId id="319" r:id="rId19"/>
    <p:sldId id="490" r:id="rId20"/>
    <p:sldId id="276" r:id="rId21"/>
    <p:sldId id="277" r:id="rId22"/>
    <p:sldId id="605" r:id="rId23"/>
    <p:sldId id="279" r:id="rId24"/>
    <p:sldId id="491" r:id="rId25"/>
    <p:sldId id="281" r:id="rId26"/>
    <p:sldId id="2147472116" r:id="rId27"/>
    <p:sldId id="282" r:id="rId28"/>
    <p:sldId id="299" r:id="rId29"/>
    <p:sldId id="286" r:id="rId30"/>
    <p:sldId id="284" r:id="rId31"/>
    <p:sldId id="475" r:id="rId32"/>
  </p:sldIdLst>
  <p:sldSz cx="12192000" cy="6858000"/>
  <p:notesSz cx="6858000" cy="9144000"/>
  <p:embeddedFontLst>
    <p:embeddedFont>
      <p:font typeface="Aino" panose="02000603040504020204" pitchFamily="50" charset="-70"/>
      <p:regular r:id="rId35"/>
      <p:bold r:id="rId36"/>
      <p:italic r:id="rId37"/>
      <p:boldItalic r:id="rId38"/>
    </p:embeddedFont>
    <p:embeddedFont>
      <p:font typeface="Aino " panose="020B0604020202020204" charset="0"/>
      <p:regular r:id="rId39"/>
      <p:bold r:id="rId40"/>
      <p:italic r:id="rId41"/>
      <p:boldItalic r:id="rId42"/>
    </p:embeddedFont>
    <p:embeddedFont>
      <p:font typeface="Aino Headline" panose="020B0303040504020204" pitchFamily="34" charset="-70"/>
      <p:regular r:id="rId43"/>
    </p:embeddedFont>
    <p:embeddedFont>
      <p:font typeface="Roboto" panose="02000000000000000000" pitchFamily="2"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3542AD-58BE-C920-E50C-5999E63301DA}" name="Rannar Park" initials="RP" userId="S::Rannar.Park@eis.ee::2a9e0701-cd2c-4031-898f-3f2a34c0a60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0078"/>
    <a:srgbClr val="0000F0"/>
    <a:srgbClr val="2E6347"/>
    <a:srgbClr val="000096"/>
    <a:srgbClr val="0078FF"/>
    <a:srgbClr val="FFFFFF"/>
    <a:srgbClr val="98A589"/>
    <a:srgbClr val="BAE6E8"/>
    <a:srgbClr val="D2DBC1"/>
    <a:srgbClr val="65A5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101" autoAdjust="0"/>
    <p:restoredTop sz="85378" autoAdjust="0"/>
  </p:normalViewPr>
  <p:slideViewPr>
    <p:cSldViewPr snapToGrid="0" showGuides="1">
      <p:cViewPr varScale="1">
        <p:scale>
          <a:sx n="62" d="100"/>
          <a:sy n="62" d="100"/>
        </p:scale>
        <p:origin x="256" y="44"/>
      </p:cViewPr>
      <p:guideLst/>
    </p:cSldViewPr>
  </p:slideViewPr>
  <p:outlineViewPr>
    <p:cViewPr>
      <p:scale>
        <a:sx n="33" d="100"/>
        <a:sy n="33" d="100"/>
      </p:scale>
      <p:origin x="0" y="-16217"/>
    </p:cViewPr>
  </p:outlineViewPr>
  <p:notesTextViewPr>
    <p:cViewPr>
      <p:scale>
        <a:sx n="150" d="100"/>
        <a:sy n="150" d="100"/>
      </p:scale>
      <p:origin x="0" y="0"/>
    </p:cViewPr>
  </p:notesTextViewPr>
  <p:sorterViewPr>
    <p:cViewPr>
      <p:scale>
        <a:sx n="100" d="100"/>
        <a:sy n="100" d="100"/>
      </p:scale>
      <p:origin x="0" y="-2784"/>
    </p:cViewPr>
  </p:sorterViewPr>
  <p:notesViewPr>
    <p:cSldViewPr snapToGrid="0" showGuides="1">
      <p:cViewPr varScale="1">
        <p:scale>
          <a:sx n="88" d="100"/>
          <a:sy n="88" d="100"/>
        </p:scale>
        <p:origin x="296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0.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5.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90A495-8294-4213-80EA-2FB2B3EE0D3F}" type="datetimeFigureOut">
              <a:rPr lang="en-GB" smtClean="0"/>
              <a:t>10/09/2026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042D84-F9EC-4261-BCC9-A49D898D55C1}" type="slidenum">
              <a:rPr lang="en-GB" smtClean="0"/>
              <a:t>‹#›</a:t>
            </a:fld>
            <a:endParaRPr lang="en-GB"/>
          </a:p>
        </p:txBody>
      </p:sp>
    </p:spTree>
    <p:extLst>
      <p:ext uri="{BB962C8B-B14F-4D97-AF65-F5344CB8AC3E}">
        <p14:creationId xmlns:p14="http://schemas.microsoft.com/office/powerpoint/2010/main" val="4268764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71682A-16F2-4728-8C64-C5419D996E67}"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68AE5D-E79D-4A76-A586-FF472B6DED4B}" type="slidenum">
              <a:rPr lang="en-US" smtClean="0"/>
              <a:t>‹#›</a:t>
            </a:fld>
            <a:endParaRPr lang="en-US"/>
          </a:p>
        </p:txBody>
      </p:sp>
    </p:spTree>
    <p:extLst>
      <p:ext uri="{BB962C8B-B14F-4D97-AF65-F5344CB8AC3E}">
        <p14:creationId xmlns:p14="http://schemas.microsoft.com/office/powerpoint/2010/main" val="357069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ria.ee/sites/default/files/documents/2025-10/Estonian-eID-ecosystem.pdf"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linkedin.com/in/kaimar/" TargetMode="External"/><Relationship Id="rId4" Type="http://schemas.openxmlformats.org/officeDocument/2006/relationships/hyperlink" Target="https://www.linkedin.com/in/karoliina-ainge/"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github.com/nordic-institute/X-Road"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logs.x-tee.ee/visualizer/E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github.com/vvk-ehk/ivxv"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valimised.ee/en/archive/statistics-about-internet-voting-estonia"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accelerate.ee/impact-analysis-of-24-7-automated-pharmacies/" TargetMode="External"/><Relationship Id="rId3" Type="http://schemas.openxmlformats.org/officeDocument/2006/relationships/hyperlink" Target="https://www.linkedin.com/company/uber-com/" TargetMode="External"/><Relationship Id="rId7" Type="http://schemas.openxmlformats.org/officeDocument/2006/relationships/hyperlink" Target="https://accelerate.ee/grunfins-employee-investment-package-impact-analysis-results-and-key-takeaways-for-the-future/"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accelerate.ee/aio-and-gelatex-make-an-exit-now-is-the-best-time-to-develop-food-innovation-2/" TargetMode="External"/><Relationship Id="rId5" Type="http://schemas.openxmlformats.org/officeDocument/2006/relationships/hyperlink" Target="https://accelerate.ee/projects/" TargetMode="External"/><Relationship Id="rId10" Type="http://schemas.openxmlformats.org/officeDocument/2006/relationships/hyperlink" Target="https://accelerate.ee/a-blueprint-for-change-how-accelerate-estonia-helped-estonia-pilot-the-first-pattern-building/" TargetMode="External"/><Relationship Id="rId4" Type="http://schemas.openxmlformats.org/officeDocument/2006/relationships/hyperlink" Target="https://www.linkedin.com/company/bolt-eu/" TargetMode="External"/><Relationship Id="rId9" Type="http://schemas.openxmlformats.org/officeDocument/2006/relationships/hyperlink" Target="https://accelerate.ee/projects/combating-information-warfare/"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4000"/>
              </a:lnSpc>
              <a:spcBef>
                <a:spcPts val="0"/>
              </a:spcBef>
              <a:spcAft>
                <a:spcPts val="0"/>
              </a:spcAft>
              <a:buSzPts val="1400"/>
              <a:buNone/>
            </a:pPr>
            <a:r>
              <a:rPr lang="en-US" sz="1200" u="none" strike="noStrike" dirty="0">
                <a:latin typeface="Arial"/>
                <a:ea typeface="Arial"/>
                <a:cs typeface="Arial"/>
                <a:sym typeface="Arial"/>
              </a:rPr>
              <a:t>Hi! My name is</a:t>
            </a:r>
            <a:r>
              <a:rPr lang="en-US" sz="1200" u="none" strike="noStrike" dirty="0">
                <a:solidFill>
                  <a:schemeClr val="accent6"/>
                </a:solidFill>
                <a:latin typeface="Arial"/>
                <a:ea typeface="Arial"/>
                <a:cs typeface="Arial"/>
                <a:sym typeface="Arial"/>
              </a:rPr>
              <a:t> X </a:t>
            </a:r>
            <a:r>
              <a:rPr lang="en-US" sz="1200" u="none" strike="noStrike" dirty="0">
                <a:latin typeface="Arial"/>
                <a:ea typeface="Arial"/>
                <a:cs typeface="Arial"/>
                <a:sym typeface="Arial"/>
              </a:rPr>
              <a:t>and today I will tell you about the various aspects of</a:t>
            </a:r>
            <a:r>
              <a:rPr lang="et-EE" sz="1200" u="none" strike="noStrike" dirty="0">
                <a:latin typeface="Arial"/>
                <a:ea typeface="Arial"/>
                <a:cs typeface="Arial"/>
                <a:sym typeface="Arial"/>
              </a:rPr>
              <a:t> </a:t>
            </a:r>
            <a:r>
              <a:rPr lang="et-EE" sz="1200" u="none" strike="noStrike" dirty="0" err="1">
                <a:latin typeface="Arial"/>
                <a:ea typeface="Arial"/>
                <a:cs typeface="Arial"/>
                <a:sym typeface="Arial"/>
              </a:rPr>
              <a:t>managing</a:t>
            </a:r>
            <a:r>
              <a:rPr lang="et-EE" sz="1200" u="none" strike="noStrike" dirty="0">
                <a:latin typeface="Arial"/>
                <a:ea typeface="Arial"/>
                <a:cs typeface="Arial"/>
                <a:sym typeface="Arial"/>
              </a:rPr>
              <a:t> </a:t>
            </a:r>
            <a:r>
              <a:rPr lang="et-EE" sz="1200" u="none" strike="noStrike" dirty="0" err="1">
                <a:latin typeface="Arial"/>
                <a:ea typeface="Arial"/>
                <a:cs typeface="Arial"/>
                <a:sym typeface="Arial"/>
              </a:rPr>
              <a:t>the</a:t>
            </a:r>
            <a:r>
              <a:rPr lang="et-EE" sz="1200" u="none" strike="noStrike" dirty="0">
                <a:latin typeface="Arial"/>
                <a:ea typeface="Arial"/>
                <a:cs typeface="Arial"/>
                <a:sym typeface="Arial"/>
              </a:rPr>
              <a:t> </a:t>
            </a:r>
            <a:r>
              <a:rPr lang="et-EE" sz="1200" u="none" strike="noStrike" dirty="0" err="1">
                <a:latin typeface="Arial"/>
                <a:ea typeface="Arial"/>
                <a:cs typeface="Arial"/>
                <a:sym typeface="Arial"/>
              </a:rPr>
              <a:t>digital</a:t>
            </a:r>
            <a:r>
              <a:rPr lang="et-EE" sz="1200" u="none" strike="noStrike" dirty="0">
                <a:latin typeface="Arial"/>
                <a:ea typeface="Arial"/>
                <a:cs typeface="Arial"/>
                <a:sym typeface="Arial"/>
              </a:rPr>
              <a:t> </a:t>
            </a:r>
            <a:r>
              <a:rPr lang="et-EE" sz="1200" u="none" strike="noStrike" dirty="0" err="1">
                <a:latin typeface="Arial"/>
                <a:ea typeface="Arial"/>
                <a:cs typeface="Arial"/>
                <a:sym typeface="Arial"/>
              </a:rPr>
              <a:t>state</a:t>
            </a:r>
            <a:r>
              <a:rPr lang="en-US" sz="1200" u="none" strike="noStrike" dirty="0">
                <a:latin typeface="Arial"/>
                <a:ea typeface="Arial"/>
                <a:cs typeface="Arial"/>
                <a:sym typeface="Arial"/>
              </a:rPr>
              <a:t> in Estonia:</a:t>
            </a:r>
            <a:endParaRPr lang="en-US" dirty="0"/>
          </a:p>
          <a:p>
            <a:pPr marL="0" lvl="0" indent="0" algn="l" rtl="0">
              <a:lnSpc>
                <a:spcPct val="114000"/>
              </a:lnSpc>
              <a:spcBef>
                <a:spcPts val="0"/>
              </a:spcBef>
              <a:spcAft>
                <a:spcPts val="0"/>
              </a:spcAft>
              <a:buSzPts val="1400"/>
              <a:buNone/>
            </a:pPr>
            <a:endParaRPr lang="en-US" sz="1200" u="none" strike="noStrike" dirty="0">
              <a:latin typeface="Arial"/>
              <a:ea typeface="Arial"/>
              <a:cs typeface="Arial"/>
              <a:sym typeface="Arial"/>
            </a:endParaRPr>
          </a:p>
          <a:p>
            <a:pPr marL="171450" lvl="0" indent="-171450" algn="l" rtl="0">
              <a:lnSpc>
                <a:spcPct val="114000"/>
              </a:lnSpc>
              <a:spcBef>
                <a:spcPts val="0"/>
              </a:spcBef>
              <a:spcAft>
                <a:spcPts val="0"/>
              </a:spcAft>
              <a:buSzPts val="1400"/>
              <a:buFont typeface="Arial"/>
              <a:buChar char="•"/>
            </a:pPr>
            <a:r>
              <a:rPr lang="en-US" sz="1200" u="none" strike="noStrike" dirty="0">
                <a:latin typeface="Arial"/>
                <a:ea typeface="Arial"/>
                <a:cs typeface="Arial"/>
                <a:sym typeface="Arial"/>
              </a:rPr>
              <a:t>Why was the decision made to go digital?</a:t>
            </a:r>
            <a:endParaRPr lang="en-US" dirty="0"/>
          </a:p>
          <a:p>
            <a:pPr marL="171450" lvl="0" indent="-171450" algn="l" rtl="0">
              <a:lnSpc>
                <a:spcPct val="114000"/>
              </a:lnSpc>
              <a:spcBef>
                <a:spcPts val="0"/>
              </a:spcBef>
              <a:spcAft>
                <a:spcPts val="0"/>
              </a:spcAft>
              <a:buSzPts val="1400"/>
              <a:buFont typeface="Arial"/>
              <a:buChar char="•"/>
            </a:pPr>
            <a:r>
              <a:rPr lang="en-US" sz="1200" u="none" strike="noStrike" dirty="0">
                <a:latin typeface="Arial"/>
                <a:ea typeface="Arial"/>
                <a:cs typeface="Arial"/>
                <a:sym typeface="Arial"/>
              </a:rPr>
              <a:t>How did </a:t>
            </a:r>
            <a:r>
              <a:rPr lang="en-US" sz="1200" u="none" strike="noStrike" dirty="0" err="1">
                <a:latin typeface="Arial"/>
                <a:ea typeface="Arial"/>
                <a:cs typeface="Arial"/>
                <a:sym typeface="Arial"/>
              </a:rPr>
              <a:t>digitalisation</a:t>
            </a:r>
            <a:r>
              <a:rPr lang="en-US" sz="1200" u="none" strike="noStrike" dirty="0">
                <a:latin typeface="Arial"/>
                <a:ea typeface="Arial"/>
                <a:cs typeface="Arial"/>
                <a:sym typeface="Arial"/>
              </a:rPr>
              <a:t> become so pervasive in Estonian society?</a:t>
            </a:r>
            <a:endParaRPr lang="en-US" dirty="0"/>
          </a:p>
          <a:p>
            <a:pPr marL="171450" lvl="0" indent="-171450" algn="l" rtl="0">
              <a:lnSpc>
                <a:spcPct val="114000"/>
              </a:lnSpc>
              <a:spcBef>
                <a:spcPts val="0"/>
              </a:spcBef>
              <a:spcAft>
                <a:spcPts val="0"/>
              </a:spcAft>
              <a:buSzPts val="1400"/>
              <a:buFont typeface="Arial"/>
              <a:buChar char="•"/>
            </a:pPr>
            <a:r>
              <a:rPr lang="en-US" sz="1200" u="none" strike="noStrike" dirty="0">
                <a:latin typeface="Arial"/>
                <a:ea typeface="Arial"/>
                <a:cs typeface="Arial"/>
                <a:sym typeface="Arial"/>
              </a:rPr>
              <a:t>We’ll talk about public administration and management in </a:t>
            </a:r>
            <a:r>
              <a:rPr lang="en-US" sz="1200" u="none" strike="noStrike" dirty="0" err="1">
                <a:latin typeface="Arial"/>
                <a:ea typeface="Arial"/>
                <a:cs typeface="Arial"/>
                <a:sym typeface="Arial"/>
              </a:rPr>
              <a:t>digitalisation</a:t>
            </a:r>
            <a:r>
              <a:rPr lang="en-US" sz="1200" u="none" strike="noStrike" dirty="0">
                <a:latin typeface="Arial"/>
                <a:ea typeface="Arial"/>
                <a:cs typeface="Arial"/>
                <a:sym typeface="Arial"/>
              </a:rPr>
              <a:t>, budgeting, regulations and roles.</a:t>
            </a:r>
          </a:p>
          <a:p>
            <a:pPr marL="171450" lvl="0" indent="-171450" algn="l" rtl="0">
              <a:lnSpc>
                <a:spcPct val="114000"/>
              </a:lnSpc>
              <a:spcBef>
                <a:spcPts val="0"/>
              </a:spcBef>
              <a:spcAft>
                <a:spcPts val="0"/>
              </a:spcAft>
              <a:buSzPts val="1400"/>
              <a:buFont typeface="Arial"/>
              <a:buChar char="•"/>
            </a:pPr>
            <a:r>
              <a:rPr lang="en-US" sz="1200" u="none" strike="noStrike" dirty="0">
                <a:latin typeface="Arial"/>
                <a:ea typeface="Arial"/>
                <a:cs typeface="Arial"/>
                <a:sym typeface="Arial"/>
              </a:rPr>
              <a:t>And of course, we will also talk about the future!</a:t>
            </a:r>
            <a:endParaRPr lang="en-US" dirty="0"/>
          </a:p>
          <a:p>
            <a:pPr marL="0" lvl="0" indent="0" algn="l" rtl="0">
              <a:lnSpc>
                <a:spcPct val="114000"/>
              </a:lnSpc>
              <a:spcBef>
                <a:spcPts val="0"/>
              </a:spcBef>
              <a:spcAft>
                <a:spcPts val="0"/>
              </a:spcAft>
              <a:buSzPts val="1400"/>
              <a:buNone/>
            </a:pPr>
            <a:endParaRPr lang="en-US" sz="1200" u="none" strike="noStrike"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u="none" strike="noStrike" dirty="0">
                <a:latin typeface="Arial"/>
                <a:ea typeface="Arial"/>
                <a:cs typeface="Arial"/>
                <a:sym typeface="Arial"/>
              </a:rPr>
              <a:t>Before we get started, I would like to let you know that this presentation and a wide range of factsheets and Q&amp;A’s are all on the website:  https://e-estonia.com/facts-and-figures/</a:t>
            </a:r>
          </a:p>
        </p:txBody>
      </p:sp>
      <p:sp>
        <p:nvSpPr>
          <p:cNvPr id="4" name="Slide Number Placeholder 3"/>
          <p:cNvSpPr>
            <a:spLocks noGrp="1"/>
          </p:cNvSpPr>
          <p:nvPr>
            <p:ph type="sldNum" sz="quarter" idx="5"/>
          </p:nvPr>
        </p:nvSpPr>
        <p:spPr/>
        <p:txBody>
          <a:bodyPr/>
          <a:lstStyle/>
          <a:p>
            <a:fld id="{EC68AE5D-E79D-4A76-A586-FF472B6DED4B}" type="slidenum">
              <a:rPr lang="en-US" smtClean="0"/>
              <a:t>1</a:t>
            </a:fld>
            <a:endParaRPr lang="en-US"/>
          </a:p>
        </p:txBody>
      </p:sp>
    </p:spTree>
    <p:extLst>
      <p:ext uri="{BB962C8B-B14F-4D97-AF65-F5344CB8AC3E}">
        <p14:creationId xmlns:p14="http://schemas.microsoft.com/office/powerpoint/2010/main" val="2211459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4000"/>
              </a:lnSpc>
              <a:spcBef>
                <a:spcPts val="0"/>
              </a:spcBef>
              <a:spcAft>
                <a:spcPts val="0"/>
              </a:spcAft>
              <a:buSzPts val="1400"/>
              <a:buNone/>
            </a:pPr>
            <a:r>
              <a:rPr lang="en-US" sz="1200" dirty="0">
                <a:latin typeface="Arial"/>
                <a:ea typeface="Arial"/>
                <a:cs typeface="Arial"/>
                <a:sym typeface="Arial"/>
              </a:rPr>
              <a:t>But let’s talk about the roots of all of this. I suppose the question on everyone’s mind is: Why did </a:t>
            </a:r>
            <a:r>
              <a:rPr lang="en-US" sz="1200" dirty="0" err="1">
                <a:latin typeface="Arial"/>
                <a:ea typeface="Arial"/>
                <a:cs typeface="Arial"/>
                <a:sym typeface="Arial"/>
              </a:rPr>
              <a:t>digitalisation</a:t>
            </a:r>
            <a:r>
              <a:rPr lang="en-US" sz="1200" dirty="0">
                <a:latin typeface="Arial"/>
                <a:ea typeface="Arial"/>
                <a:cs typeface="Arial"/>
                <a:sym typeface="Arial"/>
              </a:rPr>
              <a:t> happen here? There are several factors that came together in the end – some of them provide the factual context, others depend on more intangible things such as culture and values.</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Estonia is a relatively big country with a relatively small population and had a small government budget of around €130m when it regained independence in 1991. Quite frankly, it couldn’t offer traditional bureaucratic structures because of a lack of money and manpower. Also important to be kept in mind that Estonia is a sparsely populated country, meaning developing digital services could give a more convenient access to people living in the most remote areas of Estonia and ensure the equal accessibility for different demographic groups regardless of location.</a:t>
            </a:r>
          </a:p>
          <a:p>
            <a:pPr marL="0" lvl="0" indent="0" algn="l" rtl="0">
              <a:lnSpc>
                <a:spcPct val="114000"/>
              </a:lnSpc>
              <a:spcBef>
                <a:spcPts val="0"/>
              </a:spcBef>
              <a:spcAft>
                <a:spcPts val="0"/>
              </a:spcAft>
              <a:buSzPts val="1400"/>
              <a:buNone/>
            </a:pPr>
            <a:r>
              <a:rPr lang="en-US" sz="1200" dirty="0">
                <a:latin typeface="Arial"/>
                <a:ea typeface="Arial"/>
                <a:cs typeface="Arial"/>
                <a:sym typeface="Arial"/>
              </a:rPr>
              <a:t>At least equally important as these fundamental challenges was the fact that Tallinn had been the home of the Soviet Union’s cybernetics institute since the 1960s, so some of the required IT talent was already in place.</a:t>
            </a:r>
          </a:p>
          <a:p>
            <a:pPr marL="0" lvl="0" indent="0" algn="l" rtl="0">
              <a:lnSpc>
                <a:spcPct val="114000"/>
              </a:lnSpc>
              <a:spcBef>
                <a:spcPts val="0"/>
              </a:spcBef>
              <a:spcAft>
                <a:spcPts val="0"/>
              </a:spcAft>
              <a:buSzPts val="1400"/>
              <a:buNone/>
            </a:pPr>
            <a:r>
              <a:rPr lang="en-US" sz="1200" dirty="0">
                <a:latin typeface="Arial"/>
                <a:ea typeface="Arial"/>
                <a:cs typeface="Arial"/>
                <a:sym typeface="Arial"/>
              </a:rPr>
              <a:t>Another factor may very well have been Estonian culture: You see, Estonians are not the most talkative people on earth so, for them, </a:t>
            </a:r>
            <a:r>
              <a:rPr lang="en-US" sz="1200" dirty="0" err="1">
                <a:latin typeface="Arial"/>
                <a:ea typeface="Arial"/>
                <a:cs typeface="Arial"/>
                <a:sym typeface="Arial"/>
              </a:rPr>
              <a:t>digitalisation</a:t>
            </a:r>
            <a:r>
              <a:rPr lang="en-US" sz="1200" dirty="0">
                <a:latin typeface="Arial"/>
                <a:ea typeface="Arial"/>
                <a:cs typeface="Arial"/>
                <a:sym typeface="Arial"/>
              </a:rPr>
              <a:t> would save not just time and money but also the need to interact with people at government offices. </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All of this came together in 1994 when the parliament signed the first draft policy on </a:t>
            </a:r>
            <a:r>
              <a:rPr lang="en-US" sz="1200" dirty="0" err="1">
                <a:latin typeface="Arial"/>
                <a:ea typeface="Arial"/>
                <a:cs typeface="Arial"/>
                <a:sym typeface="Arial"/>
              </a:rPr>
              <a:t>digitalisation</a:t>
            </a:r>
            <a:r>
              <a:rPr lang="en-US" sz="1200" dirty="0">
                <a:latin typeface="Arial"/>
                <a:ea typeface="Arial"/>
                <a:cs typeface="Arial"/>
                <a:sym typeface="Arial"/>
              </a:rPr>
              <a:t>. So, as you can see, these developments were based on bare necessity as much as forward-thinking mindset. </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Of course, there were also challenges. When Estonia started building its information society about two and a half decades ago, there was no digital data being collected about its citizens. The general population did not have an internet connection, let alone devices with which to use it. It took great courage to invest in IT solutions and take the information technology route. Luckily, our decision-makers demonstrated great courage in taking difficult but necessary decision to pursue the </a:t>
            </a:r>
            <a:r>
              <a:rPr lang="en-US" sz="1200" dirty="0" err="1">
                <a:latin typeface="Arial"/>
                <a:ea typeface="Arial"/>
                <a:cs typeface="Arial"/>
                <a:sym typeface="Arial"/>
              </a:rPr>
              <a:t>digitalisation</a:t>
            </a:r>
            <a:r>
              <a:rPr lang="en-US" sz="1200" dirty="0">
                <a:latin typeface="Arial"/>
                <a:ea typeface="Arial"/>
                <a:cs typeface="Arial"/>
                <a:sym typeface="Arial"/>
              </a:rPr>
              <a:t> route.</a:t>
            </a:r>
          </a:p>
        </p:txBody>
      </p:sp>
      <p:sp>
        <p:nvSpPr>
          <p:cNvPr id="4" name="Slide Number Placeholder 3"/>
          <p:cNvSpPr>
            <a:spLocks noGrp="1"/>
          </p:cNvSpPr>
          <p:nvPr>
            <p:ph type="sldNum" sz="quarter" idx="5"/>
          </p:nvPr>
        </p:nvSpPr>
        <p:spPr/>
        <p:txBody>
          <a:bodyPr/>
          <a:lstStyle/>
          <a:p>
            <a:fld id="{EC68AE5D-E79D-4A76-A586-FF472B6DED4B}" type="slidenum">
              <a:rPr lang="en-US" smtClean="0"/>
              <a:t>2</a:t>
            </a:fld>
            <a:endParaRPr lang="en-US"/>
          </a:p>
        </p:txBody>
      </p:sp>
    </p:spTree>
    <p:extLst>
      <p:ext uri="{BB962C8B-B14F-4D97-AF65-F5344CB8AC3E}">
        <p14:creationId xmlns:p14="http://schemas.microsoft.com/office/powerpoint/2010/main" val="483314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4000"/>
              </a:lnSpc>
              <a:spcBef>
                <a:spcPts val="0"/>
              </a:spcBef>
              <a:spcAft>
                <a:spcPts val="0"/>
              </a:spcAft>
              <a:buSzPts val="1400"/>
              <a:buNone/>
            </a:pPr>
            <a:r>
              <a:rPr lang="en-US" sz="1200" dirty="0">
                <a:latin typeface="Arial"/>
                <a:ea typeface="Arial"/>
                <a:cs typeface="Arial"/>
                <a:sym typeface="Arial"/>
              </a:rPr>
              <a:t>Digital governance depends on much more than functional e-services and self-service environments. There are fundamental principles and values that are considered in public administration in running a digital state.</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The more familiar you get with Estonia’s e-state, the more you will surely notice how simple and user-friendly many of the services are. This is because of what we call the citizen-centric approach. Of course, one always has to take into account what specialists and other interest groups are thinking – doctors should be consulted for the implementation of the health portal, there are always legal concerns and requirements for the provision of new services. But at the heart of all of this, Estonia has always focused on what the end-user, i.e. the citizen demands, how government can make their lives easier and re-design its services to provide a more convenient user experience while engaging with the government. Also, constantly ask feedback and take people’s opinion and demands into account while developing digital services and environments.</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Consistent to citizen-centric principle, Estonia is focusing on delivering value and good user experience that is often found in private sector and not so commonly on the government level. But there is no objective reason why public services would have worse customer experience. That can be achieved through coordination of the government’s authorities and clear role attribution. As Estonia’s public administration is very decentralized and does not offer single one-stop shops, clear responsibilities and defined areas of governance need to be agreed on. Every authority cannot offer every public service. Similarly, responsibility cannot lie with an abstract public sector, but specific product and service owners need to be distributed to be in charge of development and innovation, but also taking liability and be held accountable when processes fail.</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err="1">
                <a:latin typeface="Arial"/>
                <a:ea typeface="Arial"/>
                <a:cs typeface="Arial"/>
                <a:sym typeface="Arial"/>
              </a:rPr>
              <a:t>Digitalisation</a:t>
            </a:r>
            <a:r>
              <a:rPr lang="en-US" sz="1200" dirty="0">
                <a:latin typeface="Arial"/>
                <a:ea typeface="Arial"/>
                <a:cs typeface="Arial"/>
                <a:sym typeface="Arial"/>
              </a:rPr>
              <a:t> also should enhance e-democracy, participation and increase transparency. In Estonia’s legislation and according to GDPR, all the personal data legally belongs to the respective person. Therefore, it is essential to give access to their data, give people exclusive rights to their data (statements of intention with medical data or consent service for data sharing), and traceability tools where overview of their data usage by different entities are visible (</a:t>
            </a:r>
            <a:r>
              <a:rPr lang="et-EE" sz="1200" dirty="0">
                <a:latin typeface="Arial"/>
                <a:ea typeface="Arial"/>
                <a:cs typeface="Arial"/>
                <a:sym typeface="Arial"/>
              </a:rPr>
              <a:t>D</a:t>
            </a:r>
            <a:r>
              <a:rPr lang="en-US" sz="1200" dirty="0" err="1">
                <a:latin typeface="Arial"/>
                <a:ea typeface="Arial"/>
                <a:cs typeface="Arial"/>
                <a:sym typeface="Arial"/>
              </a:rPr>
              <a:t>ata</a:t>
            </a:r>
            <a:r>
              <a:rPr lang="en-US" sz="1200" dirty="0">
                <a:latin typeface="Arial"/>
                <a:ea typeface="Arial"/>
                <a:cs typeface="Arial"/>
                <a:sym typeface="Arial"/>
              </a:rPr>
              <a:t> </a:t>
            </a:r>
            <a:r>
              <a:rPr lang="et-EE" sz="1200" dirty="0">
                <a:latin typeface="Arial"/>
                <a:ea typeface="Arial"/>
                <a:cs typeface="Arial"/>
                <a:sym typeface="Arial"/>
              </a:rPr>
              <a:t>T</a:t>
            </a:r>
            <a:r>
              <a:rPr lang="en-US" sz="1200" dirty="0">
                <a:latin typeface="Arial"/>
                <a:ea typeface="Arial"/>
                <a:cs typeface="Arial"/>
                <a:sym typeface="Arial"/>
              </a:rPr>
              <a:t>racker on</a:t>
            </a:r>
            <a:r>
              <a:rPr lang="et-EE" sz="1200" dirty="0">
                <a:latin typeface="Arial"/>
                <a:ea typeface="Arial"/>
                <a:cs typeface="Arial"/>
                <a:sym typeface="Arial"/>
              </a:rPr>
              <a:t> </a:t>
            </a:r>
            <a:r>
              <a:rPr lang="et-EE" sz="1200" b="1" dirty="0">
                <a:latin typeface="Arial"/>
                <a:ea typeface="Arial"/>
                <a:cs typeface="Arial"/>
                <a:sym typeface="Arial"/>
              </a:rPr>
              <a:t>State Portal </a:t>
            </a:r>
            <a:r>
              <a:rPr lang="et-EE" sz="1200" dirty="0">
                <a:latin typeface="Arial"/>
                <a:ea typeface="Arial"/>
                <a:cs typeface="Arial"/>
                <a:sym typeface="Arial"/>
              </a:rPr>
              <a:t>https://www.eesti.ee/et</a:t>
            </a:r>
            <a:r>
              <a:rPr lang="en-US" sz="1200" dirty="0">
                <a:latin typeface="Arial"/>
                <a:ea typeface="Arial"/>
                <a:cs typeface="Arial"/>
                <a:sym typeface="Arial"/>
              </a:rPr>
              <a:t> or medical logbook on</a:t>
            </a:r>
            <a:r>
              <a:rPr lang="et-EE" sz="1200" dirty="0">
                <a:latin typeface="Arial"/>
                <a:ea typeface="Arial"/>
                <a:cs typeface="Arial"/>
                <a:sym typeface="Arial"/>
              </a:rPr>
              <a:t> </a:t>
            </a:r>
            <a:r>
              <a:rPr lang="et-EE" sz="1200" b="1" dirty="0">
                <a:latin typeface="Arial"/>
                <a:ea typeface="Arial"/>
                <a:cs typeface="Arial"/>
                <a:sym typeface="Arial"/>
              </a:rPr>
              <a:t>Health Portal</a:t>
            </a:r>
            <a:r>
              <a:rPr lang="et-EE" sz="1200" dirty="0">
                <a:latin typeface="Arial"/>
                <a:ea typeface="Arial"/>
                <a:cs typeface="Arial"/>
                <a:sym typeface="Arial"/>
              </a:rPr>
              <a:t> https://www.terviseportaal.ee/</a:t>
            </a: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Estonia is widely using different technologies and digital solutions in the government level. However, incorporating emerging technologies and vast digital ecosystem in public sector has been thanks to the open-minded approach to public-private partnership. Both, the public and private sector understood the need to build up our country as an information society and integrate e-state solutions as they are created. Thus, the banking sector pushed hard for secure online authentication methods and were the first to fully embrace solutions like Mobile-ID and Smart-ID as the electronic ID authentication methods. Similarly, nowadays, the Estonian Government does not develop its technology but mainly outsources it from private sector providers, mostly in microservices to benefit from the best solutions private sector competence and talent has to offer.</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Digital transformation in public sector is mainly focusing on cutting the bureaucracy and building a convenient services enabled by technology. But one must never underestimate the importance of psychological change that people need to go through in order to change their habits and re-learn their communication ways with their governments. Thus, education, trainings and raising awareness of ongoing changes in the society are an inevitable part while introducing digital services. Back in 1996, Estonia introduced an education program called the</a:t>
            </a:r>
            <a:r>
              <a:rPr lang="et-EE" sz="1200" dirty="0">
                <a:latin typeface="Arial"/>
                <a:ea typeface="Arial"/>
                <a:cs typeface="Arial"/>
                <a:sym typeface="Arial"/>
              </a:rPr>
              <a:t> </a:t>
            </a:r>
            <a:r>
              <a:rPr lang="et-EE" sz="1200" b="1" dirty="0" err="1">
                <a:latin typeface="Arial"/>
                <a:ea typeface="Arial"/>
                <a:cs typeface="Arial"/>
                <a:sym typeface="Arial"/>
              </a:rPr>
              <a:t>Tiger</a:t>
            </a:r>
            <a:r>
              <a:rPr lang="et-EE" sz="1200" b="1" dirty="0">
                <a:latin typeface="Arial"/>
                <a:ea typeface="Arial"/>
                <a:cs typeface="Arial"/>
                <a:sym typeface="Arial"/>
              </a:rPr>
              <a:t> </a:t>
            </a:r>
            <a:r>
              <a:rPr lang="et-EE" sz="1200" b="1" dirty="0" err="1">
                <a:latin typeface="Arial"/>
                <a:ea typeface="Arial"/>
                <a:cs typeface="Arial"/>
                <a:sym typeface="Arial"/>
              </a:rPr>
              <a:t>Leap</a:t>
            </a:r>
            <a:r>
              <a:rPr lang="et-EE" sz="1200" b="1" dirty="0">
                <a:latin typeface="Arial"/>
                <a:ea typeface="Arial"/>
                <a:cs typeface="Arial"/>
                <a:sym typeface="Arial"/>
              </a:rPr>
              <a:t> </a:t>
            </a:r>
            <a:r>
              <a:rPr lang="et-EE" sz="1200" dirty="0">
                <a:latin typeface="Arial"/>
                <a:ea typeface="Arial"/>
                <a:cs typeface="Arial"/>
                <a:sym typeface="Arial"/>
              </a:rPr>
              <a:t>(https://www.educationestonia.org/wp-content/uploads/2023/01/tiigrihype2007ENG_standard.pdf)</a:t>
            </a:r>
            <a:r>
              <a:rPr lang="en-US" sz="1200" dirty="0">
                <a:latin typeface="Arial"/>
                <a:ea typeface="Arial"/>
                <a:cs typeface="Arial"/>
                <a:sym typeface="Arial"/>
              </a:rPr>
              <a:t>, equipping all public schools with computers and internet connection ever since, but also embedding ICT competences into the national curricula. Similarly, a range of public training courses take place to train adult and elderly population the ICT skills necessary, and continuous raising awareness campaigns that introduce the newest solutions to a wider audience or address constant cyber threats and turns people’s attention to the necessity of keeping a high cyber hygiene</a:t>
            </a:r>
            <a:r>
              <a:rPr lang="et-EE" sz="1200" dirty="0">
                <a:latin typeface="Arial"/>
                <a:ea typeface="Arial"/>
                <a:cs typeface="Arial"/>
                <a:sym typeface="Arial"/>
              </a:rPr>
              <a:t> </a:t>
            </a:r>
            <a:r>
              <a:rPr lang="et-EE" sz="1200" dirty="0" err="1">
                <a:latin typeface="Arial"/>
                <a:ea typeface="Arial"/>
                <a:cs typeface="Arial"/>
                <a:sym typeface="Arial"/>
              </a:rPr>
              <a:t>with</a:t>
            </a:r>
            <a:r>
              <a:rPr lang="et-EE" sz="1200" dirty="0">
                <a:latin typeface="Arial"/>
                <a:ea typeface="Arial"/>
                <a:cs typeface="Arial"/>
                <a:sym typeface="Arial"/>
              </a:rPr>
              <a:t> a </a:t>
            </a:r>
            <a:r>
              <a:rPr lang="et-EE" sz="1200" dirty="0" err="1">
                <a:latin typeface="Arial"/>
                <a:ea typeface="Arial"/>
                <a:cs typeface="Arial"/>
                <a:sym typeface="Arial"/>
              </a:rPr>
              <a:t>campaign</a:t>
            </a:r>
            <a:r>
              <a:rPr lang="et-EE" sz="1200" dirty="0">
                <a:latin typeface="Arial"/>
                <a:ea typeface="Arial"/>
                <a:cs typeface="Arial"/>
                <a:sym typeface="Arial"/>
              </a:rPr>
              <a:t> </a:t>
            </a:r>
            <a:r>
              <a:rPr lang="et-EE" sz="1200" b="1" dirty="0">
                <a:latin typeface="Arial"/>
                <a:ea typeface="Arial"/>
                <a:cs typeface="Arial"/>
                <a:sym typeface="Arial"/>
              </a:rPr>
              <a:t>Ole IT-vaatlik </a:t>
            </a:r>
            <a:r>
              <a:rPr lang="et-EE" sz="1200" dirty="0">
                <a:latin typeface="Arial"/>
                <a:ea typeface="Arial"/>
                <a:cs typeface="Arial"/>
                <a:sym typeface="Arial"/>
              </a:rPr>
              <a:t>(https://www.itvaatlik.ee/</a:t>
            </a:r>
            <a:r>
              <a:rPr lang="en-US" sz="1200" dirty="0">
                <a:latin typeface="Arial"/>
                <a:ea typeface="Arial"/>
                <a:cs typeface="Arial"/>
                <a:sym typeface="Arial"/>
              </a:rPr>
              <a:t>). Still, we have not yet mentioned the first-line users and enablers of digital services - the civil servants. As the </a:t>
            </a:r>
            <a:r>
              <a:rPr lang="en-US" sz="1200" dirty="0" err="1">
                <a:latin typeface="Arial"/>
                <a:ea typeface="Arial"/>
                <a:cs typeface="Arial"/>
                <a:sym typeface="Arial"/>
              </a:rPr>
              <a:t>digitalisation</a:t>
            </a:r>
            <a:r>
              <a:rPr lang="en-US" sz="1200" dirty="0">
                <a:latin typeface="Arial"/>
                <a:ea typeface="Arial"/>
                <a:cs typeface="Arial"/>
                <a:sym typeface="Arial"/>
              </a:rPr>
              <a:t> processes advance and become more complex, civil servants need comprehensive support to upskill and keep informed of the </a:t>
            </a:r>
            <a:r>
              <a:rPr lang="en-US" sz="1200" dirty="0" err="1">
                <a:latin typeface="Arial"/>
                <a:ea typeface="Arial"/>
                <a:cs typeface="Arial"/>
                <a:sym typeface="Arial"/>
              </a:rPr>
              <a:t>digitalisation</a:t>
            </a:r>
            <a:r>
              <a:rPr lang="en-US" sz="1200" dirty="0">
                <a:latin typeface="Arial"/>
                <a:ea typeface="Arial"/>
                <a:cs typeface="Arial"/>
                <a:sym typeface="Arial"/>
              </a:rPr>
              <a:t> processes that are taking place. There is a strong misconception that due to </a:t>
            </a:r>
            <a:r>
              <a:rPr lang="en-US" sz="1200" dirty="0" err="1">
                <a:latin typeface="Arial"/>
                <a:ea typeface="Arial"/>
                <a:cs typeface="Arial"/>
                <a:sym typeface="Arial"/>
              </a:rPr>
              <a:t>digitalising</a:t>
            </a:r>
            <a:r>
              <a:rPr lang="en-US" sz="1200" dirty="0">
                <a:latin typeface="Arial"/>
                <a:ea typeface="Arial"/>
                <a:cs typeface="Arial"/>
                <a:sym typeface="Arial"/>
              </a:rPr>
              <a:t> all Estonia’s public sector, the amount of civil servants has reduced drastically. It’s simply untrue</a:t>
            </a:r>
            <a:r>
              <a:rPr lang="et-EE" sz="1200" dirty="0">
                <a:latin typeface="Arial"/>
                <a:ea typeface="Arial"/>
                <a:cs typeface="Arial"/>
                <a:sym typeface="Arial"/>
              </a:rPr>
              <a:t> </a:t>
            </a:r>
            <a:r>
              <a:rPr lang="en-US" sz="1200" dirty="0">
                <a:latin typeface="Arial"/>
                <a:ea typeface="Arial"/>
                <a:cs typeface="Arial"/>
                <a:sym typeface="Arial"/>
              </a:rPr>
              <a:t>- Estonia needs more governments workers than ever to develop and run the digital society, but we simply need digitally-savvy civil servants to complement the existing online environments. For their ongoing development, </a:t>
            </a:r>
            <a:r>
              <a:rPr lang="en-US" sz="1200" b="1" u="none" dirty="0">
                <a:solidFill>
                  <a:schemeClr val="hlink"/>
                </a:solidFill>
                <a:latin typeface="Arial"/>
                <a:ea typeface="Arial"/>
                <a:cs typeface="Arial"/>
                <a:sym typeface="Arial"/>
              </a:rPr>
              <a:t>Digital State Academy</a:t>
            </a:r>
            <a:r>
              <a:rPr lang="en-US" sz="1200" b="1" u="none" dirty="0">
                <a:latin typeface="Arial"/>
                <a:ea typeface="Arial"/>
                <a:cs typeface="Arial"/>
                <a:sym typeface="Arial"/>
              </a:rPr>
              <a:t> </a:t>
            </a:r>
            <a:r>
              <a:rPr lang="et-EE" sz="1200" dirty="0">
                <a:latin typeface="Arial"/>
                <a:ea typeface="Arial"/>
                <a:cs typeface="Arial"/>
                <a:sym typeface="Arial"/>
              </a:rPr>
              <a:t>(Digiriigi Akadeemia </a:t>
            </a:r>
            <a:r>
              <a:rPr lang="en-US" sz="1200" dirty="0">
                <a:latin typeface="Arial"/>
                <a:ea typeface="Arial"/>
                <a:cs typeface="Arial"/>
                <a:sym typeface="Arial"/>
              </a:rPr>
              <a:t>https://www.mkm.ee/en/e-state-and-connectivity/digital-skills/digital-state-academy</a:t>
            </a:r>
            <a:r>
              <a:rPr lang="et-EE" sz="1200" dirty="0">
                <a:latin typeface="Arial"/>
                <a:ea typeface="Arial"/>
                <a:cs typeface="Arial"/>
                <a:sym typeface="Arial"/>
              </a:rPr>
              <a:t>) </a:t>
            </a:r>
            <a:r>
              <a:rPr lang="en-US" sz="1200" dirty="0">
                <a:latin typeface="Arial"/>
                <a:ea typeface="Arial"/>
                <a:cs typeface="Arial"/>
                <a:sym typeface="Arial"/>
              </a:rPr>
              <a:t>was launched in 2022 with the objective to offer a public open platform free of charge for everyone who are interested in learning the appropriate skills needed for the development of Estonia’s e-state.</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Cyber security is undeniably essential for the functioning of a digital society. As such a society is inevitably exposed to cyber threats, Estonia has taken the lead by making substantial investments in cyber security infrastructure, resulting in the development of extensive expertise in this field. This has earned Estonia a well-deserved reputation as one of the most renowned and respected international cyber security experts. Cyber security should not be an isolated aspect but rather integrated into the very design of digital components. For instance, our X-Road and </a:t>
            </a:r>
            <a:r>
              <a:rPr lang="en-US" sz="1200" dirty="0" err="1">
                <a:latin typeface="Arial"/>
                <a:ea typeface="Arial"/>
                <a:cs typeface="Arial"/>
                <a:sym typeface="Arial"/>
              </a:rPr>
              <a:t>eID</a:t>
            </a:r>
            <a:r>
              <a:rPr lang="en-US" sz="1200" dirty="0">
                <a:latin typeface="Arial"/>
                <a:ea typeface="Arial"/>
                <a:cs typeface="Arial"/>
                <a:sym typeface="Arial"/>
              </a:rPr>
              <a:t> systems incorporate the highest cyber security standards to ensure robust protection. By prioritizing cyber security and embedding it into every aspect of our digital society, Estonia continues to lead the way in creating a safer and more secure digital future.</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Another component contributing to cyber security is a distributed and decentralized architecture without one single entry-point. However, detaching all key registries and service-providers from each other and you will create massive data siloes without any integration, compromising citizen-centric services and real-time interaction. For Estonia’s digital society to be catering to the needs of the end-user, interoperable network is the foundation here with strong authentication using electronic ID and safe data exchange happening via X-Road software layer. It’s the software backbone that encrypts and transfers our data. X-Road interconnects public and private databases, which are held in a distributed manner. While every institution manages its own processes, government institutions can decide independently which platforms and technologies they use over X-Road. This interoperable ecosystem not only simplifies the life for service users and providers by removing duplicated data entries, but also creates a trusted network of data exchange via regulated and transparent platform.</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And so, we reach to the very foundation of any state, digitally empowered or not - legal framework and social or political agreements on how the society functions. Similarly in Estonia, legal framework was the first priority to be drafted in the recently re-independent state. It is formed considering international and national standards for technology and processes, international law and regulations, constitutional law; also influenced by the global and regional market competition and users’ demands, and state’s political agreements in public administration and provision of services. In creating legal framework, one should always consider the fine balance between regulating enough to ensure safety and security but avoid over-regulation and rigid detailed laws that leave no room for flexibility and changes the law-makers are not able to foresee. A good example is Estonia’s</a:t>
            </a:r>
            <a:r>
              <a:rPr lang="et-EE" sz="1200" u="sng" dirty="0">
                <a:solidFill>
                  <a:schemeClr val="hlink"/>
                </a:solidFill>
                <a:latin typeface="Arial"/>
                <a:ea typeface="Arial"/>
                <a:cs typeface="Arial"/>
                <a:sym typeface="Arial"/>
              </a:rPr>
              <a:t> </a:t>
            </a:r>
            <a:r>
              <a:rPr lang="et-EE" sz="1200" dirty="0" err="1">
                <a:latin typeface="Arial"/>
                <a:ea typeface="Arial"/>
                <a:cs typeface="Arial"/>
                <a:sym typeface="Arial"/>
              </a:rPr>
              <a:t>Identity</a:t>
            </a:r>
            <a:r>
              <a:rPr lang="et-EE" sz="1200" dirty="0">
                <a:latin typeface="Arial"/>
                <a:ea typeface="Arial"/>
                <a:cs typeface="Arial"/>
                <a:sym typeface="Arial"/>
              </a:rPr>
              <a:t> </a:t>
            </a:r>
            <a:r>
              <a:rPr lang="et-EE" sz="1200" dirty="0" err="1">
                <a:latin typeface="Arial"/>
                <a:ea typeface="Arial"/>
                <a:cs typeface="Arial"/>
                <a:sym typeface="Arial"/>
              </a:rPr>
              <a:t>Documents</a:t>
            </a:r>
            <a:r>
              <a:rPr lang="et-EE" sz="1200" dirty="0">
                <a:latin typeface="Arial"/>
                <a:ea typeface="Arial"/>
                <a:cs typeface="Arial"/>
                <a:sym typeface="Arial"/>
              </a:rPr>
              <a:t> </a:t>
            </a:r>
            <a:r>
              <a:rPr lang="et-EE" sz="1200" dirty="0" err="1">
                <a:latin typeface="Arial"/>
                <a:ea typeface="Arial"/>
                <a:cs typeface="Arial"/>
                <a:sym typeface="Arial"/>
              </a:rPr>
              <a:t>Act</a:t>
            </a:r>
            <a:r>
              <a:rPr lang="et-EE" sz="1200" dirty="0">
                <a:latin typeface="Arial"/>
                <a:ea typeface="Arial"/>
                <a:cs typeface="Arial"/>
                <a:sym typeface="Arial"/>
              </a:rPr>
              <a:t> (https://www.riigiteataja.ee/en/eli/ee/504112013003/consolide/current), </a:t>
            </a:r>
            <a:r>
              <a:rPr lang="en-US" sz="1200" dirty="0">
                <a:latin typeface="Arial"/>
                <a:ea typeface="Arial"/>
                <a:cs typeface="Arial"/>
                <a:sym typeface="Arial"/>
              </a:rPr>
              <a:t>passed in 1999</a:t>
            </a:r>
            <a:r>
              <a:rPr lang="et-EE" sz="1200" dirty="0">
                <a:latin typeface="Arial"/>
                <a:ea typeface="Arial"/>
                <a:cs typeface="Arial"/>
                <a:sym typeface="Arial"/>
              </a:rPr>
              <a:t>,</a:t>
            </a:r>
            <a:r>
              <a:rPr lang="en-US" sz="1200" dirty="0">
                <a:latin typeface="Arial"/>
                <a:ea typeface="Arial"/>
                <a:cs typeface="Arial"/>
                <a:sym typeface="Arial"/>
              </a:rPr>
              <a:t> that establishes an identity document requirements and regulates the issue of it. However, and amendment was added to the Act in</a:t>
            </a:r>
            <a:r>
              <a:rPr lang="et-EE" sz="1200" dirty="0">
                <a:latin typeface="Arial"/>
                <a:ea typeface="Arial"/>
                <a:cs typeface="Arial"/>
                <a:sym typeface="Arial"/>
              </a:rPr>
              <a:t> 2009 </a:t>
            </a:r>
            <a:r>
              <a:rPr lang="en-US" sz="1200" dirty="0">
                <a:latin typeface="Arial"/>
                <a:ea typeface="Arial"/>
                <a:cs typeface="Arial"/>
                <a:sym typeface="Arial"/>
              </a:rPr>
              <a:t>that stated also the digital identity card as a form of identity and gave it a legal force to use as an identification in digital environment. In 2023, together with the development of the native state app</a:t>
            </a:r>
            <a:r>
              <a:rPr lang="et-EE" sz="1200" dirty="0">
                <a:latin typeface="Arial"/>
                <a:ea typeface="Arial"/>
                <a:cs typeface="Arial"/>
                <a:sym typeface="Arial"/>
              </a:rPr>
              <a:t> MVP</a:t>
            </a:r>
            <a:r>
              <a:rPr lang="en-US" sz="1200" dirty="0">
                <a:latin typeface="Arial"/>
                <a:ea typeface="Arial"/>
                <a:cs typeface="Arial"/>
                <a:sym typeface="Arial"/>
              </a:rPr>
              <a:t> </a:t>
            </a:r>
            <a:r>
              <a:rPr lang="en-US" sz="1200" b="1" u="none" dirty="0" err="1">
                <a:solidFill>
                  <a:schemeClr val="hlink"/>
                </a:solidFill>
                <a:latin typeface="Arial"/>
                <a:ea typeface="Arial"/>
                <a:cs typeface="Arial"/>
                <a:sym typeface="Arial"/>
              </a:rPr>
              <a:t>mRiik</a:t>
            </a:r>
            <a:r>
              <a:rPr lang="en-US" sz="1200" dirty="0">
                <a:latin typeface="Arial"/>
                <a:ea typeface="Arial"/>
                <a:cs typeface="Arial"/>
                <a:sym typeface="Arial"/>
              </a:rPr>
              <a:t>, </a:t>
            </a:r>
            <a:r>
              <a:rPr lang="et-EE" sz="1200" dirty="0">
                <a:latin typeface="Arial"/>
                <a:ea typeface="Arial"/>
                <a:cs typeface="Arial"/>
                <a:sym typeface="Arial"/>
              </a:rPr>
              <a:t>(</a:t>
            </a:r>
            <a:r>
              <a:rPr lang="en-US" sz="1200" dirty="0">
                <a:latin typeface="Arial"/>
                <a:ea typeface="Arial"/>
                <a:cs typeface="Arial"/>
                <a:sym typeface="Arial"/>
              </a:rPr>
              <a:t>https://www.ria.ee/riigi-infosusteem/masinoppe-ja-keeletehnoloogia-lahendused/mriik</a:t>
            </a:r>
            <a:r>
              <a:rPr lang="et-EE" sz="1200" dirty="0">
                <a:latin typeface="Arial"/>
                <a:ea typeface="Arial"/>
                <a:cs typeface="Arial"/>
                <a:sym typeface="Arial"/>
              </a:rPr>
              <a:t>) </a:t>
            </a:r>
            <a:r>
              <a:rPr lang="en-US" sz="1200" dirty="0">
                <a:latin typeface="Arial"/>
                <a:ea typeface="Arial"/>
                <a:cs typeface="Arial"/>
                <a:sym typeface="Arial"/>
              </a:rPr>
              <a:t>once again Estonia is adapting to the changed needs and looking into possibilities how digital documents, without their physical carrier, could be similarly legally binding and accepted as the already regulated carriers of digital identities. This example is a reflection of open-mindedness towards understanding that technology changes faster than any country can regulate it, and being flexible in designing laws and modifying them when the necessity arises.</a:t>
            </a:r>
            <a:endParaRPr lang="en-US" sz="1200" u="none" strike="noStrike" dirty="0">
              <a:latin typeface="Arial"/>
              <a:ea typeface="Arial"/>
              <a:cs typeface="Arial"/>
              <a:sym typeface="Arial"/>
            </a:endParaRPr>
          </a:p>
          <a:p>
            <a:pPr marL="0" lvl="0" indent="0" algn="l" rtl="0">
              <a:lnSpc>
                <a:spcPct val="114000"/>
              </a:lnSpc>
              <a:spcBef>
                <a:spcPts val="0"/>
              </a:spcBef>
              <a:spcAft>
                <a:spcPts val="0"/>
              </a:spcAft>
              <a:buSzPts val="1400"/>
              <a:buNone/>
            </a:pPr>
            <a:endParaRPr lang="en-US" sz="1200" u="none" strike="noStrike"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3</a:t>
            </a:fld>
            <a:endParaRPr lang="en-US"/>
          </a:p>
        </p:txBody>
      </p:sp>
    </p:spTree>
    <p:extLst>
      <p:ext uri="{BB962C8B-B14F-4D97-AF65-F5344CB8AC3E}">
        <p14:creationId xmlns:p14="http://schemas.microsoft.com/office/powerpoint/2010/main" val="4278979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r>
              <a:rPr lang="en-US" sz="1200" dirty="0">
                <a:latin typeface="Arial"/>
                <a:ea typeface="Arial"/>
                <a:cs typeface="Arial"/>
                <a:sym typeface="Arial"/>
              </a:rPr>
              <a:t>Previously we touched on the </a:t>
            </a:r>
            <a:r>
              <a:rPr lang="en-US" sz="1200" dirty="0" err="1">
                <a:latin typeface="Arial"/>
                <a:ea typeface="Arial"/>
                <a:cs typeface="Arial"/>
                <a:sym typeface="Arial"/>
              </a:rPr>
              <a:t>decentralised</a:t>
            </a:r>
            <a:r>
              <a:rPr lang="en-US" sz="1200" dirty="0">
                <a:latin typeface="Arial"/>
                <a:ea typeface="Arial"/>
                <a:cs typeface="Arial"/>
                <a:sym typeface="Arial"/>
              </a:rPr>
              <a:t> management in Estonia’s public administration. The current visual is reflecting the separate ministries responsible for the creation, management and provision of the services belonging to their sphere of governance, but at the same time form an interoperable network via the data exchange platform, X-Road. Data management and storage is regulated with the </a:t>
            </a:r>
            <a:r>
              <a:rPr lang="en-US" sz="1200" b="1" u="none" dirty="0">
                <a:solidFill>
                  <a:schemeClr val="hlink"/>
                </a:solidFill>
                <a:latin typeface="Arial"/>
                <a:ea typeface="Arial"/>
                <a:cs typeface="Arial"/>
                <a:sym typeface="Arial"/>
              </a:rPr>
              <a:t>Public Information Act</a:t>
            </a:r>
            <a:r>
              <a:rPr lang="en-US" sz="1200" b="1" u="none" dirty="0">
                <a:latin typeface="Arial"/>
                <a:ea typeface="Arial"/>
                <a:cs typeface="Arial"/>
                <a:sym typeface="Arial"/>
              </a:rPr>
              <a:t> </a:t>
            </a:r>
            <a:r>
              <a:rPr lang="en-US" sz="1200" dirty="0">
                <a:latin typeface="Arial"/>
                <a:ea typeface="Arial"/>
                <a:cs typeface="Arial"/>
                <a:sym typeface="Arial"/>
              </a:rPr>
              <a:t>(https://www.riigiteataja.ee/en/eli/514112013001/consolide</a:t>
            </a:r>
            <a:r>
              <a:rPr lang="et-EE" sz="1200" dirty="0">
                <a:latin typeface="Arial"/>
                <a:ea typeface="Arial"/>
                <a:cs typeface="Arial"/>
                <a:sym typeface="Arial"/>
              </a:rPr>
              <a:t>), </a:t>
            </a:r>
            <a:r>
              <a:rPr lang="en-US" sz="1200" dirty="0">
                <a:latin typeface="Arial"/>
                <a:ea typeface="Arial"/>
                <a:cs typeface="Arial"/>
                <a:sym typeface="Arial"/>
              </a:rPr>
              <a:t>passed in 2000</a:t>
            </a:r>
            <a:r>
              <a:rPr lang="et-EE" sz="1200" dirty="0">
                <a:latin typeface="Arial"/>
                <a:ea typeface="Arial"/>
                <a:cs typeface="Arial"/>
                <a:sym typeface="Arial"/>
              </a:rPr>
              <a:t>,</a:t>
            </a:r>
            <a:r>
              <a:rPr lang="en-US" sz="1200" dirty="0">
                <a:latin typeface="Arial"/>
                <a:ea typeface="Arial"/>
                <a:cs typeface="Arial"/>
                <a:sym typeface="Arial"/>
              </a:rPr>
              <a:t> with the purpose to ensure that the public and every person has the opportunity to access information intended for public use, based on the principles of a democratic and social rule of law and open society, and to create opportunities to the public to monitor the performance of public duties. Hence, there is no central database for efficient data usage neither storing.</a:t>
            </a:r>
          </a:p>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endParaRPr lang="en-US" sz="1200" dirty="0">
              <a:latin typeface="Arial"/>
              <a:ea typeface="Arial"/>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r>
              <a:rPr lang="en-US" sz="1200" dirty="0" err="1">
                <a:latin typeface="Arial"/>
                <a:ea typeface="Arial"/>
                <a:cs typeface="Arial"/>
                <a:sym typeface="Arial"/>
              </a:rPr>
              <a:t>Decentralised</a:t>
            </a:r>
            <a:r>
              <a:rPr lang="en-US" sz="1200" dirty="0">
                <a:latin typeface="Arial"/>
                <a:ea typeface="Arial"/>
                <a:cs typeface="Arial"/>
                <a:sym typeface="Arial"/>
              </a:rPr>
              <a:t> architecture is very smart way to create an infrastructure resilient for cyber security standards and distributes clear roles of responsibility as everybody cannot provide everything simultaneously, neither is it in any means efficient. On the other hand, detached government authorities might live in their sealed echo chambers and be completely oblivious of what other ministries are providing. Here we refer back to the citizen-centricity and the justified expectation from the end-user to wish a consistent and similar public sector, regardless of the area of governance.</a:t>
            </a:r>
            <a:endParaRPr lang="et-EE" sz="1200" dirty="0">
              <a:latin typeface="Arial"/>
              <a:ea typeface="Arial"/>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endParaRPr lang="en-US" sz="1200" dirty="0">
              <a:latin typeface="Arial"/>
              <a:ea typeface="Arial"/>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r>
              <a:rPr lang="en-US" sz="1200" dirty="0">
                <a:latin typeface="Arial"/>
                <a:ea typeface="Arial"/>
                <a:cs typeface="Arial"/>
                <a:sym typeface="Arial"/>
              </a:rPr>
              <a:t>In order to ensure a coherent state and maximum probable collaboration level between ministries and the authorities in their domain, a non-political office of the Undersecretary for Digital Transformation, or The Government Chief Information Officer fills the coordination role. According to Estonia’s Digital Agenda and political agreements, the CIO </a:t>
            </a:r>
            <a:r>
              <a:rPr lang="en-US" sz="1200" dirty="0" err="1">
                <a:latin typeface="Arial"/>
                <a:ea typeface="Arial"/>
                <a:cs typeface="Arial"/>
                <a:sym typeface="Arial"/>
              </a:rPr>
              <a:t>organises</a:t>
            </a:r>
            <a:r>
              <a:rPr lang="en-US" sz="1200" dirty="0">
                <a:latin typeface="Arial"/>
                <a:ea typeface="Arial"/>
                <a:cs typeface="Arial"/>
                <a:sym typeface="Arial"/>
              </a:rPr>
              <a:t> the development of statewide digital services and the arrangement of the provision of shared IT-services across the IT houses. Also, they are responsible for policy-making and creating standards related to digital transformation and monitor their implementation. Of course, developments and coordinated digital services require shared budgeting, but that we will discuss later on during this presentation. To conclude, the role of Government CIO is not to solely develop the e-state centrally but manage better the collaboration of every ministry to ensure the best user-experience for people.</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Below the bigger ministries you can see corresponding IT houses that are responsible for data hosting services, server management and in addition to aforementioned RIT (State IT) also provides </a:t>
            </a:r>
            <a:r>
              <a:rPr lang="en-US" sz="1200" dirty="0" err="1">
                <a:latin typeface="Arial"/>
                <a:ea typeface="Arial"/>
                <a:cs typeface="Arial"/>
                <a:sym typeface="Arial"/>
              </a:rPr>
              <a:t>centralised</a:t>
            </a:r>
            <a:r>
              <a:rPr lang="en-US" sz="1200" dirty="0">
                <a:latin typeface="Arial"/>
                <a:ea typeface="Arial"/>
                <a:cs typeface="Arial"/>
                <a:sym typeface="Arial"/>
              </a:rPr>
              <a:t> computer workplace base service (ATK </a:t>
            </a:r>
            <a:r>
              <a:rPr lang="en-US" sz="1200" dirty="0" err="1">
                <a:latin typeface="Arial"/>
                <a:ea typeface="Arial"/>
                <a:cs typeface="Arial"/>
                <a:sym typeface="Arial"/>
              </a:rPr>
              <a:t>teenus</a:t>
            </a:r>
            <a:r>
              <a:rPr lang="en-US" sz="1200" dirty="0">
                <a:latin typeface="Arial"/>
                <a:ea typeface="Arial"/>
                <a:cs typeface="Arial"/>
                <a:sym typeface="Arial"/>
              </a:rPr>
              <a:t> = </a:t>
            </a:r>
            <a:r>
              <a:rPr lang="en-US" sz="1200" dirty="0" err="1">
                <a:latin typeface="Arial"/>
                <a:ea typeface="Arial"/>
                <a:cs typeface="Arial"/>
                <a:sym typeface="Arial"/>
              </a:rPr>
              <a:t>arvutitöökoha</a:t>
            </a:r>
            <a:r>
              <a:rPr lang="en-US" sz="1200" dirty="0">
                <a:latin typeface="Arial"/>
                <a:ea typeface="Arial"/>
                <a:cs typeface="Arial"/>
                <a:sym typeface="Arial"/>
              </a:rPr>
              <a:t> </a:t>
            </a:r>
            <a:r>
              <a:rPr lang="en-US" sz="1200" dirty="0" err="1">
                <a:latin typeface="Arial"/>
                <a:ea typeface="Arial"/>
                <a:cs typeface="Arial"/>
                <a:sym typeface="Arial"/>
              </a:rPr>
              <a:t>alusteenus</a:t>
            </a:r>
            <a:r>
              <a:rPr lang="en-US" sz="1200" dirty="0">
                <a:latin typeface="Arial"/>
                <a:ea typeface="Arial"/>
                <a:cs typeface="Arial"/>
                <a:sym typeface="Arial"/>
              </a:rPr>
              <a:t>). Even though, Estonia has adopted and is using the services of the </a:t>
            </a:r>
            <a:r>
              <a:rPr lang="en-US" sz="1200" b="1" u="none" dirty="0">
                <a:solidFill>
                  <a:schemeClr val="hlink"/>
                </a:solidFill>
                <a:latin typeface="Arial"/>
                <a:ea typeface="Arial"/>
                <a:cs typeface="Arial"/>
                <a:sym typeface="Arial"/>
              </a:rPr>
              <a:t>Government Cloud</a:t>
            </a:r>
            <a:r>
              <a:rPr lang="en-US" sz="1200" dirty="0">
                <a:latin typeface="Arial"/>
                <a:ea typeface="Arial"/>
                <a:cs typeface="Arial"/>
                <a:sym typeface="Arial"/>
              </a:rPr>
              <a:t>,</a:t>
            </a:r>
            <a:r>
              <a:rPr lang="et-EE" sz="1200" dirty="0">
                <a:latin typeface="Arial"/>
                <a:ea typeface="Arial"/>
                <a:cs typeface="Arial"/>
                <a:sym typeface="Arial"/>
              </a:rPr>
              <a:t> (Riigipilv https://riigipilv.ee/)</a:t>
            </a:r>
            <a:r>
              <a:rPr lang="en-US" sz="1200" dirty="0">
                <a:latin typeface="Arial"/>
                <a:ea typeface="Arial"/>
                <a:cs typeface="Arial"/>
                <a:sym typeface="Arial"/>
              </a:rPr>
              <a:t> still the everyday practice is to hold on-premise server parks and data </a:t>
            </a:r>
            <a:r>
              <a:rPr lang="en-US" sz="1200" dirty="0" err="1">
                <a:latin typeface="Arial"/>
                <a:ea typeface="Arial"/>
                <a:cs typeface="Arial"/>
                <a:sym typeface="Arial"/>
              </a:rPr>
              <a:t>centres</a:t>
            </a:r>
            <a:r>
              <a:rPr lang="en-US" sz="1200" dirty="0">
                <a:latin typeface="Arial"/>
                <a:ea typeface="Arial"/>
                <a:cs typeface="Arial"/>
                <a:sym typeface="Arial"/>
              </a:rPr>
              <a:t> physically in the domain of each ministry that the IT houses are enabling.</a:t>
            </a: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r>
              <a:rPr lang="et-EE" sz="1200" dirty="0" err="1">
                <a:latin typeface="Arial"/>
                <a:ea typeface="Arial"/>
                <a:cs typeface="Arial"/>
                <a:sym typeface="Arial"/>
              </a:rPr>
              <a:t>Official</a:t>
            </a:r>
            <a:r>
              <a:rPr lang="et-EE" sz="1200" dirty="0">
                <a:latin typeface="Arial"/>
                <a:ea typeface="Arial"/>
                <a:cs typeface="Arial"/>
                <a:sym typeface="Arial"/>
              </a:rPr>
              <a:t> JUSTDIGI STATEMENT –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value</a:t>
            </a:r>
            <a:r>
              <a:rPr lang="et-EE" sz="1200" dirty="0">
                <a:latin typeface="Arial"/>
                <a:ea typeface="Arial"/>
                <a:cs typeface="Arial"/>
                <a:sym typeface="Arial"/>
              </a:rPr>
              <a:t> </a:t>
            </a:r>
            <a:r>
              <a:rPr lang="et-EE" sz="1200" dirty="0" err="1">
                <a:latin typeface="Arial"/>
                <a:ea typeface="Arial"/>
                <a:cs typeface="Arial"/>
                <a:sym typeface="Arial"/>
              </a:rPr>
              <a:t>lies</a:t>
            </a:r>
            <a:r>
              <a:rPr lang="et-EE" sz="1200" dirty="0">
                <a:latin typeface="Arial"/>
                <a:ea typeface="Arial"/>
                <a:cs typeface="Arial"/>
                <a:sym typeface="Arial"/>
              </a:rPr>
              <a:t> in </a:t>
            </a:r>
            <a:r>
              <a:rPr lang="et-EE" sz="1200" dirty="0" err="1">
                <a:latin typeface="Arial"/>
                <a:ea typeface="Arial"/>
                <a:cs typeface="Arial"/>
                <a:sym typeface="Arial"/>
              </a:rPr>
              <a:t>evaluating</a:t>
            </a:r>
            <a:r>
              <a:rPr lang="et-EE" sz="1200" dirty="0">
                <a:latin typeface="Arial"/>
                <a:ea typeface="Arial"/>
                <a:cs typeface="Arial"/>
                <a:sym typeface="Arial"/>
              </a:rPr>
              <a:t>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legal</a:t>
            </a:r>
            <a:r>
              <a:rPr lang="et-EE" sz="1200" dirty="0">
                <a:latin typeface="Arial"/>
                <a:ea typeface="Arial"/>
                <a:cs typeface="Arial"/>
                <a:sym typeface="Arial"/>
              </a:rPr>
              <a:t> </a:t>
            </a:r>
            <a:r>
              <a:rPr lang="et-EE" sz="1200" dirty="0" err="1">
                <a:latin typeface="Arial"/>
                <a:ea typeface="Arial"/>
                <a:cs typeface="Arial"/>
                <a:sym typeface="Arial"/>
              </a:rPr>
              <a:t>space</a:t>
            </a:r>
            <a:r>
              <a:rPr lang="et-EE" sz="1200" dirty="0">
                <a:latin typeface="Arial"/>
                <a:ea typeface="Arial"/>
                <a:cs typeface="Arial"/>
                <a:sym typeface="Arial"/>
              </a:rPr>
              <a:t> in </a:t>
            </a:r>
            <a:r>
              <a:rPr lang="et-EE" sz="1200" dirty="0" err="1">
                <a:latin typeface="Arial"/>
                <a:ea typeface="Arial"/>
                <a:cs typeface="Arial"/>
                <a:sym typeface="Arial"/>
              </a:rPr>
              <a:t>how</a:t>
            </a:r>
            <a:r>
              <a:rPr lang="et-EE" sz="1200" dirty="0">
                <a:latin typeface="Arial"/>
                <a:ea typeface="Arial"/>
                <a:cs typeface="Arial"/>
                <a:sym typeface="Arial"/>
              </a:rPr>
              <a:t> and </a:t>
            </a:r>
            <a:r>
              <a:rPr lang="et-EE" sz="1200" dirty="0" err="1">
                <a:latin typeface="Arial"/>
                <a:ea typeface="Arial"/>
                <a:cs typeface="Arial"/>
                <a:sym typeface="Arial"/>
              </a:rPr>
              <a:t>to</a:t>
            </a:r>
            <a:r>
              <a:rPr lang="et-EE" sz="1200" dirty="0">
                <a:latin typeface="Arial"/>
                <a:ea typeface="Arial"/>
                <a:cs typeface="Arial"/>
                <a:sym typeface="Arial"/>
              </a:rPr>
              <a:t> </a:t>
            </a:r>
            <a:r>
              <a:rPr lang="et-EE" sz="1200" dirty="0" err="1">
                <a:latin typeface="Arial"/>
                <a:ea typeface="Arial"/>
                <a:cs typeface="Arial"/>
                <a:sym typeface="Arial"/>
              </a:rPr>
              <a:t>what</a:t>
            </a:r>
            <a:r>
              <a:rPr lang="et-EE" sz="1200" dirty="0">
                <a:latin typeface="Arial"/>
                <a:ea typeface="Arial"/>
                <a:cs typeface="Arial"/>
                <a:sym typeface="Arial"/>
              </a:rPr>
              <a:t> </a:t>
            </a:r>
            <a:r>
              <a:rPr lang="et-EE" sz="1200" dirty="0" err="1">
                <a:latin typeface="Arial"/>
                <a:ea typeface="Arial"/>
                <a:cs typeface="Arial"/>
                <a:sym typeface="Arial"/>
              </a:rPr>
              <a:t>extent</a:t>
            </a:r>
            <a:r>
              <a:rPr lang="et-EE" sz="1200" dirty="0">
                <a:latin typeface="Arial"/>
                <a:ea typeface="Arial"/>
                <a:cs typeface="Arial"/>
                <a:sym typeface="Arial"/>
              </a:rPr>
              <a:t>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digital</a:t>
            </a:r>
            <a:r>
              <a:rPr lang="et-EE" sz="1200" dirty="0">
                <a:latin typeface="Arial"/>
                <a:ea typeface="Arial"/>
                <a:cs typeface="Arial"/>
                <a:sym typeface="Arial"/>
              </a:rPr>
              <a:t> </a:t>
            </a:r>
            <a:r>
              <a:rPr lang="et-EE" sz="1200" dirty="0" err="1">
                <a:latin typeface="Arial"/>
                <a:ea typeface="Arial"/>
                <a:cs typeface="Arial"/>
                <a:sym typeface="Arial"/>
              </a:rPr>
              <a:t>state</a:t>
            </a:r>
            <a:r>
              <a:rPr lang="et-EE" sz="1200" dirty="0">
                <a:latin typeface="Arial"/>
                <a:ea typeface="Arial"/>
                <a:cs typeface="Arial"/>
                <a:sym typeface="Arial"/>
              </a:rPr>
              <a:t> </a:t>
            </a:r>
            <a:r>
              <a:rPr lang="et-EE" sz="1200" dirty="0" err="1">
                <a:latin typeface="Arial"/>
                <a:ea typeface="Arial"/>
                <a:cs typeface="Arial"/>
                <a:sym typeface="Arial"/>
              </a:rPr>
              <a:t>is</a:t>
            </a:r>
            <a:r>
              <a:rPr lang="et-EE" sz="1200" dirty="0">
                <a:latin typeface="Arial"/>
                <a:ea typeface="Arial"/>
                <a:cs typeface="Arial"/>
                <a:sym typeface="Arial"/>
              </a:rPr>
              <a:t> </a:t>
            </a:r>
            <a:r>
              <a:rPr lang="et-EE" sz="1200" dirty="0" err="1">
                <a:latin typeface="Arial"/>
                <a:ea typeface="Arial"/>
                <a:cs typeface="Arial"/>
                <a:sym typeface="Arial"/>
              </a:rPr>
              <a:t>governed</a:t>
            </a:r>
            <a:r>
              <a:rPr lang="et-EE" sz="1200" dirty="0">
                <a:latin typeface="Arial"/>
                <a:ea typeface="Arial"/>
                <a:cs typeface="Arial"/>
                <a:sym typeface="Arial"/>
              </a:rPr>
              <a:t>, </a:t>
            </a:r>
            <a:r>
              <a:rPr lang="et-EE" sz="1200" dirty="0" err="1">
                <a:latin typeface="Arial"/>
                <a:ea typeface="Arial"/>
                <a:cs typeface="Arial"/>
                <a:sym typeface="Arial"/>
              </a:rPr>
              <a:t>going</a:t>
            </a:r>
            <a:r>
              <a:rPr lang="et-EE" sz="1200" dirty="0">
                <a:latin typeface="Arial"/>
                <a:ea typeface="Arial"/>
                <a:cs typeface="Arial"/>
                <a:sym typeface="Arial"/>
              </a:rPr>
              <a:t> </a:t>
            </a:r>
            <a:r>
              <a:rPr lang="et-EE" sz="1200" dirty="0" err="1">
                <a:latin typeface="Arial"/>
                <a:ea typeface="Arial"/>
                <a:cs typeface="Arial"/>
                <a:sym typeface="Arial"/>
              </a:rPr>
              <a:t>from</a:t>
            </a:r>
            <a:r>
              <a:rPr lang="et-EE" sz="1200" dirty="0">
                <a:latin typeface="Arial"/>
                <a:ea typeface="Arial"/>
                <a:cs typeface="Arial"/>
                <a:sym typeface="Arial"/>
              </a:rPr>
              <a:t> </a:t>
            </a:r>
            <a:r>
              <a:rPr lang="et-EE" sz="1200" dirty="0" err="1">
                <a:latin typeface="Arial"/>
                <a:ea typeface="Arial"/>
                <a:cs typeface="Arial"/>
                <a:sym typeface="Arial"/>
              </a:rPr>
              <a:t>service-based</a:t>
            </a:r>
            <a:r>
              <a:rPr lang="et-EE" sz="1200" dirty="0">
                <a:latin typeface="Arial"/>
                <a:ea typeface="Arial"/>
                <a:cs typeface="Arial"/>
                <a:sym typeface="Arial"/>
              </a:rPr>
              <a:t> </a:t>
            </a:r>
            <a:r>
              <a:rPr lang="et-EE" sz="1200" dirty="0" err="1">
                <a:latin typeface="Arial"/>
                <a:ea typeface="Arial"/>
                <a:cs typeface="Arial"/>
                <a:sym typeface="Arial"/>
              </a:rPr>
              <a:t>assessment</a:t>
            </a:r>
            <a:r>
              <a:rPr lang="et-EE" sz="1200" dirty="0">
                <a:latin typeface="Arial"/>
                <a:ea typeface="Arial"/>
                <a:cs typeface="Arial"/>
                <a:sym typeface="Arial"/>
              </a:rPr>
              <a:t> </a:t>
            </a:r>
            <a:r>
              <a:rPr lang="et-EE" sz="1200" dirty="0" err="1">
                <a:latin typeface="Arial"/>
                <a:ea typeface="Arial"/>
                <a:cs typeface="Arial"/>
                <a:sym typeface="Arial"/>
              </a:rPr>
              <a:t>to</a:t>
            </a:r>
            <a:r>
              <a:rPr lang="et-EE" sz="1200" dirty="0">
                <a:latin typeface="Arial"/>
                <a:ea typeface="Arial"/>
                <a:cs typeface="Arial"/>
                <a:sym typeface="Arial"/>
              </a:rPr>
              <a:t> a </a:t>
            </a:r>
            <a:r>
              <a:rPr lang="et-EE" sz="1200" dirty="0" err="1">
                <a:latin typeface="Arial"/>
                <a:ea typeface="Arial"/>
                <a:cs typeface="Arial"/>
                <a:sym typeface="Arial"/>
              </a:rPr>
              <a:t>whole</a:t>
            </a:r>
            <a:r>
              <a:rPr lang="et-EE" sz="1200" dirty="0">
                <a:latin typeface="Arial"/>
                <a:ea typeface="Arial"/>
                <a:cs typeface="Arial"/>
                <a:sym typeface="Arial"/>
              </a:rPr>
              <a:t> of </a:t>
            </a:r>
            <a:r>
              <a:rPr lang="et-EE" sz="1200" dirty="0" err="1">
                <a:latin typeface="Arial"/>
                <a:ea typeface="Arial"/>
                <a:cs typeface="Arial"/>
                <a:sym typeface="Arial"/>
              </a:rPr>
              <a:t>ministry</a:t>
            </a:r>
            <a:r>
              <a:rPr lang="et-EE" sz="1200" dirty="0">
                <a:latin typeface="Arial"/>
                <a:ea typeface="Arial"/>
                <a:cs typeface="Arial"/>
                <a:sym typeface="Arial"/>
              </a:rPr>
              <a:t> </a:t>
            </a:r>
            <a:r>
              <a:rPr lang="et-EE" sz="1200" dirty="0" err="1">
                <a:latin typeface="Arial"/>
                <a:ea typeface="Arial"/>
                <a:cs typeface="Arial"/>
                <a:sym typeface="Arial"/>
              </a:rPr>
              <a:t>view</a:t>
            </a:r>
            <a:r>
              <a:rPr lang="et-EE" sz="1200" dirty="0">
                <a:latin typeface="Arial"/>
                <a:ea typeface="Arial"/>
                <a:cs typeface="Arial"/>
                <a:sym typeface="Arial"/>
              </a:rPr>
              <a:t>. </a:t>
            </a:r>
            <a:r>
              <a:rPr lang="et-EE" sz="1200" dirty="0" err="1">
                <a:latin typeface="Arial"/>
                <a:ea typeface="Arial"/>
                <a:cs typeface="Arial"/>
                <a:sym typeface="Arial"/>
              </a:rPr>
              <a:t>This</a:t>
            </a:r>
            <a:r>
              <a:rPr lang="et-EE" sz="1200" dirty="0">
                <a:latin typeface="Arial"/>
                <a:ea typeface="Arial"/>
                <a:cs typeface="Arial"/>
                <a:sym typeface="Arial"/>
              </a:rPr>
              <a:t> </a:t>
            </a:r>
            <a:r>
              <a:rPr lang="et-EE" sz="1200" dirty="0" err="1">
                <a:latin typeface="Arial"/>
                <a:ea typeface="Arial"/>
                <a:cs typeface="Arial"/>
                <a:sym typeface="Arial"/>
              </a:rPr>
              <a:t>makes</a:t>
            </a:r>
            <a:r>
              <a:rPr lang="et-EE" sz="1200" dirty="0">
                <a:latin typeface="Arial"/>
                <a:ea typeface="Arial"/>
                <a:cs typeface="Arial"/>
                <a:sym typeface="Arial"/>
              </a:rPr>
              <a:t> </a:t>
            </a:r>
            <a:r>
              <a:rPr lang="et-EE" sz="1200" dirty="0" err="1">
                <a:latin typeface="Arial"/>
                <a:ea typeface="Arial"/>
                <a:cs typeface="Arial"/>
                <a:sym typeface="Arial"/>
              </a:rPr>
              <a:t>it</a:t>
            </a:r>
            <a:r>
              <a:rPr lang="et-EE" sz="1200" dirty="0">
                <a:latin typeface="Arial"/>
                <a:ea typeface="Arial"/>
                <a:cs typeface="Arial"/>
                <a:sym typeface="Arial"/>
              </a:rPr>
              <a:t> </a:t>
            </a:r>
            <a:r>
              <a:rPr lang="et-EE" sz="1200" dirty="0" err="1">
                <a:latin typeface="Arial"/>
                <a:ea typeface="Arial"/>
                <a:cs typeface="Arial"/>
                <a:sym typeface="Arial"/>
              </a:rPr>
              <a:t>easier</a:t>
            </a:r>
            <a:r>
              <a:rPr lang="et-EE" sz="1200" dirty="0">
                <a:latin typeface="Arial"/>
                <a:ea typeface="Arial"/>
                <a:cs typeface="Arial"/>
                <a:sym typeface="Arial"/>
              </a:rPr>
              <a:t> </a:t>
            </a:r>
            <a:r>
              <a:rPr lang="et-EE" sz="1200" dirty="0" err="1">
                <a:latin typeface="Arial"/>
                <a:ea typeface="Arial"/>
                <a:cs typeface="Arial"/>
                <a:sym typeface="Arial"/>
              </a:rPr>
              <a:t>to</a:t>
            </a:r>
            <a:r>
              <a:rPr lang="et-EE" sz="1200" dirty="0">
                <a:latin typeface="Arial"/>
                <a:ea typeface="Arial"/>
                <a:cs typeface="Arial"/>
                <a:sym typeface="Arial"/>
              </a:rPr>
              <a:t> </a:t>
            </a:r>
            <a:r>
              <a:rPr lang="et-EE" sz="1200" dirty="0" err="1">
                <a:latin typeface="Arial"/>
                <a:ea typeface="Arial"/>
                <a:cs typeface="Arial"/>
                <a:sym typeface="Arial"/>
              </a:rPr>
              <a:t>unify</a:t>
            </a:r>
            <a:r>
              <a:rPr lang="et-EE" sz="1200" dirty="0">
                <a:latin typeface="Arial"/>
                <a:ea typeface="Arial"/>
                <a:cs typeface="Arial"/>
                <a:sym typeface="Arial"/>
              </a:rPr>
              <a:t> </a:t>
            </a:r>
            <a:r>
              <a:rPr lang="et-EE" sz="1200" dirty="0" err="1">
                <a:latin typeface="Arial"/>
                <a:ea typeface="Arial"/>
                <a:cs typeface="Arial"/>
                <a:sym typeface="Arial"/>
              </a:rPr>
              <a:t>systems</a:t>
            </a:r>
            <a:r>
              <a:rPr lang="et-EE" sz="1200" dirty="0">
                <a:latin typeface="Arial"/>
                <a:ea typeface="Arial"/>
                <a:cs typeface="Arial"/>
                <a:sym typeface="Arial"/>
              </a:rPr>
              <a:t> and grant a </a:t>
            </a:r>
            <a:r>
              <a:rPr lang="et-EE" sz="1200" dirty="0" err="1">
                <a:latin typeface="Arial"/>
                <a:ea typeface="Arial"/>
                <a:cs typeface="Arial"/>
                <a:sym typeface="Arial"/>
              </a:rPr>
              <a:t>greater</a:t>
            </a:r>
            <a:r>
              <a:rPr lang="et-EE" sz="1200" dirty="0">
                <a:latin typeface="Arial"/>
                <a:ea typeface="Arial"/>
                <a:cs typeface="Arial"/>
                <a:sym typeface="Arial"/>
              </a:rPr>
              <a:t> </a:t>
            </a:r>
            <a:r>
              <a:rPr lang="et-EE" sz="1200" dirty="0" err="1">
                <a:latin typeface="Arial"/>
                <a:ea typeface="Arial"/>
                <a:cs typeface="Arial"/>
                <a:sym typeface="Arial"/>
              </a:rPr>
              <a:t>level</a:t>
            </a:r>
            <a:r>
              <a:rPr lang="et-EE" sz="1200" dirty="0">
                <a:latin typeface="Arial"/>
                <a:ea typeface="Arial"/>
                <a:cs typeface="Arial"/>
                <a:sym typeface="Arial"/>
              </a:rPr>
              <a:t> of </a:t>
            </a:r>
            <a:r>
              <a:rPr lang="et-EE" sz="1200" dirty="0" err="1">
                <a:latin typeface="Arial"/>
                <a:ea typeface="Arial"/>
                <a:cs typeface="Arial"/>
                <a:sym typeface="Arial"/>
              </a:rPr>
              <a:t>clarity</a:t>
            </a:r>
            <a:r>
              <a:rPr lang="et-EE" sz="1200" dirty="0">
                <a:latin typeface="Arial"/>
                <a:ea typeface="Arial"/>
                <a:cs typeface="Arial"/>
                <a:sym typeface="Arial"/>
              </a:rPr>
              <a:t>. </a:t>
            </a:r>
            <a:r>
              <a:rPr lang="et-EE" sz="1200" dirty="0" err="1">
                <a:latin typeface="Arial"/>
                <a:ea typeface="Arial"/>
                <a:cs typeface="Arial"/>
                <a:sym typeface="Arial"/>
              </a:rPr>
              <a:t>Since</a:t>
            </a:r>
            <a:r>
              <a:rPr lang="et-EE" sz="1200" dirty="0">
                <a:latin typeface="Arial"/>
                <a:ea typeface="Arial"/>
                <a:cs typeface="Arial"/>
                <a:sym typeface="Arial"/>
              </a:rPr>
              <a:t> </a:t>
            </a:r>
            <a:r>
              <a:rPr lang="et-EE" sz="1200" dirty="0" err="1">
                <a:latin typeface="Arial"/>
                <a:ea typeface="Arial"/>
                <a:cs typeface="Arial"/>
                <a:sym typeface="Arial"/>
              </a:rPr>
              <a:t>we</a:t>
            </a:r>
            <a:r>
              <a:rPr lang="et-EE" sz="1200" dirty="0">
                <a:latin typeface="Arial"/>
                <a:ea typeface="Arial"/>
                <a:cs typeface="Arial"/>
                <a:sym typeface="Arial"/>
              </a:rPr>
              <a:t> have </a:t>
            </a:r>
            <a:r>
              <a:rPr lang="et-EE" sz="1200" dirty="0" err="1">
                <a:latin typeface="Arial"/>
                <a:ea typeface="Arial"/>
                <a:cs typeface="Arial"/>
                <a:sym typeface="Arial"/>
              </a:rPr>
              <a:t>grown</a:t>
            </a:r>
            <a:r>
              <a:rPr lang="et-EE" sz="1200" dirty="0">
                <a:latin typeface="Arial"/>
                <a:ea typeface="Arial"/>
                <a:cs typeface="Arial"/>
                <a:sym typeface="Arial"/>
              </a:rPr>
              <a:t> </a:t>
            </a:r>
            <a:r>
              <a:rPr lang="et-EE" sz="1200" dirty="0" err="1">
                <a:latin typeface="Arial"/>
                <a:ea typeface="Arial"/>
                <a:cs typeface="Arial"/>
                <a:sym typeface="Arial"/>
              </a:rPr>
              <a:t>since</a:t>
            </a:r>
            <a:r>
              <a:rPr lang="et-EE" sz="1200" dirty="0">
                <a:latin typeface="Arial"/>
                <a:ea typeface="Arial"/>
                <a:cs typeface="Arial"/>
                <a:sym typeface="Arial"/>
              </a:rPr>
              <a:t> 2005 and instead of a </a:t>
            </a:r>
            <a:r>
              <a:rPr lang="et-EE" sz="1200" dirty="0" err="1">
                <a:latin typeface="Arial"/>
                <a:ea typeface="Arial"/>
                <a:cs typeface="Arial"/>
                <a:sym typeface="Arial"/>
              </a:rPr>
              <a:t>local</a:t>
            </a:r>
            <a:r>
              <a:rPr lang="et-EE" sz="1200" dirty="0">
                <a:latin typeface="Arial"/>
                <a:ea typeface="Arial"/>
                <a:cs typeface="Arial"/>
                <a:sym typeface="Arial"/>
              </a:rPr>
              <a:t> </a:t>
            </a:r>
            <a:r>
              <a:rPr lang="et-EE" sz="1200" dirty="0" err="1">
                <a:latin typeface="Arial"/>
                <a:ea typeface="Arial"/>
                <a:cs typeface="Arial"/>
                <a:sym typeface="Arial"/>
              </a:rPr>
              <a:t>level</a:t>
            </a:r>
            <a:r>
              <a:rPr lang="et-EE" sz="1200" dirty="0">
                <a:latin typeface="Arial"/>
                <a:ea typeface="Arial"/>
                <a:cs typeface="Arial"/>
                <a:sym typeface="Arial"/>
              </a:rPr>
              <a:t> </a:t>
            </a:r>
            <a:r>
              <a:rPr lang="et-EE" sz="1200" dirty="0" err="1">
                <a:latin typeface="Arial"/>
                <a:ea typeface="Arial"/>
                <a:cs typeface="Arial"/>
                <a:sym typeface="Arial"/>
              </a:rPr>
              <a:t>view</a:t>
            </a:r>
            <a:r>
              <a:rPr lang="et-EE" sz="1200" dirty="0">
                <a:latin typeface="Arial"/>
                <a:ea typeface="Arial"/>
                <a:cs typeface="Arial"/>
                <a:sym typeface="Arial"/>
              </a:rPr>
              <a:t> </a:t>
            </a:r>
            <a:r>
              <a:rPr lang="et-EE" sz="1200" dirty="0" err="1">
                <a:latin typeface="Arial"/>
                <a:ea typeface="Arial"/>
                <a:cs typeface="Arial"/>
                <a:sym typeface="Arial"/>
              </a:rPr>
              <a:t>we</a:t>
            </a:r>
            <a:r>
              <a:rPr lang="et-EE" sz="1200" dirty="0">
                <a:latin typeface="Arial"/>
                <a:ea typeface="Arial"/>
                <a:cs typeface="Arial"/>
                <a:sym typeface="Arial"/>
              </a:rPr>
              <a:t> need </a:t>
            </a:r>
            <a:r>
              <a:rPr lang="et-EE" sz="1200" dirty="0" err="1">
                <a:latin typeface="Arial"/>
                <a:ea typeface="Arial"/>
                <a:cs typeface="Arial"/>
                <a:sym typeface="Arial"/>
              </a:rPr>
              <a:t>to</a:t>
            </a:r>
            <a:r>
              <a:rPr lang="et-EE" sz="1200" dirty="0">
                <a:latin typeface="Arial"/>
                <a:ea typeface="Arial"/>
                <a:cs typeface="Arial"/>
                <a:sym typeface="Arial"/>
              </a:rPr>
              <a:t> take </a:t>
            </a:r>
            <a:r>
              <a:rPr lang="et-EE" sz="1200" dirty="0" err="1">
                <a:latin typeface="Arial"/>
                <a:ea typeface="Arial"/>
                <a:cs typeface="Arial"/>
                <a:sym typeface="Arial"/>
              </a:rPr>
              <a:t>into</a:t>
            </a:r>
            <a:r>
              <a:rPr lang="et-EE" sz="1200" dirty="0">
                <a:latin typeface="Arial"/>
                <a:ea typeface="Arial"/>
                <a:cs typeface="Arial"/>
                <a:sym typeface="Arial"/>
              </a:rPr>
              <a:t> </a:t>
            </a:r>
            <a:r>
              <a:rPr lang="et-EE" sz="1200" dirty="0" err="1">
                <a:latin typeface="Arial"/>
                <a:ea typeface="Arial"/>
                <a:cs typeface="Arial"/>
                <a:sym typeface="Arial"/>
              </a:rPr>
              <a:t>account</a:t>
            </a:r>
            <a:r>
              <a:rPr lang="et-EE" sz="1200" dirty="0">
                <a:latin typeface="Arial"/>
                <a:ea typeface="Arial"/>
                <a:cs typeface="Arial"/>
                <a:sym typeface="Arial"/>
              </a:rPr>
              <a:t> a pan-</a:t>
            </a:r>
            <a:r>
              <a:rPr lang="et-EE" sz="1200" dirty="0" err="1">
                <a:latin typeface="Arial"/>
                <a:ea typeface="Arial"/>
                <a:cs typeface="Arial"/>
                <a:sym typeface="Arial"/>
              </a:rPr>
              <a:t>European</a:t>
            </a:r>
            <a:r>
              <a:rPr lang="et-EE" sz="1200" dirty="0">
                <a:latin typeface="Arial"/>
                <a:ea typeface="Arial"/>
                <a:cs typeface="Arial"/>
                <a:sym typeface="Arial"/>
              </a:rPr>
              <a:t> </a:t>
            </a:r>
            <a:r>
              <a:rPr lang="et-EE" sz="1200" dirty="0" err="1">
                <a:latin typeface="Arial"/>
                <a:ea typeface="Arial"/>
                <a:cs typeface="Arial"/>
                <a:sym typeface="Arial"/>
              </a:rPr>
              <a:t>view</a:t>
            </a:r>
            <a:r>
              <a:rPr lang="et-EE" sz="1200" dirty="0">
                <a:latin typeface="Arial"/>
                <a:ea typeface="Arial"/>
                <a:cs typeface="Arial"/>
                <a:sym typeface="Arial"/>
              </a:rPr>
              <a:t> </a:t>
            </a:r>
            <a:r>
              <a:rPr lang="et-EE" sz="1200" dirty="0" err="1">
                <a:latin typeface="Arial"/>
                <a:ea typeface="Arial"/>
                <a:cs typeface="Arial"/>
                <a:sym typeface="Arial"/>
              </a:rPr>
              <a:t>where</a:t>
            </a:r>
            <a:r>
              <a:rPr lang="et-EE" sz="1200" dirty="0">
                <a:latin typeface="Arial"/>
                <a:ea typeface="Arial"/>
                <a:cs typeface="Arial"/>
                <a:sym typeface="Arial"/>
              </a:rPr>
              <a:t> </a:t>
            </a:r>
            <a:r>
              <a:rPr lang="et-EE" sz="1200" dirty="0" err="1">
                <a:latin typeface="Arial"/>
                <a:ea typeface="Arial"/>
                <a:cs typeface="Arial"/>
                <a:sym typeface="Arial"/>
              </a:rPr>
              <a:t>we</a:t>
            </a:r>
            <a:r>
              <a:rPr lang="et-EE" sz="1200" dirty="0">
                <a:latin typeface="Arial"/>
                <a:ea typeface="Arial"/>
                <a:cs typeface="Arial"/>
                <a:sym typeface="Arial"/>
              </a:rPr>
              <a:t>, </a:t>
            </a:r>
            <a:r>
              <a:rPr lang="et-EE" sz="1200" dirty="0" err="1">
                <a:latin typeface="Arial"/>
                <a:ea typeface="Arial"/>
                <a:cs typeface="Arial"/>
                <a:sym typeface="Arial"/>
              </a:rPr>
              <a:t>similarly</a:t>
            </a:r>
            <a:r>
              <a:rPr lang="et-EE" sz="1200" dirty="0">
                <a:latin typeface="Arial"/>
                <a:ea typeface="Arial"/>
                <a:cs typeface="Arial"/>
                <a:sym typeface="Arial"/>
              </a:rPr>
              <a:t> </a:t>
            </a:r>
            <a:r>
              <a:rPr lang="et-EE" sz="1200" dirty="0" err="1">
                <a:latin typeface="Arial"/>
                <a:ea typeface="Arial"/>
                <a:cs typeface="Arial"/>
                <a:sym typeface="Arial"/>
              </a:rPr>
              <a:t>to</a:t>
            </a:r>
            <a:r>
              <a:rPr lang="et-EE" sz="1200" dirty="0">
                <a:latin typeface="Arial"/>
                <a:ea typeface="Arial"/>
                <a:cs typeface="Arial"/>
                <a:sym typeface="Arial"/>
              </a:rPr>
              <a:t> </a:t>
            </a:r>
            <a:r>
              <a:rPr lang="et-EE" sz="1200" dirty="0" err="1">
                <a:latin typeface="Arial"/>
                <a:ea typeface="Arial"/>
                <a:cs typeface="Arial"/>
                <a:sym typeface="Arial"/>
              </a:rPr>
              <a:t>our</a:t>
            </a:r>
            <a:r>
              <a:rPr lang="et-EE" sz="1200" dirty="0">
                <a:latin typeface="Arial"/>
                <a:ea typeface="Arial"/>
                <a:cs typeface="Arial"/>
                <a:sym typeface="Arial"/>
              </a:rPr>
              <a:t> </a:t>
            </a:r>
            <a:r>
              <a:rPr lang="et-EE" sz="1200" dirty="0" err="1">
                <a:latin typeface="Arial"/>
                <a:ea typeface="Arial"/>
                <a:cs typeface="Arial"/>
                <a:sym typeface="Arial"/>
              </a:rPr>
              <a:t>private</a:t>
            </a:r>
            <a:r>
              <a:rPr lang="et-EE" sz="1200" dirty="0">
                <a:latin typeface="Arial"/>
                <a:ea typeface="Arial"/>
                <a:cs typeface="Arial"/>
                <a:sym typeface="Arial"/>
              </a:rPr>
              <a:t> </a:t>
            </a:r>
            <a:r>
              <a:rPr lang="et-EE" sz="1200" dirty="0" err="1">
                <a:latin typeface="Arial"/>
                <a:ea typeface="Arial"/>
                <a:cs typeface="Arial"/>
                <a:sym typeface="Arial"/>
              </a:rPr>
              <a:t>sector</a:t>
            </a:r>
            <a:r>
              <a:rPr lang="et-EE" sz="1200" dirty="0">
                <a:latin typeface="Arial"/>
                <a:ea typeface="Arial"/>
                <a:cs typeface="Arial"/>
                <a:sym typeface="Arial"/>
              </a:rPr>
              <a:t> take aim at </a:t>
            </a:r>
            <a:r>
              <a:rPr lang="et-EE" sz="1200" dirty="0" err="1">
                <a:latin typeface="Arial"/>
                <a:ea typeface="Arial"/>
                <a:cs typeface="Arial"/>
                <a:sym typeface="Arial"/>
              </a:rPr>
              <a:t>becoming</a:t>
            </a:r>
            <a:r>
              <a:rPr lang="et-EE" sz="1200" dirty="0">
                <a:latin typeface="Arial"/>
                <a:ea typeface="Arial"/>
                <a:cs typeface="Arial"/>
                <a:sym typeface="Arial"/>
              </a:rPr>
              <a:t> </a:t>
            </a:r>
            <a:r>
              <a:rPr lang="et-EE" sz="1200" dirty="0" err="1">
                <a:latin typeface="Arial"/>
                <a:ea typeface="Arial"/>
                <a:cs typeface="Arial"/>
                <a:sym typeface="Arial"/>
              </a:rPr>
              <a:t>global</a:t>
            </a:r>
            <a:r>
              <a:rPr lang="et-EE" sz="1200" dirty="0">
                <a:latin typeface="Arial"/>
                <a:ea typeface="Arial"/>
                <a:cs typeface="Arial"/>
                <a:sym typeface="Arial"/>
              </a:rPr>
              <a:t>. </a:t>
            </a:r>
            <a:r>
              <a:rPr lang="et-EE" sz="1200" dirty="0" err="1">
                <a:latin typeface="Arial"/>
                <a:ea typeface="Arial"/>
                <a:cs typeface="Arial"/>
                <a:sym typeface="Arial"/>
              </a:rPr>
              <a:t>From</a:t>
            </a:r>
            <a:r>
              <a:rPr lang="et-EE" sz="1200" dirty="0">
                <a:latin typeface="Arial"/>
                <a:ea typeface="Arial"/>
                <a:cs typeface="Arial"/>
                <a:sym typeface="Arial"/>
              </a:rPr>
              <a:t> </a:t>
            </a:r>
            <a:r>
              <a:rPr lang="et-EE" sz="1200" dirty="0" err="1">
                <a:latin typeface="Arial"/>
                <a:ea typeface="Arial"/>
                <a:cs typeface="Arial"/>
                <a:sym typeface="Arial"/>
              </a:rPr>
              <a:t>an</a:t>
            </a:r>
            <a:r>
              <a:rPr lang="et-EE" sz="1200" dirty="0">
                <a:latin typeface="Arial"/>
                <a:ea typeface="Arial"/>
                <a:cs typeface="Arial"/>
                <a:sym typeface="Arial"/>
              </a:rPr>
              <a:t> </a:t>
            </a:r>
            <a:r>
              <a:rPr lang="et-EE" sz="1200" dirty="0" err="1">
                <a:latin typeface="Arial"/>
                <a:ea typeface="Arial"/>
                <a:cs typeface="Arial"/>
                <a:sym typeface="Arial"/>
              </a:rPr>
              <a:t>economic</a:t>
            </a:r>
            <a:r>
              <a:rPr lang="et-EE" sz="1200" dirty="0">
                <a:latin typeface="Arial"/>
                <a:ea typeface="Arial"/>
                <a:cs typeface="Arial"/>
                <a:sym typeface="Arial"/>
              </a:rPr>
              <a:t> side of </a:t>
            </a:r>
            <a:r>
              <a:rPr lang="et-EE" sz="1200" dirty="0" err="1">
                <a:latin typeface="Arial"/>
                <a:ea typeface="Arial"/>
                <a:cs typeface="Arial"/>
                <a:sym typeface="Arial"/>
              </a:rPr>
              <a:t>things</a:t>
            </a:r>
            <a:r>
              <a:rPr lang="et-EE" sz="1200" dirty="0">
                <a:latin typeface="Arial"/>
                <a:ea typeface="Arial"/>
                <a:cs typeface="Arial"/>
                <a:sym typeface="Arial"/>
              </a:rPr>
              <a:t> JDM </a:t>
            </a:r>
            <a:r>
              <a:rPr lang="et-EE" sz="1200" dirty="0" err="1">
                <a:latin typeface="Arial"/>
                <a:ea typeface="Arial"/>
                <a:cs typeface="Arial"/>
                <a:sym typeface="Arial"/>
              </a:rPr>
              <a:t>helps</a:t>
            </a:r>
            <a:r>
              <a:rPr lang="et-EE" sz="1200" dirty="0">
                <a:latin typeface="Arial"/>
                <a:ea typeface="Arial"/>
                <a:cs typeface="Arial"/>
                <a:sym typeface="Arial"/>
              </a:rPr>
              <a:t> </a:t>
            </a:r>
            <a:r>
              <a:rPr lang="et-EE" sz="1200" dirty="0" err="1">
                <a:latin typeface="Arial"/>
                <a:ea typeface="Arial"/>
                <a:cs typeface="Arial"/>
                <a:sym typeface="Arial"/>
              </a:rPr>
              <a:t>us</a:t>
            </a:r>
            <a:r>
              <a:rPr lang="et-EE" sz="1200" dirty="0">
                <a:latin typeface="Arial"/>
                <a:ea typeface="Arial"/>
                <a:cs typeface="Arial"/>
                <a:sym typeface="Arial"/>
              </a:rPr>
              <a:t> </a:t>
            </a:r>
            <a:r>
              <a:rPr lang="et-EE" sz="1200" dirty="0" err="1">
                <a:latin typeface="Arial"/>
                <a:ea typeface="Arial"/>
                <a:cs typeface="Arial"/>
                <a:sym typeface="Arial"/>
              </a:rPr>
              <a:t>consolidate</a:t>
            </a:r>
            <a:r>
              <a:rPr lang="et-EE" sz="1200" dirty="0">
                <a:latin typeface="Arial"/>
                <a:ea typeface="Arial"/>
                <a:cs typeface="Arial"/>
                <a:sym typeface="Arial"/>
              </a:rPr>
              <a:t> </a:t>
            </a:r>
            <a:r>
              <a:rPr lang="et-EE" sz="1200" dirty="0" err="1">
                <a:latin typeface="Arial"/>
                <a:ea typeface="Arial"/>
                <a:cs typeface="Arial"/>
                <a:sym typeface="Arial"/>
              </a:rPr>
              <a:t>services</a:t>
            </a:r>
            <a:r>
              <a:rPr lang="et-EE" sz="1200" dirty="0">
                <a:latin typeface="Arial"/>
                <a:ea typeface="Arial"/>
                <a:cs typeface="Arial"/>
                <a:sym typeface="Arial"/>
              </a:rPr>
              <a:t> and </a:t>
            </a:r>
            <a:r>
              <a:rPr lang="et-EE" sz="1200" dirty="0" err="1">
                <a:latin typeface="Arial"/>
                <a:ea typeface="Arial"/>
                <a:cs typeface="Arial"/>
                <a:sym typeface="Arial"/>
              </a:rPr>
              <a:t>retain</a:t>
            </a:r>
            <a:r>
              <a:rPr lang="et-EE" sz="1200" dirty="0">
                <a:latin typeface="Arial"/>
                <a:ea typeface="Arial"/>
                <a:cs typeface="Arial"/>
                <a:sym typeface="Arial"/>
              </a:rPr>
              <a:t>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high</a:t>
            </a:r>
            <a:r>
              <a:rPr lang="et-EE" sz="1200" dirty="0">
                <a:latin typeface="Arial"/>
                <a:ea typeface="Arial"/>
                <a:cs typeface="Arial"/>
                <a:sym typeface="Arial"/>
              </a:rPr>
              <a:t> </a:t>
            </a:r>
            <a:r>
              <a:rPr lang="et-EE" sz="1200" dirty="0" err="1">
                <a:latin typeface="Arial"/>
                <a:ea typeface="Arial"/>
                <a:cs typeface="Arial"/>
                <a:sym typeface="Arial"/>
              </a:rPr>
              <a:t>quality</a:t>
            </a:r>
            <a:r>
              <a:rPr lang="et-EE" sz="1200" dirty="0">
                <a:latin typeface="Arial"/>
                <a:ea typeface="Arial"/>
                <a:cs typeface="Arial"/>
                <a:sym typeface="Arial"/>
              </a:rPr>
              <a:t> </a:t>
            </a:r>
            <a:r>
              <a:rPr lang="et-EE" sz="1200" dirty="0" err="1">
                <a:latin typeface="Arial"/>
                <a:ea typeface="Arial"/>
                <a:cs typeface="Arial"/>
                <a:sym typeface="Arial"/>
              </a:rPr>
              <a:t>we</a:t>
            </a:r>
            <a:r>
              <a:rPr lang="et-EE" sz="1200" dirty="0">
                <a:latin typeface="Arial"/>
                <a:ea typeface="Arial"/>
                <a:cs typeface="Arial"/>
                <a:sym typeface="Arial"/>
              </a:rPr>
              <a:t> </a:t>
            </a:r>
            <a:r>
              <a:rPr lang="et-EE" sz="1200" dirty="0" err="1">
                <a:latin typeface="Arial"/>
                <a:ea typeface="Arial"/>
                <a:cs typeface="Arial"/>
                <a:sym typeface="Arial"/>
              </a:rPr>
              <a:t>offer</a:t>
            </a:r>
            <a:r>
              <a:rPr lang="et-EE" sz="1200" dirty="0">
                <a:latin typeface="Arial"/>
                <a:ea typeface="Arial"/>
                <a:cs typeface="Arial"/>
                <a:sym typeface="Arial"/>
              </a:rPr>
              <a:t>. </a:t>
            </a:r>
          </a:p>
          <a:p>
            <a:pPr marL="0" lvl="0" indent="0" algn="l" rtl="0">
              <a:lnSpc>
                <a:spcPct val="114000"/>
              </a:lnSpc>
              <a:spcBef>
                <a:spcPts val="0"/>
              </a:spcBef>
              <a:spcAft>
                <a:spcPts val="0"/>
              </a:spcAft>
              <a:buSzPts val="1400"/>
              <a:buNone/>
            </a:pP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r>
              <a:rPr lang="et-EE" sz="1200" dirty="0">
                <a:latin typeface="Arial"/>
                <a:ea typeface="Arial"/>
                <a:cs typeface="Arial"/>
                <a:sym typeface="Arial"/>
              </a:rPr>
              <a:t>NEW STRUCTURE:</a:t>
            </a:r>
          </a:p>
          <a:p>
            <a:pPr marL="0" lvl="0" indent="0" algn="l" rtl="0">
              <a:lnSpc>
                <a:spcPct val="114000"/>
              </a:lnSpc>
              <a:spcBef>
                <a:spcPts val="0"/>
              </a:spcBef>
              <a:spcAft>
                <a:spcPts val="0"/>
              </a:spcAft>
              <a:buSzPts val="1400"/>
              <a:buNone/>
            </a:pPr>
            <a:r>
              <a:rPr lang="et-EE" sz="1200" dirty="0">
                <a:latin typeface="Arial"/>
                <a:ea typeface="Arial"/>
                <a:cs typeface="Arial"/>
                <a:sym typeface="Arial"/>
              </a:rPr>
              <a:t>CIO 1 – DIGITAL GOVERNMENT (</a:t>
            </a:r>
            <a:r>
              <a:rPr lang="et-EE" sz="1200" dirty="0" err="1">
                <a:latin typeface="Arial"/>
                <a:ea typeface="Arial"/>
                <a:cs typeface="Arial"/>
                <a:sym typeface="Arial"/>
              </a:rPr>
              <a:t>legislation</a:t>
            </a:r>
            <a:r>
              <a:rPr lang="et-EE" sz="1200" dirty="0">
                <a:latin typeface="Arial"/>
                <a:ea typeface="Arial"/>
                <a:cs typeface="Arial"/>
                <a:sym typeface="Arial"/>
              </a:rPr>
              <a:t>, </a:t>
            </a:r>
            <a:r>
              <a:rPr lang="et-EE" sz="1200" dirty="0" err="1">
                <a:latin typeface="Arial"/>
                <a:ea typeface="Arial"/>
                <a:cs typeface="Arial"/>
                <a:sym typeface="Arial"/>
              </a:rPr>
              <a:t>public-facing</a:t>
            </a:r>
            <a:r>
              <a:rPr lang="et-EE" sz="1200" dirty="0">
                <a:latin typeface="Arial"/>
                <a:ea typeface="Arial"/>
                <a:cs typeface="Arial"/>
                <a:sym typeface="Arial"/>
              </a:rPr>
              <a:t>)</a:t>
            </a:r>
          </a:p>
          <a:p>
            <a:pPr marL="0" lvl="0" indent="0" algn="l" rtl="0">
              <a:lnSpc>
                <a:spcPct val="114000"/>
              </a:lnSpc>
              <a:spcBef>
                <a:spcPts val="0"/>
              </a:spcBef>
              <a:spcAft>
                <a:spcPts val="0"/>
              </a:spcAft>
              <a:buSzPts val="1400"/>
              <a:buNone/>
            </a:pPr>
            <a:r>
              <a:rPr lang="et-EE" sz="1200" dirty="0">
                <a:latin typeface="Arial"/>
                <a:ea typeface="Arial"/>
                <a:cs typeface="Arial"/>
                <a:sym typeface="Arial"/>
              </a:rPr>
              <a:t>CIO 2 TECHNOLOGY, CYBER, CONNECTIVITY</a:t>
            </a:r>
          </a:p>
          <a:p>
            <a:pPr marL="0" lvl="0" indent="0" algn="l" rtl="0">
              <a:lnSpc>
                <a:spcPct val="114000"/>
              </a:lnSpc>
              <a:spcBef>
                <a:spcPts val="0"/>
              </a:spcBef>
              <a:spcAft>
                <a:spcPts val="0"/>
              </a:spcAft>
              <a:buSzPts val="1400"/>
              <a:buNone/>
            </a:pPr>
            <a:r>
              <a:rPr lang="et-EE" sz="1200" dirty="0">
                <a:latin typeface="Arial"/>
                <a:ea typeface="Arial"/>
                <a:cs typeface="Arial"/>
                <a:sym typeface="Arial"/>
              </a:rPr>
              <a:t>RIA – </a:t>
            </a:r>
            <a:r>
              <a:rPr lang="et-EE" sz="1200" dirty="0" err="1">
                <a:latin typeface="Arial"/>
                <a:ea typeface="Arial"/>
                <a:cs typeface="Arial"/>
                <a:sym typeface="Arial"/>
              </a:rPr>
              <a:t>dual</a:t>
            </a:r>
            <a:r>
              <a:rPr lang="et-EE" sz="1200" dirty="0">
                <a:latin typeface="Arial"/>
                <a:ea typeface="Arial"/>
                <a:cs typeface="Arial"/>
                <a:sym typeface="Arial"/>
              </a:rPr>
              <a:t> </a:t>
            </a:r>
            <a:r>
              <a:rPr lang="et-EE" sz="1200" dirty="0" err="1">
                <a:latin typeface="Arial"/>
                <a:ea typeface="Arial"/>
                <a:cs typeface="Arial"/>
                <a:sym typeface="Arial"/>
              </a:rPr>
              <a:t>governance</a:t>
            </a:r>
            <a:r>
              <a:rPr lang="et-EE" sz="1200" dirty="0">
                <a:latin typeface="Arial"/>
                <a:ea typeface="Arial"/>
                <a:cs typeface="Arial"/>
                <a:sym typeface="Arial"/>
              </a:rPr>
              <a:t> (TTJA </a:t>
            </a:r>
            <a:r>
              <a:rPr lang="et-EE" sz="1200" dirty="0" err="1">
                <a:latin typeface="Arial"/>
                <a:ea typeface="Arial"/>
                <a:cs typeface="Arial"/>
                <a:sym typeface="Arial"/>
              </a:rPr>
              <a:t>stays</a:t>
            </a:r>
            <a:r>
              <a:rPr lang="et-EE" sz="1200" dirty="0">
                <a:latin typeface="Arial"/>
                <a:ea typeface="Arial"/>
                <a:cs typeface="Arial"/>
                <a:sym typeface="Arial"/>
              </a:rPr>
              <a:t> </a:t>
            </a:r>
            <a:r>
              <a:rPr lang="et-EE" sz="1200" dirty="0" err="1">
                <a:latin typeface="Arial"/>
                <a:ea typeface="Arial"/>
                <a:cs typeface="Arial"/>
                <a:sym typeface="Arial"/>
              </a:rPr>
              <a:t>under</a:t>
            </a:r>
            <a:r>
              <a:rPr lang="et-EE" sz="1200" dirty="0">
                <a:latin typeface="Arial"/>
                <a:ea typeface="Arial"/>
                <a:cs typeface="Arial"/>
                <a:sym typeface="Arial"/>
              </a:rPr>
              <a:t> MKM, RIA and RIT </a:t>
            </a:r>
            <a:r>
              <a:rPr lang="et-EE" sz="1200" dirty="0" err="1">
                <a:latin typeface="Arial"/>
                <a:ea typeface="Arial"/>
                <a:cs typeface="Arial"/>
                <a:sym typeface="Arial"/>
              </a:rPr>
              <a:t>under</a:t>
            </a:r>
            <a:r>
              <a:rPr lang="et-EE" sz="1200" dirty="0">
                <a:latin typeface="Arial"/>
                <a:ea typeface="Arial"/>
                <a:cs typeface="Arial"/>
                <a:sym typeface="Arial"/>
              </a:rPr>
              <a:t> JDM)</a:t>
            </a:r>
          </a:p>
          <a:p>
            <a:pPr marL="0" lvl="0" indent="0" algn="l" rtl="0">
              <a:lnSpc>
                <a:spcPct val="114000"/>
              </a:lnSpc>
              <a:spcBef>
                <a:spcPts val="0"/>
              </a:spcBef>
              <a:spcAft>
                <a:spcPts val="0"/>
              </a:spcAft>
              <a:buSzPts val="1400"/>
              <a:buNone/>
            </a:pP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r>
              <a:rPr lang="et-EE" sz="1200" dirty="0">
                <a:latin typeface="Arial"/>
                <a:ea typeface="Arial"/>
                <a:cs typeface="Arial"/>
                <a:sym typeface="Arial"/>
              </a:rPr>
              <a:t>For </a:t>
            </a:r>
            <a:r>
              <a:rPr lang="et-EE" sz="1200" dirty="0" err="1">
                <a:latin typeface="Arial"/>
                <a:ea typeface="Arial"/>
                <a:cs typeface="Arial"/>
                <a:sym typeface="Arial"/>
              </a:rPr>
              <a:t>more</a:t>
            </a:r>
            <a:r>
              <a:rPr lang="et-EE" sz="1200" dirty="0">
                <a:latin typeface="Arial"/>
                <a:ea typeface="Arial"/>
                <a:cs typeface="Arial"/>
                <a:sym typeface="Arial"/>
              </a:rPr>
              <a:t> </a:t>
            </a:r>
            <a:r>
              <a:rPr lang="et-EE" sz="1200" dirty="0" err="1">
                <a:latin typeface="Arial"/>
                <a:ea typeface="Arial"/>
                <a:cs typeface="Arial"/>
                <a:sym typeface="Arial"/>
              </a:rPr>
              <a:t>international</a:t>
            </a:r>
            <a:r>
              <a:rPr lang="et-EE" sz="1200" dirty="0">
                <a:latin typeface="Arial"/>
                <a:ea typeface="Arial"/>
                <a:cs typeface="Arial"/>
                <a:sym typeface="Arial"/>
              </a:rPr>
              <a:t> </a:t>
            </a:r>
            <a:r>
              <a:rPr lang="et-EE" sz="1200" dirty="0" err="1">
                <a:latin typeface="Arial"/>
                <a:ea typeface="Arial"/>
                <a:cs typeface="Arial"/>
                <a:sym typeface="Arial"/>
              </a:rPr>
              <a:t>information</a:t>
            </a:r>
            <a:r>
              <a:rPr lang="et-EE" sz="1200" dirty="0">
                <a:latin typeface="Arial"/>
                <a:ea typeface="Arial"/>
                <a:cs typeface="Arial"/>
                <a:sym typeface="Arial"/>
              </a:rPr>
              <a:t>, </a:t>
            </a:r>
            <a:r>
              <a:rPr lang="et-EE" sz="1200" dirty="0" err="1">
                <a:latin typeface="Arial"/>
                <a:ea typeface="Arial"/>
                <a:cs typeface="Arial"/>
                <a:sym typeface="Arial"/>
              </a:rPr>
              <a:t>EU’s</a:t>
            </a:r>
            <a:r>
              <a:rPr lang="et-EE" sz="1200" dirty="0">
                <a:latin typeface="Arial"/>
                <a:ea typeface="Arial"/>
                <a:cs typeface="Arial"/>
                <a:sym typeface="Arial"/>
              </a:rPr>
              <a:t> NIS2 </a:t>
            </a:r>
            <a:r>
              <a:rPr lang="et-EE" sz="1200" dirty="0" err="1">
                <a:latin typeface="Arial"/>
                <a:ea typeface="Arial"/>
                <a:cs typeface="Arial"/>
                <a:sym typeface="Arial"/>
              </a:rPr>
              <a:t>directive</a:t>
            </a:r>
            <a:r>
              <a:rPr lang="et-EE" sz="1200" dirty="0">
                <a:latin typeface="Arial"/>
                <a:ea typeface="Arial"/>
                <a:cs typeface="Arial"/>
                <a:sym typeface="Arial"/>
              </a:rPr>
              <a:t> </a:t>
            </a:r>
            <a:r>
              <a:rPr lang="et-EE" sz="1200" dirty="0" err="1">
                <a:latin typeface="Arial"/>
                <a:ea typeface="Arial"/>
                <a:cs typeface="Arial"/>
                <a:sym typeface="Arial"/>
              </a:rPr>
              <a:t>will</a:t>
            </a:r>
            <a:r>
              <a:rPr lang="et-EE" sz="1200" dirty="0">
                <a:latin typeface="Arial"/>
                <a:ea typeface="Arial"/>
                <a:cs typeface="Arial"/>
                <a:sym typeface="Arial"/>
              </a:rPr>
              <a:t> </a:t>
            </a:r>
            <a:r>
              <a:rPr lang="et-EE" sz="1200" dirty="0" err="1">
                <a:latin typeface="Arial"/>
                <a:ea typeface="Arial"/>
                <a:cs typeface="Arial"/>
                <a:sym typeface="Arial"/>
              </a:rPr>
              <a:t>add</a:t>
            </a:r>
            <a:r>
              <a:rPr lang="et-EE" sz="1200" dirty="0">
                <a:latin typeface="Arial"/>
                <a:ea typeface="Arial"/>
                <a:cs typeface="Arial"/>
                <a:sym typeface="Arial"/>
              </a:rPr>
              <a:t> </a:t>
            </a:r>
            <a:r>
              <a:rPr lang="et-EE" sz="1200" dirty="0" err="1">
                <a:latin typeface="Arial"/>
                <a:ea typeface="Arial"/>
                <a:cs typeface="Arial"/>
                <a:sym typeface="Arial"/>
              </a:rPr>
              <a:t>additional</a:t>
            </a:r>
            <a:r>
              <a:rPr lang="et-EE" sz="1200" dirty="0">
                <a:latin typeface="Arial"/>
                <a:ea typeface="Arial"/>
                <a:cs typeface="Arial"/>
                <a:sym typeface="Arial"/>
              </a:rPr>
              <a:t> </a:t>
            </a:r>
            <a:r>
              <a:rPr lang="et-EE" sz="1200" dirty="0" err="1">
                <a:latin typeface="Arial"/>
                <a:ea typeface="Arial"/>
                <a:cs typeface="Arial"/>
                <a:sym typeface="Arial"/>
              </a:rPr>
              <a:t>context</a:t>
            </a:r>
            <a:r>
              <a:rPr lang="et-EE" sz="1200" dirty="0">
                <a:latin typeface="Arial"/>
                <a:ea typeface="Arial"/>
                <a:cs typeface="Arial"/>
                <a:sym typeface="Arial"/>
              </a:rPr>
              <a:t> by </a:t>
            </a:r>
            <a:r>
              <a:rPr lang="et-EE" sz="1200" dirty="0" err="1">
                <a:latin typeface="Arial"/>
                <a:ea typeface="Arial"/>
                <a:cs typeface="Arial"/>
                <a:sym typeface="Arial"/>
              </a:rPr>
              <a:t>the</a:t>
            </a:r>
            <a:r>
              <a:rPr lang="et-EE" sz="1200" dirty="0">
                <a:latin typeface="Arial"/>
                <a:ea typeface="Arial"/>
                <a:cs typeface="Arial"/>
                <a:sym typeface="Arial"/>
              </a:rPr>
              <a:t> end of 2025</a:t>
            </a:r>
            <a:endParaRPr lang="en-US" sz="1200" dirty="0">
              <a:latin typeface="Arial"/>
              <a:ea typeface="Arial"/>
              <a:cs typeface="Arial"/>
              <a:sym typeface="Aria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5625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latin typeface="Arial"/>
                <a:ea typeface="Arial"/>
                <a:cs typeface="Arial"/>
                <a:sym typeface="Arial"/>
              </a:rPr>
              <a:t>Given the political situation in the early 1990s, the political parties were largely in agreement that Estonia had to catch up with its Nordic brothers and sisters and one of the primary tools for this was </a:t>
            </a:r>
            <a:r>
              <a:rPr lang="en-US" dirty="0" err="1">
                <a:latin typeface="Arial"/>
                <a:ea typeface="Arial"/>
                <a:cs typeface="Arial"/>
                <a:sym typeface="Arial"/>
              </a:rPr>
              <a:t>digitalisation</a:t>
            </a:r>
            <a:r>
              <a:rPr lang="en-US" dirty="0">
                <a:latin typeface="Arial"/>
                <a:ea typeface="Arial"/>
                <a:cs typeface="Arial"/>
                <a:sym typeface="Arial"/>
              </a:rPr>
              <a:t> because it would accelerate and streamline public bureaucracy while also saving time and money for the citizens that would use these digital services. So, it’s fair to say that the political leadership at the time was very digital-minded. Neither in the 1990s nor nowadays is there a party that wants to go back to paper.</a:t>
            </a:r>
          </a:p>
          <a:p>
            <a:pPr marL="0" lvl="0" indent="0" algn="l" rtl="0">
              <a:lnSpc>
                <a:spcPct val="100000"/>
              </a:lnSpc>
              <a:spcBef>
                <a:spcPts val="0"/>
              </a:spcBef>
              <a:spcAft>
                <a:spcPts val="0"/>
              </a:spcAft>
              <a:buSzPts val="1400"/>
              <a:buNone/>
            </a:pPr>
            <a:endParaRPr lang="en-US"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latin typeface="Arial"/>
                <a:ea typeface="Arial"/>
                <a:cs typeface="Arial"/>
                <a:sym typeface="Arial"/>
              </a:rPr>
              <a:t>As there are never enough resources (especially during the early days of our re-independence) it is essential to make sure that those resources we do have are wisely spent. Hence, this is why central coordination is required for effective digital transformations. Central coordination in the public sector is crucial because it ensures streamlined integration, optimized resource allocation, and consistent strategic direction. By centralizing efforts, governments can effectively align various departments, share best practices, and implement standardized frameworks, leading to enhanced interoperability, increased efficiency, and cost-effectiveness. Considering creating coordination and leading bodies for each larger horizontal services might clarify the leadership and responsibility and also focuses on delivering results, rather than only declaring priorities without taking any action. Additionally, central coordination facilitates the identification and resolution of potential challenges and fosters collaborative innovation, ultimately empowering the public sector to harness the full potential of digital technologies for the benefit of citizens and society as a whole.</a:t>
            </a:r>
          </a:p>
          <a:p>
            <a:pPr marL="0" lvl="0" indent="0" algn="l" rtl="0">
              <a:lnSpc>
                <a:spcPct val="100000"/>
              </a:lnSpc>
              <a:spcBef>
                <a:spcPts val="0"/>
              </a:spcBef>
              <a:spcAft>
                <a:spcPts val="0"/>
              </a:spcAft>
              <a:buSzPts val="1400"/>
              <a:buNone/>
            </a:pPr>
            <a:endParaRPr lang="en-US"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latin typeface="Arial"/>
                <a:ea typeface="Arial"/>
                <a:cs typeface="Arial"/>
                <a:sym typeface="Arial"/>
              </a:rPr>
              <a:t>A central framework and strategic direction are necessary to ensure overall coherence and alignment with national goals, regulatory requirements, and security standards. In Estonia everyone has to be compatible with the X-Road and use the state issued </a:t>
            </a:r>
            <a:r>
              <a:rPr lang="en-US" dirty="0" err="1">
                <a:latin typeface="Arial"/>
                <a:ea typeface="Arial"/>
                <a:cs typeface="Arial"/>
                <a:sym typeface="Arial"/>
              </a:rPr>
              <a:t>eID</a:t>
            </a:r>
            <a:r>
              <a:rPr lang="en-US" dirty="0">
                <a:latin typeface="Arial"/>
                <a:ea typeface="Arial"/>
                <a:cs typeface="Arial"/>
                <a:sym typeface="Arial"/>
              </a:rPr>
              <a:t>. However, by decentralizing the implementation, individual departments and local authorities can tailor digital transformation initiatives to their specific needs and challenges, fostering adaptability and responsiveness to the unique circumstances of different regions and services. Decentralization empowers local stakeholders to make agile decisions, experiment with new technologies, and identify innovative solutions that best serve their communities.</a:t>
            </a:r>
          </a:p>
          <a:p>
            <a:pPr marL="0" lvl="0" indent="0" algn="l" rtl="0">
              <a:lnSpc>
                <a:spcPct val="100000"/>
              </a:lnSpc>
              <a:spcBef>
                <a:spcPts val="0"/>
              </a:spcBef>
              <a:spcAft>
                <a:spcPts val="0"/>
              </a:spcAft>
              <a:buSzPts val="1400"/>
              <a:buNone/>
            </a:pPr>
            <a:endParaRPr lang="en-US"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latin typeface="Arial"/>
                <a:ea typeface="Arial"/>
                <a:cs typeface="Arial"/>
                <a:sym typeface="Arial"/>
              </a:rPr>
              <a:t>Transparency is important because it fosters trust, accountability, and informed citizen participation. When government agencies provide clear and accessible information about their services, processes, and decision-making, it enhances public confidence in the system. Transparent services allow citizens to understand how their data is collected, used, and protected, reducing concerns about privacy and security. Additionally, digitalized public sector helps to keep the government sector thin and make it more effective by streamlining operations, reducing bureaucratic inefficiencies, and enabling data-driven decision-making. With the implementation of digital tools and platforms, routine administrative tasks can be automated, freeing up valuable time and resources for government employees to focus on more strategic and impactful initiatives. By embracing digital transformation, governments can operate with leaner structures, optimize service delivery, and respond swiftly to evolving challenges, ultimately making them more effective in meeting the needs and expectations of their citizens.</a:t>
            </a:r>
          </a:p>
          <a:p>
            <a:pPr marL="0" lvl="0" indent="0" algn="l" rtl="0">
              <a:lnSpc>
                <a:spcPct val="100000"/>
              </a:lnSpc>
              <a:spcBef>
                <a:spcPts val="0"/>
              </a:spcBef>
              <a:spcAft>
                <a:spcPts val="0"/>
              </a:spcAft>
              <a:buSzPts val="1400"/>
              <a:buNone/>
            </a:pPr>
            <a:endParaRPr lang="en-US"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latin typeface="Arial"/>
                <a:ea typeface="Arial"/>
                <a:cs typeface="Arial"/>
                <a:sym typeface="Arial"/>
              </a:rPr>
              <a:t>Technology in Estonia is neutral and open-source. It is crucial to us that public solutions should not be vendor-locked to promote competition, innovation, cost-effectiveness, and long-term sustainability. When public sector organizations are locked into a specific vendor, it restricts their ability to explore alternative solutions and technologies, hindering innovation and improvement. Vendor lock-in can lead to monopolistic practices, limiting the choices available to governments and potentially driving up costs. By avoiding vendor lock-in, public sector organizations can ensure a competitive market, foster continuous advancements in digital services, and maximize the value they receive from their technology investments. </a:t>
            </a:r>
          </a:p>
          <a:p>
            <a:pPr marL="0" lvl="0" indent="0" algn="l" rtl="0">
              <a:lnSpc>
                <a:spcPct val="100000"/>
              </a:lnSpc>
              <a:spcBef>
                <a:spcPts val="0"/>
              </a:spcBef>
              <a:spcAft>
                <a:spcPts val="0"/>
              </a:spcAft>
              <a:buSzPts val="1400"/>
              <a:buNone/>
            </a:pPr>
            <a:endParaRPr lang="en-US"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latin typeface="Arial"/>
                <a:ea typeface="Arial"/>
                <a:cs typeface="Arial"/>
                <a:sym typeface="Arial"/>
              </a:rPr>
              <a:t>In order for us to sleep soundly at night, Estonia puts </a:t>
            </a:r>
            <a:r>
              <a:rPr lang="en-US" dirty="0" err="1">
                <a:latin typeface="Arial"/>
                <a:ea typeface="Arial"/>
                <a:cs typeface="Arial"/>
                <a:sym typeface="Arial"/>
              </a:rPr>
              <a:t>centre</a:t>
            </a:r>
            <a:r>
              <a:rPr lang="en-US" dirty="0">
                <a:latin typeface="Arial"/>
                <a:ea typeface="Arial"/>
                <a:cs typeface="Arial"/>
                <a:sym typeface="Arial"/>
              </a:rPr>
              <a:t> focus on data protection. In an increasingly interconnected and data-driven world, safeguarding personal and sensitive information is paramount to preserving individual rights, privacy, and even national security. By fostering a culture of data privacy and implementing strong cybersecurity protocols, Estonia created a resilient digital ecosystem that benefits both citizens and the broader society.</a:t>
            </a:r>
          </a:p>
          <a:p>
            <a:pPr marL="0" lvl="0" indent="0" algn="l" rtl="0">
              <a:lnSpc>
                <a:spcPct val="100000"/>
              </a:lnSpc>
              <a:spcBef>
                <a:spcPts val="0"/>
              </a:spcBef>
              <a:spcAft>
                <a:spcPts val="0"/>
              </a:spcAft>
              <a:buSzPts val="1400"/>
              <a:buNone/>
            </a:pPr>
            <a:endParaRPr lang="en-US"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latin typeface="Arial"/>
                <a:ea typeface="Arial"/>
                <a:cs typeface="Arial"/>
                <a:sym typeface="Arial"/>
              </a:rPr>
              <a:t>Lastly, the coolest digital society should benefit all of its citizens. Our priority since the late 90s has been to make sure everyone can access computer literacy programs to make sure we minimize the digital divide. Making sure on the state level that people have at least general computer skills not only helps to onboard them to digital services but also future-proofs people in Estonia. In today's technology-driven world, access to digital tools, the internet, and digital skills are critical for education, employment opportunities, and civic participation. By bridging the digital divide, we can ensure that all citizens, regardless of their socioeconomic background or geographic location, have equal opportunities to benefit from the advantages of the digital age.</a:t>
            </a:r>
            <a:endParaRPr lang="en-US" u="none" strike="noStrike"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5</a:t>
            </a:fld>
            <a:endParaRPr lang="en-US"/>
          </a:p>
        </p:txBody>
      </p:sp>
    </p:spTree>
    <p:extLst>
      <p:ext uri="{BB962C8B-B14F-4D97-AF65-F5344CB8AC3E}">
        <p14:creationId xmlns:p14="http://schemas.microsoft.com/office/powerpoint/2010/main" val="3946784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400"/>
              <a:buFont typeface="Arial"/>
              <a:buNone/>
            </a:pPr>
            <a:r>
              <a:rPr lang="en-US" dirty="0">
                <a:latin typeface="Arial"/>
                <a:ea typeface="Arial"/>
                <a:cs typeface="Arial"/>
                <a:sym typeface="Arial"/>
              </a:rPr>
              <a:t>As you probably have already understood digital-minded leadership is the first crucial step towards digital transformation. In this regard, we have identified three crucial components: </a:t>
            </a:r>
          </a:p>
          <a:p>
            <a:pPr marL="0" lvl="0" indent="0" algn="l" rtl="0">
              <a:spcBef>
                <a:spcPts val="0"/>
              </a:spcBef>
              <a:spcAft>
                <a:spcPts val="0"/>
              </a:spcAft>
              <a:buClr>
                <a:schemeClr val="dk1"/>
              </a:buClr>
              <a:buSzPts val="1400"/>
              <a:buFont typeface="Arial"/>
              <a:buNone/>
            </a:pPr>
            <a:endParaRPr lang="en-US"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en-US" dirty="0">
                <a:latin typeface="Arial"/>
                <a:ea typeface="Arial"/>
                <a:cs typeface="Arial"/>
                <a:sym typeface="Arial"/>
              </a:rPr>
              <a:t>Political readiness is crucial in driving forces that enable effective and successful digital transformation in the public sector. When political leaders in Estonia  prioritized digital transformation, it ensured the allocation of necessary resources, budgets, and policy changes required for a smooth and comprehensive digital transition. In summary, political readiness provides the necessary support and commitment from top-level leadership, enabling the public sector to embrace digitalization effectively, adapt to technological advancements, and deliver more efficient and citizen-centric services. </a:t>
            </a:r>
          </a:p>
          <a:p>
            <a:pPr marL="0" lvl="0" indent="0" algn="l" rtl="0">
              <a:spcBef>
                <a:spcPts val="0"/>
              </a:spcBef>
              <a:spcAft>
                <a:spcPts val="0"/>
              </a:spcAft>
              <a:buClr>
                <a:schemeClr val="dk1"/>
              </a:buClr>
              <a:buSzPts val="1400"/>
              <a:buFont typeface="Arial"/>
              <a:buNone/>
            </a:pPr>
            <a:endParaRPr lang="en-US"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en-US" dirty="0">
                <a:latin typeface="Arial"/>
                <a:ea typeface="Arial"/>
                <a:cs typeface="Arial"/>
                <a:sym typeface="Arial"/>
              </a:rPr>
              <a:t>Political readiness, in our case, didn't necessarily demand tech-savvy politicians right from the start. Instead, what mattered most was having leaders who were open to listening and engaging with tech-savvy individuals outside of politics. Acknowledging that having expertise in all fields is impossible, our focus was on fostering cross-sectoral collaboration as a top priority. By bridging the gap between tech experts and policymakers, we ensured that decisions regarding digitalization were well-informed and aligned with the needs of our society. This approach allowed us to leverage diverse perspectives, tap into innovative ideas, and create a more effective and inclusive digital transformation for our nation.</a:t>
            </a:r>
          </a:p>
          <a:p>
            <a:pPr marL="0" lvl="0" indent="0" algn="l" rtl="0">
              <a:spcBef>
                <a:spcPts val="0"/>
              </a:spcBef>
              <a:spcAft>
                <a:spcPts val="0"/>
              </a:spcAft>
              <a:buClr>
                <a:schemeClr val="dk1"/>
              </a:buClr>
              <a:buSzPts val="1400"/>
              <a:buFont typeface="Arial"/>
              <a:buNone/>
            </a:pPr>
            <a:endParaRPr lang="en-US"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en-US" dirty="0">
                <a:latin typeface="Arial"/>
                <a:ea typeface="Arial"/>
                <a:cs typeface="Arial"/>
                <a:sym typeface="Arial"/>
              </a:rPr>
              <a:t>Civil servants play a vital role in implementing political objectives, and one aspect that contributed to our innovative approach was the absence of rigid hierarchical structures in the public sector, which distinguishes us from older democracies. It is a common occurrence to witness a dynamic flow of people entering and exiting the public sector. This has served as a crucial assurance that those resistant to necessary changes no longer find a place in our public sector. Embracing a culture of adaptability and openness, we have welcomed individuals who are willing to embrace innovation and drive transformation, ensuring that our workforce remains agile, forward-thinking, and responsive to the evolving needs of our society.</a:t>
            </a:r>
          </a:p>
          <a:p>
            <a:pPr marL="0" lvl="0" indent="0" algn="l" rtl="0">
              <a:spcBef>
                <a:spcPts val="0"/>
              </a:spcBef>
              <a:spcAft>
                <a:spcPts val="0"/>
              </a:spcAft>
              <a:buClr>
                <a:schemeClr val="dk1"/>
              </a:buClr>
              <a:buSzPts val="1400"/>
              <a:buFont typeface="Arial"/>
              <a:buNone/>
            </a:pPr>
            <a:endParaRPr lang="en-US"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en-US" dirty="0">
                <a:latin typeface="Arial"/>
                <a:ea typeface="Arial"/>
                <a:cs typeface="Arial"/>
                <a:sym typeface="Arial"/>
              </a:rPr>
              <a:t>Citizens are the driving force behind Estonia's remarkable development. We firmly believe in building human-centric rather than state-centric services through digitalization, ensuring that people directly experience the benefits and convenience it offers. From the nineties, we prioritized mass trainings, ensuring that everyone had access to ICT training and participated in cyber hygiene awareness campaigns. By putting people at the center of our digital transformation, we have fostered a digitally literate and engaged society, leading to greater inclusivity, efficiency, and citizen satisfaction in our governance and services. </a:t>
            </a:r>
          </a:p>
          <a:p>
            <a:pPr marL="0" lvl="0" indent="0" algn="l" rtl="0">
              <a:spcBef>
                <a:spcPts val="0"/>
              </a:spcBef>
              <a:spcAft>
                <a:spcPts val="0"/>
              </a:spcAft>
              <a:buClr>
                <a:schemeClr val="dk1"/>
              </a:buClr>
              <a:buSzPts val="1400"/>
              <a:buFont typeface="Arial"/>
              <a:buNone/>
            </a:pPr>
            <a:endParaRPr lang="en-US"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en-US" dirty="0">
                <a:latin typeface="Arial"/>
                <a:ea typeface="Arial"/>
                <a:cs typeface="Arial"/>
                <a:sym typeface="Arial"/>
              </a:rPr>
              <a:t>Estonia's approach has mostly been opt-out, but as a recommendation to countries just beginning their digital journey, we suggest providing at least an opt-in possibility, allowing people who desire access to digital services to do so. It is worth noting that when we started, our population had a significant number of digitally illiterate individuals. However, for many countries today, this is no longer the case, as they already possess a critical mass familiar with digital services. This is definitely helpful when onboarding people to digital public sector solutions.  </a:t>
            </a:r>
          </a:p>
          <a:p>
            <a:pPr marL="0" lvl="0" indent="0" algn="l" rtl="0">
              <a:spcBef>
                <a:spcPts val="0"/>
              </a:spcBef>
              <a:spcAft>
                <a:spcPts val="0"/>
              </a:spcAft>
              <a:buClr>
                <a:schemeClr val="dk1"/>
              </a:buClr>
              <a:buSzPts val="1400"/>
              <a:buFont typeface="Arial"/>
              <a:buNone/>
            </a:pPr>
            <a:endParaRPr lang="en-US"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en-US" dirty="0">
                <a:latin typeface="Arial"/>
                <a:ea typeface="Arial"/>
                <a:cs typeface="Arial"/>
                <a:sym typeface="Arial"/>
              </a:rPr>
              <a:t> It is essential to remember that digitalization is not the end goal itself, but rather a means to enable progress. By always considering the end-users and the purpose behind each solution, we can ensure that the implemented digital solutions are truly beneficial and impactful for the people they serve. Focusing on the "who" and the "why" helps create solutions that are meaningful and practical for the citizens, driving the true value of digitalization. </a:t>
            </a:r>
          </a:p>
          <a:p>
            <a:pPr marL="0" lvl="0" indent="0" algn="l" rtl="0">
              <a:spcBef>
                <a:spcPts val="0"/>
              </a:spcBef>
              <a:spcAft>
                <a:spcPts val="0"/>
              </a:spcAft>
              <a:buNone/>
            </a:pPr>
            <a:endParaRPr lang="en-US"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6</a:t>
            </a:fld>
            <a:endParaRPr lang="en-US"/>
          </a:p>
        </p:txBody>
      </p:sp>
    </p:spTree>
    <p:extLst>
      <p:ext uri="{BB962C8B-B14F-4D97-AF65-F5344CB8AC3E}">
        <p14:creationId xmlns:p14="http://schemas.microsoft.com/office/powerpoint/2010/main" val="12685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sz="1100" dirty="0">
                <a:latin typeface="Arial"/>
                <a:ea typeface="Arial"/>
                <a:cs typeface="Arial"/>
                <a:sym typeface="Arial"/>
              </a:rPr>
              <a:t>Basic Principles The following principles outline the key elements related to the legal side of e-governance:</a:t>
            </a:r>
          </a:p>
          <a:p>
            <a:pPr marL="457200" lvl="0" indent="-317500" algn="l" rtl="0">
              <a:lnSpc>
                <a:spcPct val="100000"/>
              </a:lnSpc>
              <a:spcBef>
                <a:spcPts val="0"/>
              </a:spcBef>
              <a:spcAft>
                <a:spcPts val="0"/>
              </a:spcAft>
              <a:buSzPts val="1400"/>
              <a:buFont typeface="Arial"/>
              <a:buChar char="●"/>
            </a:pPr>
            <a:r>
              <a:rPr lang="en-US" sz="1100" dirty="0">
                <a:latin typeface="Arial"/>
                <a:ea typeface="Arial"/>
                <a:cs typeface="Arial"/>
                <a:sym typeface="Arial"/>
              </a:rPr>
              <a:t>avoid over-regulation, because it entails the risk of creating parallel governance structures </a:t>
            </a:r>
          </a:p>
          <a:p>
            <a:pPr marL="457200" lvl="0" indent="-317500" algn="l" rtl="0">
              <a:lnSpc>
                <a:spcPct val="100000"/>
              </a:lnSpc>
              <a:spcBef>
                <a:spcPts val="0"/>
              </a:spcBef>
              <a:spcAft>
                <a:spcPts val="0"/>
              </a:spcAft>
              <a:buSzPts val="1400"/>
              <a:buFont typeface="Arial"/>
              <a:buChar char="●"/>
            </a:pPr>
            <a:r>
              <a:rPr lang="en-US" sz="1100" dirty="0">
                <a:latin typeface="Arial"/>
                <a:ea typeface="Arial"/>
                <a:cs typeface="Arial"/>
                <a:sym typeface="Arial"/>
              </a:rPr>
              <a:t>it is essential to review existing laws to ensure that e-governance methods are applicable and find the balance between drafting more laws (that needs to be done if the previous regulations are completely inapplicable) and modifying the existing laws to fit the changed conditions and needs of the society</a:t>
            </a:r>
          </a:p>
          <a:p>
            <a:pPr marL="457200" lvl="0" indent="-317500" algn="l" rtl="0">
              <a:lnSpc>
                <a:spcPct val="100000"/>
              </a:lnSpc>
              <a:spcBef>
                <a:spcPts val="0"/>
              </a:spcBef>
              <a:spcAft>
                <a:spcPts val="0"/>
              </a:spcAft>
              <a:buSzPts val="1400"/>
              <a:buFont typeface="Arial"/>
              <a:buChar char="●"/>
            </a:pPr>
            <a:r>
              <a:rPr lang="en-US" sz="1100" dirty="0">
                <a:latin typeface="Arial"/>
                <a:ea typeface="Arial"/>
                <a:cs typeface="Arial"/>
                <a:sym typeface="Arial"/>
              </a:rPr>
              <a:t>it is important to legally determine the responsible authority (i.e. for carrying out reforms, monitoring the quality and accessibility of services and for receiving complaints, etc.). Without clear ownership, the responsibility is faded</a:t>
            </a:r>
          </a:p>
          <a:p>
            <a:pPr marL="457200" lvl="0" indent="-317500" algn="l" rtl="0">
              <a:lnSpc>
                <a:spcPct val="100000"/>
              </a:lnSpc>
              <a:spcBef>
                <a:spcPts val="0"/>
              </a:spcBef>
              <a:spcAft>
                <a:spcPts val="0"/>
              </a:spcAft>
              <a:buSzPts val="1400"/>
              <a:buFont typeface="Arial"/>
              <a:buChar char="●"/>
            </a:pPr>
            <a:r>
              <a:rPr lang="en-US" sz="1100" dirty="0">
                <a:latin typeface="Arial"/>
                <a:ea typeface="Arial"/>
                <a:cs typeface="Arial"/>
                <a:sym typeface="Arial"/>
              </a:rPr>
              <a:t>stipulation of data protection rules and also a system of enforcement </a:t>
            </a:r>
          </a:p>
          <a:p>
            <a:pPr marL="457200" lvl="0" indent="-317500" algn="l" rtl="0">
              <a:lnSpc>
                <a:spcPct val="100000"/>
              </a:lnSpc>
              <a:spcBef>
                <a:spcPts val="0"/>
              </a:spcBef>
              <a:spcAft>
                <a:spcPts val="0"/>
              </a:spcAft>
              <a:buSzPts val="1400"/>
              <a:buFont typeface="Arial"/>
              <a:buChar char="●"/>
            </a:pPr>
            <a:r>
              <a:rPr lang="en-US" sz="1100" dirty="0">
                <a:latin typeface="Arial"/>
                <a:ea typeface="Arial"/>
                <a:cs typeface="Arial"/>
                <a:sym typeface="Arial"/>
              </a:rPr>
              <a:t>the law must establish a secure form of online identification. Clearly stating a legal form of digital identity is a prerequisite for all the following transactions, representations and access in the online environment</a:t>
            </a:r>
          </a:p>
          <a:p>
            <a:pPr marL="457200" lvl="0" indent="-317500" algn="l" rtl="0">
              <a:lnSpc>
                <a:spcPct val="100000"/>
              </a:lnSpc>
              <a:spcBef>
                <a:spcPts val="0"/>
              </a:spcBef>
              <a:spcAft>
                <a:spcPts val="0"/>
              </a:spcAft>
              <a:buSzPts val="1400"/>
              <a:buFont typeface="Arial"/>
              <a:buChar char="●"/>
            </a:pPr>
            <a:r>
              <a:rPr lang="en-US" sz="1100" dirty="0">
                <a:latin typeface="Arial"/>
                <a:ea typeface="Arial"/>
                <a:cs typeface="Arial"/>
                <a:sym typeface="Arial"/>
              </a:rPr>
              <a:t>information and communication technology (ICT) law as well as competition law (sector specific and/ or general) is important to ensure that proper access to the internet is secured. Trusted connectivity is a hygiene factor when it comes to the needs of a strong digital state.</a:t>
            </a:r>
          </a:p>
          <a:p>
            <a:pPr marL="457200" lvl="0" indent="-317500" algn="l" rtl="0">
              <a:lnSpc>
                <a:spcPct val="100000"/>
              </a:lnSpc>
              <a:spcBef>
                <a:spcPts val="0"/>
              </a:spcBef>
              <a:spcAft>
                <a:spcPts val="0"/>
              </a:spcAft>
              <a:buSzPts val="1400"/>
              <a:buFont typeface="Arial"/>
              <a:buChar char="●"/>
            </a:pPr>
            <a:r>
              <a:rPr lang="en-US" sz="1100" dirty="0">
                <a:latin typeface="Arial"/>
                <a:ea typeface="Arial"/>
                <a:cs typeface="Arial"/>
                <a:sym typeface="Arial"/>
              </a:rPr>
              <a:t>e-governance can be an important tool for ensuring better access to information and facilitating democratic participation, but the technology should be seen primarily as the tool and not the determining factor for how to structure such access and participation</a:t>
            </a:r>
          </a:p>
          <a:p>
            <a:pPr marL="0" lvl="0" indent="0" algn="l" rtl="0">
              <a:spcBef>
                <a:spcPts val="0"/>
              </a:spcBef>
              <a:spcAft>
                <a:spcPts val="0"/>
              </a:spcAft>
              <a:buNone/>
            </a:pPr>
            <a:r>
              <a:rPr lang="en-US" sz="1100" dirty="0">
                <a:latin typeface="Arial"/>
                <a:ea typeface="Arial"/>
                <a:cs typeface="Arial"/>
                <a:sym typeface="Arial"/>
              </a:rPr>
              <a:t>(</a:t>
            </a:r>
            <a:r>
              <a:rPr lang="en-US" sz="1100" dirty="0" err="1">
                <a:latin typeface="Arial"/>
                <a:ea typeface="Arial"/>
                <a:cs typeface="Arial"/>
                <a:sym typeface="Arial"/>
              </a:rPr>
              <a:t>Allikas</a:t>
            </a:r>
            <a:r>
              <a:rPr lang="en-US" sz="1100" dirty="0">
                <a:latin typeface="Arial"/>
                <a:ea typeface="Arial"/>
                <a:cs typeface="Arial"/>
                <a:sym typeface="Arial"/>
              </a:rPr>
              <a:t>: </a:t>
            </a:r>
            <a:r>
              <a:rPr lang="en-US" sz="1100" dirty="0" err="1">
                <a:latin typeface="Arial"/>
                <a:ea typeface="Arial"/>
                <a:cs typeface="Arial"/>
                <a:sym typeface="Arial"/>
              </a:rPr>
              <a:t>eGA</a:t>
            </a:r>
            <a:r>
              <a:rPr lang="en-US" sz="1100" dirty="0">
                <a:latin typeface="Arial"/>
                <a:ea typeface="Arial"/>
                <a:cs typeface="Arial"/>
                <a:sym typeface="Arial"/>
              </a:rPr>
              <a:t> 2016)</a:t>
            </a:r>
            <a:endParaRPr lang="et-EE" sz="1100" dirty="0">
              <a:latin typeface="Arial"/>
              <a:ea typeface="Arial"/>
              <a:cs typeface="Arial"/>
              <a:sym typeface="Arial"/>
            </a:endParaRPr>
          </a:p>
          <a:p>
            <a:pPr marL="0" lvl="0" indent="0" algn="l" rtl="0">
              <a:spcBef>
                <a:spcPts val="0"/>
              </a:spcBef>
              <a:spcAft>
                <a:spcPts val="0"/>
              </a:spcAft>
              <a:buNone/>
            </a:pPr>
            <a:endParaRPr lang="et-EE" sz="1100" dirty="0">
              <a:latin typeface="Arial"/>
              <a:ea typeface="Arial"/>
              <a:cs typeface="Arial"/>
              <a:sym typeface="Arial"/>
            </a:endParaRPr>
          </a:p>
          <a:p>
            <a:pPr marL="0" lvl="0" indent="0" algn="l" rtl="0">
              <a:spcBef>
                <a:spcPts val="0"/>
              </a:spcBef>
              <a:spcAft>
                <a:spcPts val="0"/>
              </a:spcAft>
              <a:buNone/>
            </a:pPr>
            <a:r>
              <a:rPr lang="en-US" dirty="0">
                <a:latin typeface="Arial"/>
                <a:ea typeface="Arial"/>
                <a:cs typeface="Arial"/>
                <a:sym typeface="Arial"/>
              </a:rPr>
              <a:t>After discussing the main principles that correspond to Estonia’s legislation framework in regulating the digital state, let’s see in more concrete what are the regulations combining this framework and we will point out some specific examples of different acts and their regulatory domain to give you the sense of how security and safety of digital processes are granted. Firstly, the laws can roughly be divided into three categories regarding their function: laws directly regulating the access to e-services and your digital identity (by Estonia’s example via </a:t>
            </a:r>
            <a:r>
              <a:rPr lang="en-US" dirty="0" err="1">
                <a:latin typeface="Arial"/>
                <a:ea typeface="Arial"/>
                <a:cs typeface="Arial"/>
                <a:sym typeface="Arial"/>
              </a:rPr>
              <a:t>eID</a:t>
            </a:r>
            <a:r>
              <a:rPr lang="en-US" dirty="0">
                <a:latin typeface="Arial"/>
                <a:ea typeface="Arial"/>
                <a:cs typeface="Arial"/>
                <a:sym typeface="Arial"/>
              </a:rPr>
              <a:t>), information society laws regulating the use and protection of data and keeping registers and supporting regulations to ensure the parallel processes supporting the e-services and carrying out the usual functions of a state.</a:t>
            </a:r>
          </a:p>
          <a:p>
            <a:pPr marL="0" lvl="0" indent="0" algn="l" rtl="0">
              <a:lnSpc>
                <a:spcPct val="100000"/>
              </a:lnSpc>
              <a:spcBef>
                <a:spcPts val="0"/>
              </a:spcBef>
              <a:spcAft>
                <a:spcPts val="0"/>
              </a:spcAft>
              <a:buClr>
                <a:schemeClr val="dk1"/>
              </a:buClr>
              <a:buSzPts val="1200"/>
              <a:buFont typeface="Arial"/>
              <a:buNone/>
            </a:pPr>
            <a:endParaRPr lang="en-US"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en-US" dirty="0">
                <a:latin typeface="Arial"/>
                <a:ea typeface="Arial"/>
                <a:cs typeface="Arial"/>
                <a:sym typeface="Arial"/>
              </a:rPr>
              <a:t>Laws can be divided into three larger groups, as shown on this slide. Examples of specific regulations:</a:t>
            </a:r>
            <a:br>
              <a:rPr lang="en-US" dirty="0">
                <a:latin typeface="Arial"/>
                <a:ea typeface="Arial"/>
                <a:cs typeface="Arial"/>
                <a:sym typeface="Arial"/>
              </a:rPr>
            </a:br>
            <a:endParaRPr lang="en-US" dirty="0">
              <a:latin typeface="Arial"/>
              <a:ea typeface="Arial"/>
              <a:cs typeface="Arial"/>
              <a:sym typeface="Arial"/>
            </a:endParaRPr>
          </a:p>
          <a:p>
            <a:pPr marL="457200" lvl="0" indent="-317500" algn="l" rtl="0">
              <a:lnSpc>
                <a:spcPct val="100000"/>
              </a:lnSpc>
              <a:spcBef>
                <a:spcPts val="0"/>
              </a:spcBef>
              <a:spcAft>
                <a:spcPts val="0"/>
              </a:spcAft>
              <a:buSzPts val="1400"/>
              <a:buAutoNum type="arabicParenR"/>
            </a:pPr>
            <a:r>
              <a:rPr lang="en-US" b="1" dirty="0">
                <a:latin typeface="Arial"/>
                <a:ea typeface="Arial"/>
                <a:cs typeface="Arial"/>
                <a:sym typeface="Arial"/>
              </a:rPr>
              <a:t>e-Services</a:t>
            </a:r>
          </a:p>
          <a:p>
            <a:pPr marL="914400" lvl="1" indent="-317500" algn="l" rtl="0">
              <a:lnSpc>
                <a:spcPct val="100000"/>
              </a:lnSpc>
              <a:spcBef>
                <a:spcPts val="0"/>
              </a:spcBef>
              <a:spcAft>
                <a:spcPts val="0"/>
              </a:spcAft>
              <a:buSzPts val="1400"/>
              <a:buFont typeface="Arial"/>
              <a:buAutoNum type="alphaLcParenR"/>
            </a:pPr>
            <a:r>
              <a:rPr lang="en-US" u="none" dirty="0">
                <a:latin typeface="Arial"/>
                <a:ea typeface="Arial"/>
                <a:cs typeface="Arial"/>
                <a:sym typeface="Arial"/>
              </a:rPr>
              <a:t>Digital Signatures Act </a:t>
            </a:r>
            <a:r>
              <a:rPr lang="en-US" dirty="0">
                <a:latin typeface="Arial"/>
                <a:ea typeface="Arial"/>
                <a:cs typeface="Arial"/>
                <a:sym typeface="Arial"/>
              </a:rPr>
              <a:t>(repealed 2014) and replaced by </a:t>
            </a:r>
            <a:r>
              <a:rPr lang="en-US" b="1" dirty="0">
                <a:latin typeface="Arial"/>
                <a:ea typeface="Arial"/>
                <a:cs typeface="Arial"/>
                <a:sym typeface="Arial"/>
              </a:rPr>
              <a:t>Electronic Identification and Trust Services for Electronic Transactions Act</a:t>
            </a:r>
            <a:r>
              <a:rPr lang="et-EE" dirty="0">
                <a:latin typeface="Arial"/>
                <a:ea typeface="Arial"/>
                <a:cs typeface="Arial"/>
                <a:sym typeface="Arial"/>
              </a:rPr>
              <a:t> (E-</a:t>
            </a:r>
            <a:r>
              <a:rPr lang="et-EE" dirty="0" err="1">
                <a:latin typeface="Arial"/>
                <a:ea typeface="Arial"/>
                <a:cs typeface="Arial"/>
                <a:sym typeface="Arial"/>
              </a:rPr>
              <a:t>identimise</a:t>
            </a:r>
            <a:r>
              <a:rPr lang="et-EE" dirty="0">
                <a:latin typeface="Arial"/>
                <a:ea typeface="Arial"/>
                <a:cs typeface="Arial"/>
                <a:sym typeface="Arial"/>
              </a:rPr>
              <a:t> ja e-tehingute usaldusteenuste seadus EUTS https://www.riigiteataja.ee/en/eli/527102016001/consolide)</a:t>
            </a:r>
            <a:r>
              <a:rPr lang="en-US" dirty="0">
                <a:latin typeface="Arial"/>
                <a:ea typeface="Arial"/>
                <a:cs typeface="Arial"/>
                <a:sym typeface="Arial"/>
              </a:rPr>
              <a:t> - This act regulates electronic identification and trust services for electronic transactions, and </a:t>
            </a:r>
            <a:r>
              <a:rPr lang="en-US" dirty="0" err="1">
                <a:latin typeface="Arial"/>
                <a:ea typeface="Arial"/>
                <a:cs typeface="Arial"/>
                <a:sym typeface="Arial"/>
              </a:rPr>
              <a:t>organisation</a:t>
            </a:r>
            <a:r>
              <a:rPr lang="en-US" dirty="0">
                <a:latin typeface="Arial"/>
                <a:ea typeface="Arial"/>
                <a:cs typeface="Arial"/>
                <a:sym typeface="Arial"/>
              </a:rPr>
              <a:t> of state supervision</a:t>
            </a:r>
          </a:p>
          <a:p>
            <a:pPr marL="914400" lvl="1" indent="-317500" algn="l" rtl="0">
              <a:spcBef>
                <a:spcPts val="0"/>
              </a:spcBef>
              <a:spcAft>
                <a:spcPts val="0"/>
              </a:spcAft>
              <a:buSzPts val="1400"/>
              <a:buAutoNum type="alphaLcParenR"/>
            </a:pPr>
            <a:r>
              <a:rPr lang="en-US" b="1" u="none" dirty="0">
                <a:solidFill>
                  <a:schemeClr val="hlink"/>
                </a:solidFill>
                <a:latin typeface="Arial"/>
                <a:ea typeface="Arial"/>
                <a:cs typeface="Arial"/>
                <a:sym typeface="Arial"/>
              </a:rPr>
              <a:t>Identity Documents Act</a:t>
            </a:r>
            <a:r>
              <a:rPr lang="en-US" b="1" u="none" dirty="0">
                <a:latin typeface="Arial"/>
                <a:ea typeface="Arial"/>
                <a:cs typeface="Arial"/>
                <a:sym typeface="Arial"/>
              </a:rPr>
              <a:t> </a:t>
            </a:r>
            <a:r>
              <a:rPr lang="et-EE" dirty="0">
                <a:latin typeface="Arial"/>
                <a:ea typeface="Arial"/>
                <a:cs typeface="Arial"/>
                <a:sym typeface="Arial"/>
              </a:rPr>
              <a:t>(https://www.riigiteataja.ee/en/eli/504112013003)</a:t>
            </a:r>
            <a:r>
              <a:rPr lang="en-US" dirty="0">
                <a:latin typeface="Arial"/>
                <a:ea typeface="Arial"/>
                <a:cs typeface="Arial"/>
                <a:sym typeface="Arial"/>
              </a:rPr>
              <a:t>- This act establishes an identity document requirement and regulates the issue of identity documents to Estonian citizens and aliens by the Republic of Estonia, which is a document issued by a state authority in which the name, date of birth or personal identification code, and a photograph or facial image and the signature or image of signature of the holder are entered, unless otherwise provided by law or legislation established on the basis thereof</a:t>
            </a:r>
          </a:p>
          <a:p>
            <a:pPr marL="914400" lvl="0" indent="0" algn="l" rtl="0">
              <a:lnSpc>
                <a:spcPct val="100000"/>
              </a:lnSpc>
              <a:spcBef>
                <a:spcPts val="0"/>
              </a:spcBef>
              <a:spcAft>
                <a:spcPts val="0"/>
              </a:spcAft>
              <a:buNone/>
            </a:pPr>
            <a:endParaRPr lang="en-US" dirty="0">
              <a:latin typeface="Arial"/>
              <a:ea typeface="Arial"/>
              <a:cs typeface="Arial"/>
              <a:sym typeface="Arial"/>
            </a:endParaRPr>
          </a:p>
          <a:p>
            <a:pPr marL="914400" lvl="0" indent="0" algn="l" rtl="0">
              <a:lnSpc>
                <a:spcPct val="100000"/>
              </a:lnSpc>
              <a:spcBef>
                <a:spcPts val="0"/>
              </a:spcBef>
              <a:spcAft>
                <a:spcPts val="0"/>
              </a:spcAft>
              <a:buNone/>
            </a:pPr>
            <a:endParaRPr lang="en-US" dirty="0">
              <a:latin typeface="Arial"/>
              <a:ea typeface="Arial"/>
              <a:cs typeface="Arial"/>
              <a:sym typeface="Arial"/>
            </a:endParaRPr>
          </a:p>
          <a:p>
            <a:pPr marL="457200" lvl="0" indent="-317500" algn="l" rtl="0">
              <a:lnSpc>
                <a:spcPct val="100000"/>
              </a:lnSpc>
              <a:spcBef>
                <a:spcPts val="0"/>
              </a:spcBef>
              <a:spcAft>
                <a:spcPts val="0"/>
              </a:spcAft>
              <a:buSzPts val="1400"/>
              <a:buFont typeface="Arial"/>
              <a:buAutoNum type="arabicParenR"/>
            </a:pPr>
            <a:r>
              <a:rPr lang="en-US" b="1" dirty="0">
                <a:latin typeface="Arial"/>
                <a:ea typeface="Arial"/>
                <a:cs typeface="Arial"/>
                <a:sym typeface="Arial"/>
              </a:rPr>
              <a:t>Information Society</a:t>
            </a:r>
            <a:r>
              <a:rPr lang="en-US" dirty="0">
                <a:latin typeface="Arial"/>
                <a:ea typeface="Arial"/>
                <a:cs typeface="Arial"/>
                <a:sym typeface="Arial"/>
              </a:rPr>
              <a:t> </a:t>
            </a:r>
          </a:p>
          <a:p>
            <a:pPr marL="914400" lvl="1" indent="-317500" algn="l" rtl="0">
              <a:lnSpc>
                <a:spcPct val="100000"/>
              </a:lnSpc>
              <a:spcBef>
                <a:spcPts val="0"/>
              </a:spcBef>
              <a:spcAft>
                <a:spcPts val="0"/>
              </a:spcAft>
              <a:buSzPts val="1400"/>
              <a:buFont typeface="Arial"/>
              <a:buAutoNum type="alphaLcParenR"/>
            </a:pPr>
            <a:r>
              <a:rPr lang="en-US" b="1" u="none" dirty="0">
                <a:solidFill>
                  <a:schemeClr val="hlink"/>
                </a:solidFill>
                <a:latin typeface="Arial"/>
                <a:ea typeface="Arial"/>
                <a:cs typeface="Arial"/>
                <a:sym typeface="Arial"/>
              </a:rPr>
              <a:t>Public Information Act</a:t>
            </a:r>
            <a:r>
              <a:rPr lang="en-US" b="1" u="none" dirty="0">
                <a:latin typeface="Arial"/>
                <a:ea typeface="Arial"/>
                <a:cs typeface="Arial"/>
                <a:sym typeface="Arial"/>
              </a:rPr>
              <a:t> </a:t>
            </a:r>
            <a:r>
              <a:rPr lang="et-EE" dirty="0">
                <a:latin typeface="Arial"/>
                <a:ea typeface="Arial"/>
                <a:cs typeface="Arial"/>
                <a:sym typeface="Arial"/>
              </a:rPr>
              <a:t>(https://www.riigiteataja.ee/en/eli/514112013001/consolide)</a:t>
            </a:r>
            <a:r>
              <a:rPr lang="en-US" dirty="0">
                <a:latin typeface="Arial"/>
                <a:ea typeface="Arial"/>
                <a:cs typeface="Arial"/>
                <a:sym typeface="Arial"/>
              </a:rPr>
              <a:t>- The act ensures that the public and every person has the opportunity to access information intended for public use, based on the principles of a democratic and social rule of law and an open society, and to create opportunities for the public to monitor the performance of public duties.</a:t>
            </a:r>
          </a:p>
          <a:p>
            <a:pPr marL="914400" lvl="1" indent="-317500" algn="l" rtl="0">
              <a:lnSpc>
                <a:spcPct val="100000"/>
              </a:lnSpc>
              <a:spcBef>
                <a:spcPts val="0"/>
              </a:spcBef>
              <a:spcAft>
                <a:spcPts val="0"/>
              </a:spcAft>
              <a:buSzPts val="1400"/>
              <a:buAutoNum type="alphaLcParenR"/>
            </a:pPr>
            <a:r>
              <a:rPr lang="en-US" dirty="0">
                <a:latin typeface="Arial"/>
                <a:ea typeface="Arial"/>
                <a:cs typeface="Arial"/>
                <a:sym typeface="Arial"/>
              </a:rPr>
              <a:t>Personal Data Protection Act, replaced by </a:t>
            </a:r>
            <a:r>
              <a:rPr lang="en-US" b="1" u="none" dirty="0">
                <a:solidFill>
                  <a:schemeClr val="hlink"/>
                </a:solidFill>
                <a:latin typeface="Arial"/>
                <a:ea typeface="Arial"/>
                <a:cs typeface="Arial"/>
                <a:sym typeface="Arial"/>
              </a:rPr>
              <a:t>GDP</a:t>
            </a:r>
            <a:r>
              <a:rPr lang="et-EE" b="1" u="none" dirty="0">
                <a:solidFill>
                  <a:schemeClr val="hlink"/>
                </a:solidFill>
                <a:latin typeface="Arial"/>
                <a:ea typeface="Arial"/>
                <a:cs typeface="Arial"/>
                <a:sym typeface="Arial"/>
              </a:rPr>
              <a:t>R </a:t>
            </a:r>
            <a:r>
              <a:rPr lang="en-US" dirty="0">
                <a:latin typeface="Arial"/>
                <a:ea typeface="Arial"/>
                <a:cs typeface="Arial"/>
                <a:sym typeface="Arial"/>
              </a:rPr>
              <a:t>(https://eur-lex.europa.eu/eli/reg/2016/679/oj</a:t>
            </a:r>
            <a:r>
              <a:rPr lang="et-EE" dirty="0">
                <a:latin typeface="Arial"/>
                <a:ea typeface="Arial"/>
                <a:cs typeface="Arial"/>
                <a:sym typeface="Arial"/>
              </a:rPr>
              <a:t>, </a:t>
            </a:r>
            <a:r>
              <a:rPr lang="en-US" dirty="0">
                <a:latin typeface="Arial"/>
                <a:ea typeface="Arial"/>
                <a:cs typeface="Arial"/>
                <a:sym typeface="Arial"/>
              </a:rPr>
              <a:t>passed by the EU Parliament and with the EU Council directive 2016) for the protection of natural persons with regard to the processing of personal data by competent authorities for the purposes of the prevention, investigation, detection or prosecution of criminal offences or the execution of criminal penalties, and on the free movement of such data</a:t>
            </a:r>
          </a:p>
          <a:p>
            <a:pPr marL="914400" lvl="1" indent="-317500" algn="l" rtl="0">
              <a:spcBef>
                <a:spcPts val="0"/>
              </a:spcBef>
              <a:spcAft>
                <a:spcPts val="0"/>
              </a:spcAft>
              <a:buSzPts val="1400"/>
              <a:buAutoNum type="alphaLcParenR"/>
            </a:pPr>
            <a:r>
              <a:rPr lang="en-US" b="1" u="none" dirty="0">
                <a:solidFill>
                  <a:schemeClr val="hlink"/>
                </a:solidFill>
                <a:latin typeface="Arial"/>
                <a:ea typeface="Arial"/>
                <a:cs typeface="Arial"/>
                <a:sym typeface="Arial"/>
              </a:rPr>
              <a:t>Information Society Services Act</a:t>
            </a:r>
            <a:r>
              <a:rPr lang="en-US" b="1" u="none" dirty="0">
                <a:latin typeface="Arial"/>
                <a:ea typeface="Arial"/>
                <a:cs typeface="Arial"/>
                <a:sym typeface="Arial"/>
              </a:rPr>
              <a:t> </a:t>
            </a:r>
            <a:r>
              <a:rPr lang="et-EE" dirty="0">
                <a:latin typeface="Arial"/>
                <a:ea typeface="Arial"/>
                <a:cs typeface="Arial"/>
                <a:sym typeface="Arial"/>
              </a:rPr>
              <a:t>(https://www.riigiteataja.ee/en/eli/ee/504112013008/consolide/current)</a:t>
            </a:r>
            <a:r>
              <a:rPr lang="en-US" dirty="0">
                <a:latin typeface="Arial"/>
                <a:ea typeface="Arial"/>
                <a:cs typeface="Arial"/>
                <a:sym typeface="Arial"/>
              </a:rPr>
              <a:t>- This act provides the requirements for information society service providers, the </a:t>
            </a:r>
            <a:r>
              <a:rPr lang="en-US" dirty="0" err="1">
                <a:latin typeface="Arial"/>
                <a:ea typeface="Arial"/>
                <a:cs typeface="Arial"/>
                <a:sym typeface="Arial"/>
              </a:rPr>
              <a:t>organisation</a:t>
            </a:r>
            <a:r>
              <a:rPr lang="en-US" dirty="0">
                <a:latin typeface="Arial"/>
                <a:ea typeface="Arial"/>
                <a:cs typeface="Arial"/>
                <a:sym typeface="Arial"/>
              </a:rPr>
              <a:t> of supervision and liability for violation of this Act, according to which “Information society services” are services provided in the form of economic or professional activities at the direct request of a recipient of the services, without the parties being simultaneously present at the same location, and such services involve the processing, storage or transmission of information by electronic means intended for the digital processing and storage of data. Information society services must be entirely transmitted, conveyed and received by electronic means of communication. Services provided by means of fax or telephone call and television or radio services are not information society services</a:t>
            </a:r>
          </a:p>
          <a:p>
            <a:pPr marL="914400" lvl="1" indent="-317500" algn="l" rtl="0">
              <a:spcBef>
                <a:spcPts val="0"/>
              </a:spcBef>
              <a:spcAft>
                <a:spcPts val="0"/>
              </a:spcAft>
              <a:buSzPts val="1400"/>
              <a:buAutoNum type="alphaLcParenR"/>
            </a:pPr>
            <a:r>
              <a:rPr lang="en-US" b="1" u="none" dirty="0">
                <a:solidFill>
                  <a:schemeClr val="hlink"/>
                </a:solidFill>
                <a:latin typeface="Arial"/>
                <a:ea typeface="Arial"/>
                <a:cs typeface="Arial"/>
                <a:sym typeface="Arial"/>
              </a:rPr>
              <a:t>Population Register Act</a:t>
            </a:r>
            <a:r>
              <a:rPr lang="en-US" b="1" u="none" dirty="0">
                <a:latin typeface="Arial"/>
                <a:ea typeface="Arial"/>
                <a:cs typeface="Arial"/>
                <a:sym typeface="Arial"/>
              </a:rPr>
              <a:t> </a:t>
            </a:r>
            <a:r>
              <a:rPr lang="et-EE" dirty="0">
                <a:latin typeface="Arial"/>
                <a:ea typeface="Arial"/>
                <a:cs typeface="Arial"/>
                <a:sym typeface="Arial"/>
              </a:rPr>
              <a:t>(</a:t>
            </a:r>
            <a:r>
              <a:rPr lang="en-US" dirty="0">
                <a:latin typeface="Arial"/>
                <a:ea typeface="Arial"/>
                <a:cs typeface="Arial"/>
                <a:sym typeface="Arial"/>
              </a:rPr>
              <a:t>https://www.riigiteataja.ee/en/eli/ee/502012019008/consolide/current</a:t>
            </a:r>
            <a:r>
              <a:rPr lang="et-EE" dirty="0">
                <a:latin typeface="Arial"/>
                <a:ea typeface="Arial"/>
                <a:cs typeface="Arial"/>
                <a:sym typeface="Arial"/>
              </a:rPr>
              <a:t>)</a:t>
            </a:r>
            <a:r>
              <a:rPr lang="en-US" dirty="0">
                <a:latin typeface="Arial"/>
                <a:ea typeface="Arial"/>
                <a:cs typeface="Arial"/>
                <a:sym typeface="Arial"/>
              </a:rPr>
              <a:t>- This act provides for the composition of data in the population register and the procedure for the maintenance of the population register, entry of data on residence in the population register, provision of personal identification code, processing of data, ensuring access to data and exercise of supervision over such activities. </a:t>
            </a:r>
          </a:p>
          <a:p>
            <a:pPr marL="0" lvl="0" indent="0" algn="l" rtl="0">
              <a:lnSpc>
                <a:spcPct val="100000"/>
              </a:lnSpc>
              <a:spcBef>
                <a:spcPts val="0"/>
              </a:spcBef>
              <a:spcAft>
                <a:spcPts val="0"/>
              </a:spcAft>
              <a:buClr>
                <a:schemeClr val="dk1"/>
              </a:buClr>
              <a:buSzPts val="1200"/>
              <a:buFont typeface="Arial"/>
              <a:buNone/>
            </a:pPr>
            <a:endParaRPr lang="en-US" dirty="0">
              <a:latin typeface="Arial"/>
              <a:ea typeface="Arial"/>
              <a:cs typeface="Arial"/>
              <a:sym typeface="Arial"/>
            </a:endParaRPr>
          </a:p>
          <a:p>
            <a:pPr marL="457200" lvl="0" indent="-317500" algn="l" rtl="0">
              <a:lnSpc>
                <a:spcPct val="100000"/>
              </a:lnSpc>
              <a:spcBef>
                <a:spcPts val="0"/>
              </a:spcBef>
              <a:spcAft>
                <a:spcPts val="0"/>
              </a:spcAft>
              <a:buSzPts val="1400"/>
              <a:buAutoNum type="arabicParenR"/>
            </a:pPr>
            <a:r>
              <a:rPr lang="en-US" b="1" dirty="0">
                <a:latin typeface="Arial"/>
                <a:ea typeface="Arial"/>
                <a:cs typeface="Arial"/>
                <a:sym typeface="Arial"/>
              </a:rPr>
              <a:t>Supporting regulations</a:t>
            </a:r>
          </a:p>
          <a:p>
            <a:pPr marL="914400" lvl="1" indent="-317500" algn="l" rtl="0">
              <a:lnSpc>
                <a:spcPct val="100000"/>
              </a:lnSpc>
              <a:spcBef>
                <a:spcPts val="0"/>
              </a:spcBef>
              <a:spcAft>
                <a:spcPts val="0"/>
              </a:spcAft>
              <a:buSzPts val="1400"/>
              <a:buFont typeface="Arial"/>
              <a:buAutoNum type="alphaLcParenR"/>
            </a:pPr>
            <a:r>
              <a:rPr lang="en-US" b="1" u="none" dirty="0">
                <a:solidFill>
                  <a:schemeClr val="hlink"/>
                </a:solidFill>
                <a:latin typeface="Arial"/>
                <a:ea typeface="Arial"/>
                <a:cs typeface="Arial"/>
                <a:sym typeface="Arial"/>
              </a:rPr>
              <a:t>Public Procurement Act</a:t>
            </a:r>
            <a:r>
              <a:rPr lang="en-US" b="1" u="none" dirty="0">
                <a:latin typeface="Arial"/>
                <a:ea typeface="Arial"/>
                <a:cs typeface="Arial"/>
                <a:sym typeface="Arial"/>
              </a:rPr>
              <a:t> </a:t>
            </a:r>
            <a:r>
              <a:rPr lang="et-EE" dirty="0">
                <a:latin typeface="Arial"/>
                <a:ea typeface="Arial"/>
                <a:cs typeface="Arial"/>
                <a:sym typeface="Arial"/>
              </a:rPr>
              <a:t>(</a:t>
            </a:r>
            <a:r>
              <a:rPr lang="en-US" dirty="0">
                <a:latin typeface="Arial"/>
                <a:ea typeface="Arial"/>
                <a:cs typeface="Arial"/>
                <a:sym typeface="Arial"/>
              </a:rPr>
              <a:t>https://www.riigiteataja.ee/en/eli/ee/505092017003/consolide/current</a:t>
            </a:r>
            <a:r>
              <a:rPr lang="et-EE" dirty="0">
                <a:latin typeface="Arial"/>
                <a:ea typeface="Arial"/>
                <a:cs typeface="Arial"/>
                <a:sym typeface="Arial"/>
              </a:rPr>
              <a:t>) -</a:t>
            </a:r>
            <a:r>
              <a:rPr lang="en-US" dirty="0">
                <a:latin typeface="Arial"/>
                <a:ea typeface="Arial"/>
                <a:cs typeface="Arial"/>
                <a:sym typeface="Arial"/>
              </a:rPr>
              <a:t> The purpose of this Act is to ensure the transparent, practical and economic use of the contracting authority’s or entity’s funds, equal treatment of persons and effective use of competition in public procurement (e.g. e-Auctions, Dynamic Purchasing System, e-Catalogues etc.)</a:t>
            </a:r>
          </a:p>
          <a:p>
            <a:pPr marL="914400" lvl="1" indent="-317500" algn="l" rtl="0">
              <a:spcBef>
                <a:spcPts val="0"/>
              </a:spcBef>
              <a:spcAft>
                <a:spcPts val="0"/>
              </a:spcAft>
              <a:buSzPts val="1400"/>
              <a:buAutoNum type="alphaLcParenR"/>
            </a:pPr>
            <a:r>
              <a:rPr lang="en-US" b="1" u="none" dirty="0">
                <a:solidFill>
                  <a:schemeClr val="hlink"/>
                </a:solidFill>
                <a:latin typeface="Arial"/>
                <a:ea typeface="Arial"/>
                <a:cs typeface="Arial"/>
                <a:sym typeface="Arial"/>
              </a:rPr>
              <a:t>Emergency Act</a:t>
            </a:r>
            <a:r>
              <a:rPr lang="en-US" b="1" u="none" dirty="0">
                <a:latin typeface="Arial"/>
                <a:ea typeface="Arial"/>
                <a:cs typeface="Arial"/>
                <a:sym typeface="Arial"/>
              </a:rPr>
              <a:t> </a:t>
            </a:r>
            <a:r>
              <a:rPr lang="et-EE" dirty="0">
                <a:latin typeface="Arial"/>
                <a:ea typeface="Arial"/>
                <a:cs typeface="Arial"/>
                <a:sym typeface="Arial"/>
              </a:rPr>
              <a:t>(https://www.riigiteataja.ee/en/eli/ee/511122019004/consolide/current)</a:t>
            </a:r>
            <a:r>
              <a:rPr lang="en-US" dirty="0">
                <a:latin typeface="Arial"/>
                <a:ea typeface="Arial"/>
                <a:cs typeface="Arial"/>
                <a:sym typeface="Arial"/>
              </a:rPr>
              <a:t>- This Act provides for the legal bases for crisis management, including preparing for and resolving an emergency as well as ensuring the continuity of vital services</a:t>
            </a:r>
          </a:p>
          <a:p>
            <a:pPr marL="914400" lvl="1" indent="-317500" algn="l" rtl="0">
              <a:spcBef>
                <a:spcPts val="0"/>
              </a:spcBef>
              <a:spcAft>
                <a:spcPts val="0"/>
              </a:spcAft>
              <a:buSzPts val="1400"/>
              <a:buAutoNum type="alphaLcParenR"/>
            </a:pPr>
            <a:r>
              <a:rPr lang="en-US" b="1" u="none" dirty="0">
                <a:solidFill>
                  <a:schemeClr val="hlink"/>
                </a:solidFill>
                <a:latin typeface="Arial"/>
                <a:ea typeface="Arial"/>
                <a:cs typeface="Arial"/>
                <a:sym typeface="Arial"/>
              </a:rPr>
              <a:t>State Secrets and Classified Information of Foreign States Act</a:t>
            </a:r>
            <a:r>
              <a:rPr lang="en-US" b="1" u="none" dirty="0">
                <a:latin typeface="Arial"/>
                <a:ea typeface="Arial"/>
                <a:cs typeface="Arial"/>
                <a:sym typeface="Arial"/>
              </a:rPr>
              <a:t> </a:t>
            </a:r>
            <a:r>
              <a:rPr lang="et-EE" dirty="0">
                <a:latin typeface="Arial"/>
                <a:ea typeface="Arial"/>
                <a:cs typeface="Arial"/>
                <a:sym typeface="Arial"/>
              </a:rPr>
              <a:t>(https://www.riigiteataja.ee/en/eli/ee/501042019009/consolide/current)</a:t>
            </a:r>
            <a:r>
              <a:rPr lang="en-US" dirty="0">
                <a:latin typeface="Arial"/>
                <a:ea typeface="Arial"/>
                <a:cs typeface="Arial"/>
                <a:sym typeface="Arial"/>
              </a:rPr>
              <a:t>-  The purpose of this act is to ensure the security and foreign relations of the Republic of Estonia, protecting state secrets and classified information of foreign states from disclosure and becoming accessible to persons who have not been granted access to such information</a:t>
            </a:r>
          </a:p>
          <a:p>
            <a:pPr marL="0" lvl="0" indent="0" algn="l" rtl="0">
              <a:lnSpc>
                <a:spcPct val="100000"/>
              </a:lnSpc>
              <a:spcBef>
                <a:spcPts val="0"/>
              </a:spcBef>
              <a:spcAft>
                <a:spcPts val="0"/>
              </a:spcAft>
              <a:buClr>
                <a:schemeClr val="dk1"/>
              </a:buClr>
              <a:buSzPts val="1200"/>
              <a:buFont typeface="Arial"/>
              <a:buNone/>
            </a:pPr>
            <a:endParaRPr lang="en-US" dirty="0">
              <a:latin typeface="Arial"/>
              <a:ea typeface="Arial"/>
              <a:cs typeface="Arial"/>
              <a:sym typeface="Arial"/>
            </a:endParaRPr>
          </a:p>
          <a:p>
            <a:pPr marL="171450" lvl="0" indent="-95250" algn="l" rtl="0">
              <a:lnSpc>
                <a:spcPct val="100000"/>
              </a:lnSpc>
              <a:spcBef>
                <a:spcPts val="0"/>
              </a:spcBef>
              <a:spcAft>
                <a:spcPts val="0"/>
              </a:spcAft>
              <a:buClr>
                <a:schemeClr val="dk1"/>
              </a:buClr>
              <a:buSzPts val="1200"/>
              <a:buFont typeface="Arial"/>
              <a:buNone/>
            </a:pPr>
            <a:r>
              <a:rPr lang="en-US" dirty="0">
                <a:latin typeface="Arial"/>
                <a:ea typeface="Arial"/>
                <a:cs typeface="Arial"/>
                <a:sym typeface="Arial"/>
              </a:rPr>
              <a:t>Here you find examples of just some Acts regulating different areas of electronic state and digital services. This list is far from being an exhaustive list of all regulations forming the legislative framework in Estonia. Furthermore, laws are always in dynamic change, adopted, repealed, and replaced with other national Acts of by EU regulations set upon all member states. Similarly,</a:t>
            </a:r>
            <a:r>
              <a:rPr lang="et-EE" dirty="0">
                <a:latin typeface="Arial"/>
                <a:ea typeface="Arial"/>
                <a:cs typeface="Arial"/>
                <a:sym typeface="Arial"/>
              </a:rPr>
              <a:t> </a:t>
            </a:r>
            <a:r>
              <a:rPr lang="en-US" dirty="0">
                <a:latin typeface="Arial"/>
                <a:ea typeface="Arial"/>
                <a:cs typeface="Arial"/>
                <a:sym typeface="Arial"/>
              </a:rPr>
              <a:t>Estonia has attempted always to interpret laws as enablers rather than strict obstacles set in stone. </a:t>
            </a:r>
          </a:p>
          <a:p>
            <a:pPr marL="0" lvl="0" indent="0" algn="l" rtl="0">
              <a:spcBef>
                <a:spcPts val="0"/>
              </a:spcBef>
              <a:spcAft>
                <a:spcPts val="0"/>
              </a:spcAft>
              <a:buNone/>
            </a:pPr>
            <a:endParaRPr lang="en-US" sz="1100"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1136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FF67F-0D4A-48FF-AC6B-A01676B6DB37}"/>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13724F05-4151-2797-7B36-31249F59C865}"/>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ACF22827-2B4D-2616-9821-B7C88531C87D}"/>
              </a:ext>
            </a:extLst>
          </p:cNvPr>
          <p:cNvSpPr>
            <a:spLocks noGrp="1"/>
          </p:cNvSpPr>
          <p:nvPr>
            <p:ph type="body" idx="1"/>
          </p:nvPr>
        </p:nvSpPr>
        <p:spPr/>
        <p:txBody>
          <a:bodyPr/>
          <a:lstStyle/>
          <a:p>
            <a:r>
              <a:rPr lang="et-EE" sz="1000" dirty="0"/>
              <a:t>The </a:t>
            </a:r>
            <a:r>
              <a:rPr lang="et-EE" sz="1000" dirty="0" err="1"/>
              <a:t>cost</a:t>
            </a:r>
            <a:r>
              <a:rPr lang="et-EE" sz="1000" dirty="0"/>
              <a:t> of </a:t>
            </a:r>
            <a:r>
              <a:rPr lang="et-EE" sz="1000" dirty="0" err="1"/>
              <a:t>Estonia’s</a:t>
            </a:r>
            <a:r>
              <a:rPr lang="et-EE" sz="1000" dirty="0"/>
              <a:t> </a:t>
            </a:r>
            <a:r>
              <a:rPr lang="et-EE" sz="1000" dirty="0" err="1"/>
              <a:t>digital</a:t>
            </a:r>
            <a:r>
              <a:rPr lang="et-EE" sz="1000" dirty="0"/>
              <a:t> </a:t>
            </a:r>
            <a:r>
              <a:rPr lang="et-EE" sz="1000" dirty="0" err="1"/>
              <a:t>government</a:t>
            </a:r>
            <a:r>
              <a:rPr lang="et-EE" sz="1000" dirty="0"/>
              <a:t> </a:t>
            </a:r>
            <a:r>
              <a:rPr lang="et-EE" sz="1000" dirty="0" err="1"/>
              <a:t>is</a:t>
            </a:r>
            <a:r>
              <a:rPr lang="et-EE" sz="1000" dirty="0"/>
              <a:t> </a:t>
            </a:r>
            <a:r>
              <a:rPr lang="et-EE" sz="1000" dirty="0" err="1"/>
              <a:t>approximately</a:t>
            </a:r>
            <a:r>
              <a:rPr lang="et-EE" sz="1000" dirty="0"/>
              <a:t> 1.5% of GDP.</a:t>
            </a:r>
            <a:endParaRPr lang="et-EE" sz="1000" dirty="0">
              <a:latin typeface="Aino" panose="02000603040504020204" pitchFamily="50" charset="0"/>
            </a:endParaRPr>
          </a:p>
          <a:p>
            <a:endParaRPr lang="et-EE" sz="1000" dirty="0">
              <a:latin typeface="Aino" panose="02000603040504020204" pitchFamily="50" charset="0"/>
            </a:endParaRPr>
          </a:p>
          <a:p>
            <a:r>
              <a:rPr lang="et-EE" sz="1000" dirty="0">
                <a:latin typeface="Aino" panose="02000603040504020204" pitchFamily="50" charset="0"/>
              </a:rPr>
              <a:t>SF = EU </a:t>
            </a:r>
            <a:r>
              <a:rPr lang="et-EE" sz="1000" dirty="0" err="1">
                <a:latin typeface="Aino" panose="02000603040504020204" pitchFamily="50" charset="0"/>
              </a:rPr>
              <a:t>structral</a:t>
            </a:r>
            <a:r>
              <a:rPr lang="et-EE" sz="1000" dirty="0">
                <a:latin typeface="Aino" panose="02000603040504020204" pitchFamily="50" charset="0"/>
              </a:rPr>
              <a:t> </a:t>
            </a:r>
            <a:r>
              <a:rPr lang="et-EE" sz="1000" dirty="0" err="1">
                <a:latin typeface="Aino" panose="02000603040504020204" pitchFamily="50" charset="0"/>
              </a:rPr>
              <a:t>funds</a:t>
            </a:r>
            <a:endParaRPr lang="et-EE" sz="1000" dirty="0">
              <a:latin typeface="Aino" panose="02000603040504020204" pitchFamily="50" charset="0"/>
            </a:endParaRPr>
          </a:p>
          <a:p>
            <a:r>
              <a:rPr lang="et-EE" sz="1000" dirty="0">
                <a:latin typeface="Aino" panose="02000603040504020204" pitchFamily="50" charset="0"/>
              </a:rPr>
              <a:t>RRF =</a:t>
            </a:r>
            <a:r>
              <a:rPr lang="en-US" sz="1200" b="0" i="0" dirty="0">
                <a:solidFill>
                  <a:srgbClr val="70757A"/>
                </a:solidFill>
                <a:effectLst/>
                <a:latin typeface="arial" panose="020B0604020202020204" pitchFamily="34" charset="0"/>
              </a:rPr>
              <a:t> </a:t>
            </a:r>
            <a:r>
              <a:rPr lang="et-EE" sz="1200" b="0" i="0" dirty="0">
                <a:solidFill>
                  <a:srgbClr val="70757A"/>
                </a:solidFill>
                <a:effectLst/>
                <a:latin typeface="arial" panose="020B0604020202020204" pitchFamily="34" charset="0"/>
              </a:rPr>
              <a:t>EU </a:t>
            </a:r>
            <a:r>
              <a:rPr lang="en-US" sz="1200" b="0" i="0" dirty="0">
                <a:solidFill>
                  <a:srgbClr val="4D5156"/>
                </a:solidFill>
                <a:effectLst/>
                <a:latin typeface="arial" panose="020B0604020202020204" pitchFamily="34" charset="0"/>
              </a:rPr>
              <a:t>The Recovery and Resilience Facility</a:t>
            </a:r>
            <a:endParaRPr lang="et-EE" sz="1000" dirty="0">
              <a:latin typeface="Aino" panose="02000603040504020204" pitchFamily="50" charset="0"/>
            </a:endParaRPr>
          </a:p>
          <a:p>
            <a:endParaRPr lang="et-EE" sz="1000" dirty="0">
              <a:latin typeface="Aino" panose="02000603040504020204" pitchFamily="50" charset="0"/>
            </a:endParaRPr>
          </a:p>
          <a:p>
            <a:r>
              <a:rPr lang="en-GB" sz="1000" noProof="0" dirty="0">
                <a:latin typeface="Aino" panose="02000603040504020204" pitchFamily="50" charset="0"/>
              </a:rPr>
              <a:t>These calculations do not include </a:t>
            </a:r>
            <a:r>
              <a:rPr lang="en-GB" sz="1000" noProof="0" dirty="0" err="1">
                <a:latin typeface="Aino" panose="02000603040504020204" pitchFamily="50" charset="0"/>
              </a:rPr>
              <a:t>connecti</a:t>
            </a:r>
            <a:r>
              <a:rPr lang="et-EE" sz="1000" noProof="0" dirty="0">
                <a:latin typeface="Aino" panose="02000603040504020204" pitchFamily="50" charset="0"/>
              </a:rPr>
              <a:t>vi</a:t>
            </a:r>
            <a:r>
              <a:rPr lang="en-GB" sz="1000" noProof="0" dirty="0">
                <a:latin typeface="Aino" panose="02000603040504020204" pitchFamily="50" charset="0"/>
              </a:rPr>
              <a:t>ty</a:t>
            </a:r>
          </a:p>
          <a:p>
            <a:r>
              <a:rPr lang="en-GB" sz="1000" noProof="0" dirty="0">
                <a:latin typeface="Aino" panose="02000603040504020204" pitchFamily="50" charset="0"/>
              </a:rPr>
              <a:t>State budget numbers change every year. </a:t>
            </a:r>
          </a:p>
          <a:p>
            <a:r>
              <a:rPr lang="en-GB" sz="1000" noProof="0" dirty="0">
                <a:latin typeface="Aino" panose="02000603040504020204" pitchFamily="50" charset="0"/>
              </a:rPr>
              <a:t>Digital Agenda 2030 budget is 1,2 billion € from which currently ca 62% is covered (by state budget + EU funds) – the rest is funded by the additional state budget according to the state budget strategy. </a:t>
            </a:r>
          </a:p>
          <a:p>
            <a:endParaRPr lang="et-EE" sz="1000" dirty="0">
              <a:latin typeface="Aino" panose="02000603040504020204" pitchFamily="50" charset="0"/>
            </a:endParaRPr>
          </a:p>
          <a:p>
            <a:r>
              <a:rPr lang="et-EE" sz="1000" dirty="0" err="1">
                <a:latin typeface="Aino" panose="02000603040504020204" pitchFamily="50" charset="0"/>
              </a:rPr>
              <a:t>This</a:t>
            </a:r>
            <a:r>
              <a:rPr lang="et-EE" sz="1000" dirty="0">
                <a:latin typeface="Aino" panose="02000603040504020204" pitchFamily="50" charset="0"/>
              </a:rPr>
              <a:t> </a:t>
            </a:r>
            <a:r>
              <a:rPr lang="et-EE" sz="1000" dirty="0" err="1">
                <a:latin typeface="Aino" panose="02000603040504020204" pitchFamily="50" charset="0"/>
              </a:rPr>
              <a:t>scheme</a:t>
            </a:r>
            <a:r>
              <a:rPr lang="et-EE" sz="1000" dirty="0">
                <a:latin typeface="Aino" panose="02000603040504020204" pitchFamily="50" charset="0"/>
              </a:rPr>
              <a:t> </a:t>
            </a:r>
            <a:r>
              <a:rPr lang="et-EE" sz="1000" dirty="0" err="1">
                <a:latin typeface="Aino" panose="02000603040504020204" pitchFamily="50" charset="0"/>
              </a:rPr>
              <a:t>is</a:t>
            </a:r>
            <a:r>
              <a:rPr lang="et-EE" sz="1000" dirty="0">
                <a:latin typeface="Aino" panose="02000603040504020204" pitchFamily="50" charset="0"/>
              </a:rPr>
              <a:t> a </a:t>
            </a:r>
            <a:r>
              <a:rPr lang="et-EE" sz="1000" dirty="0" err="1">
                <a:latin typeface="Aino" panose="02000603040504020204" pitchFamily="50" charset="0"/>
              </a:rPr>
              <a:t>visualisation</a:t>
            </a:r>
            <a:r>
              <a:rPr lang="et-EE" sz="1000" dirty="0">
                <a:latin typeface="Aino" panose="02000603040504020204" pitchFamily="50" charset="0"/>
              </a:rPr>
              <a:t> of </a:t>
            </a:r>
            <a:r>
              <a:rPr lang="et-EE" sz="1000" dirty="0" err="1">
                <a:latin typeface="Aino" panose="02000603040504020204" pitchFamily="50" charset="0"/>
              </a:rPr>
              <a:t>the</a:t>
            </a:r>
            <a:r>
              <a:rPr lang="et-EE" sz="1000" dirty="0">
                <a:latin typeface="Aino" panose="02000603040504020204" pitchFamily="50" charset="0"/>
              </a:rPr>
              <a:t> </a:t>
            </a:r>
            <a:r>
              <a:rPr lang="et-EE" sz="1000" dirty="0" err="1">
                <a:latin typeface="Aino" panose="02000603040504020204" pitchFamily="50" charset="0"/>
              </a:rPr>
              <a:t>decision-making</a:t>
            </a:r>
            <a:r>
              <a:rPr lang="et-EE" sz="1000" dirty="0">
                <a:latin typeface="Aino" panose="02000603040504020204" pitchFamily="50" charset="0"/>
              </a:rPr>
              <a:t> </a:t>
            </a:r>
            <a:r>
              <a:rPr lang="et-EE" sz="1000" dirty="0" err="1">
                <a:latin typeface="Aino" panose="02000603040504020204" pitchFamily="50" charset="0"/>
              </a:rPr>
              <a:t>process</a:t>
            </a:r>
            <a:r>
              <a:rPr lang="et-EE" sz="1000" dirty="0">
                <a:latin typeface="Aino" panose="02000603040504020204" pitchFamily="50" charset="0"/>
              </a:rPr>
              <a:t>, as </a:t>
            </a:r>
            <a:r>
              <a:rPr lang="et-EE" sz="1000" dirty="0" err="1">
                <a:latin typeface="Aino" panose="02000603040504020204" pitchFamily="50" charset="0"/>
              </a:rPr>
              <a:t>well</a:t>
            </a:r>
            <a:r>
              <a:rPr lang="et-EE" sz="1000" dirty="0">
                <a:latin typeface="Aino" panose="02000603040504020204" pitchFamily="50" charset="0"/>
              </a:rPr>
              <a:t> as </a:t>
            </a:r>
            <a:r>
              <a:rPr lang="et-EE" sz="1000" dirty="0" err="1">
                <a:latin typeface="Aino" panose="02000603040504020204" pitchFamily="50" charset="0"/>
              </a:rPr>
              <a:t>an</a:t>
            </a:r>
            <a:r>
              <a:rPr lang="et-EE" sz="1000" dirty="0">
                <a:latin typeface="Aino" panose="02000603040504020204" pitchFamily="50" charset="0"/>
              </a:rPr>
              <a:t> </a:t>
            </a:r>
            <a:r>
              <a:rPr lang="et-EE" sz="1000" dirty="0" err="1">
                <a:latin typeface="Aino" panose="02000603040504020204" pitchFamily="50" charset="0"/>
              </a:rPr>
              <a:t>example</a:t>
            </a:r>
            <a:r>
              <a:rPr lang="et-EE" sz="1000" dirty="0">
                <a:latin typeface="Aino" panose="02000603040504020204" pitchFamily="50" charset="0"/>
              </a:rPr>
              <a:t> of </a:t>
            </a:r>
            <a:r>
              <a:rPr lang="et-EE" sz="1000" dirty="0" err="1">
                <a:latin typeface="Aino" panose="02000603040504020204" pitchFamily="50" charset="0"/>
              </a:rPr>
              <a:t>how</a:t>
            </a:r>
            <a:r>
              <a:rPr lang="et-EE" sz="1000" dirty="0">
                <a:latin typeface="Aino" panose="02000603040504020204" pitchFamily="50" charset="0"/>
              </a:rPr>
              <a:t> </a:t>
            </a:r>
            <a:r>
              <a:rPr lang="et-EE" sz="1000" dirty="0" err="1">
                <a:latin typeface="Aino" panose="02000603040504020204" pitchFamily="50" charset="0"/>
              </a:rPr>
              <a:t>to</a:t>
            </a:r>
            <a:r>
              <a:rPr lang="et-EE" sz="1000" dirty="0">
                <a:latin typeface="Aino" panose="02000603040504020204" pitchFamily="50" charset="0"/>
              </a:rPr>
              <a:t> </a:t>
            </a:r>
            <a:r>
              <a:rPr lang="et-EE" sz="1000" dirty="0" err="1">
                <a:latin typeface="Aino" panose="02000603040504020204" pitchFamily="50" charset="0"/>
              </a:rPr>
              <a:t>effectively</a:t>
            </a:r>
            <a:r>
              <a:rPr lang="et-EE" sz="1000" dirty="0">
                <a:latin typeface="Aino" panose="02000603040504020204" pitchFamily="50" charset="0"/>
              </a:rPr>
              <a:t> </a:t>
            </a:r>
            <a:r>
              <a:rPr lang="et-EE" sz="1000" dirty="0" err="1">
                <a:latin typeface="Aino" panose="02000603040504020204" pitchFamily="50" charset="0"/>
              </a:rPr>
              <a:t>run</a:t>
            </a:r>
            <a:r>
              <a:rPr lang="et-EE" sz="1000" dirty="0">
                <a:latin typeface="Aino" panose="02000603040504020204" pitchFamily="50" charset="0"/>
              </a:rPr>
              <a:t> and manage </a:t>
            </a:r>
            <a:r>
              <a:rPr lang="et-EE" sz="1000" dirty="0" err="1">
                <a:latin typeface="Aino" panose="02000603040504020204" pitchFamily="50" charset="0"/>
              </a:rPr>
              <a:t>the</a:t>
            </a:r>
            <a:r>
              <a:rPr lang="et-EE" sz="1000" dirty="0">
                <a:latin typeface="Aino" panose="02000603040504020204" pitchFamily="50" charset="0"/>
              </a:rPr>
              <a:t> </a:t>
            </a:r>
            <a:r>
              <a:rPr lang="et-EE" sz="1000" dirty="0" err="1">
                <a:latin typeface="Aino" panose="02000603040504020204" pitchFamily="50" charset="0"/>
              </a:rPr>
              <a:t>usage</a:t>
            </a:r>
            <a:r>
              <a:rPr lang="et-EE" sz="1000" dirty="0">
                <a:latin typeface="Aino" panose="02000603040504020204" pitchFamily="50" charset="0"/>
              </a:rPr>
              <a:t> of </a:t>
            </a:r>
            <a:r>
              <a:rPr lang="et-EE" sz="1000" dirty="0" err="1">
                <a:latin typeface="Aino" panose="02000603040504020204" pitchFamily="50" charset="0"/>
              </a:rPr>
              <a:t>structural</a:t>
            </a:r>
            <a:r>
              <a:rPr lang="et-EE" sz="1000" dirty="0">
                <a:latin typeface="Aino" panose="02000603040504020204" pitchFamily="50" charset="0"/>
              </a:rPr>
              <a:t> </a:t>
            </a:r>
            <a:r>
              <a:rPr lang="et-EE" sz="1000" dirty="0" err="1">
                <a:latin typeface="Aino" panose="02000603040504020204" pitchFamily="50" charset="0"/>
              </a:rPr>
              <a:t>funds</a:t>
            </a:r>
            <a:r>
              <a:rPr lang="et-EE" sz="1000" dirty="0">
                <a:latin typeface="Aino" panose="02000603040504020204" pitchFamily="50" charset="0"/>
              </a:rPr>
              <a:t>. All </a:t>
            </a:r>
            <a:r>
              <a:rPr lang="et-EE" sz="1000" dirty="0" err="1">
                <a:latin typeface="Aino" panose="02000603040504020204" pitchFamily="50" charset="0"/>
              </a:rPr>
              <a:t>investments</a:t>
            </a:r>
            <a:r>
              <a:rPr lang="et-EE" sz="1000" dirty="0">
                <a:latin typeface="Aino" panose="02000603040504020204" pitchFamily="50" charset="0"/>
              </a:rPr>
              <a:t> have a „</a:t>
            </a:r>
            <a:r>
              <a:rPr lang="et-EE" sz="1000" dirty="0" err="1">
                <a:latin typeface="Aino" panose="02000603040504020204" pitchFamily="50" charset="0"/>
              </a:rPr>
              <a:t>chain</a:t>
            </a:r>
            <a:r>
              <a:rPr lang="et-EE" sz="1000" dirty="0">
                <a:latin typeface="Aino" panose="02000603040504020204" pitchFamily="50" charset="0"/>
              </a:rPr>
              <a:t> of </a:t>
            </a:r>
            <a:r>
              <a:rPr lang="et-EE" sz="1000" dirty="0" err="1">
                <a:latin typeface="Aino" panose="02000603040504020204" pitchFamily="50" charset="0"/>
              </a:rPr>
              <a:t>command</a:t>
            </a:r>
            <a:r>
              <a:rPr lang="et-EE" sz="1000" dirty="0">
                <a:latin typeface="Aino" panose="02000603040504020204" pitchFamily="50" charset="0"/>
              </a:rPr>
              <a:t>“</a:t>
            </a:r>
          </a:p>
          <a:p>
            <a:endParaRPr lang="et-EE" sz="1000" dirty="0">
              <a:latin typeface="Aino" panose="02000603040504020204" pitchFamily="50" charset="0"/>
            </a:endParaRPr>
          </a:p>
          <a:p>
            <a:r>
              <a:rPr lang="en-GB" sz="1100" noProof="0" dirty="0">
                <a:effectLst/>
                <a:latin typeface="Calibri" panose="020F0502020204030204" pitchFamily="34" charset="0"/>
                <a:ea typeface="Calibri" panose="020F0502020204030204" pitchFamily="34" charset="0"/>
              </a:rPr>
              <a:t>There are not officially fixed criteria for the application for the additional state budget in ICT solutions. However, the Ministry is basing the expert evaluation on:</a:t>
            </a:r>
          </a:p>
          <a:p>
            <a:pPr marL="628650" lvl="1" indent="-171450">
              <a:buFont typeface="Arial" panose="020B0604020202020204" pitchFamily="34" charset="0"/>
              <a:buChar char="•"/>
            </a:pPr>
            <a:r>
              <a:rPr lang="en-GB" sz="1100" noProof="0" dirty="0">
                <a:effectLst/>
                <a:latin typeface="Calibri" panose="020F0502020204030204" pitchFamily="34" charset="0"/>
                <a:ea typeface="Calibri" panose="020F0502020204030204" pitchFamily="34" charset="0"/>
              </a:rPr>
              <a:t>Technological justification: needs to be aligned with the digital state’s technological solutions in general</a:t>
            </a:r>
          </a:p>
          <a:p>
            <a:pPr marL="628650" lvl="1" indent="-171450">
              <a:buFont typeface="Arial" panose="020B0604020202020204" pitchFamily="34" charset="0"/>
              <a:buChar char="•"/>
            </a:pPr>
            <a:r>
              <a:rPr lang="en-GB" sz="1100" noProof="0" dirty="0">
                <a:effectLst/>
                <a:latin typeface="Calibri" panose="020F0502020204030204" pitchFamily="34" charset="0"/>
                <a:ea typeface="Calibri" panose="020F0502020204030204" pitchFamily="34" charset="0"/>
              </a:rPr>
              <a:t>Maturity- are there selected parties in the project, how well thought-through is the plan</a:t>
            </a:r>
          </a:p>
          <a:p>
            <a:pPr marL="628650" lvl="1" indent="-171450">
              <a:buFont typeface="Arial" panose="020B0604020202020204" pitchFamily="34" charset="0"/>
              <a:buChar char="•"/>
            </a:pPr>
            <a:r>
              <a:rPr lang="en-GB" sz="1100" noProof="0" dirty="0">
                <a:effectLst/>
                <a:latin typeface="Calibri" panose="020F0502020204030204" pitchFamily="34" charset="0"/>
                <a:ea typeface="Calibri" panose="020F0502020204030204" pitchFamily="34" charset="0"/>
              </a:rPr>
              <a:t>Alternatives for funding (developments are funded by the Structural Funds beyond 2021)- if an investment could be done using SF, then it will be cover from that budget instead</a:t>
            </a:r>
          </a:p>
          <a:p>
            <a:pPr marL="628650" lvl="1" indent="-171450">
              <a:buFont typeface="Arial" panose="020B0604020202020204" pitchFamily="34" charset="0"/>
              <a:buChar char="•"/>
            </a:pPr>
            <a:r>
              <a:rPr lang="en-GB" sz="1100" noProof="0" dirty="0">
                <a:effectLst/>
                <a:latin typeface="Calibri" panose="020F0502020204030204" pitchFamily="34" charset="0"/>
                <a:ea typeface="Calibri" panose="020F0502020204030204" pitchFamily="34" charset="0"/>
              </a:rPr>
              <a:t>Scalability – if the project involves several fields of governance, then these project should be merged and done in collaboration</a:t>
            </a:r>
            <a:endParaRPr lang="et-EE" sz="1100" noProof="0" dirty="0">
              <a:effectLst/>
              <a:latin typeface="Calibri" panose="020F0502020204030204" pitchFamily="34" charset="0"/>
              <a:ea typeface="Calibri" panose="020F0502020204030204" pitchFamily="34" charset="0"/>
            </a:endParaRPr>
          </a:p>
          <a:p>
            <a:pPr marL="628650" lvl="1" indent="-171450">
              <a:buFont typeface="Arial" panose="020B0604020202020204" pitchFamily="34" charset="0"/>
              <a:buChar char="•"/>
            </a:pPr>
            <a:endParaRPr lang="et-EE" sz="1100" noProof="0" dirty="0">
              <a:effectLst/>
              <a:latin typeface="Calibri" panose="020F0502020204030204" pitchFamily="34" charset="0"/>
              <a:ea typeface="Calibri" panose="020F0502020204030204" pitchFamily="34" charset="0"/>
            </a:endParaRPr>
          </a:p>
          <a:p>
            <a:pPr marL="457200" lvl="1" indent="0">
              <a:buFont typeface="Arial" panose="020B0604020202020204" pitchFamily="34" charset="0"/>
              <a:buNone/>
            </a:pPr>
            <a:endParaRPr lang="et-EE" sz="1100" dirty="0">
              <a:effectLst/>
              <a:latin typeface="Calibri" panose="020F0502020204030204" pitchFamily="34" charset="0"/>
              <a:ea typeface="Calibri" panose="020F0502020204030204" pitchFamily="34" charset="0"/>
            </a:endParaRPr>
          </a:p>
          <a:p>
            <a:r>
              <a:rPr lang="et-EE" sz="1100" dirty="0">
                <a:effectLst/>
                <a:latin typeface="Calibri" panose="020F0502020204030204" pitchFamily="34" charset="0"/>
                <a:ea typeface="Calibri" panose="020F0502020204030204" pitchFamily="34" charset="0"/>
              </a:rPr>
              <a:t>2022  </a:t>
            </a:r>
            <a:r>
              <a:rPr lang="et-EE" sz="1100" dirty="0" err="1">
                <a:effectLst/>
                <a:latin typeface="Calibri" panose="020F0502020204030204" pitchFamily="34" charset="0"/>
                <a:ea typeface="Calibri" panose="020F0502020204030204" pitchFamily="34" charset="0"/>
              </a:rPr>
              <a:t>Additional</a:t>
            </a:r>
            <a:r>
              <a:rPr lang="et-EE" sz="1100" dirty="0">
                <a:effectLst/>
                <a:latin typeface="Calibri" panose="020F0502020204030204" pitchFamily="34" charset="0"/>
                <a:ea typeface="Calibri" panose="020F0502020204030204" pitchFamily="34" charset="0"/>
              </a:rPr>
              <a:t> </a:t>
            </a:r>
            <a:r>
              <a:rPr lang="et-EE" sz="1100" dirty="0" err="1">
                <a:effectLst/>
                <a:latin typeface="Calibri" panose="020F0502020204030204" pitchFamily="34" charset="0"/>
                <a:ea typeface="Calibri" panose="020F0502020204030204" pitchFamily="34" charset="0"/>
              </a:rPr>
              <a:t>state</a:t>
            </a:r>
            <a:r>
              <a:rPr lang="et-EE" sz="1100" dirty="0">
                <a:effectLst/>
                <a:latin typeface="Calibri" panose="020F0502020204030204" pitchFamily="34" charset="0"/>
                <a:ea typeface="Calibri" panose="020F0502020204030204" pitchFamily="34" charset="0"/>
              </a:rPr>
              <a:t> </a:t>
            </a:r>
            <a:r>
              <a:rPr lang="et-EE" sz="1100" dirty="0" err="1">
                <a:effectLst/>
                <a:latin typeface="Calibri" panose="020F0502020204030204" pitchFamily="34" charset="0"/>
                <a:ea typeface="Calibri" panose="020F0502020204030204" pitchFamily="34" charset="0"/>
              </a:rPr>
              <a:t>budget</a:t>
            </a:r>
            <a:r>
              <a:rPr lang="et-EE" sz="1100" dirty="0">
                <a:effectLst/>
                <a:latin typeface="Calibri" panose="020F0502020204030204" pitchFamily="34" charset="0"/>
                <a:ea typeface="Calibri" panose="020F0502020204030204" pitchFamily="34" charset="0"/>
              </a:rPr>
              <a:t> ja muud numbrid üle vaadata ja uuendada</a:t>
            </a:r>
          </a:p>
        </p:txBody>
      </p:sp>
      <p:sp>
        <p:nvSpPr>
          <p:cNvPr id="4" name="Slaidinumbri kohatäide 3">
            <a:extLst>
              <a:ext uri="{FF2B5EF4-FFF2-40B4-BE49-F238E27FC236}">
                <a16:creationId xmlns:a16="http://schemas.microsoft.com/office/drawing/2014/main" id="{4A40E1F1-63B3-D4F7-77A8-253E467A390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t-EE" sz="1000" b="0" i="0" u="none" strike="noStrike" kern="1200" cap="none" spc="0" normalizeH="0" baseline="0" noProof="0" dirty="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2204395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100"/>
              <a:buFont typeface="Arial"/>
              <a:buNone/>
            </a:pPr>
            <a:r>
              <a:rPr lang="en-US" sz="1100" dirty="0">
                <a:latin typeface="Arial"/>
                <a:ea typeface="Arial"/>
                <a:cs typeface="Arial"/>
                <a:sym typeface="Arial"/>
              </a:rPr>
              <a:t>Estonia has made use of different strategic funds from the EU to support </a:t>
            </a:r>
            <a:r>
              <a:rPr lang="en-US" sz="1100" dirty="0" err="1">
                <a:latin typeface="Arial"/>
                <a:ea typeface="Arial"/>
                <a:cs typeface="Arial"/>
                <a:sym typeface="Arial"/>
              </a:rPr>
              <a:t>digitalisation</a:t>
            </a:r>
            <a:r>
              <a:rPr lang="en-US" sz="1100" dirty="0">
                <a:latin typeface="Arial"/>
                <a:ea typeface="Arial"/>
                <a:cs typeface="Arial"/>
                <a:sym typeface="Arial"/>
              </a:rPr>
              <a:t> and build up important e-services. </a:t>
            </a:r>
            <a:r>
              <a:rPr lang="en-US" sz="1000" dirty="0">
                <a:latin typeface="Arial"/>
                <a:ea typeface="Arial"/>
                <a:cs typeface="Arial"/>
                <a:sym typeface="Arial"/>
              </a:rPr>
              <a:t>These include EU Structural Funds</a:t>
            </a:r>
            <a:r>
              <a:rPr lang="en-US" sz="1000" i="0" dirty="0">
                <a:latin typeface="Arial"/>
                <a:ea typeface="Arial"/>
                <a:cs typeface="Arial"/>
                <a:sym typeface="Arial"/>
              </a:rPr>
              <a:t> and EU funds for The Recovery and Resilience Facility</a:t>
            </a:r>
            <a:r>
              <a:rPr lang="en-US" sz="1000" dirty="0">
                <a:latin typeface="Arial"/>
                <a:ea typeface="Arial"/>
                <a:cs typeface="Arial"/>
                <a:sym typeface="Arial"/>
              </a:rPr>
              <a:t>, because as a small country, funding the further development of the extensive digital state is a mouthful too big to chew. However, using EU funds come with specific conditions and asking for this funding goes through the Government Chief Information Officer’s Office, which as described on the previous slide, belongs under the domain of the Ministry of Economic Affairs and Communications.</a:t>
            </a:r>
            <a:endParaRPr lang="en-US" sz="11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Calibri"/>
              <a:buNone/>
            </a:pPr>
            <a:endParaRPr lang="en-US" sz="11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dirty="0">
                <a:latin typeface="Arial"/>
                <a:ea typeface="Arial"/>
                <a:cs typeface="Arial"/>
                <a:sym typeface="Arial"/>
              </a:rPr>
              <a:t>Assigning budget from the Structural Funds require fulfilment of the official criteria</a:t>
            </a:r>
            <a:endParaRPr lang="en-US" dirty="0"/>
          </a:p>
          <a:p>
            <a:pPr marL="0" marR="0" lvl="0" indent="0" algn="l" rtl="0">
              <a:lnSpc>
                <a:spcPct val="100000"/>
              </a:lnSpc>
              <a:spcBef>
                <a:spcPts val="0"/>
              </a:spcBef>
              <a:spcAft>
                <a:spcPts val="0"/>
              </a:spcAft>
              <a:buClr>
                <a:srgbClr val="0563C1"/>
              </a:buClr>
              <a:buSzPts val="1100"/>
              <a:buFont typeface="Arial"/>
              <a:buNone/>
            </a:pPr>
            <a:r>
              <a:rPr lang="en-US" sz="1000" u="none" dirty="0">
                <a:latin typeface="Arial"/>
                <a:ea typeface="Arial"/>
                <a:cs typeface="Arial"/>
                <a:sym typeface="Arial"/>
              </a:rPr>
              <a:t>Main principles:</a:t>
            </a:r>
          </a:p>
          <a:p>
            <a:pPr marL="628650" marR="0" lvl="1" indent="-165100" algn="l" rtl="0">
              <a:lnSpc>
                <a:spcPct val="100000"/>
              </a:lnSpc>
              <a:spcBef>
                <a:spcPts val="0"/>
              </a:spcBef>
              <a:spcAft>
                <a:spcPts val="0"/>
              </a:spcAft>
              <a:buClr>
                <a:schemeClr val="dk1"/>
              </a:buClr>
              <a:buSzPts val="1000"/>
              <a:buChar char="•"/>
            </a:pPr>
            <a:r>
              <a:rPr lang="en-US" sz="1000" u="none" dirty="0">
                <a:latin typeface="Arial"/>
                <a:ea typeface="Arial"/>
                <a:cs typeface="Arial"/>
                <a:sym typeface="Arial"/>
              </a:rPr>
              <a:t>contributes to the Digital Agenda goals and to the ICT strategy of the respective field of governance</a:t>
            </a:r>
          </a:p>
          <a:p>
            <a:pPr marL="628650" marR="0" lvl="1" indent="-165100" algn="l" rtl="0">
              <a:lnSpc>
                <a:spcPct val="100000"/>
              </a:lnSpc>
              <a:spcBef>
                <a:spcPts val="0"/>
              </a:spcBef>
              <a:spcAft>
                <a:spcPts val="0"/>
              </a:spcAft>
              <a:buClr>
                <a:schemeClr val="dk1"/>
              </a:buClr>
              <a:buSzPts val="1000"/>
              <a:buChar char="•"/>
            </a:pPr>
            <a:r>
              <a:rPr lang="en-US" sz="1000" u="none" dirty="0">
                <a:latin typeface="Arial"/>
                <a:ea typeface="Arial"/>
                <a:cs typeface="Arial"/>
                <a:sym typeface="Arial"/>
              </a:rPr>
              <a:t>is measurable, to have a business case – can be financial gain (profit-expenses), but also user satisfaction with services, time saved </a:t>
            </a:r>
            <a:r>
              <a:rPr lang="en-US" sz="1000" u="none" dirty="0" err="1">
                <a:latin typeface="Arial"/>
                <a:ea typeface="Arial"/>
                <a:cs typeface="Arial"/>
                <a:sym typeface="Arial"/>
              </a:rPr>
              <a:t>etc</a:t>
            </a:r>
            <a:endParaRPr lang="en-US" sz="1000" dirty="0">
              <a:latin typeface="Arial"/>
              <a:ea typeface="Arial"/>
              <a:cs typeface="Arial"/>
              <a:sym typeface="Arial"/>
            </a:endParaRPr>
          </a:p>
          <a:p>
            <a:pPr marL="628650" marR="0" lvl="1" indent="-165100" algn="l" rtl="0">
              <a:lnSpc>
                <a:spcPct val="100000"/>
              </a:lnSpc>
              <a:spcBef>
                <a:spcPts val="0"/>
              </a:spcBef>
              <a:spcAft>
                <a:spcPts val="0"/>
              </a:spcAft>
              <a:buClr>
                <a:schemeClr val="dk1"/>
              </a:buClr>
              <a:buSzPts val="1000"/>
              <a:buChar char="•"/>
            </a:pPr>
            <a:r>
              <a:rPr lang="en-US" sz="1000" u="none" dirty="0">
                <a:latin typeface="Arial"/>
                <a:ea typeface="Arial"/>
                <a:cs typeface="Arial"/>
                <a:sym typeface="Arial"/>
              </a:rPr>
              <a:t>be sustainable for assigned budget by the government entity for minimum 5 years onward</a:t>
            </a:r>
          </a:p>
          <a:p>
            <a:pPr marL="628650" marR="0" lvl="1" indent="-165100" algn="l" rtl="0">
              <a:lnSpc>
                <a:spcPct val="100000"/>
              </a:lnSpc>
              <a:spcBef>
                <a:spcPts val="0"/>
              </a:spcBef>
              <a:spcAft>
                <a:spcPts val="0"/>
              </a:spcAft>
              <a:buClr>
                <a:schemeClr val="dk1"/>
              </a:buClr>
              <a:buSzPts val="1000"/>
              <a:buChar char="•"/>
            </a:pPr>
            <a:r>
              <a:rPr lang="en-US" sz="1000" u="none" dirty="0">
                <a:latin typeface="Arial"/>
                <a:ea typeface="Arial"/>
                <a:cs typeface="Arial"/>
                <a:sym typeface="Arial"/>
              </a:rPr>
              <a:t>capability to </a:t>
            </a:r>
            <a:r>
              <a:rPr lang="en-US" sz="1000" u="none" dirty="0" err="1">
                <a:latin typeface="Arial"/>
                <a:ea typeface="Arial"/>
                <a:cs typeface="Arial"/>
                <a:sym typeface="Arial"/>
              </a:rPr>
              <a:t>realise</a:t>
            </a:r>
            <a:r>
              <a:rPr lang="en-US" sz="1000" u="none" dirty="0">
                <a:latin typeface="Arial"/>
                <a:ea typeface="Arial"/>
                <a:cs typeface="Arial"/>
                <a:sym typeface="Arial"/>
              </a:rPr>
              <a:t> the project’s goals, including availability of human resources </a:t>
            </a:r>
            <a:r>
              <a:rPr lang="en-US" sz="1000" u="none" dirty="0" err="1">
                <a:latin typeface="Arial"/>
                <a:ea typeface="Arial"/>
                <a:cs typeface="Arial"/>
                <a:sym typeface="Arial"/>
              </a:rPr>
              <a:t>etc</a:t>
            </a:r>
            <a:endParaRPr lang="en-US" sz="1000" dirty="0">
              <a:latin typeface="Arial"/>
              <a:ea typeface="Arial"/>
              <a:cs typeface="Arial"/>
              <a:sym typeface="Arial"/>
            </a:endParaRPr>
          </a:p>
          <a:p>
            <a:pPr marL="628650" marR="0" lvl="1" indent="-165100" algn="l" rtl="0">
              <a:lnSpc>
                <a:spcPct val="100000"/>
              </a:lnSpc>
              <a:spcBef>
                <a:spcPts val="0"/>
              </a:spcBef>
              <a:spcAft>
                <a:spcPts val="0"/>
              </a:spcAft>
              <a:buClr>
                <a:schemeClr val="dk1"/>
              </a:buClr>
              <a:buSzPts val="1000"/>
              <a:buChar char="•"/>
            </a:pPr>
            <a:r>
              <a:rPr lang="en-US" sz="1000" u="none" dirty="0">
                <a:latin typeface="Arial"/>
                <a:ea typeface="Arial"/>
                <a:cs typeface="Arial"/>
                <a:sym typeface="Arial"/>
              </a:rPr>
              <a:t>fulfillment of pre-conditions, such as conditions of collaboration framework, </a:t>
            </a:r>
            <a:r>
              <a:rPr lang="en-US" sz="1000" dirty="0">
                <a:latin typeface="Arial"/>
                <a:ea typeface="Arial"/>
                <a:cs typeface="Arial"/>
                <a:sym typeface="Arial"/>
              </a:rPr>
              <a:t>compliance</a:t>
            </a:r>
            <a:r>
              <a:rPr lang="en-US" sz="1000" u="none" dirty="0">
                <a:latin typeface="Arial"/>
                <a:ea typeface="Arial"/>
                <a:cs typeface="Arial"/>
                <a:sym typeface="Arial"/>
              </a:rPr>
              <a:t> with requirements of digital architecture, service design standards, UX-UI standards, etc.</a:t>
            </a:r>
          </a:p>
          <a:p>
            <a:pPr marL="0" marR="0" lvl="0" indent="0" algn="l" rtl="0">
              <a:lnSpc>
                <a:spcPct val="100000"/>
              </a:lnSpc>
              <a:spcBef>
                <a:spcPts val="0"/>
              </a:spcBef>
              <a:spcAft>
                <a:spcPts val="0"/>
              </a:spcAft>
              <a:buNone/>
            </a:pPr>
            <a:endParaRPr lang="en-US" sz="1000" dirty="0">
              <a:latin typeface="Arial"/>
              <a:ea typeface="Arial"/>
              <a:cs typeface="Arial"/>
              <a:sym typeface="Arial"/>
            </a:endParaRPr>
          </a:p>
          <a:p>
            <a:pPr marL="0" marR="0" lvl="0" indent="0" algn="l" rtl="0">
              <a:lnSpc>
                <a:spcPct val="100000"/>
              </a:lnSpc>
              <a:spcBef>
                <a:spcPts val="0"/>
              </a:spcBef>
              <a:spcAft>
                <a:spcPts val="0"/>
              </a:spcAft>
              <a:buNone/>
            </a:pPr>
            <a:endParaRPr lang="en-US" sz="1000" dirty="0">
              <a:latin typeface="Arial"/>
              <a:ea typeface="Arial"/>
              <a:cs typeface="Arial"/>
              <a:sym typeface="Arial"/>
            </a:endParaRPr>
          </a:p>
          <a:p>
            <a:pPr marL="0" lvl="0" indent="0" algn="l" rtl="0">
              <a:lnSpc>
                <a:spcPct val="114000"/>
              </a:lnSpc>
              <a:spcBef>
                <a:spcPts val="0"/>
              </a:spcBef>
              <a:spcAft>
                <a:spcPts val="0"/>
              </a:spcAft>
              <a:buSzPts val="1400"/>
              <a:buFont typeface="Arial"/>
              <a:buNone/>
            </a:pPr>
            <a:r>
              <a:rPr lang="en-US" sz="1000" dirty="0">
                <a:latin typeface="Arial"/>
                <a:ea typeface="Arial"/>
                <a:cs typeface="Arial"/>
                <a:sym typeface="Arial"/>
              </a:rPr>
              <a:t>While ministries enjoy a considerable degree of autonomy in shaping their services within our nation, we have come to recognize the profound impact that strategic funds can have on promoting the reutilization of pre-existing components. Given we are a small nation, we quickly sense the repercussions when organizations allocate resources towards duplicative processes. Therefore, the strategic reuse of components is crucial, as it not only optimizes service development but also fosters sustainable innovation within the public sector. Hence the aforementioned main principles are used as strict criteria to promote collaboration, sensible use of resources and responsible development.</a:t>
            </a:r>
            <a:endParaRPr lang="en-US" sz="1000" u="none" strike="noStrike"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9</a:t>
            </a:fld>
            <a:endParaRPr lang="en-US"/>
          </a:p>
        </p:txBody>
      </p:sp>
    </p:spTree>
    <p:extLst>
      <p:ext uri="{BB962C8B-B14F-4D97-AF65-F5344CB8AC3E}">
        <p14:creationId xmlns:p14="http://schemas.microsoft.com/office/powerpoint/2010/main" val="1509500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sz="1200" dirty="0">
                <a:effectLst/>
                <a:latin typeface="Calibri" panose="020F0502020204030204" pitchFamily="34" charset="0"/>
              </a:rPr>
              <a:t>By </a:t>
            </a:r>
            <a:r>
              <a:rPr lang="en-US" sz="1200" dirty="0">
                <a:effectLst/>
                <a:latin typeface="Calibri" panose="020F0502020204030204" pitchFamily="34" charset="0"/>
              </a:rPr>
              <a:t>following this systematic approach, organizations can consistently deliver high-quality digital services. Clear objectives and indicators ensure that the service is purpose-driven, tailored to the intended users, and designed to address specific challenges. Conducting user research and mapping available resources fosters a comprehensive understanding of the problem, allowing for solutions that genuinely meet user needs. Early testing and continuous monitoring guarantee that the service remains responsive to user feedback, preventing the need for last-minute, resource-intensive redesigns. This structured process not only aids in maintaining user satisfaction but also ensures that resources are allocated efficiently, ultimately leading to the creation of digital services that consistently meet and exceed user expectations</a:t>
            </a:r>
            <a:endParaRPr lang="et-EE" sz="1200" dirty="0">
              <a:effectLst/>
              <a:latin typeface="Calibri" panose="020F0502020204030204" pitchFamily="34" charset="0"/>
            </a:endParaRPr>
          </a:p>
          <a:p>
            <a:endParaRPr lang="et-EE" dirty="0"/>
          </a:p>
          <a:p>
            <a:endParaRPr lang="et-EE" sz="1200" dirty="0">
              <a:latin typeface="Calibri" panose="020F0502020204030204" pitchFamily="34" charset="0"/>
              <a:cs typeface="Calibri" panose="020F0502020204030204" pitchFamily="34" charset="0"/>
            </a:endParaRPr>
          </a:p>
          <a:p>
            <a:r>
              <a:rPr lang="et-EE" sz="1200" dirty="0">
                <a:latin typeface="Calibri" panose="020F0502020204030204" pitchFamily="34" charset="0"/>
                <a:cs typeface="Calibri" panose="020F0502020204030204" pitchFamily="34" charset="0"/>
              </a:rPr>
              <a:t>1. </a:t>
            </a:r>
            <a:r>
              <a:rPr lang="en-US" sz="1200" b="0" i="0" dirty="0">
                <a:solidFill>
                  <a:srgbClr val="374151"/>
                </a:solidFill>
                <a:effectLst/>
                <a:latin typeface="Calibri" panose="020F0502020204030204" pitchFamily="34" charset="0"/>
                <a:cs typeface="Calibri" panose="020F0502020204030204" pitchFamily="34" charset="0"/>
              </a:rPr>
              <a:t>To ensure the success of </a:t>
            </a:r>
            <a:r>
              <a:rPr lang="et-EE" sz="1200" b="0" i="0" dirty="0">
                <a:solidFill>
                  <a:srgbClr val="374151"/>
                </a:solidFill>
                <a:effectLst/>
                <a:latin typeface="Calibri" panose="020F0502020204030204" pitchFamily="34" charset="0"/>
                <a:cs typeface="Calibri" panose="020F0502020204030204" pitchFamily="34" charset="0"/>
              </a:rPr>
              <a:t>a</a:t>
            </a:r>
            <a:r>
              <a:rPr lang="en-US" sz="1200" b="0" i="0" dirty="0">
                <a:solidFill>
                  <a:srgbClr val="374151"/>
                </a:solidFill>
                <a:effectLst/>
                <a:latin typeface="Calibri" panose="020F0502020204030204" pitchFamily="34" charset="0"/>
                <a:cs typeface="Calibri" panose="020F0502020204030204" pitchFamily="34" charset="0"/>
              </a:rPr>
              <a:t> service, it's essential to establish clear objectives and </a:t>
            </a:r>
            <a:r>
              <a:rPr lang="et-EE" sz="1200" b="0" i="0" dirty="0">
                <a:solidFill>
                  <a:srgbClr val="374151"/>
                </a:solidFill>
                <a:effectLst/>
                <a:latin typeface="Calibri" panose="020F0502020204030204" pitchFamily="34" charset="0"/>
                <a:cs typeface="Calibri" panose="020F0502020204030204" pitchFamily="34" charset="0"/>
              </a:rPr>
              <a:t>indicators. </a:t>
            </a:r>
            <a:r>
              <a:rPr lang="en-US" sz="1200" b="0" i="0" dirty="0">
                <a:solidFill>
                  <a:srgbClr val="374151"/>
                </a:solidFill>
                <a:effectLst/>
                <a:latin typeface="Calibri" panose="020F0502020204030204" pitchFamily="34" charset="0"/>
                <a:cs typeface="Calibri" panose="020F0502020204030204" pitchFamily="34" charset="0"/>
              </a:rPr>
              <a:t>To do this, </a:t>
            </a:r>
            <a:r>
              <a:rPr lang="et-EE" sz="1200" b="0" i="0" dirty="0">
                <a:solidFill>
                  <a:srgbClr val="374151"/>
                </a:solidFill>
                <a:effectLst/>
                <a:latin typeface="Calibri" panose="020F0502020204030204" pitchFamily="34" charset="0"/>
                <a:cs typeface="Calibri" panose="020F0502020204030204" pitchFamily="34" charset="0"/>
              </a:rPr>
              <a:t>some of the </a:t>
            </a:r>
            <a:r>
              <a:rPr lang="en-US" sz="1200" b="0" i="0" dirty="0">
                <a:solidFill>
                  <a:srgbClr val="374151"/>
                </a:solidFill>
                <a:effectLst/>
                <a:latin typeface="Calibri" panose="020F0502020204030204" pitchFamily="34" charset="0"/>
                <a:cs typeface="Calibri" panose="020F0502020204030204" pitchFamily="34" charset="0"/>
              </a:rPr>
              <a:t>following questions</a:t>
            </a:r>
            <a:r>
              <a:rPr lang="et-EE" sz="1200" b="0" i="0" dirty="0">
                <a:solidFill>
                  <a:srgbClr val="374151"/>
                </a:solidFill>
                <a:effectLst/>
                <a:latin typeface="Calibri" panose="020F0502020204030204" pitchFamily="34" charset="0"/>
                <a:cs typeface="Calibri" panose="020F0502020204030204" pitchFamily="34" charset="0"/>
              </a:rPr>
              <a:t> we must answer</a:t>
            </a:r>
            <a:r>
              <a:rPr lang="en-US" sz="1200" b="0" i="0" dirty="0">
                <a:solidFill>
                  <a:srgbClr val="374151"/>
                </a:solidFill>
                <a:effectLst/>
                <a:latin typeface="Calibri" panose="020F0502020204030204" pitchFamily="34" charset="0"/>
                <a:cs typeface="Calibri" panose="020F0502020204030204" pitchFamily="34" charset="0"/>
              </a:rPr>
              <a:t>:</a:t>
            </a:r>
            <a:r>
              <a:rPr lang="et-EE" sz="1200" b="0" i="0" dirty="0">
                <a:solidFill>
                  <a:srgbClr val="374151"/>
                </a:solidFill>
                <a:effectLst/>
                <a:latin typeface="Calibri" panose="020F0502020204030204" pitchFamily="34" charset="0"/>
                <a:cs typeface="Calibri" panose="020F0502020204030204" pitchFamily="34" charset="0"/>
              </a:rPr>
              <a:t> </a:t>
            </a:r>
            <a:r>
              <a:rPr lang="en-US" sz="1200" b="0" i="0" dirty="0">
                <a:solidFill>
                  <a:srgbClr val="374151"/>
                </a:solidFill>
                <a:effectLst/>
                <a:latin typeface="Calibri" panose="020F0502020204030204" pitchFamily="34" charset="0"/>
                <a:cs typeface="Calibri" panose="020F0502020204030204" pitchFamily="34" charset="0"/>
              </a:rPr>
              <a:t>Why are we developing this service? Who is the intended user for this service?</a:t>
            </a:r>
            <a:r>
              <a:rPr lang="et-EE" sz="1200" b="0" i="0" dirty="0">
                <a:solidFill>
                  <a:srgbClr val="374151"/>
                </a:solidFill>
                <a:effectLst/>
                <a:latin typeface="Calibri" panose="020F0502020204030204" pitchFamily="34" charset="0"/>
                <a:cs typeface="Calibri" panose="020F0502020204030204" pitchFamily="34" charset="0"/>
              </a:rPr>
              <a:t> </a:t>
            </a:r>
            <a:r>
              <a:rPr lang="en-US" sz="1200" b="0" i="0" dirty="0">
                <a:solidFill>
                  <a:srgbClr val="374151"/>
                </a:solidFill>
                <a:effectLst/>
                <a:latin typeface="Calibri" panose="020F0502020204030204" pitchFamily="34" charset="0"/>
                <a:cs typeface="Calibri" panose="020F0502020204030204" pitchFamily="34" charset="0"/>
              </a:rPr>
              <a:t>What problem or challenge are we addressing with this service</a:t>
            </a:r>
            <a:r>
              <a:rPr lang="et-EE" sz="1200" b="0" i="0" dirty="0">
                <a:solidFill>
                  <a:srgbClr val="374151"/>
                </a:solidFill>
                <a:effectLst/>
                <a:latin typeface="Calibri" panose="020F0502020204030204" pitchFamily="34" charset="0"/>
                <a:cs typeface="Calibri" panose="020F0502020204030204" pitchFamily="34" charset="0"/>
              </a:rPr>
              <a:t>?</a:t>
            </a:r>
          </a:p>
          <a:p>
            <a:r>
              <a:rPr lang="et-EE" sz="1200" b="0" i="0" dirty="0">
                <a:solidFill>
                  <a:srgbClr val="374151"/>
                </a:solidFill>
                <a:effectLst/>
                <a:latin typeface="Calibri" panose="020F0502020204030204" pitchFamily="34" charset="0"/>
                <a:cs typeface="Calibri" panose="020F0502020204030204" pitchFamily="34" charset="0"/>
              </a:rPr>
              <a:t>2. </a:t>
            </a:r>
            <a:r>
              <a:rPr lang="en-US" sz="1200" b="0" i="0" dirty="0">
                <a:solidFill>
                  <a:srgbClr val="374151"/>
                </a:solidFill>
                <a:effectLst/>
                <a:latin typeface="Calibri" panose="020F0502020204030204" pitchFamily="34" charset="0"/>
                <a:cs typeface="Calibri" panose="020F0502020204030204" pitchFamily="34" charset="0"/>
              </a:rPr>
              <a:t>To lay the foundation for a successful service, a comprehensive understanding of the problem is</a:t>
            </a:r>
            <a:r>
              <a:rPr lang="et-EE" sz="1200" b="0" i="0" dirty="0">
                <a:solidFill>
                  <a:srgbClr val="374151"/>
                </a:solidFill>
                <a:effectLst/>
                <a:latin typeface="Calibri" panose="020F0502020204030204" pitchFamily="34" charset="0"/>
                <a:cs typeface="Calibri" panose="020F0502020204030204" pitchFamily="34" charset="0"/>
              </a:rPr>
              <a:t>necessary</a:t>
            </a:r>
            <a:r>
              <a:rPr lang="en-US" sz="1200" b="0" i="0" dirty="0">
                <a:solidFill>
                  <a:srgbClr val="374151"/>
                </a:solidFill>
                <a:effectLst/>
                <a:latin typeface="Calibri" panose="020F0502020204030204" pitchFamily="34" charset="0"/>
                <a:cs typeface="Calibri" panose="020F0502020204030204" pitchFamily="34" charset="0"/>
              </a:rPr>
              <a:t>. Achieving this entails conducting user research and interviews, as well as mapping out areas of concern and available Resources</a:t>
            </a:r>
            <a:r>
              <a:rPr lang="et-EE" sz="1200" b="0" i="0" dirty="0">
                <a:solidFill>
                  <a:srgbClr val="374151"/>
                </a:solidFill>
                <a:effectLst/>
                <a:latin typeface="Calibri" panose="020F0502020204030204" pitchFamily="34" charset="0"/>
                <a:cs typeface="Calibri" panose="020F0502020204030204" pitchFamily="34" charset="0"/>
              </a:rPr>
              <a:t>. </a:t>
            </a:r>
          </a:p>
          <a:p>
            <a:r>
              <a:rPr lang="et-EE" sz="1200" b="0" i="0" dirty="0">
                <a:solidFill>
                  <a:srgbClr val="374151"/>
                </a:solidFill>
                <a:effectLst/>
                <a:latin typeface="Calibri" panose="020F0502020204030204" pitchFamily="34" charset="0"/>
                <a:cs typeface="Calibri" panose="020F0502020204030204" pitchFamily="34" charset="0"/>
              </a:rPr>
              <a:t>3. </a:t>
            </a:r>
            <a:r>
              <a:rPr lang="en-US" sz="1200" b="0" i="0" dirty="0">
                <a:solidFill>
                  <a:srgbClr val="374151"/>
                </a:solidFill>
                <a:effectLst/>
                <a:latin typeface="Calibri" panose="020F0502020204030204" pitchFamily="34" charset="0"/>
                <a:cs typeface="Calibri" panose="020F0502020204030204" pitchFamily="34" charset="0"/>
              </a:rPr>
              <a:t>Once all the aspects mentioned above have been thoroughly considered, the</a:t>
            </a:r>
            <a:r>
              <a:rPr lang="et-EE" sz="1200" b="0" i="0" dirty="0">
                <a:solidFill>
                  <a:srgbClr val="374151"/>
                </a:solidFill>
                <a:effectLst/>
                <a:latin typeface="Calibri" panose="020F0502020204030204" pitchFamily="34" charset="0"/>
                <a:cs typeface="Calibri" panose="020F0502020204030204" pitchFamily="34" charset="0"/>
              </a:rPr>
              <a:t>creation </a:t>
            </a:r>
            <a:r>
              <a:rPr lang="en-US" sz="1200" b="0" i="0" dirty="0">
                <a:solidFill>
                  <a:srgbClr val="374151"/>
                </a:solidFill>
                <a:effectLst/>
                <a:latin typeface="Calibri" panose="020F0502020204030204" pitchFamily="34" charset="0"/>
                <a:cs typeface="Calibri" panose="020F0502020204030204" pitchFamily="34" charset="0"/>
              </a:rPr>
              <a:t>of the service can </a:t>
            </a:r>
            <a:r>
              <a:rPr lang="et-EE" sz="1200" b="0" i="0" dirty="0">
                <a:solidFill>
                  <a:srgbClr val="374151"/>
                </a:solidFill>
                <a:effectLst/>
                <a:latin typeface="Calibri" panose="020F0502020204030204" pitchFamily="34" charset="0"/>
                <a:cs typeface="Calibri" panose="020F0502020204030204" pitchFamily="34" charset="0"/>
              </a:rPr>
              <a:t>begin</a:t>
            </a:r>
            <a:r>
              <a:rPr lang="en-US" sz="1200" b="0" i="0" dirty="0">
                <a:solidFill>
                  <a:srgbClr val="374151"/>
                </a:solidFill>
                <a:effectLst/>
                <a:latin typeface="Calibri" panose="020F0502020204030204" pitchFamily="34" charset="0"/>
                <a:cs typeface="Calibri" panose="020F0502020204030204" pitchFamily="34" charset="0"/>
              </a:rPr>
              <a:t>. The initial version is crafted, tested, and refined through user experimentation. Commencing testing at the earliest stages is </a:t>
            </a:r>
            <a:r>
              <a:rPr lang="et-EE" sz="1200" b="0" i="0" dirty="0">
                <a:solidFill>
                  <a:srgbClr val="374151"/>
                </a:solidFill>
                <a:effectLst/>
                <a:latin typeface="Calibri" panose="020F0502020204030204" pitchFamily="34" charset="0"/>
                <a:cs typeface="Calibri" panose="020F0502020204030204" pitchFamily="34" charset="0"/>
              </a:rPr>
              <a:t>necessary</a:t>
            </a:r>
            <a:r>
              <a:rPr lang="en-US" sz="1200" b="0" i="0" dirty="0">
                <a:solidFill>
                  <a:srgbClr val="374151"/>
                </a:solidFill>
                <a:effectLst/>
                <a:latin typeface="Calibri" panose="020F0502020204030204" pitchFamily="34" charset="0"/>
                <a:cs typeface="Calibri" panose="020F0502020204030204" pitchFamily="34" charset="0"/>
              </a:rPr>
              <a:t> to uncover potential issues </a:t>
            </a:r>
            <a:r>
              <a:rPr lang="et-EE" sz="1200" b="0" i="0" dirty="0">
                <a:solidFill>
                  <a:srgbClr val="374151"/>
                </a:solidFill>
                <a:effectLst/>
                <a:latin typeface="Calibri" panose="020F0502020204030204" pitchFamily="34" charset="0"/>
                <a:cs typeface="Calibri" panose="020F0502020204030204" pitchFamily="34" charset="0"/>
              </a:rPr>
              <a:t>as early as possible</a:t>
            </a:r>
            <a:r>
              <a:rPr lang="en-US" sz="1200" b="0" i="0" dirty="0">
                <a:solidFill>
                  <a:srgbClr val="374151"/>
                </a:solidFill>
                <a:effectLst/>
                <a:latin typeface="Calibri" panose="020F0502020204030204" pitchFamily="34" charset="0"/>
                <a:cs typeface="Calibri" panose="020F0502020204030204" pitchFamily="34" charset="0"/>
              </a:rPr>
              <a:t>, preventing the need for last-minute product redesigns and conserving valuable resources</a:t>
            </a:r>
            <a:endParaRPr lang="et-EE" sz="1200" b="0" i="0" dirty="0">
              <a:solidFill>
                <a:srgbClr val="374151"/>
              </a:solidFill>
              <a:effectLst/>
              <a:latin typeface="Calibri" panose="020F0502020204030204" pitchFamily="34" charset="0"/>
              <a:cs typeface="Calibri" panose="020F0502020204030204" pitchFamily="34" charset="0"/>
            </a:endParaRPr>
          </a:p>
          <a:p>
            <a:r>
              <a:rPr lang="et-EE" sz="1200" b="0" i="0" dirty="0">
                <a:solidFill>
                  <a:srgbClr val="374151"/>
                </a:solidFill>
                <a:effectLst/>
                <a:latin typeface="Calibri" panose="020F0502020204030204" pitchFamily="34" charset="0"/>
                <a:cs typeface="Calibri" panose="020F0502020204030204" pitchFamily="34" charset="0"/>
              </a:rPr>
              <a:t>4. </a:t>
            </a:r>
            <a:r>
              <a:rPr lang="en-US" sz="1200" b="0" i="0" dirty="0">
                <a:solidFill>
                  <a:srgbClr val="374151"/>
                </a:solidFill>
                <a:effectLst/>
                <a:latin typeface="Calibri" panose="020F0502020204030204" pitchFamily="34" charset="0"/>
                <a:cs typeface="Calibri" panose="020F0502020204030204" pitchFamily="34" charset="0"/>
              </a:rPr>
              <a:t>Once product testing has </a:t>
            </a:r>
            <a:r>
              <a:rPr lang="et-EE" sz="1200" b="0" i="0" dirty="0">
                <a:solidFill>
                  <a:srgbClr val="374151"/>
                </a:solidFill>
                <a:effectLst/>
                <a:latin typeface="Calibri" panose="020F0502020204030204" pitchFamily="34" charset="0"/>
                <a:cs typeface="Calibri" panose="020F0502020204030204" pitchFamily="34" charset="0"/>
              </a:rPr>
              <a:t>achieved </a:t>
            </a:r>
            <a:r>
              <a:rPr lang="en-US" sz="1200" b="0" i="0" dirty="0">
                <a:solidFill>
                  <a:srgbClr val="374151"/>
                </a:solidFill>
                <a:effectLst/>
                <a:latin typeface="Calibri" panose="020F0502020204030204" pitchFamily="34" charset="0"/>
                <a:cs typeface="Calibri" panose="020F0502020204030204" pitchFamily="34" charset="0"/>
              </a:rPr>
              <a:t>favorable results, the development phase is finalized, and the product is ready for deployment and use</a:t>
            </a:r>
            <a:r>
              <a:rPr lang="et-EE" sz="1200" b="0" i="0" dirty="0">
                <a:solidFill>
                  <a:srgbClr val="374151"/>
                </a:solidFill>
                <a:effectLst/>
                <a:latin typeface="Calibri" panose="020F0502020204030204" pitchFamily="34" charset="0"/>
                <a:cs typeface="Calibri" panose="020F0502020204030204" pitchFamily="34" charset="0"/>
              </a:rPr>
              <a:t>. </a:t>
            </a:r>
          </a:p>
          <a:p>
            <a:r>
              <a:rPr lang="et-EE" sz="1200" b="0" i="0" dirty="0">
                <a:solidFill>
                  <a:srgbClr val="374151"/>
                </a:solidFill>
                <a:effectLst/>
                <a:latin typeface="Calibri" panose="020F0502020204030204" pitchFamily="34" charset="0"/>
                <a:cs typeface="Calibri" panose="020F0502020204030204" pitchFamily="34" charset="0"/>
              </a:rPr>
              <a:t>5. </a:t>
            </a:r>
            <a:r>
              <a:rPr lang="en-US" sz="1200" b="0" i="0" dirty="0">
                <a:solidFill>
                  <a:srgbClr val="374151"/>
                </a:solidFill>
                <a:effectLst/>
                <a:latin typeface="Calibri" panose="020F0502020204030204" pitchFamily="34" charset="0"/>
                <a:cs typeface="Calibri" panose="020F0502020204030204" pitchFamily="34" charset="0"/>
              </a:rPr>
              <a:t>After the product is deployed and in active use, continuous monitoring becomes essential. Our overarching goal on a national level is to achieve a Net Promoter Score (NPS) of 90% for all digital services. If user satisfaction falls below this threshold, adjustments are required. These adaptations can vary in scale, ranging from minor tweaks to more substantial changes. In certain cases, it might even be necessary to discontinue a service if it becomes evident that users </a:t>
            </a:r>
            <a:r>
              <a:rPr lang="et-EE" sz="1200" b="0" i="0" dirty="0">
                <a:solidFill>
                  <a:srgbClr val="374151"/>
                </a:solidFill>
                <a:effectLst/>
                <a:latin typeface="Calibri" panose="020F0502020204030204" pitchFamily="34" charset="0"/>
                <a:cs typeface="Calibri" panose="020F0502020204030204" pitchFamily="34" charset="0"/>
              </a:rPr>
              <a:t>do not need </a:t>
            </a:r>
            <a:r>
              <a:rPr lang="en-US" sz="1200" b="0" i="0" dirty="0">
                <a:solidFill>
                  <a:srgbClr val="374151"/>
                </a:solidFill>
                <a:effectLst/>
                <a:latin typeface="Calibri" panose="020F0502020204030204" pitchFamily="34" charset="0"/>
                <a:cs typeface="Calibri" panose="020F0502020204030204" pitchFamily="34" charset="0"/>
              </a:rPr>
              <a:t>it.</a:t>
            </a:r>
            <a:endParaRPr lang="et-EE" sz="1200" b="0" i="0" dirty="0">
              <a:solidFill>
                <a:srgbClr val="374151"/>
              </a:solidFill>
              <a:effectLst/>
              <a:latin typeface="Calibri" panose="020F0502020204030204" pitchFamily="34" charset="0"/>
              <a:cs typeface="Calibri" panose="020F0502020204030204" pitchFamily="34" charset="0"/>
            </a:endParaRPr>
          </a:p>
          <a:p>
            <a:endParaRPr lang="et-EE" sz="1200" b="0" i="0" dirty="0">
              <a:solidFill>
                <a:srgbClr val="374151"/>
              </a:solidFill>
              <a:effectLst/>
              <a:latin typeface="Calibri" panose="020F0502020204030204" pitchFamily="34" charset="0"/>
              <a:cs typeface="Calibri" panose="020F0502020204030204" pitchFamily="34" charset="0"/>
            </a:endParaRPr>
          </a:p>
          <a:p>
            <a:r>
              <a:rPr lang="et-EE" sz="1200" b="0" i="0" dirty="0">
                <a:solidFill>
                  <a:srgbClr val="374151"/>
                </a:solidFill>
                <a:effectLst/>
                <a:latin typeface="Calibri" panose="020F0502020204030204" pitchFamily="34" charset="0"/>
                <a:cs typeface="Calibri" panose="020F0502020204030204" pitchFamily="34" charset="0"/>
              </a:rPr>
              <a:t> </a:t>
            </a:r>
            <a:r>
              <a:rPr lang="en-US" sz="1200" b="0" i="0" dirty="0">
                <a:solidFill>
                  <a:srgbClr val="374151"/>
                </a:solidFill>
                <a:effectLst/>
                <a:latin typeface="Calibri" panose="020F0502020204030204" pitchFamily="34" charset="0"/>
                <a:cs typeface="Calibri" panose="020F0502020204030204" pitchFamily="34" charset="0"/>
              </a:rPr>
              <a:t>It's crucial to bear in mind that the work doesn't conclude when the service is in use. Ongoing efforts are required to ensure it continues to fulfill user needs and doesn't become outdated or</a:t>
            </a:r>
            <a:r>
              <a:rPr lang="et-EE" sz="1200" b="0" i="0" dirty="0">
                <a:solidFill>
                  <a:srgbClr val="374151"/>
                </a:solidFill>
                <a:effectLst/>
                <a:latin typeface="Calibri" panose="020F0502020204030204" pitchFamily="34" charset="0"/>
                <a:cs typeface="Calibri" panose="020F0502020204030204" pitchFamily="34" charset="0"/>
              </a:rPr>
              <a:t> </a:t>
            </a:r>
            <a:r>
              <a:rPr lang="en-US" sz="1200" b="0" i="0" dirty="0">
                <a:solidFill>
                  <a:srgbClr val="374151"/>
                </a:solidFill>
                <a:effectLst/>
                <a:latin typeface="Calibri" panose="020F0502020204030204" pitchFamily="34" charset="0"/>
                <a:cs typeface="Calibri" panose="020F0502020204030204" pitchFamily="34" charset="0"/>
              </a:rPr>
              <a:t>legacy</a:t>
            </a:r>
            <a:endParaRPr lang="et-EE" sz="1200" b="0" i="0" dirty="0">
              <a:solidFill>
                <a:srgbClr val="374151"/>
              </a:solidFill>
              <a:effectLst/>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526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000" dirty="0">
                <a:hlinkClick r:id="rId3"/>
              </a:rPr>
              <a:t>Estonian electronic identity ecosystem</a:t>
            </a:r>
            <a:r>
              <a:rPr lang="et-EE" sz="1000" dirty="0"/>
              <a:t> – RIA, </a:t>
            </a:r>
            <a:r>
              <a:rPr lang="et-EE" sz="1000" dirty="0" err="1"/>
              <a:t>written</a:t>
            </a:r>
            <a:r>
              <a:rPr lang="et-EE" sz="1000" dirty="0"/>
              <a:t> by Cybernetica</a:t>
            </a:r>
          </a:p>
          <a:p>
            <a:pPr marL="0" lvl="0" indent="0">
              <a:lnSpc>
                <a:spcPct val="114000"/>
              </a:lnSpc>
              <a:buFont typeface="Arial" panose="020B0604020202020204" pitchFamily="34" charset="0"/>
              <a:buNone/>
            </a:pPr>
            <a:endParaRPr lang="et-EE" sz="1000" i="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i="0" u="none" strike="noStrike" dirty="0">
                <a:effectLst/>
                <a:latin typeface="Aino" panose="02000603040504020204" pitchFamily="2" charset="77"/>
              </a:rPr>
              <a:t>Now that we’ve touched on the fundamental principles of e-Estonia, it’s time to talk about how these things were put into practice. One of the cornerstones is undoubtedly the electronic ID which </a:t>
            </a:r>
            <a:r>
              <a:rPr lang="en-GB" sz="1000" i="0" u="none" strike="noStrike" dirty="0" err="1">
                <a:effectLst/>
                <a:latin typeface="Aino" panose="02000603040504020204" pitchFamily="2" charset="77"/>
              </a:rPr>
              <a:t>en</a:t>
            </a:r>
            <a:r>
              <a:rPr lang="en-US" sz="1000" u="none" strike="noStrike" dirty="0" err="1">
                <a:effectLst/>
                <a:latin typeface="Aino" panose="02000603040504020204" pitchFamily="2" charset="77"/>
              </a:rPr>
              <a:t>ables</a:t>
            </a:r>
            <a:r>
              <a:rPr lang="en-US" sz="1000" u="none" strike="noStrike" dirty="0">
                <a:effectLst/>
                <a:latin typeface="Aino" panose="02000603040504020204" pitchFamily="2" charset="77"/>
              </a:rPr>
              <a:t> Estonian citizens and residents alike to prove their identity online</a:t>
            </a:r>
            <a:r>
              <a:rPr lang="et-EE" sz="1000" u="none" strike="noStrike" dirty="0">
                <a:effectLst/>
                <a:latin typeface="Aino" panose="02000603040504020204" pitchFamily="2" charset="77"/>
              </a:rPr>
              <a:t> and</a:t>
            </a:r>
            <a:r>
              <a:rPr lang="en-US" sz="1000" u="none" strike="noStrike" dirty="0">
                <a:effectLst/>
                <a:latin typeface="Aino" panose="02000603040504020204" pitchFamily="2" charset="77"/>
              </a:rPr>
              <a:t> benefit from convenient, safe and fast hassle-free e-services. We’ve got this card since</a:t>
            </a:r>
            <a:r>
              <a:rPr lang="et-EE" sz="1000" u="none" strike="noStrike" baseline="0" dirty="0">
                <a:effectLst/>
                <a:latin typeface="Aino" panose="02000603040504020204" pitchFamily="2" charset="77"/>
              </a:rPr>
              <a:t> 2002.</a:t>
            </a: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Nearly every one of Estonia's 1.3 million citizens</a:t>
            </a:r>
            <a:r>
              <a:rPr lang="et-EE" sz="1000" u="none" strike="noStrike" dirty="0">
                <a:effectLst/>
                <a:latin typeface="Aino" panose="02000603040504020204" pitchFamily="2" charset="77"/>
              </a:rPr>
              <a:t> and residents</a:t>
            </a:r>
            <a:r>
              <a:rPr lang="en-US" sz="1000" u="none" strike="noStrike" dirty="0">
                <a:effectLst/>
                <a:latin typeface="Aino" panose="02000603040504020204" pitchFamily="2" charset="77"/>
              </a:rPr>
              <a:t> has an ID card, which is a mandatory national card with a chip that carries embedded files and functions as definitive proof of ID in an electronic environment. The ID card </a:t>
            </a:r>
            <a:r>
              <a:rPr lang="en-GB" sz="1000" u="none" strike="noStrike" dirty="0">
                <a:effectLst/>
                <a:latin typeface="Aino" panose="02000603040504020204" pitchFamily="2" charset="77"/>
              </a:rPr>
              <a:t>is in compliance with </a:t>
            </a:r>
            <a:r>
              <a:rPr lang="en-US" sz="1000" u="none" strike="noStrike" dirty="0">
                <a:effectLst/>
                <a:latin typeface="Aino" panose="02000603040504020204" pitchFamily="2" charset="77"/>
              </a:rPr>
              <a:t>the highest EU standards (particularly </a:t>
            </a:r>
            <a:r>
              <a:rPr lang="en-US" sz="1000" u="none" strike="noStrike" dirty="0" err="1">
                <a:effectLst/>
                <a:latin typeface="Aino" panose="02000603040504020204" pitchFamily="2" charset="77"/>
              </a:rPr>
              <a:t>eIDAS</a:t>
            </a:r>
            <a:r>
              <a:rPr lang="en-US" sz="1000" u="none" strike="noStrike" dirty="0">
                <a:effectLst/>
                <a:latin typeface="Aino" panose="02000603040504020204" pitchFamily="2" charset="77"/>
              </a:rPr>
              <a:t>).</a:t>
            </a:r>
            <a:br>
              <a:rPr lang="et-EE" sz="1000" u="none" strike="noStrike" dirty="0">
                <a:effectLst/>
                <a:latin typeface="Aino" panose="02000603040504020204" pitchFamily="2" charset="77"/>
              </a:rPr>
            </a:br>
            <a:r>
              <a:rPr lang="en-US" sz="1200" dirty="0"/>
              <a:t>The ID card is mandatory, but the main thing is that the services offer added value. The ID card is important not only to the public sector but also the private sector makes vigorous use of it, and initially, the ID card readers were distributed by telecom companies.</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b="0" i="0" u="none" strike="noStrike" dirty="0">
                <a:effectLst/>
                <a:latin typeface="Aino" panose="02000603040504020204" pitchFamily="2" charset="77"/>
              </a:rPr>
              <a:t>But if you find using that card on a daily basis too bothersome – and the truth is that many Estonians do – you’re in luck because there are several other </a:t>
            </a:r>
            <a:r>
              <a:rPr lang="en-US" sz="1000" b="0" i="0" u="none" strike="noStrike" dirty="0" err="1">
                <a:effectLst/>
                <a:latin typeface="Aino" panose="02000603040504020204" pitchFamily="2" charset="77"/>
              </a:rPr>
              <a:t>eID</a:t>
            </a:r>
            <a:r>
              <a:rPr lang="en-US" sz="1000" b="0" i="0" u="none" strike="noStrike" dirty="0">
                <a:effectLst/>
                <a:latin typeface="Aino" panose="02000603040504020204" pitchFamily="2" charset="77"/>
              </a:rPr>
              <a:t>-carriers! The first one is called mobile-ID which </a:t>
            </a:r>
            <a:r>
              <a:rPr lang="en-US" sz="1000" u="none" strike="noStrike" dirty="0">
                <a:effectLst/>
                <a:latin typeface="Aino" panose="02000603040504020204" pitchFamily="2" charset="77"/>
              </a:rPr>
              <a:t>allows people to use their mobile phone as a form of secure digital ID. Mobile-ID is a different kind of SIM card that you can get from your </a:t>
            </a:r>
            <a:r>
              <a:rPr lang="et-EE" sz="1000" u="none" strike="noStrike" dirty="0" err="1">
                <a:effectLst/>
                <a:latin typeface="Aino" panose="02000603040504020204" pitchFamily="2" charset="77"/>
              </a:rPr>
              <a:t>mobile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network provider, pop into your phone and use it just like the ID-card: it can be used to access secure e-services and digitally sign documents, but has the added advantage of not requiring a card reader.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This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option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is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particularly</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attractive</a:t>
            </a:r>
            <a:r>
              <a:rPr lang="et-EE" sz="1000" u="none" strike="noStrike" baseline="0" dirty="0">
                <a:effectLst/>
                <a:latin typeface="Aino" panose="02000603040504020204" pitchFamily="2" charset="77"/>
              </a:rPr>
              <a:t> for </a:t>
            </a:r>
            <a:r>
              <a:rPr lang="et-EE" sz="1000" u="none" strike="noStrike" baseline="0" dirty="0" err="1">
                <a:effectLst/>
                <a:latin typeface="Aino" panose="02000603040504020204" pitchFamily="2" charset="77"/>
              </a:rPr>
              <a:t>people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who</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don’t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own</a:t>
            </a:r>
            <a:r>
              <a:rPr lang="et-EE" sz="1000" u="none" strike="noStrike" baseline="0" dirty="0">
                <a:effectLst/>
                <a:latin typeface="Aino" panose="02000603040504020204" pitchFamily="2" charset="77"/>
              </a:rPr>
              <a:t> a </a:t>
            </a:r>
            <a:r>
              <a:rPr lang="et-EE" sz="1000" u="none" strike="noStrike" baseline="0" dirty="0" err="1">
                <a:effectLst/>
                <a:latin typeface="Aino" panose="02000603040504020204" pitchFamily="2" charset="77"/>
              </a:rPr>
              <a:t>smartphone</a:t>
            </a:r>
            <a:r>
              <a:rPr lang="en-GB" sz="1000" u="none" strike="noStrike" baseline="0" dirty="0">
                <a:effectLst/>
                <a:latin typeface="Aino" panose="02000603040504020204" pitchFamily="2" charset="77"/>
              </a:rPr>
              <a:t> because it is not an app-based solution</a:t>
            </a:r>
            <a:r>
              <a:rPr lang="et-EE" sz="1000" u="none" strike="noStrike" baseline="0" dirty="0">
                <a:effectLst/>
                <a:latin typeface="Aino" panose="02000603040504020204" pitchFamily="2" charset="77"/>
              </a:rPr>
              <a:t> and </a:t>
            </a:r>
            <a:r>
              <a:rPr lang="et-EE" sz="1000" u="none" strike="noStrike" baseline="0" dirty="0" err="1">
                <a:effectLst/>
                <a:latin typeface="Aino" panose="02000603040504020204" pitchFamily="2" charset="77"/>
              </a:rPr>
              <a:t>does</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not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require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your</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device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to</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be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connected</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to</a:t>
            </a:r>
            <a:r>
              <a:rPr lang="et-EE" sz="1000" u="none" strike="noStrike" baseline="0" dirty="0">
                <a:effectLst/>
                <a:latin typeface="Aino" panose="02000603040504020204" pitchFamily="2" charset="77"/>
              </a:rPr>
              <a:t> Internet.</a:t>
            </a: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b="0" i="0" u="none" strike="noStrike" dirty="0">
                <a:effectLst/>
                <a:latin typeface="Aino" panose="02000603040504020204" pitchFamily="2" charset="77"/>
              </a:rPr>
              <a:t>If a SIM card is also too much hassle, you might be interested in Smart-ID which is an app that you can download and use for authentication just like the aforementioned solutions. You can use Smart-ID on a smartphone or a tablet, on an iOS device just as easily as on Android.</a:t>
            </a:r>
            <a:r>
              <a:rPr lang="en-US" sz="1000" u="none" strike="noStrike" dirty="0">
                <a:effectLst/>
                <a:latin typeface="Aino" panose="02000603040504020204" pitchFamily="2" charset="77"/>
              </a:rPr>
              <a:t> When using Smart-ID, you only need a Wi-Fi network or mobile internet connection, no data roaming is necessary.</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As of November 2018, Smart-ID is recognized as QSCD (Qualified Signature Creation Device). This is the highest level of recognition in the EU and now all Smart-ID users can digitally sign documents on Qualified Electronic Signature (QES) level that must be </a:t>
            </a:r>
            <a:r>
              <a:rPr lang="en-US" sz="1000" u="none" strike="noStrike" dirty="0" err="1">
                <a:effectLst/>
                <a:latin typeface="Aino" panose="02000603040504020204" pitchFamily="2" charset="77"/>
              </a:rPr>
              <a:t>recognised</a:t>
            </a:r>
            <a:r>
              <a:rPr lang="en-US" sz="1000" u="none" strike="noStrike" dirty="0">
                <a:effectLst/>
                <a:latin typeface="Aino" panose="02000603040504020204" pitchFamily="2" charset="77"/>
              </a:rPr>
              <a:t> by every EU member state</a:t>
            </a:r>
            <a:r>
              <a:rPr lang="et-EE" sz="1000" u="none" strike="noStrike" dirty="0">
                <a:effectLst/>
                <a:latin typeface="Aino" panose="02000603040504020204" pitchFamily="2" charset="77"/>
              </a:rPr>
              <a:t> and </a:t>
            </a:r>
            <a:r>
              <a:rPr lang="et-EE" sz="1000" u="none" strike="noStrike" dirty="0" err="1">
                <a:effectLst/>
                <a:latin typeface="Aino" panose="02000603040504020204" pitchFamily="2" charset="77"/>
              </a:rPr>
              <a:t>their</a:t>
            </a:r>
            <a:r>
              <a:rPr lang="et-EE" sz="1000" u="none" strike="noStrike" dirty="0">
                <a:effectLst/>
                <a:latin typeface="Aino" panose="02000603040504020204" pitchFamily="2" charset="77"/>
              </a:rPr>
              <a:t> digital </a:t>
            </a:r>
            <a:r>
              <a:rPr lang="et-EE" sz="1000" u="none" strike="noStrike" dirty="0" err="1">
                <a:effectLst/>
                <a:latin typeface="Aino" panose="02000603040504020204" pitchFamily="2" charset="77"/>
              </a:rPr>
              <a:t>signature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carries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same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legally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binding</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force</a:t>
            </a:r>
            <a:r>
              <a:rPr lang="et-EE" sz="1000" u="none" strike="noStrike" dirty="0">
                <a:effectLst/>
                <a:latin typeface="Aino" panose="02000603040504020204" pitchFamily="2" charset="77"/>
              </a:rPr>
              <a:t> as </a:t>
            </a:r>
            <a:r>
              <a:rPr lang="et-EE" sz="1000" u="none" strike="noStrike" dirty="0" err="1">
                <a:effectLst/>
                <a:latin typeface="Aino" panose="02000603040504020204" pitchFamily="2" charset="77"/>
              </a:rPr>
              <a:t>their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hand-written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signature</a:t>
            </a:r>
            <a:r>
              <a:rPr lang="et-EE" sz="1000" u="none" strike="noStrike" dirty="0">
                <a:effectLst/>
                <a:latin typeface="Aino" panose="02000603040504020204" pitchFamily="2" charset="77"/>
              </a:rPr>
              <a:t>.</a:t>
            </a: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b="0" i="0" u="none" strike="noStrike" dirty="0">
                <a:effectLst/>
                <a:latin typeface="Aino" panose="02000603040504020204" pitchFamily="2" charset="77"/>
              </a:rPr>
              <a:t>Finally, there is a method of electronic identity that literally everybody in this room can have as well. It’s called the e-Residency card and in many ways it is the culmination of many of Estonia’s previous efforts. Anyone around the world aged 18 or older can get this card – with it, they can create a company on Estonian legal soil, meaning inside the European Single Market and also give digital signatures that are legally binding, just like Estonian citizens and residents can with their ID cards. With this solution, we solve different problems for people living in different countries: People from non-EU countries are </a:t>
            </a:r>
            <a:r>
              <a:rPr lang="en-US" sz="1000" u="none" strike="noStrike" kern="1200" dirty="0">
                <a:solidFill>
                  <a:schemeClr val="tx1"/>
                </a:solidFill>
                <a:effectLst/>
                <a:latin typeface="Aino" panose="02000603040504020204" pitchFamily="2" charset="77"/>
                <a:ea typeface="+mn-ea"/>
                <a:cs typeface="+mn-cs"/>
              </a:rPr>
              <a:t>interested in having an EU-based company, but we also have surprisingly many e-Residents from EU countries, primarily because they want to make use of the digital signature and creating and running a company might be more expensive, bureaucratic and time-consuming in their home country. Bear in mind though that the digital ID is not a physical identification or travel document, nor visa or citizenship and does not display a photo. </a:t>
            </a:r>
          </a:p>
          <a:p>
            <a:pPr marL="0" lvl="0" indent="0">
              <a:lnSpc>
                <a:spcPct val="114000"/>
              </a:lnSpc>
              <a:buFont typeface="Arial" panose="020B0604020202020204" pitchFamily="34" charset="0"/>
              <a:buNone/>
            </a:pPr>
            <a:endParaRPr lang="en-US" sz="1000" u="none" strike="noStrike" kern="1200" dirty="0">
              <a:solidFill>
                <a:schemeClr val="tx1"/>
              </a:solidFill>
              <a:effectLst/>
              <a:latin typeface="Aino" panose="02000603040504020204" pitchFamily="2" charset="77"/>
              <a:ea typeface="+mn-ea"/>
              <a:cs typeface="+mn-cs"/>
            </a:endParaRPr>
          </a:p>
          <a:p>
            <a:pPr marL="0" lvl="0" indent="0">
              <a:lnSpc>
                <a:spcPct val="114000"/>
              </a:lnSpc>
              <a:buFont typeface="Arial" panose="020B0604020202020204" pitchFamily="34" charset="0"/>
              <a:buNone/>
            </a:pPr>
            <a:r>
              <a:rPr lang="et-EE" sz="1000" u="none" strike="noStrike" kern="1200" dirty="0">
                <a:solidFill>
                  <a:schemeClr val="tx1"/>
                </a:solidFill>
                <a:effectLst/>
                <a:latin typeface="Aino" panose="02000603040504020204" pitchFamily="2" charset="77"/>
                <a:ea typeface="+mn-ea"/>
                <a:cs typeface="+mn-cs"/>
              </a:rPr>
              <a:t>I</a:t>
            </a:r>
            <a:r>
              <a:rPr lang="en-US" sz="1000" u="none" strike="noStrike" kern="1200" dirty="0">
                <a:solidFill>
                  <a:schemeClr val="tx1"/>
                </a:solidFill>
                <a:effectLst/>
                <a:latin typeface="Aino" panose="02000603040504020204" pitchFamily="2" charset="77"/>
                <a:ea typeface="+mn-ea"/>
                <a:cs typeface="+mn-cs"/>
              </a:rPr>
              <a:t>n environmental terms, the Estonian </a:t>
            </a:r>
            <a:r>
              <a:rPr lang="en-US" sz="1000" u="none" strike="noStrike" kern="1200" dirty="0" err="1">
                <a:solidFill>
                  <a:schemeClr val="tx1"/>
                </a:solidFill>
                <a:effectLst/>
                <a:latin typeface="Aino" panose="02000603040504020204" pitchFamily="2" charset="77"/>
                <a:ea typeface="+mn-ea"/>
                <a:cs typeface="+mn-cs"/>
              </a:rPr>
              <a:t>eID</a:t>
            </a:r>
            <a:r>
              <a:rPr lang="en-US" sz="1000" u="none" strike="noStrike" kern="1200" dirty="0">
                <a:solidFill>
                  <a:schemeClr val="tx1"/>
                </a:solidFill>
                <a:effectLst/>
                <a:latin typeface="Aino" panose="02000603040504020204" pitchFamily="2" charset="77"/>
                <a:ea typeface="+mn-ea"/>
                <a:cs typeface="+mn-cs"/>
              </a:rPr>
              <a:t> ecosystem is distinguished by three features possessing a social dimension. The ecosystem is pervasive, universal, and ubiquitous in its us</a:t>
            </a:r>
            <a:r>
              <a:rPr lang="et-EE" sz="1000" u="none" strike="noStrike" kern="1200" dirty="0">
                <a:solidFill>
                  <a:schemeClr val="tx1"/>
                </a:solidFill>
                <a:effectLst/>
                <a:latin typeface="Aino" panose="02000603040504020204" pitchFamily="2" charset="77"/>
                <a:ea typeface="+mn-ea"/>
                <a:cs typeface="+mn-cs"/>
              </a:rPr>
              <a:t>e:</a:t>
            </a:r>
          </a:p>
          <a:p>
            <a:pPr marL="0" lvl="0" indent="0">
              <a:lnSpc>
                <a:spcPct val="114000"/>
              </a:lnSpc>
              <a:buFont typeface="Arial" panose="020B0604020202020204" pitchFamily="34" charset="0"/>
              <a:buNone/>
            </a:pPr>
            <a:endParaRPr lang="et-EE" sz="1000" u="none" strike="noStrike" kern="1200" dirty="0">
              <a:solidFill>
                <a:schemeClr val="tx1"/>
              </a:solidFill>
              <a:effectLst/>
              <a:latin typeface="Aino" panose="02000603040504020204" pitchFamily="2" charset="77"/>
              <a:ea typeface="+mn-ea"/>
              <a:cs typeface="+mn-cs"/>
            </a:endParaRPr>
          </a:p>
          <a:p>
            <a:pPr marL="171450" lvl="0" indent="-171450">
              <a:lnSpc>
                <a:spcPct val="114000"/>
              </a:lnSpc>
              <a:buFont typeface="arial" panose="020B0604020202020204" pitchFamily="34" charset="0"/>
              <a:buChar char="•"/>
            </a:pPr>
            <a:r>
              <a:rPr lang="et-EE" sz="1000" u="none" strike="noStrike" kern="1200" dirty="0" err="1">
                <a:solidFill>
                  <a:schemeClr val="tx1"/>
                </a:solidFill>
                <a:effectLst/>
                <a:latin typeface="Aino" panose="02000603040504020204" pitchFamily="2" charset="77"/>
                <a:ea typeface="+mn-ea"/>
                <a:cs typeface="+mn-cs"/>
              </a:rPr>
              <a:t>Pervasive</a:t>
            </a:r>
            <a:r>
              <a:rPr lang="et-EE" sz="1000" u="none" strike="noStrike" kern="1200" dirty="0">
                <a:solidFill>
                  <a:schemeClr val="tx1"/>
                </a:solidFill>
                <a:effectLst/>
                <a:latin typeface="Aino" panose="02000603040504020204" pitchFamily="2" charset="77"/>
                <a:ea typeface="+mn-ea"/>
                <a:cs typeface="+mn-cs"/>
              </a:rPr>
              <a:t> - </a:t>
            </a:r>
            <a:r>
              <a:rPr lang="en-US" sz="1000" dirty="0"/>
              <a:t>Visitors to Estonia tend to first note the pervasiveness of the local </a:t>
            </a:r>
            <a:r>
              <a:rPr lang="en-US" sz="1000" dirty="0" err="1"/>
              <a:t>eID</a:t>
            </a:r>
            <a:r>
              <a:rPr lang="en-US" sz="1000" dirty="0"/>
              <a:t> usage environment. An identity card is mandatory for all Estonian citizens of at least 15 years of age residing in Estonia. The card can be used for authentication and the creation of digital signatures using a smart card reader-equipped computer. In spite of the recent moves towards mobile devices, smart card readers are common in home computers as well as computers owned by public and private sector </a:t>
            </a:r>
            <a:r>
              <a:rPr lang="en-US" sz="1000" dirty="0" err="1"/>
              <a:t>organisations</a:t>
            </a:r>
            <a:r>
              <a:rPr lang="en-US" sz="1000" dirty="0"/>
              <a:t>. In other countries, smart card readers are generally only used in a few specific sectors such as military and government affairs. The ID-card can also be used for the creation of digital signatures using the RIA </a:t>
            </a:r>
            <a:r>
              <a:rPr lang="en-US" sz="1000" dirty="0" err="1"/>
              <a:t>DigiDoc</a:t>
            </a:r>
            <a:r>
              <a:rPr lang="en-US" sz="1000" dirty="0"/>
              <a:t> mobile app, either via a standalone smart card reader or NFC. Electronic identification and digital signature creation can also be done by means of Mobile-ID and Smart-ID solutions which do not require the use of a smart card reader. A major part in the pervasiveness of the </a:t>
            </a:r>
            <a:r>
              <a:rPr lang="en-US" sz="1000" dirty="0" err="1"/>
              <a:t>eID</a:t>
            </a:r>
            <a:r>
              <a:rPr lang="en-US" sz="1000" dirty="0"/>
              <a:t> ecosystem is also played by the wide-scale adoption of the DigiDoc4 and RIA </a:t>
            </a:r>
            <a:r>
              <a:rPr lang="en-US" sz="1000" dirty="0" err="1"/>
              <a:t>DigiDoc</a:t>
            </a:r>
            <a:r>
              <a:rPr lang="en-US" sz="1000" dirty="0"/>
              <a:t> end-user digital creation software. The state has also provided free access to development tools for the integration of both authentication and digital signature creation into e-services.</a:t>
            </a:r>
            <a:endParaRPr lang="et-EE" sz="1000" dirty="0"/>
          </a:p>
          <a:p>
            <a:pPr marL="171450" lvl="0" indent="-171450">
              <a:lnSpc>
                <a:spcPct val="114000"/>
              </a:lnSpc>
              <a:buFont typeface="arial" panose="020B0604020202020204" pitchFamily="34" charset="0"/>
              <a:buChar char="•"/>
            </a:pPr>
            <a:r>
              <a:rPr lang="et-EE" sz="1000" u="none" strike="noStrike" kern="1200" dirty="0">
                <a:solidFill>
                  <a:schemeClr val="tx1"/>
                </a:solidFill>
                <a:effectLst/>
                <a:latin typeface="Aino" panose="02000603040504020204" pitchFamily="2" charset="77"/>
                <a:ea typeface="+mn-ea"/>
                <a:cs typeface="+mn-cs"/>
              </a:rPr>
              <a:t>Universal - </a:t>
            </a:r>
            <a:r>
              <a:rPr lang="en-US" sz="1000" dirty="0"/>
              <a:t>The functionality of the Estonian </a:t>
            </a:r>
            <a:r>
              <a:rPr lang="en-US" sz="1000" dirty="0" err="1"/>
              <a:t>eID</a:t>
            </a:r>
            <a:r>
              <a:rPr lang="en-US" sz="1000" dirty="0"/>
              <a:t> ecosystem is universal. This means that all </a:t>
            </a:r>
            <a:r>
              <a:rPr lang="en-US" sz="1000" dirty="0" err="1"/>
              <a:t>eID</a:t>
            </a:r>
            <a:r>
              <a:rPr lang="en-US" sz="1000" dirty="0"/>
              <a:t> means currently in use (ID-card, Mobile-ID, Smart-ID) provide identical authentication and digital signature creation functions while ensuring an identical level of security and a similar user experience. In most cases Estonian electronic identity ecosystem 1.0 11 / 66 D-25-48 they can be equally used in all e-services. The </a:t>
            </a:r>
            <a:r>
              <a:rPr lang="en-US" sz="1000" dirty="0" err="1"/>
              <a:t>eID</a:t>
            </a:r>
            <a:r>
              <a:rPr lang="en-US" sz="1000" dirty="0"/>
              <a:t> means issued to citizens and residents are identical in their functionality. In other countries, specific means of identification are often tied to specific segments; for example, different means of identification can be required for banking and e-health. </a:t>
            </a:r>
            <a:endParaRPr lang="et-EE" sz="1000" dirty="0"/>
          </a:p>
          <a:p>
            <a:pPr marL="171450" lvl="0" indent="-171450">
              <a:lnSpc>
                <a:spcPct val="114000"/>
              </a:lnSpc>
              <a:buFont typeface="arial" panose="020B0604020202020204" pitchFamily="34" charset="0"/>
              <a:buChar char="•"/>
            </a:pPr>
            <a:r>
              <a:rPr lang="et-EE" sz="1000" u="none" strike="noStrike" kern="1200" dirty="0" err="1">
                <a:solidFill>
                  <a:schemeClr val="tx1"/>
                </a:solidFill>
                <a:effectLst/>
                <a:latin typeface="Aino" panose="02000603040504020204" pitchFamily="2" charset="77"/>
                <a:ea typeface="+mn-ea"/>
                <a:cs typeface="+mn-cs"/>
              </a:rPr>
              <a:t>Ubiquitous</a:t>
            </a:r>
            <a:r>
              <a:rPr lang="et-EE" sz="1000" u="none" strike="noStrike" kern="1200" dirty="0">
                <a:solidFill>
                  <a:schemeClr val="tx1"/>
                </a:solidFill>
                <a:effectLst/>
                <a:latin typeface="Aino" panose="02000603040504020204" pitchFamily="2" charset="77"/>
                <a:ea typeface="+mn-ea"/>
                <a:cs typeface="+mn-cs"/>
              </a:rPr>
              <a:t> - </a:t>
            </a:r>
            <a:r>
              <a:rPr lang="en-US" sz="1000" dirty="0"/>
              <a:t>The use of the Estonian </a:t>
            </a:r>
            <a:r>
              <a:rPr lang="en-US" sz="1000" dirty="0" err="1"/>
              <a:t>eID</a:t>
            </a:r>
            <a:r>
              <a:rPr lang="en-US" sz="1000" dirty="0"/>
              <a:t> ecosystem among Estonian citizens and residents, as well as e-residents, is extensive and ubiquitous. It involves all walks of life, starting from signing contracts and declaring taxes, education and health, and ending with numerous government and commercial portals. Excluding shopping in global e-stores, everything vital can be done remotely, using standard </a:t>
            </a:r>
            <a:r>
              <a:rPr lang="en-US" sz="1000" dirty="0" err="1"/>
              <a:t>eID</a:t>
            </a:r>
            <a:r>
              <a:rPr lang="en-US" sz="1000" dirty="0"/>
              <a:t> means. To date, no other country has been able to reach a similar e-service adoption level.</a:t>
            </a:r>
            <a:endParaRPr lang="et-EE" sz="1000" u="none" strike="noStrike" kern="1200" dirty="0">
              <a:solidFill>
                <a:schemeClr val="tx1"/>
              </a:solidFill>
              <a:effectLst/>
              <a:latin typeface="Aino" panose="02000603040504020204" pitchFamily="2" charset="77"/>
              <a:ea typeface="+mn-ea"/>
              <a:cs typeface="+mn-cs"/>
            </a:endParaRPr>
          </a:p>
          <a:p>
            <a:pPr marL="0" lvl="0" indent="0">
              <a:lnSpc>
                <a:spcPct val="114000"/>
              </a:lnSpc>
              <a:buFont typeface="Arial" panose="020B0604020202020204" pitchFamily="34" charset="0"/>
              <a:buNone/>
            </a:pPr>
            <a:endParaRPr lang="et-EE" sz="1000" u="none" strike="noStrike" kern="1200" dirty="0">
              <a:solidFill>
                <a:schemeClr val="tx1"/>
              </a:solidFill>
              <a:effectLst/>
              <a:latin typeface="Aino" panose="02000603040504020204" pitchFamily="2" charset="77"/>
              <a:ea typeface="+mn-ea"/>
              <a:cs typeface="+mn-cs"/>
            </a:endParaRPr>
          </a:p>
          <a:p>
            <a:pPr marL="0" lvl="0" indent="0">
              <a:lnSpc>
                <a:spcPct val="114000"/>
              </a:lnSpc>
              <a:buFont typeface="Arial" panose="020B0604020202020204" pitchFamily="34" charset="0"/>
              <a:buNone/>
            </a:pPr>
            <a:r>
              <a:rPr lang="en-US" sz="1000" u="none" strike="noStrike" kern="1200" dirty="0">
                <a:solidFill>
                  <a:schemeClr val="tx1"/>
                </a:solidFill>
                <a:effectLst/>
                <a:latin typeface="Aino" panose="02000603040504020204" pitchFamily="2" charset="77"/>
                <a:ea typeface="+mn-ea"/>
                <a:cs typeface="+mn-cs"/>
              </a:rPr>
              <a:t>Technical background of the cards: </a:t>
            </a: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ID cards by a new card manufacturer (French document manufacturer IDEMIA) are issued as of December 2018;</a:t>
            </a: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ID cards are equipped with a new chip with two interfaces: regular contact interface and contactless interface (NFC support). The capacity of the chip has increased, enabling to add new applications (such as electronic tickets in public transportation or other electronically issued certifications);</a:t>
            </a: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Changes to the certificate: for instance, extraction of data such as the personal identification code will change, affecting its use as a client card in particular; </a:t>
            </a: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The card has a new design and set of security elements, the completion of which was made possible by the collaboration of Estonian state authorities as well as foreign experts; </a:t>
            </a: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A </a:t>
            </a:r>
            <a:r>
              <a:rPr lang="en-US" sz="1000" u="none" strike="noStrike" dirty="0" err="1">
                <a:effectLst/>
                <a:latin typeface="Aino" panose="02000603040504020204" pitchFamily="2" charset="77"/>
              </a:rPr>
              <a:t>colour</a:t>
            </a:r>
            <a:r>
              <a:rPr lang="en-US" sz="1000" u="none" strike="noStrike" dirty="0">
                <a:effectLst/>
                <a:latin typeface="Aino" panose="02000603040504020204" pitchFamily="2" charset="77"/>
              </a:rPr>
              <a:t> photograph, as well as a secondary photograph, i.e. recurring document photo, and the so-called invisible window are used;</a:t>
            </a: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The card is fitted with various design elements inherent to Estonia (various proverbs and sayings, images).</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i="1" u="none" strike="noStrike" dirty="0">
                <a:effectLst/>
                <a:latin typeface="Aino" panose="02000603040504020204" pitchFamily="2" charset="77"/>
              </a:rPr>
              <a:t>ID card crisis:</a:t>
            </a: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In the last</a:t>
            </a:r>
            <a:r>
              <a:rPr lang="et-EE" sz="1000" u="none" strike="noStrike" baseline="0" dirty="0">
                <a:effectLst/>
                <a:latin typeface="Aino" panose="02000603040504020204" pitchFamily="2" charset="77"/>
              </a:rPr>
              <a:t> </a:t>
            </a:r>
            <a:r>
              <a:rPr lang="en-US" sz="1000" u="none" strike="noStrike" dirty="0">
                <a:effectLst/>
                <a:latin typeface="Aino" panose="02000603040504020204" pitchFamily="2" charset="77"/>
              </a:rPr>
              <a:t>days of August 2017</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Estonian officials received an alarming message from scientists – most of Estonia’s ID-cards </a:t>
            </a:r>
            <a:r>
              <a:rPr lang="et-EE" sz="1000" u="none" strike="noStrike" dirty="0" err="1">
                <a:effectLst/>
                <a:latin typeface="Aino" panose="02000603040504020204" pitchFamily="2" charset="77"/>
              </a:rPr>
              <a:t>had</a:t>
            </a:r>
            <a:r>
              <a:rPr lang="et-EE" sz="1000" u="none" strike="noStrike" dirty="0">
                <a:effectLst/>
                <a:latin typeface="Aino" panose="02000603040504020204" pitchFamily="2" charset="77"/>
              </a:rPr>
              <a:t> a</a:t>
            </a:r>
            <a:r>
              <a:rPr lang="en-US" sz="1000" u="none" strike="noStrike" dirty="0">
                <a:effectLst/>
                <a:latin typeface="Aino" panose="02000603040504020204" pitchFamily="2" charset="77"/>
              </a:rPr>
              <a:t> theoretical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weakness</a:t>
            </a:r>
            <a:r>
              <a:rPr lang="en-US" sz="1000" u="none" strike="noStrike" dirty="0">
                <a:effectLst/>
                <a:latin typeface="Aino" panose="02000603040504020204" pitchFamily="2" charset="77"/>
              </a:rPr>
              <a:t> due to a chip manufacturing failure. A week later the PM stood up and announced the risk, the measures to resolve it and confirmed that Estonia will maintain its e-governance course.</a:t>
            </a:r>
            <a:r>
              <a:rPr lang="et-EE" sz="1000" u="none" strike="noStrike" baseline="0" dirty="0">
                <a:effectLst/>
                <a:latin typeface="Aino" panose="02000603040504020204" pitchFamily="2" charset="77"/>
              </a:rPr>
              <a:t> </a:t>
            </a:r>
            <a:r>
              <a:rPr lang="en-US" sz="1000" u="none" strike="noStrike" dirty="0">
                <a:effectLst/>
                <a:latin typeface="Aino" panose="02000603040504020204" pitchFamily="2" charset="77"/>
              </a:rPr>
              <a:t>Although solving the security risk was a great challenge and not everything went smoothly, the theoretical risk never became an actual security breach and within a few months the risks were removed. In short, the</a:t>
            </a:r>
            <a:r>
              <a:rPr lang="et-EE" sz="1000" u="none" strike="noStrike" baseline="0" dirty="0">
                <a:effectLst/>
                <a:latin typeface="Aino" panose="02000603040504020204" pitchFamily="2" charset="77"/>
              </a:rPr>
              <a:t> </a:t>
            </a:r>
            <a:r>
              <a:rPr lang="en-US" sz="1000" u="none" strike="noStrike" dirty="0">
                <a:effectLst/>
                <a:latin typeface="Aino" panose="02000603040504020204" pitchFamily="2" charset="77"/>
              </a:rPr>
              <a:t>security crisis actually proved the strength of e-Estonia. It is inevitable that sometimes</a:t>
            </a:r>
            <a:r>
              <a:rPr lang="et-EE" sz="1000" u="none" strike="noStrike" baseline="0" dirty="0">
                <a:effectLst/>
                <a:latin typeface="Aino" panose="02000603040504020204" pitchFamily="2" charset="77"/>
              </a:rPr>
              <a:t> </a:t>
            </a:r>
            <a:r>
              <a:rPr lang="en-US" sz="1000" u="none" strike="noStrike" dirty="0">
                <a:effectLst/>
                <a:latin typeface="Aino" panose="02000603040504020204" pitchFamily="2" charset="77"/>
              </a:rPr>
              <a:t>things go wrong, but it is important to stick to a trustworthy Nordic approach and to talk about problems openly.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Lesson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Open</a:t>
            </a:r>
            <a:r>
              <a:rPr lang="et-EE" sz="1000" u="none" strike="noStrike" dirty="0">
                <a:effectLst/>
                <a:latin typeface="Aino" panose="02000603040504020204" pitchFamily="2" charset="77"/>
              </a:rPr>
              <a:t> and </a:t>
            </a:r>
            <a:r>
              <a:rPr lang="et-EE" sz="1000" u="none" strike="noStrike" dirty="0" err="1">
                <a:effectLst/>
                <a:latin typeface="Aino" panose="02000603040504020204" pitchFamily="2" charset="77"/>
              </a:rPr>
              <a:t>constant</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crisis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communication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maintain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baseline="0" dirty="0">
                <a:effectLst/>
                <a:latin typeface="Aino" panose="02000603040504020204" pitchFamily="2" charset="77"/>
              </a:rPr>
              <a:t> trust of </a:t>
            </a:r>
            <a:r>
              <a:rPr lang="et-EE" sz="1000" u="none" strike="noStrike" baseline="0" dirty="0" err="1">
                <a:effectLst/>
                <a:latin typeface="Aino" panose="02000603040504020204" pitchFamily="2" charset="77"/>
              </a:rPr>
              <a:t>the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population</a:t>
            </a:r>
            <a:r>
              <a:rPr lang="et-EE" sz="1000" u="none" strike="noStrike" baseline="0" dirty="0">
                <a:effectLst/>
                <a:latin typeface="Aino" panose="02000603040504020204" pitchFamily="2" charset="77"/>
              </a:rPr>
              <a:t>!</a:t>
            </a: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b="0" i="1" u="none" strike="noStrike" dirty="0" err="1">
                <a:effectLst/>
                <a:latin typeface="Aino" panose="02000603040504020204" pitchFamily="2" charset="77"/>
              </a:rPr>
              <a:t>eIDAS</a:t>
            </a:r>
            <a:r>
              <a:rPr lang="en-US" sz="1000" b="0" i="1" u="none" strike="noStrike" dirty="0">
                <a:effectLst/>
                <a:latin typeface="Aino" panose="02000603040504020204" pitchFamily="2" charset="77"/>
              </a:rPr>
              <a:t> assurance level „high“:</a:t>
            </a:r>
            <a:endParaRPr lang="en-US" sz="1000" i="1"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What is </a:t>
            </a:r>
            <a:r>
              <a:rPr lang="en-US" sz="1000" u="none" strike="noStrike" dirty="0" err="1">
                <a:effectLst/>
                <a:latin typeface="Aino" panose="02000603040504020204" pitchFamily="2" charset="77"/>
              </a:rPr>
              <a:t>eIDAS</a:t>
            </a:r>
            <a:r>
              <a:rPr lang="en-US" sz="1000" u="none" strike="noStrike" dirty="0">
                <a:effectLst/>
                <a:latin typeface="Aino" panose="02000603040504020204" pitchFamily="2" charset="77"/>
              </a:rPr>
              <a:t>? In 2014 the European Union adopted the so-called </a:t>
            </a:r>
            <a:r>
              <a:rPr lang="en-US" sz="1000" u="none" strike="noStrike" dirty="0" err="1">
                <a:effectLst/>
                <a:latin typeface="Aino" panose="02000603040504020204" pitchFamily="2" charset="77"/>
              </a:rPr>
              <a:t>eIDAS</a:t>
            </a:r>
            <a:r>
              <a:rPr lang="en-US" sz="1000" u="none" strike="noStrike" dirty="0">
                <a:effectLst/>
                <a:latin typeface="Aino" panose="02000603040504020204" pitchFamily="2" charset="77"/>
              </a:rPr>
              <a:t> regulation, which redesigned cross-border identification and trust services in the EU. This means nothing less than the fact that whenever a member state allows their own citizens to access a public service using digital identification, Estonian cardholders will be able to access the very same public services across the European Union with their own Estonian ID or even with an e-residency ID-card in just a few years, after the regulation’s implementation period has expired. This will save time and costs for anyone who plans to live, study, work or become an entrepreneur in one or more EU member states.</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rtl="0" fontAlgn="base"/>
            <a:r>
              <a:rPr lang="et-EE" sz="1200" b="1" kern="1200" dirty="0">
                <a:solidFill>
                  <a:schemeClr val="tx1"/>
                </a:solidFill>
                <a:effectLst/>
                <a:latin typeface="+mn-lt"/>
                <a:ea typeface="+mn-ea"/>
                <a:cs typeface="+mn-cs"/>
              </a:rPr>
              <a:t>„In </a:t>
            </a:r>
            <a:r>
              <a:rPr lang="et-EE" sz="1200" b="1" kern="1200" dirty="0" err="1">
                <a:solidFill>
                  <a:schemeClr val="tx1"/>
                </a:solidFill>
                <a:effectLst/>
                <a:latin typeface="+mn-lt"/>
                <a:ea typeface="+mn-ea"/>
                <a:cs typeface="+mn-cs"/>
              </a:rPr>
              <a:t>defence</a:t>
            </a:r>
            <a:r>
              <a:rPr lang="et-EE" sz="1200" b="1" kern="1200" dirty="0">
                <a:solidFill>
                  <a:schemeClr val="tx1"/>
                </a:solidFill>
                <a:effectLst/>
                <a:latin typeface="+mn-lt"/>
                <a:ea typeface="+mn-ea"/>
                <a:cs typeface="+mn-cs"/>
              </a:rPr>
              <a:t> of </a:t>
            </a:r>
            <a:r>
              <a:rPr lang="et-EE" sz="1200" b="1" kern="1200" dirty="0" err="1">
                <a:solidFill>
                  <a:schemeClr val="tx1"/>
                </a:solidFill>
                <a:effectLst/>
                <a:latin typeface="+mn-lt"/>
                <a:ea typeface="+mn-ea"/>
                <a:cs typeface="+mn-cs"/>
              </a:rPr>
              <a:t>the</a:t>
            </a:r>
            <a:r>
              <a:rPr lang="et-EE" sz="1200" b="1" kern="1200" dirty="0">
                <a:solidFill>
                  <a:schemeClr val="tx1"/>
                </a:solidFill>
                <a:effectLst/>
                <a:latin typeface="+mn-lt"/>
                <a:ea typeface="+mn-ea"/>
                <a:cs typeface="+mn-cs"/>
              </a:rPr>
              <a:t> Estonian </a:t>
            </a:r>
            <a:r>
              <a:rPr lang="et-EE" sz="1200" b="1" kern="1200" dirty="0" err="1">
                <a:solidFill>
                  <a:schemeClr val="tx1"/>
                </a:solidFill>
                <a:effectLst/>
                <a:latin typeface="+mn-lt"/>
                <a:ea typeface="+mn-ea"/>
                <a:cs typeface="+mn-cs"/>
              </a:rPr>
              <a:t>eID</a:t>
            </a:r>
            <a:r>
              <a:rPr lang="et-EE" sz="1200" b="1" kern="1200" dirty="0">
                <a:solidFill>
                  <a:schemeClr val="tx1"/>
                </a:solidFill>
                <a:effectLst/>
                <a:latin typeface="+mn-lt"/>
                <a:ea typeface="+mn-ea"/>
                <a:cs typeface="+mn-cs"/>
              </a:rPr>
              <a:t>“</a:t>
            </a:r>
          </a:p>
          <a:p>
            <a:pPr rtl="0" fontAlgn="base"/>
            <a:r>
              <a:rPr lang="et-EE" sz="1200" b="1" kern="1200" dirty="0">
                <a:solidFill>
                  <a:schemeClr val="tx1"/>
                </a:solidFill>
                <a:effectLst/>
                <a:latin typeface="+mn-lt"/>
                <a:ea typeface="+mn-ea"/>
                <a:cs typeface="+mn-cs"/>
              </a:rPr>
              <a:t>b</a:t>
            </a:r>
            <a:r>
              <a:rPr lang="en-US" sz="1200" b="1" kern="1200" dirty="0">
                <a:solidFill>
                  <a:schemeClr val="tx1"/>
                </a:solidFill>
                <a:effectLst/>
                <a:latin typeface="+mn-lt"/>
                <a:ea typeface="+mn-ea"/>
                <a:cs typeface="+mn-cs"/>
              </a:rPr>
              <a:t>y </a:t>
            </a:r>
            <a:r>
              <a:rPr lang="en-US" sz="1200" b="1" kern="1200" dirty="0">
                <a:solidFill>
                  <a:schemeClr val="tx1"/>
                </a:solidFill>
                <a:effectLst/>
                <a:latin typeface="+mn-lt"/>
                <a:ea typeface="+mn-ea"/>
                <a:cs typeface="+mn-cs"/>
                <a:hlinkClick r:id="rId4"/>
              </a:rPr>
              <a:t>Karoliina Ainge</a:t>
            </a:r>
            <a:r>
              <a:rPr lang="en-US" sz="1200" b="1" kern="1200" dirty="0">
                <a:solidFill>
                  <a:schemeClr val="tx1"/>
                </a:solidFill>
                <a:effectLst/>
                <a:latin typeface="+mn-lt"/>
                <a:ea typeface="+mn-ea"/>
                <a:cs typeface="+mn-cs"/>
              </a:rPr>
              <a:t>, former Head of Estonia's Cyber Security Policy, and </a:t>
            </a:r>
            <a:r>
              <a:rPr lang="en-US" sz="1200" b="1" kern="1200" dirty="0" err="1">
                <a:solidFill>
                  <a:schemeClr val="tx1"/>
                </a:solidFill>
                <a:effectLst/>
                <a:latin typeface="+mn-lt"/>
                <a:ea typeface="+mn-ea"/>
                <a:cs typeface="+mn-cs"/>
                <a:hlinkClick r:id="rId5"/>
              </a:rPr>
              <a:t>Kaimar</a:t>
            </a:r>
            <a:r>
              <a:rPr lang="en-US" sz="1200" b="1" kern="1200" dirty="0">
                <a:solidFill>
                  <a:schemeClr val="tx1"/>
                </a:solidFill>
                <a:effectLst/>
                <a:latin typeface="+mn-lt"/>
                <a:ea typeface="+mn-ea"/>
                <a:cs typeface="+mn-cs"/>
                <a:hlinkClick r:id="rId5"/>
              </a:rPr>
              <a:t> Karu</a:t>
            </a:r>
            <a:r>
              <a:rPr lang="en-US" sz="1200" b="1" kern="1200" dirty="0">
                <a:solidFill>
                  <a:schemeClr val="tx1"/>
                </a:solidFill>
                <a:effectLst/>
                <a:latin typeface="+mn-lt"/>
                <a:ea typeface="+mn-ea"/>
                <a:cs typeface="+mn-cs"/>
              </a:rPr>
              <a:t>, former Minister of Information Technology and Foreign Trade, Republic of Estonia</a:t>
            </a:r>
            <a:r>
              <a:rPr lang="et-EE" sz="1200" b="1" kern="1200" dirty="0">
                <a:solidFill>
                  <a:schemeClr val="tx1"/>
                </a:solidFill>
                <a:effectLst/>
                <a:latin typeface="+mn-lt"/>
                <a:ea typeface="+mn-ea"/>
                <a:cs typeface="+mn-cs"/>
              </a:rPr>
              <a:t>:</a:t>
            </a:r>
            <a:endParaRPr lang="en-US" sz="1200" b="0" kern="1200" dirty="0">
              <a:solidFill>
                <a:schemeClr val="tx1"/>
              </a:solidFill>
              <a:effectLst/>
              <a:latin typeface="+mn-lt"/>
              <a:ea typeface="+mn-ea"/>
              <a:cs typeface="+mn-cs"/>
            </a:endParaRPr>
          </a:p>
          <a:p>
            <a:pPr rtl="0" fontAlgn="base"/>
            <a:r>
              <a:rPr lang="en-US" sz="1200" b="0" i="1" kern="1200" dirty="0">
                <a:solidFill>
                  <a:schemeClr val="tx1"/>
                </a:solidFill>
                <a:effectLst/>
                <a:latin typeface="+mn-lt"/>
                <a:ea typeface="+mn-ea"/>
                <a:cs typeface="+mn-cs"/>
              </a:rPr>
              <a:t>Digital identity should feel like a utility, not a controversy. The UK can build a system that citizens trust, government departments can successfully adopt, and digital experts can continually improve. But this is possible only if we learn from 20+ years of global experience and commit to four principles: make it trustworthy, make it interoperable, make it purposeful, and make it transparent.</a:t>
            </a:r>
            <a:endParaRPr lang="en-US" sz="1200" b="0" kern="1200" dirty="0">
              <a:solidFill>
                <a:schemeClr val="tx1"/>
              </a:solidFill>
              <a:effectLst/>
              <a:latin typeface="+mn-lt"/>
              <a:ea typeface="+mn-ea"/>
              <a:cs typeface="+mn-cs"/>
            </a:endParaRPr>
          </a:p>
          <a:p>
            <a:pPr rtl="0" fontAlgn="base"/>
            <a:endParaRPr lang="et-EE" sz="1200" b="0" kern="1200" dirty="0">
              <a:solidFill>
                <a:schemeClr val="tx1"/>
              </a:solidFill>
              <a:effectLst/>
              <a:latin typeface="+mn-lt"/>
              <a:ea typeface="+mn-ea"/>
              <a:cs typeface="+mn-cs"/>
            </a:endParaRPr>
          </a:p>
          <a:p>
            <a:pPr rtl="0" fontAlgn="base"/>
            <a:r>
              <a:rPr lang="en-US" sz="1200" b="0" kern="1200" dirty="0">
                <a:solidFill>
                  <a:schemeClr val="tx1"/>
                </a:solidFill>
                <a:effectLst/>
                <a:latin typeface="+mn-lt"/>
                <a:ea typeface="+mn-ea"/>
                <a:cs typeface="+mn-cs"/>
              </a:rPr>
              <a:t>First, let's remove some ambiguity from the current public discourse.</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ID Card vs Digital ID</a:t>
            </a:r>
          </a:p>
          <a:p>
            <a:pPr rtl="0" fontAlgn="base"/>
            <a:r>
              <a:rPr lang="en-US" sz="1200" b="0" kern="1200" dirty="0">
                <a:solidFill>
                  <a:schemeClr val="tx1"/>
                </a:solidFill>
                <a:effectLst/>
                <a:latin typeface="+mn-lt"/>
                <a:ea typeface="+mn-ea"/>
                <a:cs typeface="+mn-cs"/>
              </a:rPr>
              <a:t>An ID card is a physical document you carry and present. A digital ID is a set of cryptographic credentials that prove claims about you in digital contexts. The distinction matters because the security models are completely different.</a:t>
            </a:r>
          </a:p>
          <a:p>
            <a:pPr rtl="0" fontAlgn="base"/>
            <a:r>
              <a:rPr lang="en-US" sz="1200" b="0" kern="1200" dirty="0">
                <a:solidFill>
                  <a:schemeClr val="tx1"/>
                </a:solidFill>
                <a:effectLst/>
                <a:latin typeface="+mn-lt"/>
                <a:ea typeface="+mn-ea"/>
                <a:cs typeface="+mn-cs"/>
              </a:rPr>
              <a:t>A card shows everything printed on it. A well-designed digital ID proves only what's needed for each transaction. Buying age-restricted goods should confirm you're over 18, not reveal your birth date, address, or anything else. In essence, share the least, prove the most.</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Authentication vs </a:t>
            </a:r>
            <a:r>
              <a:rPr lang="en-US" sz="1200" b="1" kern="1200" dirty="0" err="1">
                <a:solidFill>
                  <a:schemeClr val="tx1"/>
                </a:solidFill>
                <a:effectLst/>
                <a:latin typeface="+mn-lt"/>
                <a:ea typeface="+mn-ea"/>
                <a:cs typeface="+mn-cs"/>
              </a:rPr>
              <a:t>Authorisation</a:t>
            </a:r>
            <a:endParaRPr lang="en-US" sz="1200" b="1" kern="1200" dirty="0">
              <a:solidFill>
                <a:schemeClr val="tx1"/>
              </a:solidFill>
              <a:effectLst/>
              <a:latin typeface="+mn-lt"/>
              <a:ea typeface="+mn-ea"/>
              <a:cs typeface="+mn-cs"/>
            </a:endParaRPr>
          </a:p>
          <a:p>
            <a:pPr rtl="0" fontAlgn="base"/>
            <a:r>
              <a:rPr lang="en-US" sz="1200" b="0" kern="1200" dirty="0">
                <a:solidFill>
                  <a:schemeClr val="tx1"/>
                </a:solidFill>
                <a:effectLst/>
                <a:latin typeface="+mn-lt"/>
                <a:ea typeface="+mn-ea"/>
                <a:cs typeface="+mn-cs"/>
              </a:rPr>
              <a:t>Authentication answers "Are you really the person you claim to be". This typically requires checking credentials against authoritative sources, such as confirming your passport details against government records.</a:t>
            </a:r>
          </a:p>
          <a:p>
            <a:pPr rtl="0" fontAlgn="base"/>
            <a:r>
              <a:rPr lang="en-US" sz="1200" b="0" kern="1200" dirty="0" err="1">
                <a:solidFill>
                  <a:schemeClr val="tx1"/>
                </a:solidFill>
                <a:effectLst/>
                <a:latin typeface="+mn-lt"/>
                <a:ea typeface="+mn-ea"/>
                <a:cs typeface="+mn-cs"/>
              </a:rPr>
              <a:t>Authorisation</a:t>
            </a:r>
            <a:r>
              <a:rPr lang="en-US" sz="1200" b="0" kern="1200" dirty="0">
                <a:solidFill>
                  <a:schemeClr val="tx1"/>
                </a:solidFill>
                <a:effectLst/>
                <a:latin typeface="+mn-lt"/>
                <a:ea typeface="+mn-ea"/>
                <a:cs typeface="+mn-cs"/>
              </a:rPr>
              <a:t> answers "What can you do?" Once authenticated, the system determines what actions you're permitted. These must remain separate in law, policy, and code. When they blur together, systems leak more data than necessary and become impossible to audit properly.</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Voluntary vs Mandatory</a:t>
            </a:r>
          </a:p>
          <a:p>
            <a:pPr rtl="0" fontAlgn="base"/>
            <a:r>
              <a:rPr lang="en-US" sz="1200" b="0" kern="1200" dirty="0">
                <a:solidFill>
                  <a:schemeClr val="tx1"/>
                </a:solidFill>
                <a:effectLst/>
                <a:latin typeface="+mn-lt"/>
                <a:ea typeface="+mn-ea"/>
                <a:cs typeface="+mn-cs"/>
              </a:rPr>
              <a:t>Will obtaining a digital ID be optional for all citizens? Will certain services require it? What non-digital alternatives will exist, and for how long?</a:t>
            </a:r>
          </a:p>
          <a:p>
            <a:pPr rtl="0" fontAlgn="base"/>
            <a:r>
              <a:rPr lang="en-US" sz="1200" kern="1200" dirty="0">
                <a:solidFill>
                  <a:schemeClr val="tx1"/>
                </a:solidFill>
                <a:effectLst/>
                <a:latin typeface="+mn-lt"/>
                <a:ea typeface="+mn-ea"/>
                <a:cs typeface="+mn-cs"/>
              </a:rPr>
              <a:t>Ambiguity drains trust faster than any technical </a:t>
            </a:r>
            <a:r>
              <a:rPr lang="en-US" sz="1200" kern="1200" dirty="0" err="1">
                <a:solidFill>
                  <a:schemeClr val="tx1"/>
                </a:solidFill>
                <a:effectLst/>
                <a:latin typeface="+mn-lt"/>
                <a:ea typeface="+mn-ea"/>
                <a:cs typeface="+mn-cs"/>
              </a:rPr>
              <a:t>flaw.</a:t>
            </a:r>
            <a:r>
              <a:rPr lang="en-US" sz="1200" b="0" kern="1200" dirty="0" err="1">
                <a:solidFill>
                  <a:schemeClr val="tx1"/>
                </a:solidFill>
                <a:effectLst/>
                <a:latin typeface="+mn-lt"/>
                <a:ea typeface="+mn-ea"/>
                <a:cs typeface="+mn-cs"/>
              </a:rPr>
              <a:t>For</a:t>
            </a:r>
            <a:r>
              <a:rPr lang="en-US" sz="1200" b="0" kern="1200" dirty="0">
                <a:solidFill>
                  <a:schemeClr val="tx1"/>
                </a:solidFill>
                <a:effectLst/>
                <a:latin typeface="+mn-lt"/>
                <a:ea typeface="+mn-ea"/>
                <a:cs typeface="+mn-cs"/>
              </a:rPr>
              <a:t> example, Estonia's approach offers one model: the physical ID card is mandatory, but using its electronic features isn't. When introduced, it created critical mass while preserving choice. Citizens adopted digital services because they worked well and saved time, not because law forced them to. Success came through utility, not coercion.</a:t>
            </a:r>
          </a:p>
          <a:p>
            <a:pPr rtl="0" fontAlgn="base"/>
            <a:endParaRPr lang="et-EE" sz="1200" b="1" kern="1200" dirty="0">
              <a:solidFill>
                <a:schemeClr val="tx1"/>
              </a:solidFill>
              <a:effectLst/>
              <a:latin typeface="+mn-lt"/>
              <a:ea typeface="+mn-ea"/>
              <a:cs typeface="+mn-cs"/>
            </a:endParaRPr>
          </a:p>
          <a:p>
            <a:pPr rtl="0" fontAlgn="base"/>
            <a:r>
              <a:rPr lang="en-US" sz="1200" b="1" kern="1200" dirty="0" err="1">
                <a:solidFill>
                  <a:schemeClr val="tx1"/>
                </a:solidFill>
                <a:effectLst/>
                <a:latin typeface="+mn-lt"/>
                <a:ea typeface="+mn-ea"/>
                <a:cs typeface="+mn-cs"/>
              </a:rPr>
              <a:t>Centralised</a:t>
            </a:r>
            <a:r>
              <a:rPr lang="en-US" sz="1200" b="1" kern="1200" dirty="0">
                <a:solidFill>
                  <a:schemeClr val="tx1"/>
                </a:solidFill>
                <a:effectLst/>
                <a:latin typeface="+mn-lt"/>
                <a:ea typeface="+mn-ea"/>
                <a:cs typeface="+mn-cs"/>
              </a:rPr>
              <a:t> vs Distributed</a:t>
            </a:r>
          </a:p>
          <a:p>
            <a:pPr rtl="0" fontAlgn="base"/>
            <a:r>
              <a:rPr lang="en-US" sz="1200" b="0" kern="1200" dirty="0">
                <a:solidFill>
                  <a:schemeClr val="tx1"/>
                </a:solidFill>
                <a:effectLst/>
                <a:latin typeface="+mn-lt"/>
                <a:ea typeface="+mn-ea"/>
                <a:cs typeface="+mn-cs"/>
              </a:rPr>
              <a:t>A single database holding everyone's data is an irresistible target for hostile states, </a:t>
            </a:r>
            <a:r>
              <a:rPr lang="en-US" sz="1200" b="0" kern="1200" dirty="0" err="1">
                <a:solidFill>
                  <a:schemeClr val="tx1"/>
                </a:solidFill>
                <a:effectLst/>
                <a:latin typeface="+mn-lt"/>
                <a:ea typeface="+mn-ea"/>
                <a:cs typeface="+mn-cs"/>
              </a:rPr>
              <a:t>organised</a:t>
            </a:r>
            <a:r>
              <a:rPr lang="en-US" sz="1200" b="0" kern="1200" dirty="0">
                <a:solidFill>
                  <a:schemeClr val="tx1"/>
                </a:solidFill>
                <a:effectLst/>
                <a:latin typeface="+mn-lt"/>
                <a:ea typeface="+mn-ea"/>
                <a:cs typeface="+mn-cs"/>
              </a:rPr>
              <a:t> criminals, and malicious insiders. One successful breach compromises millions. </a:t>
            </a:r>
            <a:r>
              <a:rPr lang="en-US" sz="1200" b="1" kern="1200" dirty="0">
                <a:solidFill>
                  <a:schemeClr val="tx1"/>
                </a:solidFill>
                <a:effectLst/>
                <a:latin typeface="+mn-lt"/>
                <a:ea typeface="+mn-ea"/>
                <a:cs typeface="+mn-cs"/>
              </a:rPr>
              <a:t>Don't build it.</a:t>
            </a:r>
            <a:endParaRPr lang="en-US" sz="1200" b="0" kern="1200" dirty="0">
              <a:solidFill>
                <a:schemeClr val="tx1"/>
              </a:solidFill>
              <a:effectLst/>
              <a:latin typeface="+mn-lt"/>
              <a:ea typeface="+mn-ea"/>
              <a:cs typeface="+mn-cs"/>
            </a:endParaRPr>
          </a:p>
          <a:p>
            <a:pPr rtl="0" fontAlgn="base"/>
            <a:r>
              <a:rPr lang="en-US" sz="1200" b="0" kern="1200" dirty="0">
                <a:solidFill>
                  <a:schemeClr val="tx1"/>
                </a:solidFill>
                <a:effectLst/>
                <a:latin typeface="+mn-lt"/>
                <a:ea typeface="+mn-ea"/>
                <a:cs typeface="+mn-cs"/>
              </a:rPr>
              <a:t>Distributed architecture is a much better-fitting approach. Let authoritative sources hold only what they need: DVLA maintains driving </a:t>
            </a:r>
            <a:r>
              <a:rPr lang="en-US" sz="1200" b="0" kern="1200" dirty="0" err="1">
                <a:solidFill>
                  <a:schemeClr val="tx1"/>
                </a:solidFill>
                <a:effectLst/>
                <a:latin typeface="+mn-lt"/>
                <a:ea typeface="+mn-ea"/>
                <a:cs typeface="+mn-cs"/>
              </a:rPr>
              <a:t>licences</a:t>
            </a:r>
            <a:r>
              <a:rPr lang="en-US" sz="1200" b="0" kern="1200" dirty="0">
                <a:solidFill>
                  <a:schemeClr val="tx1"/>
                </a:solidFill>
                <a:effectLst/>
                <a:latin typeface="+mn-lt"/>
                <a:ea typeface="+mn-ea"/>
                <a:cs typeface="+mn-cs"/>
              </a:rPr>
              <a:t>, NHS maintains medical records, HMRC maintains tax data. When verification is needed, systems query the relevant source for specific attributes without pooling everything into a central repository.</a:t>
            </a:r>
          </a:p>
          <a:p>
            <a:pPr rtl="0" fontAlgn="base"/>
            <a:r>
              <a:rPr lang="en-US" sz="1200" b="0" kern="1200" dirty="0">
                <a:solidFill>
                  <a:schemeClr val="tx1"/>
                </a:solidFill>
                <a:effectLst/>
                <a:latin typeface="+mn-lt"/>
                <a:ea typeface="+mn-ea"/>
                <a:cs typeface="+mn-cs"/>
              </a:rPr>
              <a:t>Federated identity systems built on this distributed architecture take this further: multiple trusted entities issue credentials within agreed frameworks, each responsible for domains where they have authority. Government agencies confirm citizenship or residency. Your university confirms qualifications. These work together without central aggregation.</a:t>
            </a:r>
          </a:p>
          <a:p>
            <a:pPr rtl="0" fontAlgn="base"/>
            <a:endParaRPr lang="et-EE" sz="1200" b="0" kern="1200" dirty="0">
              <a:solidFill>
                <a:schemeClr val="tx1"/>
              </a:solidFill>
              <a:effectLst/>
              <a:latin typeface="+mn-lt"/>
              <a:ea typeface="+mn-ea"/>
              <a:cs typeface="+mn-cs"/>
            </a:endParaRPr>
          </a:p>
          <a:p>
            <a:pPr rtl="0" fontAlgn="base"/>
            <a:r>
              <a:rPr lang="en-US" sz="1200" b="0" kern="1200" dirty="0">
                <a:solidFill>
                  <a:schemeClr val="tx1"/>
                </a:solidFill>
                <a:effectLst/>
                <a:latin typeface="+mn-lt"/>
                <a:ea typeface="+mn-ea"/>
                <a:cs typeface="+mn-cs"/>
              </a:rPr>
              <a:t>Additionally, modern cryptography enables zero-knowledge proofs and selective disclosure. You should be able to prove you're over 18 without revealing your birth date. To prove residency status without sharing your full address. These capabilities should be built in from the start.</a:t>
            </a:r>
          </a:p>
          <a:p>
            <a:pPr rtl="0" fontAlgn="base"/>
            <a:r>
              <a:rPr lang="en-US" sz="1200" b="0" kern="1200" dirty="0">
                <a:solidFill>
                  <a:schemeClr val="tx1"/>
                </a:solidFill>
                <a:effectLst/>
                <a:latin typeface="+mn-lt"/>
                <a:ea typeface="+mn-ea"/>
                <a:cs typeface="+mn-cs"/>
              </a:rPr>
              <a:t>Successful design, implementation, and adoption of a national Digital ID requires getting four things right: trust, interoperability, purpose, and transparency. Estonia built its system on these foundations and now processes over 99% of government transactions digitally. Some of the other countries ignored them and produced expensive failures that citizens refused to use. The difference isn't technology or budget - it's whether you treat digital identity as an engineering challenge with clear requirements, or as a political project where requirements shift with each news cycle. Get these four pillars right and adoption follows naturally. Get them wrong and no amount of marketing will save you.</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Pillar #1: Trustworthiness</a:t>
            </a:r>
          </a:p>
          <a:p>
            <a:pPr rtl="0" fontAlgn="base"/>
            <a:r>
              <a:rPr lang="en-US" sz="1200" b="1" kern="1200" dirty="0">
                <a:solidFill>
                  <a:schemeClr val="tx1"/>
                </a:solidFill>
                <a:effectLst/>
                <a:latin typeface="+mn-lt"/>
                <a:ea typeface="+mn-ea"/>
                <a:cs typeface="+mn-cs"/>
              </a:rPr>
              <a:t>Clear Messaging</a:t>
            </a:r>
          </a:p>
          <a:p>
            <a:pPr rtl="0" fontAlgn="base"/>
            <a:r>
              <a:rPr lang="en-US" sz="1200" b="0" kern="1200" dirty="0">
                <a:solidFill>
                  <a:schemeClr val="tx1"/>
                </a:solidFill>
                <a:effectLst/>
                <a:latin typeface="+mn-lt"/>
                <a:ea typeface="+mn-ea"/>
                <a:cs typeface="+mn-cs"/>
              </a:rPr>
              <a:t>Set the frame early and keep it consistent. Digital identity is not a surveillance scheme, not a solution to immigration control, not a magic fix for unrelated policy problems. It's a utility that makes routine interactions easier and significantly more secure.</a:t>
            </a:r>
          </a:p>
          <a:p>
            <a:pPr rtl="0" fontAlgn="base"/>
            <a:r>
              <a:rPr lang="en-US" sz="1200" b="0" kern="1200" dirty="0">
                <a:solidFill>
                  <a:schemeClr val="tx1"/>
                </a:solidFill>
                <a:effectLst/>
                <a:latin typeface="+mn-lt"/>
                <a:ea typeface="+mn-ea"/>
                <a:cs typeface="+mn-cs"/>
              </a:rPr>
              <a:t>State clearly what information is collected, what's mandatory, what's optional, and why. Explain how consent works, how citizens access and correct their data, how misuse gets reported, and how complaints get resolved. Publish this in accessible language for everyone impacted, across all departments. This is absolutely fundamental.</a:t>
            </a:r>
          </a:p>
          <a:p>
            <a:pPr rtl="0" fontAlgn="base"/>
            <a:r>
              <a:rPr lang="en-US" sz="1200" b="0" kern="1200" dirty="0">
                <a:solidFill>
                  <a:schemeClr val="tx1"/>
                </a:solidFill>
                <a:effectLst/>
                <a:latin typeface="+mn-lt"/>
                <a:ea typeface="+mn-ea"/>
                <a:cs typeface="+mn-cs"/>
              </a:rPr>
              <a:t>The recent UK debate positioning digital ID as an immigration solution was politically damaging and technically dishonest. Immigration control requires border enforcement and physical policing, as well as well thought-through and effective policies. Identity systems by themselves can't solve that. When digital ID gets promoted as a panacea for unrelated political problems, trust evaporates. Just look at last week's vitriolic response from the public.</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Security Over Convenience</a:t>
            </a:r>
          </a:p>
          <a:p>
            <a:pPr rtl="0" fontAlgn="base"/>
            <a:r>
              <a:rPr lang="en-US" sz="1200" b="0" kern="1200" dirty="0">
                <a:solidFill>
                  <a:schemeClr val="tx1"/>
                </a:solidFill>
                <a:effectLst/>
                <a:latin typeface="+mn-lt"/>
                <a:ea typeface="+mn-ea"/>
                <a:cs typeface="+mn-cs"/>
              </a:rPr>
              <a:t>Security is the baseline, not an add-on. Default to strong multi-factor authentication with hardware-backed keys where proportionate. Build revocation and recovery mechanisms that are fast and citizen-</a:t>
            </a:r>
            <a:r>
              <a:rPr lang="en-US" sz="1200" b="0" kern="1200" dirty="0" err="1">
                <a:solidFill>
                  <a:schemeClr val="tx1"/>
                </a:solidFill>
                <a:effectLst/>
                <a:latin typeface="+mn-lt"/>
                <a:ea typeface="+mn-ea"/>
                <a:cs typeface="+mn-cs"/>
              </a:rPr>
              <a:t>centred</a:t>
            </a:r>
            <a:r>
              <a:rPr lang="en-US" sz="1200" b="0" kern="1200" dirty="0">
                <a:solidFill>
                  <a:schemeClr val="tx1"/>
                </a:solidFill>
                <a:effectLst/>
                <a:latin typeface="+mn-lt"/>
                <a:ea typeface="+mn-ea"/>
                <a:cs typeface="+mn-cs"/>
              </a:rPr>
              <a:t>. Address accessibility issues from day one and ensure no citizen gets excluded from secure systems.</a:t>
            </a:r>
          </a:p>
          <a:p>
            <a:pPr rtl="0" fontAlgn="base"/>
            <a:r>
              <a:rPr lang="en-US" sz="1200" b="0" kern="1200" dirty="0">
                <a:solidFill>
                  <a:schemeClr val="tx1"/>
                </a:solidFill>
                <a:effectLst/>
                <a:latin typeface="+mn-lt"/>
                <a:ea typeface="+mn-ea"/>
                <a:cs typeface="+mn-cs"/>
              </a:rPr>
              <a:t>Assume cyber attacks will happen - and increasingly so. In 2017, Estonia discovered a vulnerability affecting almost all ID cards in use. Rather than concealing it, authorities responded with public transparency, suspended affected certificates, and enabled remote updates. Despite the severity, trust increased. Digital signature usage almost doubled over the following year. The lesson: transparency plus rapid technical response strengthens trust rather than undermining it.</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Pillar #2: Interoperability</a:t>
            </a:r>
          </a:p>
          <a:p>
            <a:pPr rtl="0" fontAlgn="base"/>
            <a:r>
              <a:rPr lang="en-US" sz="1200" b="1" kern="1200" dirty="0">
                <a:solidFill>
                  <a:schemeClr val="tx1"/>
                </a:solidFill>
                <a:effectLst/>
                <a:latin typeface="+mn-lt"/>
                <a:ea typeface="+mn-ea"/>
                <a:cs typeface="+mn-cs"/>
              </a:rPr>
              <a:t>Collaborative Design</a:t>
            </a:r>
          </a:p>
          <a:p>
            <a:pPr rtl="0" fontAlgn="base"/>
            <a:r>
              <a:rPr lang="en-US" sz="1200" b="0" kern="1200" dirty="0">
                <a:solidFill>
                  <a:schemeClr val="tx1"/>
                </a:solidFill>
                <a:effectLst/>
                <a:latin typeface="+mn-lt"/>
                <a:ea typeface="+mn-ea"/>
                <a:cs typeface="+mn-cs"/>
              </a:rPr>
              <a:t>Co-design with the </a:t>
            </a:r>
            <a:r>
              <a:rPr lang="en-US" sz="1200" b="0" kern="1200" dirty="0" err="1">
                <a:solidFill>
                  <a:schemeClr val="tx1"/>
                </a:solidFill>
                <a:effectLst/>
                <a:latin typeface="+mn-lt"/>
                <a:ea typeface="+mn-ea"/>
                <a:cs typeface="+mn-cs"/>
              </a:rPr>
              <a:t>organisations</a:t>
            </a:r>
            <a:r>
              <a:rPr lang="en-US" sz="1200" b="0" kern="1200" dirty="0">
                <a:solidFill>
                  <a:schemeClr val="tx1"/>
                </a:solidFill>
                <a:effectLst/>
                <a:latin typeface="+mn-lt"/>
                <a:ea typeface="+mn-ea"/>
                <a:cs typeface="+mn-cs"/>
              </a:rPr>
              <a:t> that will actually use the system: all relevant government departments, banks, NHS trusts, local councils, telecoms providers, etc. Don't build in isolation and then expect adoption. Also, if citizens can't see what problem this solves for them, they won't use it.</a:t>
            </a:r>
          </a:p>
          <a:p>
            <a:pPr rtl="0" fontAlgn="base"/>
            <a:r>
              <a:rPr lang="en-US" sz="1200" b="0" kern="1200" dirty="0" err="1">
                <a:solidFill>
                  <a:schemeClr val="tx1"/>
                </a:solidFill>
                <a:effectLst/>
                <a:latin typeface="+mn-lt"/>
                <a:ea typeface="+mn-ea"/>
                <a:cs typeface="+mn-cs"/>
              </a:rPr>
              <a:t>Prioritise</a:t>
            </a:r>
            <a:r>
              <a:rPr lang="en-US" sz="1200" b="0" kern="1200" dirty="0">
                <a:solidFill>
                  <a:schemeClr val="tx1"/>
                </a:solidFill>
                <a:effectLst/>
                <a:latin typeface="+mn-lt"/>
                <a:ea typeface="+mn-ea"/>
                <a:cs typeface="+mn-cs"/>
              </a:rPr>
              <a:t> a small set of visible citizen benefits, e.g. faster service access with fewer forms, privacy-preserving age verification, reuse of verified attributes across services. To demonstrate the point: when Estonia's banks adopted digital identity in 2002, online government service usage jumped from 3% to 40% within eight years. </a:t>
            </a:r>
            <a:r>
              <a:rPr lang="en-US" sz="1200" b="1" kern="1200" dirty="0">
                <a:solidFill>
                  <a:schemeClr val="tx1"/>
                </a:solidFill>
                <a:effectLst/>
                <a:latin typeface="+mn-lt"/>
                <a:ea typeface="+mn-ea"/>
                <a:cs typeface="+mn-cs"/>
              </a:rPr>
              <a:t>Private sector partnership drives adoption.</a:t>
            </a:r>
            <a:endParaRPr lang="en-US" sz="1200" b="0" kern="1200" dirty="0">
              <a:solidFill>
                <a:schemeClr val="tx1"/>
              </a:solidFill>
              <a:effectLst/>
              <a:latin typeface="+mn-lt"/>
              <a:ea typeface="+mn-ea"/>
              <a:cs typeface="+mn-cs"/>
            </a:endParaRP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Standards-First Architecture</a:t>
            </a:r>
          </a:p>
          <a:p>
            <a:pPr rtl="0" fontAlgn="base"/>
            <a:r>
              <a:rPr lang="en-US" sz="1200" b="0" kern="1200" dirty="0">
                <a:solidFill>
                  <a:schemeClr val="tx1"/>
                </a:solidFill>
                <a:effectLst/>
                <a:latin typeface="+mn-lt"/>
                <a:ea typeface="+mn-ea"/>
                <a:cs typeface="+mn-cs"/>
              </a:rPr>
              <a:t>Avoid monolithic databases. Where appropriate, build on open international standards for credentials, cryptographic proofs, and secure APIs. This isn't about fashionable technology, it's about ensuring the system can evolve without vendor lock-in or architectural dead ends.</a:t>
            </a:r>
          </a:p>
          <a:p>
            <a:pPr rtl="0" fontAlgn="base"/>
            <a:r>
              <a:rPr lang="en-US" sz="1200" b="0" kern="1200" dirty="0">
                <a:solidFill>
                  <a:schemeClr val="tx1"/>
                </a:solidFill>
                <a:effectLst/>
                <a:latin typeface="+mn-lt"/>
                <a:ea typeface="+mn-ea"/>
                <a:cs typeface="+mn-cs"/>
              </a:rPr>
              <a:t>Keep authoritative data at its source. Exchange only the attributes needed for each verification. Design for modularity so components can be upgraded independently without breaking the whole system.</a:t>
            </a:r>
          </a:p>
          <a:p>
            <a:pPr rtl="0" fontAlgn="base"/>
            <a:r>
              <a:rPr lang="en-US" sz="1200" b="0" kern="1200" dirty="0">
                <a:solidFill>
                  <a:schemeClr val="tx1"/>
                </a:solidFill>
                <a:effectLst/>
                <a:latin typeface="+mn-lt"/>
                <a:ea typeface="+mn-ea"/>
                <a:cs typeface="+mn-cs"/>
              </a:rPr>
              <a:t>Make citizen-benefitting scaling simple. New services should plug in through standard interfaces, not require custom integration work. Estonia's secure data exchange layer connects almost all public sector institutions through </a:t>
            </a:r>
            <a:r>
              <a:rPr lang="en-US" sz="1200" b="0" kern="1200" dirty="0" err="1">
                <a:solidFill>
                  <a:schemeClr val="tx1"/>
                </a:solidFill>
                <a:effectLst/>
                <a:latin typeface="+mn-lt"/>
                <a:ea typeface="+mn-ea"/>
                <a:cs typeface="+mn-cs"/>
              </a:rPr>
              <a:t>standardised</a:t>
            </a:r>
            <a:r>
              <a:rPr lang="en-US" sz="1200" b="0" kern="1200" dirty="0">
                <a:solidFill>
                  <a:schemeClr val="tx1"/>
                </a:solidFill>
                <a:effectLst/>
                <a:latin typeface="+mn-lt"/>
                <a:ea typeface="+mn-ea"/>
                <a:cs typeface="+mn-cs"/>
              </a:rPr>
              <a:t> protocols, enabling rapid service expansion without central bottlenecks. A crucial component of this approach is the integration with the legal system at the core, to ensure that every new service adheres to appropriate principles and regulations.</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Pillar #3: Purposefulness</a:t>
            </a:r>
          </a:p>
          <a:p>
            <a:pPr rtl="0" fontAlgn="base"/>
            <a:r>
              <a:rPr lang="en-US" sz="1200" b="1" kern="1200" dirty="0">
                <a:solidFill>
                  <a:schemeClr val="tx1"/>
                </a:solidFill>
                <a:effectLst/>
                <a:latin typeface="+mn-lt"/>
                <a:ea typeface="+mn-ea"/>
                <a:cs typeface="+mn-cs"/>
              </a:rPr>
              <a:t>Relevant and Valuable Use Cases</a:t>
            </a:r>
          </a:p>
          <a:p>
            <a:pPr rtl="0" fontAlgn="base"/>
            <a:r>
              <a:rPr lang="en-US" sz="1200" b="0" kern="1200" dirty="0">
                <a:solidFill>
                  <a:schemeClr val="tx1"/>
                </a:solidFill>
                <a:effectLst/>
                <a:latin typeface="+mn-lt"/>
                <a:ea typeface="+mn-ea"/>
                <a:cs typeface="+mn-cs"/>
              </a:rPr>
              <a:t>Lead with problems citizens actually feel. Renewing documents without re-entering the same data. Proving eligibility without uploading dozens of documents. Reducing repeated identity checks for housing or employment while keeping people in control of their information.</a:t>
            </a:r>
          </a:p>
          <a:p>
            <a:pPr rtl="0" fontAlgn="base"/>
            <a:r>
              <a:rPr lang="en-US" sz="1200" b="0" kern="1200" dirty="0">
                <a:solidFill>
                  <a:schemeClr val="tx1"/>
                </a:solidFill>
                <a:effectLst/>
                <a:latin typeface="+mn-lt"/>
                <a:ea typeface="+mn-ea"/>
                <a:cs typeface="+mn-cs"/>
              </a:rPr>
              <a:t>Also, be honest about limits. Digital identity streamlines access and reduces some fraud. It won't resolve immigration control, eliminate all benefit errors, or solve every policy challenge. Promising more than it can deliver destroys credibility.</a:t>
            </a:r>
          </a:p>
          <a:p>
            <a:pPr rtl="0" fontAlgn="base"/>
            <a:r>
              <a:rPr lang="en-US" sz="1200" b="0" kern="1200" dirty="0">
                <a:solidFill>
                  <a:schemeClr val="tx1"/>
                </a:solidFill>
                <a:effectLst/>
                <a:latin typeface="+mn-lt"/>
                <a:ea typeface="+mn-ea"/>
                <a:cs typeface="+mn-cs"/>
              </a:rPr>
              <a:t>Estonia's e-services save an estimated 1,407 years of working time annually (for a population of 1.3 million!) through reduced bureaucracy. These gains came from focusing ruthlessly on genuine citizen pain points though, not on grand political visions.</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Don't Replicate Paper-Based Processes</a:t>
            </a:r>
          </a:p>
          <a:p>
            <a:pPr rtl="0" fontAlgn="base"/>
            <a:r>
              <a:rPr lang="en-US" sz="1200" b="0" kern="1200" dirty="0">
                <a:solidFill>
                  <a:schemeClr val="tx1"/>
                </a:solidFill>
                <a:effectLst/>
                <a:latin typeface="+mn-lt"/>
                <a:ea typeface="+mn-ea"/>
                <a:cs typeface="+mn-cs"/>
              </a:rPr>
              <a:t>The biggest waste in digital transformation is automating broken workflows. If your digital service requires uploading scanned documents, manually entering data that already exists elsewhere, or replicating bureaucratic steps that made sense only for paper, you've failed before you've started.</a:t>
            </a:r>
          </a:p>
          <a:p>
            <a:pPr rtl="0" fontAlgn="base"/>
            <a:r>
              <a:rPr lang="en-US" sz="1200" b="0" kern="1200" dirty="0">
                <a:solidFill>
                  <a:schemeClr val="tx1"/>
                </a:solidFill>
                <a:effectLst/>
                <a:latin typeface="+mn-lt"/>
                <a:ea typeface="+mn-ea"/>
                <a:cs typeface="+mn-cs"/>
              </a:rPr>
              <a:t>Design for what digital enables, not what paper required. Use cryptographic proofs instead of document copies. Query authoritative sources in real-time rather than asking citizens to prove things the government already knows. Let people reuse verified credentials across services instead of repeatedly demonstrating the same facts to different departments.</a:t>
            </a:r>
          </a:p>
          <a:p>
            <a:pPr rtl="0" fontAlgn="base"/>
            <a:r>
              <a:rPr lang="en-US" sz="1200" b="0" kern="1200" dirty="0">
                <a:solidFill>
                  <a:schemeClr val="tx1"/>
                </a:solidFill>
                <a:effectLst/>
                <a:latin typeface="+mn-lt"/>
                <a:ea typeface="+mn-ea"/>
                <a:cs typeface="+mn-cs"/>
              </a:rPr>
              <a:t>The extremely valuable "once-only" principle isn't about copying data everywhere. It's about giving </a:t>
            </a:r>
            <a:r>
              <a:rPr lang="en-US" sz="1200" b="0" kern="1200" dirty="0" err="1">
                <a:solidFill>
                  <a:schemeClr val="tx1"/>
                </a:solidFill>
                <a:effectLst/>
                <a:latin typeface="+mn-lt"/>
                <a:ea typeface="+mn-ea"/>
                <a:cs typeface="+mn-cs"/>
              </a:rPr>
              <a:t>authorised</a:t>
            </a:r>
            <a:r>
              <a:rPr lang="en-US" sz="1200" b="0" kern="1200" dirty="0">
                <a:solidFill>
                  <a:schemeClr val="tx1"/>
                </a:solidFill>
                <a:effectLst/>
                <a:latin typeface="+mn-lt"/>
                <a:ea typeface="+mn-ea"/>
                <a:cs typeface="+mn-cs"/>
              </a:rPr>
              <a:t> services secure access to verified information when needed, without forcing citizens to act as data couriers between government departments. Technical implementation matters: federated queries are not the same as </a:t>
            </a:r>
            <a:r>
              <a:rPr lang="en-US" sz="1200" b="0" kern="1200" dirty="0" err="1">
                <a:solidFill>
                  <a:schemeClr val="tx1"/>
                </a:solidFill>
                <a:effectLst/>
                <a:latin typeface="+mn-lt"/>
                <a:ea typeface="+mn-ea"/>
                <a:cs typeface="+mn-cs"/>
              </a:rPr>
              <a:t>centralised</a:t>
            </a:r>
            <a:r>
              <a:rPr lang="en-US" sz="1200" b="0" kern="1200" dirty="0">
                <a:solidFill>
                  <a:schemeClr val="tx1"/>
                </a:solidFill>
                <a:effectLst/>
                <a:latin typeface="+mn-lt"/>
                <a:ea typeface="+mn-ea"/>
                <a:cs typeface="+mn-cs"/>
              </a:rPr>
              <a:t> databases.</a:t>
            </a:r>
          </a:p>
          <a:p>
            <a:pPr rtl="0" fontAlgn="base"/>
            <a:r>
              <a:rPr lang="en-US" sz="1200" b="0" kern="1200" dirty="0">
                <a:solidFill>
                  <a:schemeClr val="tx1"/>
                </a:solidFill>
                <a:effectLst/>
                <a:latin typeface="+mn-lt"/>
                <a:ea typeface="+mn-ea"/>
                <a:cs typeface="+mn-cs"/>
              </a:rPr>
              <a:t>Separate the act of proving identity from logging everything someone does with that identity. Privacy-preserving verification should be the default. Where audit trails are legally required, scope them to specific interactions and make them visible to the citizen, not hidden in backend systems they can never inspect.</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Pillar #4: Transparency</a:t>
            </a:r>
          </a:p>
          <a:p>
            <a:pPr rtl="0" fontAlgn="base"/>
            <a:r>
              <a:rPr lang="en-US" sz="1200" b="1" kern="1200" dirty="0">
                <a:solidFill>
                  <a:schemeClr val="tx1"/>
                </a:solidFill>
                <a:effectLst/>
                <a:latin typeface="+mn-lt"/>
                <a:ea typeface="+mn-ea"/>
                <a:cs typeface="+mn-cs"/>
              </a:rPr>
              <a:t>Legal Clarity</a:t>
            </a:r>
          </a:p>
          <a:p>
            <a:pPr rtl="0" fontAlgn="base"/>
            <a:r>
              <a:rPr lang="en-US" sz="1200" b="0" kern="1200" dirty="0">
                <a:solidFill>
                  <a:schemeClr val="tx1"/>
                </a:solidFill>
                <a:effectLst/>
                <a:latin typeface="+mn-lt"/>
                <a:ea typeface="+mn-ea"/>
                <a:cs typeface="+mn-cs"/>
              </a:rPr>
              <a:t>Legislate first, deploy second. Digital identity built on policy documents and ministerial assurances will collapse the moment those ministers leave office or priorities shift. You need statute, not strategy papers.</a:t>
            </a:r>
          </a:p>
          <a:p>
            <a:pPr rtl="0" fontAlgn="base"/>
            <a:r>
              <a:rPr lang="en-US" sz="1200" b="0" kern="1200" dirty="0">
                <a:solidFill>
                  <a:schemeClr val="tx1"/>
                </a:solidFill>
                <a:effectLst/>
                <a:latin typeface="+mn-lt"/>
                <a:ea typeface="+mn-ea"/>
                <a:cs typeface="+mn-cs"/>
              </a:rPr>
              <a:t>Define in law what digital identity is, who can issue it, what it can and cannot be used for, how long data persists, who can access it and under what conditions, what happens when things go wrong, and what penalties apply when rules get broken. Not guidelines. Not best practice documents. Binding legal requirements with real consequences.</a:t>
            </a:r>
          </a:p>
          <a:p>
            <a:pPr rtl="0" fontAlgn="base"/>
            <a:r>
              <a:rPr lang="en-US" sz="1200" b="0" kern="1200" dirty="0">
                <a:solidFill>
                  <a:schemeClr val="tx1"/>
                </a:solidFill>
                <a:effectLst/>
                <a:latin typeface="+mn-lt"/>
                <a:ea typeface="+mn-ea"/>
                <a:cs typeface="+mn-cs"/>
              </a:rPr>
              <a:t>Make the mandatory versus voluntary question explicit in legislation. If it's optional now but might become compulsory later, say so in the bill. If certain services will require it while others won't, list them. If non-digital alternatives will exist for five years then disappear, put the sunset date in statute. Citizens can handle trade-offs. They cannot handle surprises.</a:t>
            </a:r>
          </a:p>
          <a:p>
            <a:pPr rtl="0" fontAlgn="base"/>
            <a:r>
              <a:rPr lang="en-US" sz="1200" b="0" kern="1200" dirty="0">
                <a:solidFill>
                  <a:schemeClr val="tx1"/>
                </a:solidFill>
                <a:effectLst/>
                <a:latin typeface="+mn-lt"/>
                <a:ea typeface="+mn-ea"/>
                <a:cs typeface="+mn-cs"/>
              </a:rPr>
              <a:t>Create independent oversight that reports to Parliament, not to the ministers running the system. Give them power to demand evidence, require changes, and publish findings. Regulatory capture happens when oversight bodies answer to the same people they're supposed to </a:t>
            </a:r>
            <a:r>
              <a:rPr lang="en-US" sz="1200" b="0" kern="1200" dirty="0" err="1">
                <a:solidFill>
                  <a:schemeClr val="tx1"/>
                </a:solidFill>
                <a:effectLst/>
                <a:latin typeface="+mn-lt"/>
                <a:ea typeface="+mn-ea"/>
                <a:cs typeface="+mn-cs"/>
              </a:rPr>
              <a:t>scrutinise</a:t>
            </a:r>
            <a:r>
              <a:rPr lang="en-US" sz="1200" b="0" kern="1200" dirty="0">
                <a:solidFill>
                  <a:schemeClr val="tx1"/>
                </a:solidFill>
                <a:effectLst/>
                <a:latin typeface="+mn-lt"/>
                <a:ea typeface="+mn-ea"/>
                <a:cs typeface="+mn-cs"/>
              </a:rPr>
              <a:t>.</a:t>
            </a:r>
          </a:p>
          <a:p>
            <a:pPr rtl="0" fontAlgn="base"/>
            <a:r>
              <a:rPr lang="en-US" sz="1200" b="0" kern="1200" dirty="0">
                <a:solidFill>
                  <a:schemeClr val="tx1"/>
                </a:solidFill>
                <a:effectLst/>
                <a:latin typeface="+mn-lt"/>
                <a:ea typeface="+mn-ea"/>
                <a:cs typeface="+mn-cs"/>
              </a:rPr>
              <a:t>Estonia's response to the 2017 vulnerability included publishing detailed lessons learned for other countries to study. That transparency was possible because the legal framework demanded it, not because officials felt generous.</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Auditability in Code</a:t>
            </a:r>
          </a:p>
          <a:p>
            <a:pPr rtl="0" fontAlgn="base"/>
            <a:r>
              <a:rPr lang="en-US" sz="1200" b="0" kern="1200" dirty="0">
                <a:solidFill>
                  <a:schemeClr val="tx1"/>
                </a:solidFill>
                <a:effectLst/>
                <a:latin typeface="+mn-lt"/>
                <a:ea typeface="+mn-ea"/>
                <a:cs typeface="+mn-cs"/>
              </a:rPr>
              <a:t>Build tamper-evident logging from the start. Every credential access, every verification, every attribute shared gets recorded. Give citizens a simple dashboard showing what was shared, with whom, and when. No special requests needed, just standard transparency.</a:t>
            </a:r>
          </a:p>
          <a:p>
            <a:pPr rtl="0" fontAlgn="base"/>
            <a:r>
              <a:rPr lang="en-US" sz="1200" b="0" kern="1200" dirty="0">
                <a:solidFill>
                  <a:schemeClr val="tx1"/>
                </a:solidFill>
                <a:effectLst/>
                <a:latin typeface="+mn-lt"/>
                <a:ea typeface="+mn-ea"/>
                <a:cs typeface="+mn-cs"/>
              </a:rPr>
              <a:t>Make systems auditable without creating surveillance infrastructure. Logs should prove compliance to regulators without enabling mass tracking of citizens. Design for forensic investigation when things go wrong, but don't build Big Brother by accident.</a:t>
            </a:r>
          </a:p>
          <a:p>
            <a:pPr rtl="0" fontAlgn="base"/>
            <a:r>
              <a:rPr lang="en-US" sz="1200" b="0" kern="1200" dirty="0">
                <a:solidFill>
                  <a:schemeClr val="tx1"/>
                </a:solidFill>
                <a:effectLst/>
                <a:latin typeface="+mn-lt"/>
                <a:ea typeface="+mn-ea"/>
                <a:cs typeface="+mn-cs"/>
              </a:rPr>
              <a:t>Provide regulators with auditable evidence through automated compliance reporting. Make incident disclosure timely and public by default unless specific harm would result from disclosure.</a:t>
            </a:r>
          </a:p>
          <a:p>
            <a:pPr rtl="0" fontAlgn="base"/>
            <a:endParaRPr lang="et-EE" sz="1200" b="1" kern="1200" dirty="0">
              <a:solidFill>
                <a:schemeClr val="tx1"/>
              </a:solidFill>
              <a:effectLst/>
              <a:latin typeface="+mn-lt"/>
              <a:ea typeface="+mn-ea"/>
              <a:cs typeface="+mn-cs"/>
            </a:endParaRPr>
          </a:p>
          <a:p>
            <a:pPr rtl="0" fontAlgn="base"/>
            <a:r>
              <a:rPr lang="en-US" sz="1200" b="1" kern="1200" dirty="0">
                <a:solidFill>
                  <a:schemeClr val="tx1"/>
                </a:solidFill>
                <a:effectLst/>
                <a:latin typeface="+mn-lt"/>
                <a:ea typeface="+mn-ea"/>
                <a:cs typeface="+mn-cs"/>
              </a:rPr>
              <a:t>Conclusion: Make It Boring</a:t>
            </a:r>
          </a:p>
          <a:p>
            <a:pPr rtl="0" fontAlgn="base"/>
            <a:r>
              <a:rPr lang="en-US" sz="1200" b="0" kern="1200" dirty="0">
                <a:solidFill>
                  <a:schemeClr val="tx1"/>
                </a:solidFill>
                <a:effectLst/>
                <a:latin typeface="+mn-lt"/>
                <a:ea typeface="+mn-ea"/>
                <a:cs typeface="+mn-cs"/>
              </a:rPr>
              <a:t>Eventually, success means that nobody talks about it anymore. Citizens use digital identity because it's safer, faster, and easier than the alternatives this has replaced. New services are being added because the documentation makes sense and the APIs remain secure and stable through updates. Regulators trust it because auditing doesn't require special access or lengthy negotiations. Journalists write about other topics because a system that works as intended isn't news.</a:t>
            </a:r>
          </a:p>
          <a:p>
            <a:pPr rtl="0" fontAlgn="base"/>
            <a:endParaRPr lang="et-EE" sz="1200" b="0" kern="1200" dirty="0">
              <a:solidFill>
                <a:schemeClr val="tx1"/>
              </a:solidFill>
              <a:effectLst/>
              <a:latin typeface="+mn-lt"/>
              <a:ea typeface="+mn-ea"/>
              <a:cs typeface="+mn-cs"/>
            </a:endParaRPr>
          </a:p>
          <a:p>
            <a:pPr rtl="0" fontAlgn="base"/>
            <a:r>
              <a:rPr lang="en-US" sz="1200" b="0" kern="1200" dirty="0">
                <a:solidFill>
                  <a:schemeClr val="tx1"/>
                </a:solidFill>
                <a:effectLst/>
                <a:latin typeface="+mn-lt"/>
                <a:ea typeface="+mn-ea"/>
                <a:cs typeface="+mn-cs"/>
              </a:rPr>
              <a:t>Don't build for launch events or ministerial announcements. Okay, not ONLY for those. Build for the quiet decade after everyone stops paying attention, when poor design reveals itself through accumulated friction and good design becomes invisible infrastructure that people rely on without thinking.</a:t>
            </a:r>
          </a:p>
          <a:p>
            <a:pPr rtl="0" fontAlgn="base"/>
            <a:r>
              <a:rPr lang="en-US" sz="1200" b="1" kern="1200" dirty="0">
                <a:solidFill>
                  <a:schemeClr val="tx1"/>
                </a:solidFill>
                <a:effectLst/>
                <a:latin typeface="+mn-lt"/>
                <a:ea typeface="+mn-ea"/>
                <a:cs typeface="+mn-cs"/>
              </a:rPr>
              <a:t>That's the goal. Make it boring.</a:t>
            </a:r>
            <a:endParaRPr lang="en-US" sz="1200" b="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t-EE" sz="1000" b="0" i="0" u="none" strike="noStrike" kern="1200" cap="none" spc="0" normalizeH="0" baseline="0" noProof="0" dirty="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506492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Roboto" panose="02000000000000000000" pitchFamily="2" charset="0"/>
              </a:rPr>
              <a:t>The Eesti.ee mobile app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launched</a:t>
            </a:r>
            <a:r>
              <a:rPr lang="et-EE" b="0" i="0" dirty="0">
                <a:solidFill>
                  <a:srgbClr val="000000"/>
                </a:solidFill>
                <a:effectLst/>
                <a:latin typeface="Roboto" panose="02000000000000000000" pitchFamily="2" charset="0"/>
              </a:rPr>
              <a:t> in </a:t>
            </a:r>
            <a:r>
              <a:rPr lang="et-EE" b="0" i="0" dirty="0" err="1">
                <a:solidFill>
                  <a:srgbClr val="000000"/>
                </a:solidFill>
                <a:effectLst/>
                <a:latin typeface="Roboto" panose="02000000000000000000" pitchFamily="2" charset="0"/>
              </a:rPr>
              <a:t>December</a:t>
            </a:r>
            <a:r>
              <a:rPr lang="et-EE" b="0" i="0" dirty="0">
                <a:solidFill>
                  <a:srgbClr val="000000"/>
                </a:solidFill>
                <a:effectLst/>
                <a:latin typeface="Roboto" panose="02000000000000000000" pitchFamily="2" charset="0"/>
              </a:rPr>
              <a:t> 2024, </a:t>
            </a:r>
            <a:r>
              <a:rPr lang="et-EE" b="0" i="0" dirty="0" err="1">
                <a:solidFill>
                  <a:srgbClr val="000000"/>
                </a:solidFill>
                <a:effectLst/>
                <a:latin typeface="Roboto" panose="02000000000000000000" pitchFamily="2" charset="0"/>
              </a:rPr>
              <a:t>was</a:t>
            </a:r>
            <a:r>
              <a:rPr lang="en-US" b="0" i="0" dirty="0">
                <a:solidFill>
                  <a:srgbClr val="000000"/>
                </a:solidFill>
                <a:effectLst/>
                <a:latin typeface="Roboto" panose="02000000000000000000" pitchFamily="2" charset="0"/>
              </a:rPr>
              <a:t> created to provide users convenient and easy access to government services via their smart devices, regardless of location or time.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is</a:t>
            </a:r>
            <a:r>
              <a:rPr lang="et-EE" b="0" i="0" dirty="0">
                <a:solidFill>
                  <a:srgbClr val="000000"/>
                </a:solidFill>
                <a:effectLst/>
                <a:latin typeface="Roboto" panose="02000000000000000000" pitchFamily="2" charset="0"/>
              </a:rPr>
              <a:t> a </a:t>
            </a:r>
            <a:r>
              <a:rPr lang="et-EE" b="0" i="0" dirty="0" err="1">
                <a:solidFill>
                  <a:srgbClr val="000000"/>
                </a:solidFill>
                <a:effectLst/>
                <a:latin typeface="Roboto" panose="02000000000000000000" pitchFamily="2" charset="0"/>
              </a:rPr>
              <a:t>logical</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next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step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after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having</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our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state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portal</a:t>
            </a:r>
            <a:r>
              <a:rPr lang="et-EE" b="0" i="0" dirty="0">
                <a:solidFill>
                  <a:srgbClr val="000000"/>
                </a:solidFill>
                <a:effectLst/>
                <a:latin typeface="Roboto" panose="02000000000000000000" pitchFamily="2" charset="0"/>
              </a:rPr>
              <a:t> on a </a:t>
            </a:r>
            <a:r>
              <a:rPr lang="et-EE" b="0" i="0" dirty="0" err="1">
                <a:solidFill>
                  <a:srgbClr val="000000"/>
                </a:solidFill>
                <a:effectLst/>
                <a:latin typeface="Roboto" panose="02000000000000000000" pitchFamily="2" charset="0"/>
              </a:rPr>
              <a:t>website</a:t>
            </a:r>
            <a:r>
              <a:rPr lang="et-EE" b="0" i="0" dirty="0">
                <a:solidFill>
                  <a:srgbClr val="000000"/>
                </a:solidFill>
                <a:effectLst/>
                <a:latin typeface="Roboto" panose="02000000000000000000" pitchFamily="2" charset="0"/>
              </a:rPr>
              <a:t> as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and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people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prefer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touchscreens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 </a:t>
            </a:r>
            <a:r>
              <a:rPr lang="et-EE" b="0" i="0" dirty="0" err="1">
                <a:solidFill>
                  <a:srgbClr val="000000"/>
                </a:solidFill>
                <a:effectLst/>
                <a:latin typeface="Roboto" panose="02000000000000000000" pitchFamily="2" charset="0"/>
              </a:rPr>
              <a:t>mouse</a:t>
            </a:r>
            <a:r>
              <a:rPr lang="et-EE" b="0" i="0" dirty="0">
                <a:solidFill>
                  <a:srgbClr val="000000"/>
                </a:solidFill>
                <a:effectLst/>
                <a:latin typeface="Roboto" panose="02000000000000000000" pitchFamily="2" charset="0"/>
              </a:rPr>
              <a:t> and </a:t>
            </a:r>
            <a:r>
              <a:rPr lang="et-EE" b="0" i="0" dirty="0" err="1">
                <a:solidFill>
                  <a:srgbClr val="000000"/>
                </a:solidFill>
                <a:effectLst/>
                <a:latin typeface="Roboto" panose="02000000000000000000" pitchFamily="2" charset="0"/>
              </a:rPr>
              <a:t>keyboard</a:t>
            </a:r>
            <a:r>
              <a:rPr lang="et-EE"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The Estonian Information System Authority</a:t>
            </a:r>
            <a:r>
              <a:rPr lang="et-EE" b="0" i="0" dirty="0">
                <a:solidFill>
                  <a:srgbClr val="000000"/>
                </a:solidFill>
                <a:effectLst/>
                <a:latin typeface="Roboto" panose="02000000000000000000" pitchFamily="2" charset="0"/>
              </a:rPr>
              <a:t>(RIA)</a:t>
            </a:r>
            <a:r>
              <a:rPr lang="en-US" b="0" i="0" dirty="0">
                <a:solidFill>
                  <a:srgbClr val="000000"/>
                </a:solidFill>
                <a:effectLst/>
                <a:latin typeface="Roboto" panose="02000000000000000000" pitchFamily="2" charset="0"/>
              </a:rPr>
              <a:t> is responsible for the creation and ongoing development of the Eesti.ee app</a:t>
            </a:r>
            <a:r>
              <a:rPr lang="et-EE" b="0" i="0" dirty="0">
                <a:solidFill>
                  <a:srgbClr val="000000"/>
                </a:solidFill>
                <a:effectLst/>
                <a:latin typeface="Roboto" panose="02000000000000000000" pitchFamily="2" charset="0"/>
              </a:rPr>
              <a:t>. The </a:t>
            </a:r>
            <a:r>
              <a:rPr lang="et-EE" b="0" i="0" dirty="0" err="1">
                <a:solidFill>
                  <a:srgbClr val="000000"/>
                </a:solidFill>
                <a:effectLst/>
                <a:latin typeface="Roboto" panose="02000000000000000000" pitchFamily="2" charset="0"/>
              </a:rPr>
              <a:t>plan</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add</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services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in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future</a:t>
            </a:r>
            <a:r>
              <a:rPr lang="et-EE" b="0" i="0" dirty="0">
                <a:solidFill>
                  <a:srgbClr val="000000"/>
                </a:solidFill>
                <a:effectLst/>
                <a:latin typeface="Roboto" panose="02000000000000000000" pitchFamily="2" charset="0"/>
              </a:rPr>
              <a:t>.</a:t>
            </a:r>
          </a:p>
          <a:p>
            <a:pPr algn="l"/>
            <a:endParaRPr lang="et-EE" b="0" i="0" dirty="0">
              <a:solidFill>
                <a:srgbClr val="000000"/>
              </a:solidFill>
              <a:effectLst/>
              <a:latin typeface="Roboto" panose="02000000000000000000" pitchFamily="2" charset="0"/>
            </a:endParaRPr>
          </a:p>
          <a:p>
            <a:pPr algn="l"/>
            <a:r>
              <a:rPr lang="et-EE" b="0" i="0" dirty="0">
                <a:solidFill>
                  <a:srgbClr val="000000"/>
                </a:solidFill>
                <a:effectLst/>
                <a:latin typeface="Roboto" panose="02000000000000000000" pitchFamily="2" charset="0"/>
              </a:rPr>
              <a:t>In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first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months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was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downloaded</a:t>
            </a:r>
            <a:r>
              <a:rPr lang="et-EE" b="0" i="0" dirty="0">
                <a:solidFill>
                  <a:srgbClr val="000000"/>
                </a:solidFill>
                <a:effectLst/>
                <a:latin typeface="Roboto" panose="02000000000000000000" pitchFamily="2" charset="0"/>
              </a:rPr>
              <a:t> by </a:t>
            </a:r>
            <a:r>
              <a:rPr lang="et-EE" b="0" i="0" dirty="0" err="1">
                <a:solidFill>
                  <a:srgbClr val="000000"/>
                </a:solidFill>
                <a:effectLst/>
                <a:latin typeface="Roboto" panose="02000000000000000000" pitchFamily="2" charset="0"/>
              </a:rPr>
              <a:t>tens</a:t>
            </a:r>
            <a:r>
              <a:rPr lang="et-EE" b="0" i="0" dirty="0">
                <a:solidFill>
                  <a:srgbClr val="000000"/>
                </a:solidFill>
                <a:effectLst/>
                <a:latin typeface="Roboto" panose="02000000000000000000" pitchFamily="2" charset="0"/>
              </a:rPr>
              <a:t> of </a:t>
            </a:r>
            <a:r>
              <a:rPr lang="et-EE" b="0" i="0" dirty="0" err="1">
                <a:solidFill>
                  <a:srgbClr val="000000"/>
                </a:solidFill>
                <a:effectLst/>
                <a:latin typeface="Roboto" panose="02000000000000000000" pitchFamily="2" charset="0"/>
              </a:rPr>
              <a:t>thousands</a:t>
            </a:r>
            <a:r>
              <a:rPr lang="et-EE" b="0" i="0" dirty="0">
                <a:solidFill>
                  <a:srgbClr val="000000"/>
                </a:solidFill>
                <a:effectLst/>
                <a:latin typeface="Roboto" panose="02000000000000000000" pitchFamily="2" charset="0"/>
              </a:rPr>
              <a:t> of </a:t>
            </a:r>
            <a:r>
              <a:rPr lang="et-EE" b="0" i="0" dirty="0" err="1">
                <a:solidFill>
                  <a:srgbClr val="000000"/>
                </a:solidFill>
                <a:effectLst/>
                <a:latin typeface="Roboto" panose="02000000000000000000" pitchFamily="2" charset="0"/>
              </a:rPr>
              <a:t>people</a:t>
            </a:r>
            <a:r>
              <a:rPr lang="et-EE" b="0" i="0" dirty="0">
                <a:solidFill>
                  <a:srgbClr val="000000"/>
                </a:solidFill>
                <a:effectLst/>
                <a:latin typeface="Roboto" panose="02000000000000000000" pitchFamily="2" charset="0"/>
              </a:rPr>
              <a:t>. </a:t>
            </a:r>
          </a:p>
          <a:p>
            <a:pPr algn="l"/>
            <a:endParaRPr lang="et-EE" b="0" i="0" dirty="0">
              <a:solidFill>
                <a:srgbClr val="000000"/>
              </a:solidFill>
              <a:effectLst/>
              <a:latin typeface="Roboto" panose="02000000000000000000" pitchFamily="2" charset="0"/>
            </a:endParaRPr>
          </a:p>
          <a:p>
            <a:pPr algn="l"/>
            <a:r>
              <a:rPr lang="et-EE" b="0" i="0" dirty="0">
                <a:solidFill>
                  <a:srgbClr val="000000"/>
                </a:solidFill>
                <a:effectLst/>
                <a:latin typeface="Roboto" panose="02000000000000000000" pitchFamily="2" charset="0"/>
              </a:rPr>
              <a:t>The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uses the same backend framework as the state portal website to reuse an </a:t>
            </a:r>
            <a:r>
              <a:rPr lang="et-EE" b="0" i="0" dirty="0" err="1">
                <a:solidFill>
                  <a:srgbClr val="000000"/>
                </a:solidFill>
                <a:effectLst/>
                <a:latin typeface="Roboto" panose="02000000000000000000" pitchFamily="2" charset="0"/>
              </a:rPr>
              <a:t>existing</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system</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was</a:t>
            </a:r>
            <a:r>
              <a:rPr lang="et-EE" b="0" i="0" dirty="0">
                <a:solidFill>
                  <a:srgbClr val="000000"/>
                </a:solidFill>
                <a:effectLst/>
                <a:latin typeface="Roboto" panose="02000000000000000000" pitchFamily="2" charset="0"/>
              </a:rPr>
              <a:t> just </a:t>
            </a:r>
            <a:r>
              <a:rPr lang="et-EE" b="0" i="0" dirty="0" err="1">
                <a:solidFill>
                  <a:srgbClr val="000000"/>
                </a:solidFill>
                <a:effectLst/>
                <a:latin typeface="Roboto" panose="02000000000000000000" pitchFamily="2" charset="0"/>
              </a:rPr>
              <a:t>modified</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adjust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specific</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conditions</a:t>
            </a:r>
            <a:r>
              <a:rPr lang="et-EE" b="0" i="0" dirty="0">
                <a:solidFill>
                  <a:srgbClr val="000000"/>
                </a:solidFill>
                <a:effectLst/>
                <a:latin typeface="Roboto" panose="02000000000000000000" pitchFamily="2" charset="0"/>
              </a:rPr>
              <a:t> of a </a:t>
            </a:r>
            <a:r>
              <a:rPr lang="et-EE" b="0" i="0" dirty="0" err="1">
                <a:solidFill>
                  <a:srgbClr val="000000"/>
                </a:solidFill>
                <a:effectLst/>
                <a:latin typeface="Roboto" panose="02000000000000000000" pitchFamily="2" charset="0"/>
              </a:rPr>
              <a:t>mobile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The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just </a:t>
            </a:r>
            <a:r>
              <a:rPr lang="et-EE" b="0" i="0" dirty="0" err="1">
                <a:solidFill>
                  <a:srgbClr val="000000"/>
                </a:solidFill>
                <a:effectLst/>
                <a:latin typeface="Roboto" panose="02000000000000000000" pitchFamily="2" charset="0"/>
              </a:rPr>
              <a:t>like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state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portal</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website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makes</a:t>
            </a:r>
            <a:r>
              <a:rPr lang="et-EE" b="0" i="0" dirty="0">
                <a:solidFill>
                  <a:srgbClr val="000000"/>
                </a:solidFill>
                <a:effectLst/>
                <a:latin typeface="Roboto" panose="02000000000000000000" pitchFamily="2" charset="0"/>
              </a:rPr>
              <a:t> all </a:t>
            </a:r>
            <a:r>
              <a:rPr lang="et-EE" b="0" i="0" dirty="0" err="1">
                <a:solidFill>
                  <a:srgbClr val="000000"/>
                </a:solidFill>
                <a:effectLst/>
                <a:latin typeface="Roboto" panose="02000000000000000000" pitchFamily="2" charset="0"/>
              </a:rPr>
              <a:t>data</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queries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through</a:t>
            </a:r>
            <a:r>
              <a:rPr lang="et-EE" b="0" i="0" dirty="0">
                <a:solidFill>
                  <a:srgbClr val="000000"/>
                </a:solidFill>
                <a:effectLst/>
                <a:latin typeface="Roboto" panose="02000000000000000000" pitchFamily="2" charset="0"/>
              </a:rPr>
              <a:t> X-road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ensure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safety</a:t>
            </a:r>
            <a:r>
              <a:rPr lang="et-EE" b="0" i="0" dirty="0">
                <a:solidFill>
                  <a:srgbClr val="000000"/>
                </a:solidFill>
                <a:effectLst/>
                <a:latin typeface="Roboto" panose="02000000000000000000" pitchFamily="2" charset="0"/>
              </a:rPr>
              <a:t>. </a:t>
            </a:r>
          </a:p>
          <a:p>
            <a:pPr algn="l"/>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use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you</a:t>
            </a:r>
            <a:r>
              <a:rPr lang="et-EE" b="0" i="0" dirty="0">
                <a:solidFill>
                  <a:srgbClr val="000000"/>
                </a:solidFill>
                <a:effectLst/>
                <a:latin typeface="Roboto" panose="02000000000000000000" pitchFamily="2" charset="0"/>
              </a:rPr>
              <a:t> need a </a:t>
            </a:r>
            <a:r>
              <a:rPr lang="et-EE" b="0" i="0" dirty="0" err="1">
                <a:solidFill>
                  <a:srgbClr val="000000"/>
                </a:solidFill>
                <a:effectLst/>
                <a:latin typeface="Roboto" panose="02000000000000000000" pitchFamily="2" charset="0"/>
              </a:rPr>
              <a:t>stable</a:t>
            </a:r>
            <a:r>
              <a:rPr lang="et-EE" b="0" i="0" dirty="0">
                <a:solidFill>
                  <a:srgbClr val="000000"/>
                </a:solidFill>
                <a:effectLst/>
                <a:latin typeface="Roboto" panose="02000000000000000000" pitchFamily="2" charset="0"/>
              </a:rPr>
              <a:t> internet </a:t>
            </a:r>
            <a:r>
              <a:rPr lang="et-EE" b="0" i="0" dirty="0" err="1">
                <a:solidFill>
                  <a:srgbClr val="000000"/>
                </a:solidFill>
                <a:effectLst/>
                <a:latin typeface="Roboto" panose="02000000000000000000" pitchFamily="2" charset="0"/>
              </a:rPr>
              <a:t>connection</a:t>
            </a:r>
            <a:r>
              <a:rPr lang="et-EE" b="0" i="0" dirty="0">
                <a:solidFill>
                  <a:srgbClr val="000000"/>
                </a:solidFill>
                <a:effectLst/>
                <a:latin typeface="Roboto" panose="02000000000000000000" pitchFamily="2" charset="0"/>
              </a:rPr>
              <a:t>. </a:t>
            </a:r>
            <a:endParaRPr lang="et-EE" dirty="0"/>
          </a:p>
        </p:txBody>
      </p:sp>
      <p:sp>
        <p:nvSpPr>
          <p:cNvPr id="4" name="Slide Number Placeholder 3"/>
          <p:cNvSpPr>
            <a:spLocks noGrp="1"/>
          </p:cNvSpPr>
          <p:nvPr>
            <p:ph type="sldNum" sz="quarter" idx="5"/>
          </p:nvPr>
        </p:nvSpPr>
        <p:spPr/>
        <p:txBody>
          <a:bodyPr/>
          <a:lstStyle/>
          <a:p>
            <a:fld id="{905D3CC1-999D-4C69-A5AD-E3FB9D73205D}" type="slidenum">
              <a:rPr lang="et-EE" smtClean="0"/>
              <a:t>12</a:t>
            </a:fld>
            <a:endParaRPr lang="et-EE"/>
          </a:p>
        </p:txBody>
      </p:sp>
    </p:spTree>
    <p:extLst>
      <p:ext uri="{BB962C8B-B14F-4D97-AF65-F5344CB8AC3E}">
        <p14:creationId xmlns:p14="http://schemas.microsoft.com/office/powerpoint/2010/main" val="4158455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14000"/>
              </a:lnSpc>
              <a:spcBef>
                <a:spcPts val="0"/>
              </a:spcBef>
              <a:spcAft>
                <a:spcPts val="0"/>
              </a:spcAft>
              <a:buClr>
                <a:schemeClr val="dk1"/>
              </a:buClr>
              <a:buSzPts val="1000"/>
              <a:buFont typeface="Arial"/>
              <a:buNone/>
            </a:pPr>
            <a:r>
              <a:rPr lang="en-US" sz="1200" u="none" strike="noStrike" dirty="0">
                <a:latin typeface="Arial"/>
                <a:ea typeface="Arial"/>
                <a:cs typeface="Arial"/>
                <a:sym typeface="Arial"/>
              </a:rPr>
              <a:t>Now when you think about all of that data exchange that’s happening between the hundreds of different government servers, you might be wondering: How do we ensure the efficiency and safety of these data exchanges? In Estonia, we </a:t>
            </a:r>
            <a:r>
              <a:rPr lang="et-EE" sz="1200" u="none" strike="noStrike" dirty="0">
                <a:latin typeface="Arial"/>
                <a:ea typeface="Arial"/>
                <a:cs typeface="Arial"/>
                <a:sym typeface="Arial"/>
              </a:rPr>
              <a:t>have </a:t>
            </a:r>
            <a:r>
              <a:rPr lang="et-EE" sz="1200" u="none" strike="noStrike" dirty="0" err="1">
                <a:latin typeface="Arial"/>
                <a:ea typeface="Arial"/>
                <a:cs typeface="Arial"/>
                <a:sym typeface="Arial"/>
              </a:rPr>
              <a:t>been</a:t>
            </a:r>
            <a:r>
              <a:rPr lang="en-US" sz="1200" u="none" strike="noStrike" dirty="0">
                <a:latin typeface="Arial"/>
                <a:ea typeface="Arial"/>
                <a:cs typeface="Arial"/>
                <a:sym typeface="Arial"/>
              </a:rPr>
              <a:t> using X-Road since 2001. It’s the software backbone that encrypts and transfers our data. It works like an </a:t>
            </a:r>
            <a:r>
              <a:rPr lang="et-EE" sz="1200" u="none" strike="noStrike" dirty="0" err="1">
                <a:latin typeface="Arial"/>
                <a:ea typeface="Arial"/>
                <a:cs typeface="Arial"/>
                <a:sym typeface="Arial"/>
              </a:rPr>
              <a:t>open-source</a:t>
            </a:r>
            <a:r>
              <a:rPr lang="en-US" sz="1200" u="none" strike="noStrike" dirty="0">
                <a:latin typeface="Arial"/>
                <a:ea typeface="Arial"/>
                <a:cs typeface="Arial"/>
                <a:sym typeface="Arial"/>
              </a:rPr>
              <a:t> highway for data traffic. X-Road interconnects public and private databases, which are held in a distributed manner. While every institution manages its own processes, government institutions can decide independently which platforms and technologies they use over X-Road. So yes, different authorities can choose different kinds of software and server infrastructure, what matters is that they are all compatible </a:t>
            </a:r>
            <a:r>
              <a:rPr lang="et-EE" sz="1200" u="none" strike="noStrike" dirty="0" err="1">
                <a:latin typeface="Arial"/>
                <a:ea typeface="Arial"/>
                <a:cs typeface="Arial"/>
                <a:sym typeface="Arial"/>
              </a:rPr>
              <a:t>with</a:t>
            </a:r>
            <a:r>
              <a:rPr lang="en-US" sz="1200" u="none" strike="noStrike" dirty="0">
                <a:latin typeface="Arial"/>
                <a:ea typeface="Arial"/>
                <a:cs typeface="Arial"/>
                <a:sym typeface="Arial"/>
              </a:rPr>
              <a:t> the X-Road. This </a:t>
            </a:r>
            <a:r>
              <a:rPr lang="en-US" sz="1200" u="none" strike="noStrike" dirty="0" err="1">
                <a:latin typeface="Arial"/>
                <a:ea typeface="Arial"/>
                <a:cs typeface="Arial"/>
                <a:sym typeface="Arial"/>
              </a:rPr>
              <a:t>decentralised</a:t>
            </a:r>
            <a:r>
              <a:rPr lang="en-US" sz="1200" u="none" strike="noStrike" dirty="0">
                <a:latin typeface="Arial"/>
                <a:ea typeface="Arial"/>
                <a:cs typeface="Arial"/>
                <a:sym typeface="Arial"/>
              </a:rPr>
              <a:t> approach means that there is not one big super-database which would be extremely attractive for hackers. All data transfers are end-point to end-point encrypted. And we can see that we’re on the right track because many other countries have gotten </a:t>
            </a:r>
            <a:r>
              <a:rPr lang="et-EE" sz="1200" u="none" strike="noStrike" dirty="0">
                <a:latin typeface="Arial"/>
                <a:ea typeface="Arial"/>
                <a:cs typeface="Arial"/>
                <a:sym typeface="Arial"/>
              </a:rPr>
              <a:t>on </a:t>
            </a:r>
            <a:r>
              <a:rPr lang="et-EE" sz="1200" u="none" strike="noStrike" dirty="0" err="1">
                <a:latin typeface="Arial"/>
                <a:ea typeface="Arial"/>
                <a:cs typeface="Arial"/>
                <a:sym typeface="Arial"/>
              </a:rPr>
              <a:t>board</a:t>
            </a:r>
            <a:r>
              <a:rPr lang="en-US" sz="1200" u="none" strike="noStrike" dirty="0">
                <a:latin typeface="Arial"/>
                <a:ea typeface="Arial"/>
                <a:cs typeface="Arial"/>
                <a:sym typeface="Arial"/>
              </a:rPr>
              <a:t> with our solution. Some of them are on the screen but I’m sure that there is also a country in your </a:t>
            </a:r>
            <a:r>
              <a:rPr lang="en-US" sz="1200" u="none" strike="noStrike" dirty="0" err="1">
                <a:latin typeface="Arial"/>
                <a:ea typeface="Arial"/>
                <a:cs typeface="Arial"/>
                <a:sym typeface="Arial"/>
              </a:rPr>
              <a:t>neighbourhood</a:t>
            </a:r>
            <a:r>
              <a:rPr lang="en-US" sz="1200" u="none" strike="noStrike" dirty="0">
                <a:latin typeface="Arial"/>
                <a:ea typeface="Arial"/>
                <a:cs typeface="Arial"/>
                <a:sym typeface="Arial"/>
              </a:rPr>
              <a:t> that’s at least considering using X-Road as we speak.</a:t>
            </a:r>
            <a:endParaRPr lang="en-US" dirty="0"/>
          </a:p>
          <a:p>
            <a:pPr marL="0" marR="0" lvl="0" indent="0" algn="l" rtl="0">
              <a:lnSpc>
                <a:spcPct val="114000"/>
              </a:lnSpc>
              <a:spcBef>
                <a:spcPts val="0"/>
              </a:spcBef>
              <a:spcAft>
                <a:spcPts val="0"/>
              </a:spcAft>
              <a:buClr>
                <a:schemeClr val="dk1"/>
              </a:buClr>
              <a:buSzPts val="1000"/>
              <a:buFont typeface="Arial"/>
              <a:buNone/>
            </a:pPr>
            <a:endParaRPr lang="en-US" sz="1200" u="none" strike="noStrike" dirty="0">
              <a:latin typeface="Arial"/>
              <a:ea typeface="Arial"/>
              <a:cs typeface="Arial"/>
              <a:sym typeface="Arial"/>
            </a:endParaRPr>
          </a:p>
          <a:p>
            <a:pPr marL="0" marR="0" lvl="0" indent="0" algn="l" defTabSz="914400" rtl="0" eaLnBrk="1" fontAlgn="auto" latinLnBrk="0" hangingPunct="1">
              <a:lnSpc>
                <a:spcPct val="114000"/>
              </a:lnSpc>
              <a:spcBef>
                <a:spcPts val="0"/>
              </a:spcBef>
              <a:spcAft>
                <a:spcPts val="0"/>
              </a:spcAft>
              <a:buClr>
                <a:schemeClr val="dk1"/>
              </a:buClr>
              <a:buSzPts val="1000"/>
              <a:buFont typeface="Arial"/>
              <a:buNone/>
              <a:tabLst/>
              <a:defRPr/>
            </a:pPr>
            <a:r>
              <a:rPr lang="en-US" sz="1200" u="none" strike="noStrike" dirty="0">
                <a:latin typeface="Arial"/>
                <a:ea typeface="Arial"/>
                <a:cs typeface="Arial"/>
                <a:sym typeface="Arial"/>
              </a:rPr>
              <a:t>One of the most frequently asked questions that we get is: Do you use Blockchain? The answer is yes, but not like you think. We do not store personal data on the Blockchain as that would be a data protection and privacy nightmare. But: All the data exchanges, M2M communications, data at rest, and log files are independently and fully accountable thanks to Blockchain technology. With Blockchain deployed in Estonian government networks, history cannot be rewritten by anybody and the authenticity of the electronic data can be mathematically proven. It means that </a:t>
            </a:r>
            <a:r>
              <a:rPr lang="et-EE" sz="1200" u="none" strike="noStrike" dirty="0">
                <a:latin typeface="Arial"/>
                <a:ea typeface="Arial"/>
                <a:cs typeface="Arial"/>
                <a:sym typeface="Arial"/>
              </a:rPr>
              <a:t>no </a:t>
            </a:r>
            <a:r>
              <a:rPr lang="et-EE" sz="1200" u="none" strike="noStrike" dirty="0" err="1">
                <a:latin typeface="Arial"/>
                <a:ea typeface="Arial"/>
                <a:cs typeface="Arial"/>
                <a:sym typeface="Arial"/>
              </a:rPr>
              <a:t>one</a:t>
            </a:r>
            <a:r>
              <a:rPr lang="en-US" sz="1200" u="none" strike="noStrike" dirty="0">
                <a:latin typeface="Arial"/>
                <a:ea typeface="Arial"/>
                <a:cs typeface="Arial"/>
                <a:sym typeface="Arial"/>
              </a:rPr>
              <a:t> – not hackers, not system administrators, and not even the government itself – can manipulate the data and get away with it. </a:t>
            </a:r>
            <a:br>
              <a:rPr lang="et-EE" sz="1200" u="none" strike="noStrike" dirty="0">
                <a:latin typeface="Arial"/>
                <a:ea typeface="Arial"/>
                <a:cs typeface="Arial"/>
                <a:sym typeface="Arial"/>
              </a:rPr>
            </a:br>
            <a:br>
              <a:rPr lang="et-EE" sz="1200" u="none" strike="noStrike" dirty="0">
                <a:latin typeface="Arial"/>
                <a:ea typeface="Arial"/>
                <a:cs typeface="Arial"/>
                <a:sym typeface="Arial"/>
              </a:rPr>
            </a:br>
            <a:r>
              <a:rPr lang="et-EE" sz="1000" dirty="0"/>
              <a:t>X-road </a:t>
            </a:r>
            <a:r>
              <a:rPr lang="et-EE" sz="1000" dirty="0" err="1"/>
              <a:t>is</a:t>
            </a:r>
            <a:r>
              <a:rPr lang="et-EE" sz="1000" dirty="0"/>
              <a:t> </a:t>
            </a:r>
            <a:r>
              <a:rPr lang="et-EE" sz="1000" dirty="0" err="1"/>
              <a:t>operational</a:t>
            </a:r>
            <a:r>
              <a:rPr lang="et-EE" sz="1000" dirty="0"/>
              <a:t> in </a:t>
            </a:r>
            <a:r>
              <a:rPr lang="et-EE" sz="1200" dirty="0">
                <a:effectLst/>
                <a:latin typeface="Aptos" panose="020B0004020202020204" pitchFamily="34" charset="0"/>
                <a:ea typeface="Aptos" panose="020B0004020202020204" pitchFamily="34" charset="0"/>
                <a:cs typeface="Times New Roman" panose="02020603050405020304" pitchFamily="18" charset="0"/>
              </a:rPr>
              <a:t>Argentina, </a:t>
            </a:r>
            <a:r>
              <a:rPr lang="et-EE" sz="1200" dirty="0" err="1">
                <a:effectLst/>
                <a:latin typeface="Aptos" panose="020B0004020202020204" pitchFamily="34" charset="0"/>
                <a:ea typeface="Aptos" panose="020B0004020202020204" pitchFamily="34" charset="0"/>
                <a:cs typeface="Times New Roman" panose="02020603050405020304" pitchFamily="18" charset="0"/>
              </a:rPr>
              <a:t>Azerbaijan</a:t>
            </a:r>
            <a:r>
              <a:rPr lang="et-EE" sz="1200" dirty="0">
                <a:effectLst/>
                <a:latin typeface="Aptos" panose="020B0004020202020204" pitchFamily="34" charset="0"/>
                <a:ea typeface="Aptos" panose="020B0004020202020204" pitchFamily="34" charset="0"/>
                <a:cs typeface="Times New Roman" panose="02020603050405020304" pitchFamily="18" charset="0"/>
              </a:rPr>
              <a:t>, Bangladesh, Barbados, </a:t>
            </a:r>
            <a:r>
              <a:rPr lang="et-EE" sz="1200" dirty="0" err="1">
                <a:effectLst/>
                <a:latin typeface="Aptos" panose="020B0004020202020204" pitchFamily="34" charset="0"/>
                <a:ea typeface="Aptos" panose="020B0004020202020204" pitchFamily="34" charset="0"/>
                <a:cs typeface="Times New Roman" panose="02020603050405020304" pitchFamily="18" charset="0"/>
              </a:rPr>
              <a:t>Brazil</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Cambodia</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Cayman</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Islands</a:t>
            </a:r>
            <a:r>
              <a:rPr lang="et-EE" sz="1200" dirty="0">
                <a:effectLst/>
                <a:latin typeface="Aptos" panose="020B0004020202020204" pitchFamily="34" charset="0"/>
                <a:ea typeface="Aptos" panose="020B0004020202020204" pitchFamily="34" charset="0"/>
                <a:cs typeface="Times New Roman" panose="02020603050405020304" pitchFamily="18" charset="0"/>
              </a:rPr>
              <a:t>, Colombia, Djibouti, </a:t>
            </a:r>
            <a:r>
              <a:rPr lang="et-EE" sz="1200" dirty="0" err="1">
                <a:effectLst/>
                <a:latin typeface="Aptos" panose="020B0004020202020204" pitchFamily="34" charset="0"/>
                <a:ea typeface="Aptos" panose="020B0004020202020204" pitchFamily="34" charset="0"/>
                <a:cs typeface="Times New Roman" panose="02020603050405020304" pitchFamily="18" charset="0"/>
              </a:rPr>
              <a:t>Dominican</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Republic</a:t>
            </a:r>
            <a:r>
              <a:rPr lang="et-EE" sz="1200" dirty="0">
                <a:effectLst/>
                <a:latin typeface="Aptos" panose="020B0004020202020204" pitchFamily="34" charset="0"/>
                <a:ea typeface="Aptos" panose="020B0004020202020204" pitchFamily="34" charset="0"/>
                <a:cs typeface="Times New Roman" panose="02020603050405020304" pitchFamily="18" charset="0"/>
              </a:rPr>
              <a:t>, El Salvador, Estonia, </a:t>
            </a:r>
            <a:r>
              <a:rPr lang="et-EE" sz="1200" dirty="0" err="1">
                <a:effectLst/>
                <a:latin typeface="Aptos" panose="020B0004020202020204" pitchFamily="34" charset="0"/>
                <a:ea typeface="Aptos" panose="020B0004020202020204" pitchFamily="34" charset="0"/>
                <a:cs typeface="Times New Roman" panose="02020603050405020304" pitchFamily="18" charset="0"/>
              </a:rPr>
              <a:t>Ethiopia</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Faroe</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Islands</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Finland</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Germany</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Iceland</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Japan</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Kyrgyzstan</a:t>
            </a:r>
            <a:r>
              <a:rPr lang="et-EE" sz="1200" dirty="0">
                <a:effectLst/>
                <a:latin typeface="Aptos" panose="020B0004020202020204" pitchFamily="34" charset="0"/>
                <a:ea typeface="Aptos" panose="020B0004020202020204" pitchFamily="34" charset="0"/>
                <a:cs typeface="Times New Roman" panose="02020603050405020304" pitchFamily="18" charset="0"/>
              </a:rPr>
              <a:t>, </a:t>
            </a:r>
            <a:r>
              <a:rPr lang="et-EE" sz="1200" dirty="0" err="1">
                <a:effectLst/>
                <a:latin typeface="Aptos" panose="020B0004020202020204" pitchFamily="34" charset="0"/>
                <a:ea typeface="Aptos" panose="020B0004020202020204" pitchFamily="34" charset="0"/>
                <a:cs typeface="Times New Roman" panose="02020603050405020304" pitchFamily="18" charset="0"/>
              </a:rPr>
              <a:t>Madagascar</a:t>
            </a:r>
            <a:r>
              <a:rPr lang="et-EE" sz="1200" dirty="0">
                <a:effectLst/>
                <a:latin typeface="Aptos" panose="020B0004020202020204" pitchFamily="34" charset="0"/>
                <a:ea typeface="Aptos" panose="020B0004020202020204" pitchFamily="34" charset="0"/>
                <a:cs typeface="Times New Roman" panose="02020603050405020304" pitchFamily="18" charset="0"/>
              </a:rPr>
              <a:t>, Mexico, </a:t>
            </a:r>
            <a:r>
              <a:rPr lang="et-EE" sz="1200" dirty="0" err="1">
                <a:effectLst/>
                <a:latin typeface="Aptos" panose="020B0004020202020204" pitchFamily="34" charset="0"/>
                <a:ea typeface="Aptos" panose="020B0004020202020204" pitchFamily="34" charset="0"/>
                <a:cs typeface="Times New Roman" panose="02020603050405020304" pitchFamily="18" charset="0"/>
              </a:rPr>
              <a:t>Palestine</a:t>
            </a:r>
            <a:r>
              <a:rPr lang="et-EE" sz="1200" dirty="0">
                <a:effectLst/>
                <a:latin typeface="Aptos" panose="020B0004020202020204" pitchFamily="34" charset="0"/>
                <a:ea typeface="Aptos" panose="020B0004020202020204" pitchFamily="34" charset="0"/>
                <a:cs typeface="Times New Roman" panose="02020603050405020304" pitchFamily="18" charset="0"/>
              </a:rPr>
              <a:t>, Vietnam.</a:t>
            </a:r>
            <a:endParaRPr lang="et-EE" sz="1000" dirty="0"/>
          </a:p>
          <a:p>
            <a:pPr marL="0" marR="0" lvl="0" indent="0" algn="l" rtl="0">
              <a:lnSpc>
                <a:spcPct val="114000"/>
              </a:lnSpc>
              <a:spcBef>
                <a:spcPts val="0"/>
              </a:spcBef>
              <a:spcAft>
                <a:spcPts val="0"/>
              </a:spcAft>
              <a:buClr>
                <a:schemeClr val="dk1"/>
              </a:buClr>
              <a:buSzPts val="1000"/>
              <a:buFont typeface="Arial"/>
              <a:buNone/>
            </a:pPr>
            <a:endParaRPr lang="en-US"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endParaRPr lang="en-US" sz="1200" i="1"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200" b="1" u="none" strike="noStrike" dirty="0">
                <a:latin typeface="Arial"/>
                <a:ea typeface="Arial"/>
                <a:cs typeface="Arial"/>
                <a:sym typeface="Arial"/>
              </a:rPr>
              <a:t>Useful links: </a:t>
            </a:r>
            <a:endParaRPr lang="en-US" b="1"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200" u="none" strike="noStrike" dirty="0">
                <a:latin typeface="Arial"/>
                <a:ea typeface="Arial"/>
                <a:cs typeface="Arial"/>
                <a:sym typeface="Arial"/>
              </a:rPr>
              <a:t>Publicly available source code of the X-Road: </a:t>
            </a:r>
            <a:r>
              <a:rPr lang="en-US" sz="1200" u="sng" dirty="0">
                <a:solidFill>
                  <a:schemeClr val="hlink"/>
                </a:solidFill>
                <a:latin typeface="Arial"/>
                <a:ea typeface="Arial"/>
                <a:cs typeface="Arial"/>
                <a:sym typeface="Arial"/>
                <a:hlinkClick r:id="rId3"/>
              </a:rPr>
              <a:t>https://github.com/nordic-institute/X-Road</a:t>
            </a:r>
            <a:endParaRPr lang="en-US" sz="1200"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200" u="none" strike="noStrike" dirty="0">
                <a:latin typeface="Arial"/>
                <a:ea typeface="Arial"/>
                <a:cs typeface="Arial"/>
                <a:sym typeface="Arial"/>
              </a:rPr>
              <a:t>Great </a:t>
            </a:r>
            <a:r>
              <a:rPr lang="en-US" sz="1200" u="none" strike="noStrike" dirty="0" err="1">
                <a:latin typeface="Arial"/>
                <a:ea typeface="Arial"/>
                <a:cs typeface="Arial"/>
                <a:sym typeface="Arial"/>
              </a:rPr>
              <a:t>visualising</a:t>
            </a:r>
            <a:r>
              <a:rPr lang="en-US" sz="1200" u="none" strike="noStrike" dirty="0">
                <a:latin typeface="Arial"/>
                <a:ea typeface="Arial"/>
                <a:cs typeface="Arial"/>
                <a:sym typeface="Arial"/>
              </a:rPr>
              <a:t> tool, select threshold 500 and service level: </a:t>
            </a:r>
            <a:r>
              <a:rPr lang="en-US" sz="1200" u="sng" dirty="0">
                <a:solidFill>
                  <a:schemeClr val="hlink"/>
                </a:solidFill>
                <a:latin typeface="Arial"/>
                <a:ea typeface="Arial"/>
                <a:cs typeface="Arial"/>
                <a:sym typeface="Arial"/>
                <a:hlinkClick r:id="rId4"/>
              </a:rPr>
              <a:t>https://logs.x-tee.ee/visualizer/EE/</a:t>
            </a:r>
            <a:endParaRPr lang="en-US" sz="12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endParaRPr lang="en-US" sz="12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200" u="none" strike="noStrike" dirty="0">
                <a:latin typeface="Arial"/>
                <a:ea typeface="Arial"/>
                <a:cs typeface="Arial"/>
                <a:sym typeface="Arial"/>
              </a:rPr>
              <a:t>Finally, some encouraging news: A public sector data exchange facility between Finland and Estonia was created in 2017. This means that in the future health or education data on Estonian citizens can also be accessed by the Finnish government or private sector, regardless of whether the person is living in Estonia or Finland. Our business registries are already interoperable as we speak. Hopefully cross-border data exchange will soon become possible between all European countries but as you can see in general, </a:t>
            </a:r>
            <a:r>
              <a:rPr lang="en-US" sz="1200" u="none" strike="noStrike" dirty="0" err="1">
                <a:latin typeface="Arial"/>
                <a:ea typeface="Arial"/>
                <a:cs typeface="Arial"/>
                <a:sym typeface="Arial"/>
              </a:rPr>
              <a:t>digitalisation</a:t>
            </a:r>
            <a:r>
              <a:rPr lang="en-US" sz="1200" u="none" strike="noStrike" dirty="0">
                <a:latin typeface="Arial"/>
                <a:ea typeface="Arial"/>
                <a:cs typeface="Arial"/>
                <a:sym typeface="Arial"/>
              </a:rPr>
              <a:t> is very rarely a technological problem – usually, it’s a political question.</a:t>
            </a:r>
            <a:endParaRPr lang="en-US" dirty="0"/>
          </a:p>
          <a:p>
            <a:pPr marL="0" lvl="0" indent="0" algn="l" rtl="0">
              <a:lnSpc>
                <a:spcPct val="114000"/>
              </a:lnSpc>
              <a:spcBef>
                <a:spcPts val="0"/>
              </a:spcBef>
              <a:spcAft>
                <a:spcPts val="0"/>
              </a:spcAft>
              <a:buClr>
                <a:schemeClr val="dk1"/>
              </a:buClr>
              <a:buSzPts val="1000"/>
              <a:buFont typeface="Arial"/>
              <a:buNone/>
            </a:pPr>
            <a:endParaRPr lang="en-US" sz="12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200" u="none" strike="noStrike" dirty="0">
                <a:latin typeface="Arial"/>
                <a:ea typeface="Arial"/>
                <a:cs typeface="Arial"/>
                <a:sym typeface="Arial"/>
              </a:rPr>
              <a:t>X-Road world map: </a:t>
            </a:r>
            <a:r>
              <a:rPr lang="en-US" sz="1800" u="none" dirty="0">
                <a:solidFill>
                  <a:schemeClr val="dk1"/>
                </a:solidFill>
                <a:latin typeface="Arial"/>
                <a:ea typeface="Arial"/>
                <a:cs typeface="Arial"/>
                <a:sym typeface="Arial"/>
              </a:rPr>
              <a:t>https://x-road.global/xroad-world-map</a:t>
            </a:r>
          </a:p>
          <a:p>
            <a:pPr marL="0" lvl="0" indent="0" algn="l" rtl="0">
              <a:lnSpc>
                <a:spcPct val="114000"/>
              </a:lnSpc>
              <a:spcBef>
                <a:spcPts val="0"/>
              </a:spcBef>
              <a:spcAft>
                <a:spcPts val="0"/>
              </a:spcAft>
              <a:buClr>
                <a:schemeClr val="dk1"/>
              </a:buClr>
              <a:buSzPts val="1200"/>
              <a:buFont typeface="Arial"/>
              <a:buNone/>
            </a:pPr>
            <a:r>
              <a:rPr lang="en-US" sz="1800" u="none" strike="noStrike" dirty="0">
                <a:solidFill>
                  <a:schemeClr val="dk1"/>
                </a:solidFill>
                <a:latin typeface="Arial"/>
                <a:ea typeface="Arial"/>
                <a:cs typeface="Arial"/>
                <a:sym typeface="Arial"/>
              </a:rPr>
              <a:t>Case studies:</a:t>
            </a:r>
            <a:r>
              <a:rPr lang="et-EE" sz="1800" u="none" strike="noStrike" dirty="0">
                <a:solidFill>
                  <a:schemeClr val="dk1"/>
                </a:solidFill>
                <a:latin typeface="Arial"/>
                <a:ea typeface="Arial"/>
                <a:cs typeface="Arial"/>
                <a:sym typeface="Arial"/>
              </a:rPr>
              <a:t> https://x-road.global/piloting-digital-prescriptions-in-germany-through-secure-data-exchange</a:t>
            </a:r>
            <a:endParaRPr lang="en-US" sz="1200" u="none" strike="noStrike"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13</a:t>
            </a:fld>
            <a:endParaRPr lang="en-US"/>
          </a:p>
        </p:txBody>
      </p:sp>
    </p:spTree>
    <p:extLst>
      <p:ext uri="{BB962C8B-B14F-4D97-AF65-F5344CB8AC3E}">
        <p14:creationId xmlns:p14="http://schemas.microsoft.com/office/powerpoint/2010/main" val="2306145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000" i="0" u="none" strike="noStrike" dirty="0">
                <a:effectLst/>
                <a:latin typeface="Aino" panose="02000603040504020204" pitchFamily="50" charset="0"/>
              </a:rPr>
              <a:t>To recap: From the security perspective, a model known as the CIA TRIAD, Estonia information security relies on a combination of three pillars: data confidentiality, data availability, and data integrity.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The electronic ID allows citizens to access only their data and restricts access to unauthorized people. Estonia offers several e-ID carriers that people can use and combine, issued both by the state and public sector to guarantee confidentiality and privacy of data.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The X-Road serves as the basis for secure data exchange – so different public and private databases have trustworthy data available at all times to work with. This way, data packages can be exchanged in a smooth and interoperable manner</a:t>
            </a:r>
            <a:r>
              <a:rPr lang="et-EE" sz="1000" i="0" u="none" strike="noStrike" dirty="0">
                <a:effectLst/>
                <a:latin typeface="Aino" panose="02000603040504020204" pitchFamily="50" charset="0"/>
              </a:rPr>
              <a:t>, keeping </a:t>
            </a:r>
            <a:r>
              <a:rPr lang="et-EE" sz="1000" i="0" u="none" strike="noStrike" dirty="0" err="1">
                <a:effectLst/>
                <a:latin typeface="Aino" panose="02000603040504020204" pitchFamily="50" charset="0"/>
              </a:rPr>
              <a:t>data</a:t>
            </a:r>
            <a:r>
              <a:rPr lang="et-EE" sz="1000" i="0" u="none" strike="noStrike" dirty="0">
                <a:effectLst/>
                <a:latin typeface="Aino" panose="02000603040504020204" pitchFamily="50" charset="0"/>
              </a:rPr>
              <a:t> end-</a:t>
            </a:r>
            <a:r>
              <a:rPr lang="et-EE" sz="1000" i="0" u="none" strike="noStrike" dirty="0" err="1">
                <a:effectLst/>
                <a:latin typeface="Aino" panose="02000603040504020204" pitchFamily="50" charset="0"/>
              </a:rPr>
              <a:t>to</a:t>
            </a:r>
            <a:r>
              <a:rPr lang="et-EE" sz="1000" i="0" u="none" strike="noStrike" dirty="0">
                <a:effectLst/>
                <a:latin typeface="Aino" panose="02000603040504020204" pitchFamily="50" charset="0"/>
              </a:rPr>
              <a:t>-end </a:t>
            </a:r>
            <a:r>
              <a:rPr lang="et-EE" sz="1000" i="0" u="none" strike="noStrike" dirty="0" err="1">
                <a:effectLst/>
                <a:latin typeface="Aino" panose="02000603040504020204" pitchFamily="50" charset="0"/>
              </a:rPr>
              <a:t>encypted</a:t>
            </a:r>
            <a:r>
              <a:rPr lang="et-EE" sz="1000" i="0" u="none" strike="noStrike" dirty="0">
                <a:effectLst/>
                <a:latin typeface="Aino" panose="02000603040504020204" pitchFamily="50" charset="0"/>
              </a:rPr>
              <a:t>,</a:t>
            </a:r>
            <a:r>
              <a:rPr lang="en-US" sz="1000" i="0" u="none" strike="noStrike" dirty="0">
                <a:effectLst/>
                <a:latin typeface="Aino" panose="02000603040504020204" pitchFamily="50" charset="0"/>
              </a:rPr>
              <a:t> that allows institutions to provide efficient public services using and re-using the data.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Finally, integrity is crucial to maintain the trustworthiness of the data that we see and avoid the illegal loss, duplication, or manipulation of the datasets, software components or log files. With KSI Blockchain technology deployed in the Estonian government databases, history cannot be rewritten by anybody and the authenticity of the data can be mathematically proven. This means that no one – not hackers, not system administrators, and not even the government itself – can manipulate the data and get away with it. </a:t>
            </a:r>
            <a:endParaRPr lang="et-EE" sz="1000" i="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000" i="0" u="none" strike="noStrike" dirty="0">
              <a:effectLst/>
              <a:latin typeface="Aino" panose="020006030405040202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i="0" u="none" strike="noStrike" dirty="0">
                <a:effectLst/>
                <a:latin typeface="Aino" panose="02000603040504020204" pitchFamily="50" charset="0"/>
              </a:rPr>
              <a:t>With these three pillars in place, there is a good chance that a country can push on toward offering secure digital services that attract the interest of the population.</a:t>
            </a:r>
            <a:br>
              <a:rPr lang="et-EE" sz="1000" i="0" u="none" strike="noStrike" dirty="0">
                <a:effectLst/>
                <a:latin typeface="Aino" panose="02000603040504020204" pitchFamily="50" charset="0"/>
              </a:rPr>
            </a:br>
            <a:br>
              <a:rPr lang="et-EE" sz="1000" i="0" u="none" strike="noStrike" dirty="0">
                <a:effectLst/>
                <a:latin typeface="Aino" panose="02000603040504020204" pitchFamily="50" charset="0"/>
              </a:rPr>
            </a:br>
            <a:r>
              <a:rPr lang="et-EE" sz="1000" i="0" u="none" strike="noStrike" dirty="0">
                <a:effectLst/>
                <a:latin typeface="Aino" panose="02000603040504020204" pitchFamily="50" charset="0"/>
              </a:rPr>
              <a:t>TRUST</a:t>
            </a:r>
            <a:br>
              <a:rPr lang="et-EE" sz="1000" i="0" u="none" strike="noStrike" dirty="0">
                <a:effectLst/>
                <a:latin typeface="Aino" panose="02000603040504020204" pitchFamily="50" charset="0"/>
              </a:rPr>
            </a:br>
            <a:r>
              <a:rPr lang="en-GB" sz="1000" dirty="0"/>
              <a:t>Estonian experience: trust and cooperation are the foundation of a digital society </a:t>
            </a:r>
            <a:br>
              <a:rPr lang="et-EE" sz="1000" dirty="0"/>
            </a:br>
            <a:r>
              <a:rPr kumimoji="0" lang="en-EE" sz="1800" b="0" i="0" u="none" strike="noStrike" kern="1200" cap="none" spc="0" normalizeH="0" baseline="0" noProof="0" dirty="0">
                <a:ln>
                  <a:noFill/>
                </a:ln>
                <a:solidFill>
                  <a:srgbClr val="575A5D"/>
                </a:solidFill>
                <a:effectLst/>
                <a:uLnTx/>
                <a:uFillTx/>
                <a:latin typeface="Aino"/>
                <a:ea typeface="+mn-ea"/>
                <a:cs typeface="+mn-cs"/>
              </a:rPr>
              <a:t>In the early 90s Estonia started as a very low trust society. The high trust in Estonia has been created mostly by reliability of</a:t>
            </a:r>
            <a:r>
              <a:rPr kumimoji="0" lang="en-GB" sz="1800" b="0" i="0" u="none" strike="noStrike" kern="1200" cap="none" spc="0" normalizeH="0" baseline="0" noProof="0" dirty="0">
                <a:ln>
                  <a:noFill/>
                </a:ln>
                <a:solidFill>
                  <a:srgbClr val="575A5D"/>
                </a:solidFill>
                <a:effectLst/>
                <a:uLnTx/>
                <a:uFillTx/>
                <a:latin typeface="Aino"/>
                <a:ea typeface="+mn-ea"/>
                <a:cs typeface="+mn-cs"/>
              </a:rPr>
              <a:t> end-to-end services and radical transparency. If someone misuses my data in the government, then it’s “in the news tomorrow”.</a:t>
            </a:r>
            <a:endParaRPr kumimoji="0" lang="en-EE" sz="1800" b="0" i="0" u="none" strike="noStrike" kern="1200" cap="none" spc="0" normalizeH="0" baseline="0" noProof="0" dirty="0">
              <a:ln>
                <a:noFill/>
              </a:ln>
              <a:solidFill>
                <a:srgbClr val="575A5D"/>
              </a:solidFill>
              <a:effectLst/>
              <a:uLnTx/>
              <a:uFillTx/>
              <a:latin typeface="Aino"/>
              <a:ea typeface="+mn-ea"/>
              <a:cs typeface="+mn-cs"/>
            </a:endParaRPr>
          </a:p>
          <a:p>
            <a:pPr algn="l"/>
            <a:r>
              <a:rPr lang="en-EE" sz="1200" b="1" dirty="0"/>
              <a:t>Reliability</a:t>
            </a:r>
            <a:endParaRPr lang="en-EE" sz="1000" dirty="0"/>
          </a:p>
          <a:p>
            <a:pPr algn="l"/>
            <a:r>
              <a:rPr lang="en-EE" sz="1000" dirty="0"/>
              <a:t>People trust services that work and are better than analog counterparts.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EE" sz="1800" b="1" i="0" u="none" strike="noStrike" kern="1200" cap="none" spc="0" normalizeH="0" baseline="0" noProof="0" dirty="0">
                <a:ln>
                  <a:noFill/>
                </a:ln>
                <a:solidFill>
                  <a:srgbClr val="FFFFFF"/>
                </a:solidFill>
                <a:effectLst/>
                <a:uLnTx/>
                <a:uFillTx/>
                <a:latin typeface="Aino"/>
                <a:ea typeface="+mn-ea"/>
                <a:cs typeface="+mn-cs"/>
              </a:rPr>
              <a:t>Radical transparency</a:t>
            </a:r>
            <a:br>
              <a:rPr kumimoji="0" lang="en-EE" sz="1800" b="0" i="0" u="none" strike="noStrike" kern="1200" cap="none" spc="0" normalizeH="0" baseline="0" noProof="0" dirty="0">
                <a:ln>
                  <a:noFill/>
                </a:ln>
                <a:solidFill>
                  <a:srgbClr val="FFFFFF"/>
                </a:solidFill>
                <a:effectLst/>
                <a:uLnTx/>
                <a:uFillTx/>
                <a:latin typeface="Aino"/>
                <a:ea typeface="+mn-ea"/>
                <a:cs typeface="+mn-cs"/>
              </a:rPr>
            </a:br>
            <a:r>
              <a:rPr kumimoji="0" lang="en-EE" sz="1600" b="0" i="0" u="none" strike="noStrike" kern="1200" cap="none" spc="0" normalizeH="0" baseline="0" noProof="0" dirty="0">
                <a:ln>
                  <a:noFill/>
                </a:ln>
                <a:solidFill>
                  <a:srgbClr val="FFFFFF"/>
                </a:solidFill>
                <a:effectLst/>
                <a:uLnTx/>
                <a:uFillTx/>
                <a:latin typeface="Aino"/>
                <a:ea typeface="+mn-ea"/>
                <a:cs typeface="+mn-cs"/>
              </a:rPr>
              <a:t>As a citizen, I will always see in real-time who has accessed my personal data.</a:t>
            </a: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a:p>
            <a:pPr algn="l"/>
            <a:r>
              <a:rPr lang="en-EE" sz="1050" b="1" dirty="0"/>
              <a:t>Impartial data protection institution</a:t>
            </a:r>
            <a:br>
              <a:rPr lang="en-EE" sz="1050" dirty="0"/>
            </a:br>
            <a:r>
              <a:rPr lang="en-EE" sz="1000" dirty="0"/>
              <a:t>Under Ministry of</a:t>
            </a:r>
            <a:r>
              <a:rPr lang="en-GB" sz="1000" dirty="0"/>
              <a:t> Justice and impartial.</a:t>
            </a:r>
          </a:p>
          <a:p>
            <a:pPr algn="l"/>
            <a:endParaRPr lang="et-EE"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t-EE" sz="1000" b="0" i="0" u="none" strike="noStrike" kern="1200" cap="none" spc="0" normalizeH="0" baseline="0" noProof="0" dirty="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1842669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4000"/>
              </a:lnSpc>
              <a:spcBef>
                <a:spcPts val="0"/>
              </a:spcBef>
              <a:spcAft>
                <a:spcPts val="0"/>
              </a:spcAft>
              <a:buClr>
                <a:schemeClr val="dk1"/>
              </a:buClr>
              <a:buSzPts val="1000"/>
              <a:buFont typeface="Arial"/>
              <a:buNone/>
            </a:pPr>
            <a:r>
              <a:rPr lang="en-US" sz="1100" u="none" strike="noStrike" dirty="0">
                <a:latin typeface="Arial"/>
                <a:ea typeface="Arial"/>
                <a:cs typeface="Arial"/>
                <a:sym typeface="Arial"/>
              </a:rPr>
              <a:t>Another cornerstone of e-Estonia is its secure cyberspace. Or even</a:t>
            </a:r>
            <a:r>
              <a:rPr lang="en-US" sz="1100" dirty="0">
                <a:latin typeface="Arial"/>
                <a:ea typeface="Arial"/>
                <a:cs typeface="Arial"/>
                <a:sym typeface="Arial"/>
              </a:rPr>
              <a:t> to view on a broader scale – security is the foundation of any state; not a separate activity or nice-to-have component of comfort, but without security we cannot talk about a functioning nation state. </a:t>
            </a:r>
            <a:r>
              <a:rPr lang="en-US" sz="1100" u="none" strike="noStrike" dirty="0">
                <a:latin typeface="Arial"/>
                <a:ea typeface="Arial"/>
                <a:cs typeface="Arial"/>
                <a:sym typeface="Arial"/>
              </a:rPr>
              <a:t>Naturally, a digital society will be </a:t>
            </a:r>
            <a:r>
              <a:rPr lang="en-US" sz="1100" dirty="0">
                <a:latin typeface="Arial"/>
                <a:ea typeface="Arial"/>
                <a:cs typeface="Arial"/>
                <a:sym typeface="Arial"/>
              </a:rPr>
              <a:t>exposed</a:t>
            </a:r>
            <a:r>
              <a:rPr lang="en-US" sz="1100" u="none" strike="noStrike" dirty="0">
                <a:latin typeface="Arial"/>
                <a:ea typeface="Arial"/>
                <a:cs typeface="Arial"/>
                <a:sym typeface="Arial"/>
              </a:rPr>
              <a:t> to cyber threats. With solid investments in cyber security infrastructure, Estonia has developed extensive expertise in this area, becoming one of the most </a:t>
            </a:r>
            <a:r>
              <a:rPr lang="en-US" sz="1100" u="none" strike="noStrike" dirty="0" err="1">
                <a:latin typeface="Arial"/>
                <a:ea typeface="Arial"/>
                <a:cs typeface="Arial"/>
                <a:sym typeface="Arial"/>
              </a:rPr>
              <a:t>recognised</a:t>
            </a:r>
            <a:r>
              <a:rPr lang="en-US" sz="1100" u="none" strike="noStrike" dirty="0">
                <a:latin typeface="Arial"/>
                <a:ea typeface="Arial"/>
                <a:cs typeface="Arial"/>
                <a:sym typeface="Arial"/>
              </a:rPr>
              <a:t> and valued international cyber security experts. Did you know that the average discovery of data breaches takes around 7 months around the world? Thanks to Estonian KSI Blockchain technology these breaches can be discovered instantly. In fact, Estonia was the 1st country in the world to use blockchain technology on a national level for security purposes when it was implemented in 2012.</a:t>
            </a: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endParaRPr lang="en-US" sz="11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100" u="none" strike="noStrike" dirty="0">
                <a:latin typeface="Arial"/>
                <a:ea typeface="Arial"/>
                <a:cs typeface="Arial"/>
                <a:sym typeface="Arial"/>
              </a:rPr>
              <a:t>Further adding to this reputation is the notion that Tallinn is also the home of NATO’s Cooperative Cyber </a:t>
            </a:r>
            <a:r>
              <a:rPr lang="en-US" sz="1100" u="none" strike="noStrike" dirty="0" err="1">
                <a:latin typeface="Arial"/>
                <a:ea typeface="Arial"/>
                <a:cs typeface="Arial"/>
                <a:sym typeface="Arial"/>
              </a:rPr>
              <a:t>Defence</a:t>
            </a:r>
            <a:r>
              <a:rPr lang="en-US" sz="1100" u="none" strike="noStrike" dirty="0">
                <a:latin typeface="Arial"/>
                <a:ea typeface="Arial"/>
                <a:cs typeface="Arial"/>
                <a:sym typeface="Arial"/>
              </a:rPr>
              <a:t> Centre of Excellence and EU-LISA, the European Union’s authority for large-scale IT systems. The NATO CCDCOE was actually created after a concerted cyber attack hit Estonia in 2007. There was a lot of media coverage about this, some of which was true, some of which was misleading. While some services were temporarily unavailable – most notably one online banking website was off the grid for less than two hours – not a single government database was breached. The overall system architecture proved to be highly resilient.</a:t>
            </a:r>
            <a:endParaRPr lang="en-US" sz="1100" dirty="0"/>
          </a:p>
          <a:p>
            <a:pPr marL="0" lvl="0" indent="0" algn="l" rtl="0">
              <a:lnSpc>
                <a:spcPct val="114000"/>
              </a:lnSpc>
              <a:spcBef>
                <a:spcPts val="0"/>
              </a:spcBef>
              <a:spcAft>
                <a:spcPts val="0"/>
              </a:spcAft>
              <a:buClr>
                <a:schemeClr val="dk1"/>
              </a:buClr>
              <a:buSzPts val="1000"/>
              <a:buFont typeface="Arial"/>
              <a:buNone/>
            </a:pPr>
            <a:endParaRPr lang="en-US" sz="11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100" u="none" strike="noStrike" dirty="0">
                <a:latin typeface="Arial"/>
                <a:ea typeface="Arial"/>
                <a:cs typeface="Arial"/>
                <a:sym typeface="Arial"/>
              </a:rPr>
              <a:t>These days, there are other contributing factors such as the Cyber </a:t>
            </a:r>
            <a:r>
              <a:rPr lang="en-US" sz="1100" u="none" strike="noStrike" dirty="0" err="1">
                <a:latin typeface="Arial"/>
                <a:ea typeface="Arial"/>
                <a:cs typeface="Arial"/>
                <a:sym typeface="Arial"/>
              </a:rPr>
              <a:t>Defence</a:t>
            </a:r>
            <a:r>
              <a:rPr lang="en-US" sz="1100" u="none" strike="noStrike" dirty="0">
                <a:latin typeface="Arial"/>
                <a:ea typeface="Arial"/>
                <a:cs typeface="Arial"/>
                <a:sym typeface="Arial"/>
              </a:rPr>
              <a:t> League which involves professional volunteers in national cyber </a:t>
            </a:r>
            <a:r>
              <a:rPr lang="en-US" sz="1100" u="none" strike="noStrike" dirty="0" err="1">
                <a:latin typeface="Arial"/>
                <a:ea typeface="Arial"/>
                <a:cs typeface="Arial"/>
                <a:sym typeface="Arial"/>
              </a:rPr>
              <a:t>defence</a:t>
            </a:r>
            <a:r>
              <a:rPr lang="en-US" sz="1100" u="none" strike="noStrike" dirty="0">
                <a:latin typeface="Arial"/>
                <a:ea typeface="Arial"/>
                <a:cs typeface="Arial"/>
                <a:sym typeface="Arial"/>
              </a:rPr>
              <a:t> and Cyber command which consolidates cyber competence in the </a:t>
            </a:r>
            <a:r>
              <a:rPr lang="en-US" sz="1100" u="none" strike="noStrike" dirty="0" err="1">
                <a:latin typeface="Arial"/>
                <a:ea typeface="Arial"/>
                <a:cs typeface="Arial"/>
                <a:sym typeface="Arial"/>
              </a:rPr>
              <a:t>defence</a:t>
            </a:r>
            <a:r>
              <a:rPr lang="en-US" sz="1100" u="none" strike="noStrike" dirty="0">
                <a:latin typeface="Arial"/>
                <a:ea typeface="Arial"/>
                <a:cs typeface="Arial"/>
                <a:sym typeface="Arial"/>
              </a:rPr>
              <a:t> structures and is an official part of the Estonian </a:t>
            </a:r>
            <a:r>
              <a:rPr lang="en-US" sz="1100" u="none" strike="noStrike" dirty="0" err="1">
                <a:latin typeface="Arial"/>
                <a:ea typeface="Arial"/>
                <a:cs typeface="Arial"/>
                <a:sym typeface="Arial"/>
              </a:rPr>
              <a:t>Defence</a:t>
            </a:r>
            <a:r>
              <a:rPr lang="en-US" sz="1100" u="none" strike="noStrike" dirty="0">
                <a:latin typeface="Arial"/>
                <a:ea typeface="Arial"/>
                <a:cs typeface="Arial"/>
                <a:sym typeface="Arial"/>
              </a:rPr>
              <a:t> Forces. </a:t>
            </a: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endParaRPr lang="en-US" sz="11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100" u="none" strike="noStrike" dirty="0">
                <a:latin typeface="Arial"/>
                <a:ea typeface="Arial"/>
                <a:cs typeface="Arial"/>
                <a:sym typeface="Arial"/>
              </a:rPr>
              <a:t>On the policy-side of things, Estonia remains an active member of the international community. Between 2020 and 2021 Estonia served as a non-permanent member of the United Nations Security Council and one aim was to put forward legislation that would govern the reaction to </a:t>
            </a:r>
            <a:r>
              <a:rPr lang="en-US" sz="1100" dirty="0">
                <a:latin typeface="Arial"/>
                <a:ea typeface="Arial"/>
                <a:cs typeface="Arial"/>
                <a:sym typeface="Arial"/>
              </a:rPr>
              <a:t>cyber warfare</a:t>
            </a:r>
            <a:r>
              <a:rPr lang="en-US" sz="1100" u="none" strike="noStrike" dirty="0">
                <a:latin typeface="Arial"/>
                <a:ea typeface="Arial"/>
                <a:cs typeface="Arial"/>
                <a:sym typeface="Arial"/>
              </a:rPr>
              <a:t> as Estonia and several other countries have experienced it by now. </a:t>
            </a: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endParaRPr lang="en-US" sz="11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100" u="none" strike="noStrike" dirty="0">
                <a:latin typeface="Arial"/>
                <a:ea typeface="Arial"/>
                <a:cs typeface="Arial"/>
                <a:sym typeface="Arial"/>
              </a:rPr>
              <a:t>Another thing that you might wonder is: What happens if the physical servers in Estonia are somehow destroyed, be it in an intentional attack or as part of a natural disaster? That is a very fair question and for this reason Estonia decided to set up a Data Embassy for ensuring our national digital continuity, making Estonia the first country to do so. The logic was simple: since Estonia is such a small country, it is extremely important to distribute its risks concerning data. Estonia has chosen Luxembourg to be the host of its first data servers outside its own territory due to their Tier IV high security data </a:t>
            </a:r>
            <a:r>
              <a:rPr lang="en-US" sz="1100" u="none" strike="noStrike" dirty="0" err="1">
                <a:latin typeface="Arial"/>
                <a:ea typeface="Arial"/>
                <a:cs typeface="Arial"/>
                <a:sym typeface="Arial"/>
              </a:rPr>
              <a:t>centres</a:t>
            </a:r>
            <a:r>
              <a:rPr lang="en-US" sz="1100" u="none" strike="noStrike" dirty="0">
                <a:latin typeface="Arial"/>
                <a:ea typeface="Arial"/>
                <a:cs typeface="Arial"/>
                <a:sym typeface="Arial"/>
              </a:rPr>
              <a:t>. Luxembourg has also proven to be a constructive partner and shares similarities with Estonia as another small, agile and innovative country. </a:t>
            </a:r>
            <a:endParaRPr lang="en-US" sz="1100" dirty="0"/>
          </a:p>
          <a:p>
            <a:pPr marL="0" marR="0" lvl="0" indent="0" algn="l" rtl="0">
              <a:lnSpc>
                <a:spcPct val="114000"/>
              </a:lnSpc>
              <a:spcBef>
                <a:spcPts val="0"/>
              </a:spcBef>
              <a:spcAft>
                <a:spcPts val="0"/>
              </a:spcAft>
              <a:buClr>
                <a:schemeClr val="dk1"/>
              </a:buClr>
              <a:buSzPts val="1000"/>
              <a:buFont typeface="Arial"/>
              <a:buNone/>
            </a:pPr>
            <a:br>
              <a:rPr lang="en-US" sz="1100" u="none" strike="noStrike" dirty="0">
                <a:latin typeface="Arial"/>
                <a:ea typeface="Arial"/>
                <a:cs typeface="Arial"/>
                <a:sym typeface="Arial"/>
              </a:rPr>
            </a:br>
            <a:r>
              <a:rPr lang="en-US" sz="1100" dirty="0">
                <a:latin typeface="Arial"/>
                <a:ea typeface="Arial"/>
                <a:cs typeface="Arial"/>
                <a:sym typeface="Arial"/>
              </a:rPr>
              <a:t>With the opening of a new large-scale purpose-built data center in Estonia called </a:t>
            </a:r>
            <a:r>
              <a:rPr lang="en-US" sz="1100" dirty="0" err="1">
                <a:latin typeface="Arial"/>
                <a:ea typeface="Arial"/>
                <a:cs typeface="Arial"/>
                <a:sym typeface="Arial"/>
              </a:rPr>
              <a:t>Greenergy</a:t>
            </a:r>
            <a:r>
              <a:rPr lang="en-US" sz="1100" dirty="0">
                <a:latin typeface="Arial"/>
                <a:ea typeface="Arial"/>
                <a:cs typeface="Arial"/>
                <a:sym typeface="Arial"/>
              </a:rPr>
              <a:t> Data Centers, unique possibilities to host data embassies was created as it will meet the highest standards of security (Tier IV) and redundancy.</a:t>
            </a:r>
          </a:p>
          <a:p>
            <a:pPr marL="0" marR="0" lvl="0" indent="0" algn="l" rtl="0">
              <a:lnSpc>
                <a:spcPct val="114000"/>
              </a:lnSpc>
              <a:spcBef>
                <a:spcPts val="0"/>
              </a:spcBef>
              <a:spcAft>
                <a:spcPts val="0"/>
              </a:spcAft>
              <a:buClr>
                <a:schemeClr val="dk1"/>
              </a:buClr>
              <a:buSzPts val="10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100" dirty="0">
                <a:latin typeface="Arial"/>
                <a:ea typeface="Arial"/>
                <a:cs typeface="Arial"/>
                <a:sym typeface="Arial"/>
              </a:rPr>
              <a:t>The goal of cyber security is to keep digital data and systems protected.</a:t>
            </a:r>
          </a:p>
          <a:p>
            <a:pPr marL="0" lvl="0" indent="0" algn="l" rtl="0">
              <a:lnSpc>
                <a:spcPct val="114000"/>
              </a:lnSpc>
              <a:spcBef>
                <a:spcPts val="0"/>
              </a:spcBef>
              <a:spcAft>
                <a:spcPts val="0"/>
              </a:spcAft>
              <a:buClr>
                <a:schemeClr val="dk1"/>
              </a:buClr>
              <a:buSzPts val="10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Estonia information security relies on a combination of three pillars: confidentiality, availability and integrity. </a:t>
            </a:r>
          </a:p>
          <a:p>
            <a:pPr marL="171450" lvl="0" indent="-171450" algn="l" rtl="0">
              <a:lnSpc>
                <a:spcPct val="114000"/>
              </a:lnSpc>
              <a:spcBef>
                <a:spcPts val="0"/>
              </a:spcBef>
              <a:spcAft>
                <a:spcPts val="0"/>
              </a:spcAft>
              <a:buClr>
                <a:schemeClr val="dk1"/>
              </a:buClr>
              <a:buSzPts val="1100"/>
              <a:buFont typeface="Arial" panose="020B0604020202020204" pitchFamily="34" charset="0"/>
              <a:buChar char="•"/>
            </a:pPr>
            <a:r>
              <a:rPr lang="en-US" sz="1100" dirty="0">
                <a:latin typeface="Arial"/>
                <a:ea typeface="Arial"/>
                <a:cs typeface="Arial"/>
                <a:sym typeface="Arial"/>
              </a:rPr>
              <a:t>(Confidentiality) The electronic ID allows citizens to access only their data and restricts access to unauthorized people. We have several e-ID carriers that people can use and combine.</a:t>
            </a:r>
          </a:p>
          <a:p>
            <a:pPr marL="171450" lvl="0" indent="-171450" algn="l" rtl="0">
              <a:lnSpc>
                <a:spcPct val="114000"/>
              </a:lnSpc>
              <a:spcBef>
                <a:spcPts val="0"/>
              </a:spcBef>
              <a:spcAft>
                <a:spcPts val="0"/>
              </a:spcAft>
              <a:buClr>
                <a:schemeClr val="dk1"/>
              </a:buClr>
              <a:buSzPts val="1100"/>
              <a:buFont typeface="Arial" panose="020B0604020202020204" pitchFamily="34" charset="0"/>
              <a:buChar char="•"/>
            </a:pPr>
            <a:r>
              <a:rPr lang="en-US" sz="1100" dirty="0">
                <a:latin typeface="Arial"/>
                <a:ea typeface="Arial"/>
                <a:cs typeface="Arial"/>
                <a:sym typeface="Arial"/>
              </a:rPr>
              <a:t>(Availability) The X-Road serves as the basis for secure data exchange – so different public and private databases always have trustworthy data available. </a:t>
            </a:r>
          </a:p>
          <a:p>
            <a:pPr marL="171450" lvl="0" indent="-171450" algn="l" rtl="0">
              <a:lnSpc>
                <a:spcPct val="114000"/>
              </a:lnSpc>
              <a:spcBef>
                <a:spcPts val="0"/>
              </a:spcBef>
              <a:spcAft>
                <a:spcPts val="0"/>
              </a:spcAft>
              <a:buClr>
                <a:schemeClr val="dk1"/>
              </a:buClr>
              <a:buSzPts val="1100"/>
              <a:buFont typeface="Arial" panose="020B0604020202020204" pitchFamily="34" charset="0"/>
              <a:buChar char="•"/>
            </a:pPr>
            <a:r>
              <a:rPr lang="en-US" sz="1100" dirty="0">
                <a:latin typeface="Arial"/>
                <a:ea typeface="Arial"/>
                <a:cs typeface="Arial"/>
                <a:sym typeface="Arial"/>
              </a:rPr>
              <a:t>(Integrity) is crucial to maintain the trustworthiness of the data that we see and avoid the illegal loss, duplication, or manipulation of the datasets.</a:t>
            </a:r>
          </a:p>
        </p:txBody>
      </p:sp>
      <p:sp>
        <p:nvSpPr>
          <p:cNvPr id="4" name="Slide Number Placeholder 3"/>
          <p:cNvSpPr>
            <a:spLocks noGrp="1"/>
          </p:cNvSpPr>
          <p:nvPr>
            <p:ph type="sldNum" sz="quarter" idx="5"/>
          </p:nvPr>
        </p:nvSpPr>
        <p:spPr/>
        <p:txBody>
          <a:bodyPr/>
          <a:lstStyle/>
          <a:p>
            <a:fld id="{EC68AE5D-E79D-4A76-A586-FF472B6DED4B}" type="slidenum">
              <a:rPr lang="en-US" smtClean="0"/>
              <a:t>15</a:t>
            </a:fld>
            <a:endParaRPr lang="en-US"/>
          </a:p>
        </p:txBody>
      </p:sp>
    </p:spTree>
    <p:extLst>
      <p:ext uri="{BB962C8B-B14F-4D97-AF65-F5344CB8AC3E}">
        <p14:creationId xmlns:p14="http://schemas.microsoft.com/office/powerpoint/2010/main" val="855593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
                <a:schemeClr val="dk1"/>
              </a:buClr>
              <a:buSzPts val="1100"/>
              <a:buFont typeface="Arial"/>
              <a:buNone/>
              <a:tabLst/>
              <a:defRPr/>
            </a:pPr>
            <a:r>
              <a:rPr lang="en-US" sz="1600" dirty="0"/>
              <a:t>– cyber attacks don’t </a:t>
            </a:r>
            <a:r>
              <a:rPr lang="en-US" sz="1600" dirty="0" err="1"/>
              <a:t>recognise</a:t>
            </a:r>
            <a:r>
              <a:rPr lang="en-US" sz="1600" dirty="0"/>
              <a:t> borders</a:t>
            </a: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Collaboration in the field of cyber security is not just a necessity, but a core principle that defines Estonia's approach. Recognizing the power of cooperation, Estonia actively shares its vast experience with international partners. At the forefront of cyber defense, Estonia proudly hosts the world's largest cyber defense exercise, Locked Shields. This exercise involves real computer systems facing real-time attacks, simulating critical situations to make tactical and strategic decisions. Internally, Estonia's commitment to cross-sectoral collaboration ensures resilience during times of crisis. </a:t>
            </a:r>
            <a:r>
              <a:rPr lang="en-US" sz="1100" b="1" u="none" dirty="0">
                <a:solidFill>
                  <a:schemeClr val="hlink"/>
                </a:solidFill>
                <a:latin typeface="Arial"/>
                <a:ea typeface="Arial"/>
                <a:cs typeface="Arial"/>
                <a:sym typeface="Arial"/>
              </a:rPr>
              <a:t>The Estonian </a:t>
            </a:r>
            <a:r>
              <a:rPr lang="en-US" sz="1100" b="1" u="none" dirty="0" err="1">
                <a:solidFill>
                  <a:schemeClr val="hlink"/>
                </a:solidFill>
                <a:latin typeface="Arial"/>
                <a:ea typeface="Arial"/>
                <a:cs typeface="Arial"/>
                <a:sym typeface="Arial"/>
              </a:rPr>
              <a:t>Defence</a:t>
            </a:r>
            <a:r>
              <a:rPr lang="en-US" sz="1100" b="1" u="none" dirty="0">
                <a:solidFill>
                  <a:schemeClr val="hlink"/>
                </a:solidFill>
                <a:latin typeface="Arial"/>
                <a:ea typeface="Arial"/>
                <a:cs typeface="Arial"/>
                <a:sym typeface="Arial"/>
              </a:rPr>
              <a:t> League's Cyber Unit</a:t>
            </a:r>
            <a:r>
              <a:rPr lang="et-EE" sz="1100" b="1" u="none" dirty="0">
                <a:latin typeface="Arial"/>
                <a:ea typeface="Arial"/>
                <a:cs typeface="Arial"/>
                <a:sym typeface="Arial"/>
              </a:rPr>
              <a:t> </a:t>
            </a:r>
            <a:r>
              <a:rPr lang="en-US" sz="1100" dirty="0">
                <a:latin typeface="Arial"/>
                <a:ea typeface="Arial"/>
                <a:cs typeface="Arial"/>
                <a:sym typeface="Arial"/>
              </a:rPr>
              <a:t>https://ccdcoe.org/library/publications/the-cyber-defence-unit-of-the-estonian-defence-league-legal-policy-and-organisational-analysis/</a:t>
            </a:r>
            <a:r>
              <a:rPr lang="et-EE" sz="1100" dirty="0">
                <a:latin typeface="Arial"/>
                <a:ea typeface="Arial"/>
                <a:cs typeface="Arial"/>
                <a:sym typeface="Arial"/>
              </a:rPr>
              <a:t> (</a:t>
            </a:r>
            <a:r>
              <a:rPr lang="en-US" sz="1100" dirty="0">
                <a:latin typeface="Arial"/>
                <a:ea typeface="Arial"/>
                <a:cs typeface="Arial"/>
                <a:sym typeface="Arial"/>
              </a:rPr>
              <a:t>EDL CU) stands as a testament to this dedication. Comprising specialists in key cyber security positions within national critical infrastructure, patriotic individuals with IT skills, and even youth willing to contribute to cyber security, EDL CU emerges as a voluntary organization devoted to safeguarding Estonian cyberspace. In certain instances, we have received indications of potential issues from individuals outside the realm of the state's cybersecurity workforce. This highlights the fact that solely relying on the state's efforts may not suffice to identify weaknesses in a well-established 20-year-old e-state. Instead, it emphasizes the significance of fostering a collaborative approach to security, where the community becomes a valuable partner in creating a robust and resilient cyber environment.</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Transparency plays a crucial role in enhancing cyber security for several reasons. Transparent practices, such as our open-source software and security audits, allow a broader community to review and identify vulnerabilities in software and systems. This collective effort helps in patching security flaws before they can be exploited by malicious actors. Transparency contributes significantly to cyber security by promoting early threat detection, vulnerability identification, building trust, fostering accountability, sharing knowledge, supporting informed decision-making, and cultivating a security-conscious culture. Embracing transparency in cyber security practices can lead to a more robust and resilient overall security posture.</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Cyber security requires myriad of different resources. Adequate resources in state's cyber security are vital for safeguarding critical infrastructure, responding effectively to cyber threats, building a talented cybersecurity workforce, staying ahead of emerging risks, and maintaining public trust. It is a strategic investment that ensures the state can protect its citizens, data, and assets from the ever-evolving cyber threat landscape.</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A supportive regulatory environment for state's cybersecurity is essential as it provides the necessary framework and guidelines to ensure a comprehensive and cohesive approach to cyber </a:t>
            </a:r>
            <a:r>
              <a:rPr lang="en-US" sz="1100" dirty="0" err="1">
                <a:latin typeface="Arial"/>
                <a:ea typeface="Arial"/>
                <a:cs typeface="Arial"/>
                <a:sym typeface="Arial"/>
              </a:rPr>
              <a:t>defense.Such</a:t>
            </a:r>
            <a:r>
              <a:rPr lang="en-US" sz="1100" dirty="0">
                <a:latin typeface="Arial"/>
                <a:ea typeface="Arial"/>
                <a:cs typeface="Arial"/>
                <a:sym typeface="Arial"/>
              </a:rPr>
              <a:t> regulations establish clear standards for the protection of critical infrastructure, sensitive data, and citizens' privacy, promoting consistency across government agencies and industries. </a:t>
            </a: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In 2023 the new information security standard (E-ITS) entered into force in Estonia. The updated standard aims to reach a broader audience compared to the previous information security system (ISKE), which had been in use for two decades. The new standard, outlines specific measures to greatly enhance the organization's operational continuity. Through E-ITS a comprehensive overview of processes and potential risks is created, enabling better preparation and handling of cyber attacks. By implementing the guidelines outlined in E-ITS, organizations can significantly improve their ability to prevent and manage the consequences of cyber attacks effectively.</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Central coordination is crucial for a state's cyber security because it ensures a unified and cohesive response to cyber threats. It facilitates information sharing, collaboration, and the establishment of consistent security standards across all entities. Central coordination in cyber security ensures thorough coverage of all areas and prevents wasting resources  through duplicated projects among organizations.</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Regrettably, in the realm of cyber security, people often tend to be the weakest link. That is why, in addition to investing in technical capabilities, it is crucial for states to prioritize cyber hygiene awareness. This involves providing training for public employees and launching state-wide cyber hygiene campaigns. In Estonia, public employees are required to undergo annual cyber training and testing. Moreover, we make concerted efforts to reach all residents, ensuring they are well-informed and equipped to protect themselves from various online threats. By promoting cyber hygiene awareness, we can bolster the overall cyber resilience of our state and its citizens.</a:t>
            </a:r>
          </a:p>
        </p:txBody>
      </p:sp>
      <p:sp>
        <p:nvSpPr>
          <p:cNvPr id="4" name="Slide Number Placeholder 3"/>
          <p:cNvSpPr>
            <a:spLocks noGrp="1"/>
          </p:cNvSpPr>
          <p:nvPr>
            <p:ph type="sldNum" sz="quarter" idx="5"/>
          </p:nvPr>
        </p:nvSpPr>
        <p:spPr/>
        <p:txBody>
          <a:bodyPr/>
          <a:lstStyle/>
          <a:p>
            <a:fld id="{EC68AE5D-E79D-4A76-A586-FF472B6DED4B}" type="slidenum">
              <a:rPr lang="en-US" smtClean="0"/>
              <a:t>16</a:t>
            </a:fld>
            <a:endParaRPr lang="en-US"/>
          </a:p>
        </p:txBody>
      </p:sp>
    </p:spTree>
    <p:extLst>
      <p:ext uri="{BB962C8B-B14F-4D97-AF65-F5344CB8AC3E}">
        <p14:creationId xmlns:p14="http://schemas.microsoft.com/office/powerpoint/2010/main" val="782532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4000"/>
              </a:lnSpc>
              <a:spcBef>
                <a:spcPts val="0"/>
              </a:spcBef>
              <a:spcAft>
                <a:spcPts val="0"/>
              </a:spcAft>
              <a:buClr>
                <a:schemeClr val="dk1"/>
              </a:buClr>
              <a:buSzPts val="1100"/>
              <a:buFont typeface="Arial"/>
              <a:buNone/>
            </a:pP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National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Cybersecurity</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Division</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that</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is</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part of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the</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Ministry</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of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Justice</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and Digital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Affairs</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coordinates</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Estonia’s</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cybersecurity</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The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primary</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coordination</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mechanisms</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are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the</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Cybersecurity</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Council</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and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the</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National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Cybersecurity</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 Advisory </a:t>
            </a:r>
            <a:r>
              <a:rPr lang="et-EE" sz="1800" i="0" dirty="0" err="1">
                <a:solidFill>
                  <a:srgbClr val="000000"/>
                </a:solidFill>
                <a:effectLst/>
                <a:latin typeface="Roboto" panose="02000000000000000000" pitchFamily="2" charset="0"/>
                <a:ea typeface="Aptos" panose="020B0004020202020204" pitchFamily="34" charset="0"/>
                <a:cs typeface="Aptos" panose="020B0004020202020204" pitchFamily="34" charset="0"/>
              </a:rPr>
              <a:t>Council</a:t>
            </a:r>
            <a:r>
              <a:rPr lang="et-EE" sz="1800" i="0" dirty="0">
                <a:solidFill>
                  <a:srgbClr val="000000"/>
                </a:solidFill>
                <a:effectLst/>
                <a:latin typeface="Roboto" panose="02000000000000000000" pitchFamily="2" charset="0"/>
                <a:ea typeface="Aptos" panose="020B0004020202020204" pitchFamily="34" charset="0"/>
                <a:cs typeface="Aptos" panose="020B0004020202020204" pitchFamily="34" charset="0"/>
              </a:rPr>
              <a:t>.</a:t>
            </a:r>
          </a:p>
          <a:p>
            <a:pPr marL="0" lvl="0" indent="0" algn="l" rtl="0">
              <a:lnSpc>
                <a:spcPct val="114000"/>
              </a:lnSpc>
              <a:spcBef>
                <a:spcPts val="0"/>
              </a:spcBef>
              <a:spcAft>
                <a:spcPts val="0"/>
              </a:spcAft>
              <a:buClr>
                <a:schemeClr val="dk1"/>
              </a:buClr>
              <a:buSzPts val="1100"/>
              <a:buFont typeface="Arial"/>
              <a:buNone/>
            </a:pPr>
            <a:endParaRPr lang="et-EE" sz="1800" i="1" dirty="0">
              <a:solidFill>
                <a:srgbClr val="000000"/>
              </a:solidFill>
              <a:effectLst/>
              <a:latin typeface="Roboto" panose="02000000000000000000" pitchFamily="2" charset="0"/>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The Cyber Security Council of the Government Security Committee is a government body for policy coordination that supports cross-departmental strategic cooperation and monitors the implementation of the cybersecurity strategy since 2009. The Minister of Entrepreneurship and Information Technology heads the council and is generally led by the Ministry of </a:t>
            </a:r>
            <a:r>
              <a:rPr lang="et-EE" sz="1100" dirty="0" err="1">
                <a:latin typeface="Arial"/>
                <a:ea typeface="Arial"/>
                <a:cs typeface="Arial"/>
                <a:sym typeface="Arial"/>
              </a:rPr>
              <a:t>Justice</a:t>
            </a:r>
            <a:r>
              <a:rPr lang="et-EE" sz="1100" dirty="0">
                <a:latin typeface="Arial"/>
                <a:ea typeface="Arial"/>
                <a:cs typeface="Arial"/>
                <a:sym typeface="Arial"/>
              </a:rPr>
              <a:t> and Digital </a:t>
            </a:r>
            <a:r>
              <a:rPr lang="et-EE" sz="1100" dirty="0" err="1">
                <a:latin typeface="Arial"/>
                <a:ea typeface="Arial"/>
                <a:cs typeface="Arial"/>
                <a:sym typeface="Arial"/>
              </a:rPr>
              <a:t>Affairs</a:t>
            </a:r>
            <a:r>
              <a:rPr lang="en-US" sz="1100" dirty="0">
                <a:latin typeface="Arial"/>
                <a:ea typeface="Arial"/>
                <a:cs typeface="Arial"/>
                <a:sym typeface="Arial"/>
              </a:rPr>
              <a:t>. This strategic collaboration format vouches for the implementation of the cyber security strategy through </a:t>
            </a:r>
            <a:r>
              <a:rPr lang="en-US" sz="1100" dirty="0" err="1">
                <a:latin typeface="Arial"/>
                <a:ea typeface="Arial"/>
                <a:cs typeface="Arial"/>
                <a:sym typeface="Arial"/>
              </a:rPr>
              <a:t>programmes</a:t>
            </a:r>
            <a:r>
              <a:rPr lang="en-US" sz="1100" dirty="0">
                <a:latin typeface="Arial"/>
                <a:ea typeface="Arial"/>
                <a:cs typeface="Arial"/>
                <a:sym typeface="Arial"/>
              </a:rPr>
              <a:t>, work plans and concept documents of each government’s authority, and states the roles and responsibilities of each party.</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National Cyber Security Advisory Council is a collaboration format between the government, academia and business associations, and is generally led by the Ministry of </a:t>
            </a:r>
            <a:r>
              <a:rPr lang="et-EE" sz="1100" dirty="0" err="1">
                <a:latin typeface="Arial"/>
                <a:ea typeface="Arial"/>
                <a:cs typeface="Arial"/>
                <a:sym typeface="Arial"/>
              </a:rPr>
              <a:t>Justice</a:t>
            </a:r>
            <a:r>
              <a:rPr lang="et-EE" sz="1100" dirty="0">
                <a:latin typeface="Arial"/>
                <a:ea typeface="Arial"/>
                <a:cs typeface="Arial"/>
                <a:sym typeface="Arial"/>
              </a:rPr>
              <a:t> and Digital </a:t>
            </a:r>
            <a:r>
              <a:rPr lang="et-EE" sz="1100" dirty="0" err="1">
                <a:latin typeface="Arial"/>
                <a:ea typeface="Arial"/>
                <a:cs typeface="Arial"/>
                <a:sym typeface="Arial"/>
              </a:rPr>
              <a:t>Affairs</a:t>
            </a:r>
            <a:r>
              <a:rPr lang="en-US" sz="1100" dirty="0">
                <a:latin typeface="Arial"/>
                <a:ea typeface="Arial"/>
                <a:cs typeface="Arial"/>
                <a:sym typeface="Arial"/>
              </a:rPr>
              <a:t>.</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Cyber Attack Attribution Commission is a governmental body for international attribution and is generally led by the Ministry of Foreign Affairs. To be able to respond adequately to a cyber operation, it’s crucial to identify the source and attackers. One of the activities in Estonia’s cyber diplomacy is cyber attack attribution </a:t>
            </a:r>
            <a:r>
              <a:rPr lang="en-US" sz="1100" dirty="0" err="1">
                <a:latin typeface="Arial"/>
                <a:ea typeface="Arial"/>
                <a:cs typeface="Arial"/>
                <a:sym typeface="Arial"/>
              </a:rPr>
              <a:t>synchronise</a:t>
            </a:r>
            <a:r>
              <a:rPr lang="en-US" sz="1100" dirty="0">
                <a:latin typeface="Arial"/>
                <a:ea typeface="Arial"/>
                <a:cs typeface="Arial"/>
                <a:sym typeface="Arial"/>
              </a:rPr>
              <a:t> and smoothen the attribution processes in country and enhance the cooperation between different authorities. Meanwhile, it’s also important to note that cyber attack attribution is a sovereign political decision of each independent country, that is based on judicial and technical analysis. It is encouraged to make national attribution decisions in coordination with other, similar-minded European Union countries, especially </a:t>
            </a:r>
            <a:r>
              <a:rPr lang="en-US" sz="1100" dirty="0" err="1">
                <a:latin typeface="Arial"/>
                <a:ea typeface="Arial"/>
                <a:cs typeface="Arial"/>
                <a:sym typeface="Arial"/>
              </a:rPr>
              <a:t>emphasising</a:t>
            </a:r>
            <a:r>
              <a:rPr lang="en-US" sz="1100" dirty="0">
                <a:latin typeface="Arial"/>
                <a:ea typeface="Arial"/>
                <a:cs typeface="Arial"/>
                <a:sym typeface="Arial"/>
              </a:rPr>
              <a:t> that cyber crimes do not </a:t>
            </a:r>
            <a:r>
              <a:rPr lang="en-US" sz="1100" dirty="0" err="1">
                <a:latin typeface="Arial"/>
                <a:ea typeface="Arial"/>
                <a:cs typeface="Arial"/>
                <a:sym typeface="Arial"/>
              </a:rPr>
              <a:t>recognise</a:t>
            </a:r>
            <a:r>
              <a:rPr lang="en-US" sz="1100" dirty="0">
                <a:latin typeface="Arial"/>
                <a:ea typeface="Arial"/>
                <a:cs typeface="Arial"/>
                <a:sym typeface="Arial"/>
              </a:rPr>
              <a:t> physical borders.</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Next up you will see a more detailed distribution of collaboration divided by involved ministries and the authorities belonging in their domain to ensure the enforcement of the National Cyber Security Strategy.</a:t>
            </a:r>
          </a:p>
        </p:txBody>
      </p:sp>
      <p:sp>
        <p:nvSpPr>
          <p:cNvPr id="4" name="Slide Number Placeholder 3"/>
          <p:cNvSpPr>
            <a:spLocks noGrp="1"/>
          </p:cNvSpPr>
          <p:nvPr>
            <p:ph type="sldNum" sz="quarter" idx="5"/>
          </p:nvPr>
        </p:nvSpPr>
        <p:spPr/>
        <p:txBody>
          <a:bodyPr/>
          <a:lstStyle/>
          <a:p>
            <a:fld id="{EC68AE5D-E79D-4A76-A586-FF472B6DED4B}" type="slidenum">
              <a:rPr lang="en-US" smtClean="0"/>
              <a:t>17</a:t>
            </a:fld>
            <a:endParaRPr lang="en-US"/>
          </a:p>
        </p:txBody>
      </p:sp>
    </p:spTree>
    <p:extLst>
      <p:ext uri="{BB962C8B-B14F-4D97-AF65-F5344CB8AC3E}">
        <p14:creationId xmlns:p14="http://schemas.microsoft.com/office/powerpoint/2010/main" val="1160262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CB0B5-17A9-73EA-419C-1A38386D3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38116-E63C-2A94-C886-5A4BDCA745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5DFE5A-87AC-2E3E-4196-7E1C94C6EBD6}"/>
              </a:ext>
            </a:extLst>
          </p:cNvPr>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r>
              <a:rPr lang="en-US" sz="1200" dirty="0">
                <a:latin typeface="Arial"/>
                <a:ea typeface="Arial"/>
                <a:cs typeface="Arial"/>
                <a:sym typeface="Arial"/>
              </a:rPr>
              <a:t>Previously we touched on the </a:t>
            </a:r>
            <a:r>
              <a:rPr lang="en-US" sz="1200" dirty="0" err="1">
                <a:latin typeface="Arial"/>
                <a:ea typeface="Arial"/>
                <a:cs typeface="Arial"/>
                <a:sym typeface="Arial"/>
              </a:rPr>
              <a:t>decentralised</a:t>
            </a:r>
            <a:r>
              <a:rPr lang="en-US" sz="1200" dirty="0">
                <a:latin typeface="Arial"/>
                <a:ea typeface="Arial"/>
                <a:cs typeface="Arial"/>
                <a:sym typeface="Arial"/>
              </a:rPr>
              <a:t> management in Estonia’s public administration. The current visual is reflecting the separate ministries responsible for the creation, management and provision of the services belonging to their sphere of governance, but at the same time form an interoperable network via the data exchange platform, X-Road. Data management and storage is regulated with the </a:t>
            </a:r>
            <a:r>
              <a:rPr lang="en-US" sz="1200" b="1" u="none" dirty="0">
                <a:solidFill>
                  <a:schemeClr val="hlink"/>
                </a:solidFill>
                <a:latin typeface="Arial"/>
                <a:ea typeface="Arial"/>
                <a:cs typeface="Arial"/>
                <a:sym typeface="Arial"/>
              </a:rPr>
              <a:t>Public Information Act</a:t>
            </a:r>
            <a:r>
              <a:rPr lang="en-US" sz="1200" b="1" u="none" dirty="0">
                <a:latin typeface="Arial"/>
                <a:ea typeface="Arial"/>
                <a:cs typeface="Arial"/>
                <a:sym typeface="Arial"/>
              </a:rPr>
              <a:t> </a:t>
            </a:r>
            <a:r>
              <a:rPr lang="en-US" sz="1200" dirty="0">
                <a:latin typeface="Arial"/>
                <a:ea typeface="Arial"/>
                <a:cs typeface="Arial"/>
                <a:sym typeface="Arial"/>
              </a:rPr>
              <a:t>(https://www.riigiteataja.ee/en/eli/514112013001/consolide</a:t>
            </a:r>
            <a:r>
              <a:rPr lang="et-EE" sz="1200" dirty="0">
                <a:latin typeface="Arial"/>
                <a:ea typeface="Arial"/>
                <a:cs typeface="Arial"/>
                <a:sym typeface="Arial"/>
              </a:rPr>
              <a:t>), </a:t>
            </a:r>
            <a:r>
              <a:rPr lang="en-US" sz="1200" dirty="0">
                <a:latin typeface="Arial"/>
                <a:ea typeface="Arial"/>
                <a:cs typeface="Arial"/>
                <a:sym typeface="Arial"/>
              </a:rPr>
              <a:t>passed in 2000</a:t>
            </a:r>
            <a:r>
              <a:rPr lang="et-EE" sz="1200" dirty="0">
                <a:latin typeface="Arial"/>
                <a:ea typeface="Arial"/>
                <a:cs typeface="Arial"/>
                <a:sym typeface="Arial"/>
              </a:rPr>
              <a:t>,</a:t>
            </a:r>
            <a:r>
              <a:rPr lang="en-US" sz="1200" dirty="0">
                <a:latin typeface="Arial"/>
                <a:ea typeface="Arial"/>
                <a:cs typeface="Arial"/>
                <a:sym typeface="Arial"/>
              </a:rPr>
              <a:t> with the purpose to ensure that the public and every person has the opportunity to access information intended for public use, based on the principles of a democratic and social rule of law and open society, and to create opportunities to the public to monitor the performance of public duties. Hence, there is no central database for efficient data usage neither storing.</a:t>
            </a:r>
          </a:p>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endParaRPr lang="en-US" sz="1200" dirty="0">
              <a:latin typeface="Arial"/>
              <a:ea typeface="Arial"/>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r>
              <a:rPr lang="en-US" sz="1200" dirty="0" err="1">
                <a:latin typeface="Arial"/>
                <a:ea typeface="Arial"/>
                <a:cs typeface="Arial"/>
                <a:sym typeface="Arial"/>
              </a:rPr>
              <a:t>Decentralised</a:t>
            </a:r>
            <a:r>
              <a:rPr lang="en-US" sz="1200" dirty="0">
                <a:latin typeface="Arial"/>
                <a:ea typeface="Arial"/>
                <a:cs typeface="Arial"/>
                <a:sym typeface="Arial"/>
              </a:rPr>
              <a:t> architecture is very smart way to create an infrastructure resilient for cyber security standards and distributes clear roles of responsibility as everybody cannot provide everything simultaneously, neither is it in any means efficient. On the other hand, detached government authorities might live in their sealed echo chambers and be completely oblivious of what other ministries are providing. Here we refer back to the citizen-centricity and the justified expectation from the end-user to wish a consistent and similar public sector, regardless of the area of governance.</a:t>
            </a:r>
            <a:endParaRPr lang="et-EE" sz="1200" dirty="0">
              <a:latin typeface="Arial"/>
              <a:ea typeface="Arial"/>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endParaRPr lang="en-US" sz="1200" dirty="0">
              <a:latin typeface="Arial"/>
              <a:ea typeface="Arial"/>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Pts val="1400"/>
              <a:buFont typeface="Arial"/>
              <a:buNone/>
              <a:tabLst/>
              <a:defRPr/>
            </a:pPr>
            <a:r>
              <a:rPr lang="en-US" sz="1200" dirty="0">
                <a:latin typeface="Arial"/>
                <a:ea typeface="Arial"/>
                <a:cs typeface="Arial"/>
                <a:sym typeface="Arial"/>
              </a:rPr>
              <a:t>In order to ensure a coherent state and maximum probable collaboration level between ministries and the authorities in their domain, a non-political office of the Undersecretary for Digital Transformation, or The Government Chief Information Officer fills the coordination role. According to Estonia’s Digital Agenda and political agreements, the CIO </a:t>
            </a:r>
            <a:r>
              <a:rPr lang="en-US" sz="1200" dirty="0" err="1">
                <a:latin typeface="Arial"/>
                <a:ea typeface="Arial"/>
                <a:cs typeface="Arial"/>
                <a:sym typeface="Arial"/>
              </a:rPr>
              <a:t>organises</a:t>
            </a:r>
            <a:r>
              <a:rPr lang="en-US" sz="1200" dirty="0">
                <a:latin typeface="Arial"/>
                <a:ea typeface="Arial"/>
                <a:cs typeface="Arial"/>
                <a:sym typeface="Arial"/>
              </a:rPr>
              <a:t> the development of statewide digital services and the arrangement of the provision of shared IT-services across the IT houses. Also, they are responsible for policy-making and creating standards related to digital transformation and monitor their implementation. Of course, developments and coordinated digital services require shared budgeting, but that we will discuss later on during this presentation. To conclude, the role of Government CIO is not to solely develop the e-state centrally but manage better the collaboration of every ministry to ensure the best user-experience for people.</a:t>
            </a:r>
          </a:p>
          <a:p>
            <a:pPr marL="0" lvl="0" indent="0" algn="l" rtl="0">
              <a:lnSpc>
                <a:spcPct val="114000"/>
              </a:lnSpc>
              <a:spcBef>
                <a:spcPts val="0"/>
              </a:spcBef>
              <a:spcAft>
                <a:spcPts val="0"/>
              </a:spcAft>
              <a:buSzPts val="1400"/>
              <a:buNone/>
            </a:pPr>
            <a:endParaRPr lang="en-US" sz="1200" dirty="0">
              <a:latin typeface="Arial"/>
              <a:ea typeface="Arial"/>
              <a:cs typeface="Arial"/>
              <a:sym typeface="Arial"/>
            </a:endParaRPr>
          </a:p>
          <a:p>
            <a:pPr marL="0" lvl="0" indent="0" algn="l" rtl="0">
              <a:lnSpc>
                <a:spcPct val="114000"/>
              </a:lnSpc>
              <a:spcBef>
                <a:spcPts val="0"/>
              </a:spcBef>
              <a:spcAft>
                <a:spcPts val="0"/>
              </a:spcAft>
              <a:buSzPts val="1400"/>
              <a:buNone/>
            </a:pPr>
            <a:r>
              <a:rPr lang="en-US" sz="1200" dirty="0">
                <a:latin typeface="Arial"/>
                <a:ea typeface="Arial"/>
                <a:cs typeface="Arial"/>
                <a:sym typeface="Arial"/>
              </a:rPr>
              <a:t>Below the bigger ministries you can see corresponding IT houses that are responsible for data hosting services, server management and in addition to aforementioned RIT (State IT) also provides </a:t>
            </a:r>
            <a:r>
              <a:rPr lang="en-US" sz="1200" dirty="0" err="1">
                <a:latin typeface="Arial"/>
                <a:ea typeface="Arial"/>
                <a:cs typeface="Arial"/>
                <a:sym typeface="Arial"/>
              </a:rPr>
              <a:t>centralised</a:t>
            </a:r>
            <a:r>
              <a:rPr lang="en-US" sz="1200" dirty="0">
                <a:latin typeface="Arial"/>
                <a:ea typeface="Arial"/>
                <a:cs typeface="Arial"/>
                <a:sym typeface="Arial"/>
              </a:rPr>
              <a:t> computer workplace base service (ATK </a:t>
            </a:r>
            <a:r>
              <a:rPr lang="en-US" sz="1200" dirty="0" err="1">
                <a:latin typeface="Arial"/>
                <a:ea typeface="Arial"/>
                <a:cs typeface="Arial"/>
                <a:sym typeface="Arial"/>
              </a:rPr>
              <a:t>teenus</a:t>
            </a:r>
            <a:r>
              <a:rPr lang="en-US" sz="1200" dirty="0">
                <a:latin typeface="Arial"/>
                <a:ea typeface="Arial"/>
                <a:cs typeface="Arial"/>
                <a:sym typeface="Arial"/>
              </a:rPr>
              <a:t> = </a:t>
            </a:r>
            <a:r>
              <a:rPr lang="en-US" sz="1200" dirty="0" err="1">
                <a:latin typeface="Arial"/>
                <a:ea typeface="Arial"/>
                <a:cs typeface="Arial"/>
                <a:sym typeface="Arial"/>
              </a:rPr>
              <a:t>arvutitöökoha</a:t>
            </a:r>
            <a:r>
              <a:rPr lang="en-US" sz="1200" dirty="0">
                <a:latin typeface="Arial"/>
                <a:ea typeface="Arial"/>
                <a:cs typeface="Arial"/>
                <a:sym typeface="Arial"/>
              </a:rPr>
              <a:t> </a:t>
            </a:r>
            <a:r>
              <a:rPr lang="en-US" sz="1200" dirty="0" err="1">
                <a:latin typeface="Arial"/>
                <a:ea typeface="Arial"/>
                <a:cs typeface="Arial"/>
                <a:sym typeface="Arial"/>
              </a:rPr>
              <a:t>alusteenus</a:t>
            </a:r>
            <a:r>
              <a:rPr lang="en-US" sz="1200" dirty="0">
                <a:latin typeface="Arial"/>
                <a:ea typeface="Arial"/>
                <a:cs typeface="Arial"/>
                <a:sym typeface="Arial"/>
              </a:rPr>
              <a:t>). Even though, Estonia has adopted and is using the services of the </a:t>
            </a:r>
            <a:r>
              <a:rPr lang="en-US" sz="1200" b="1" u="none" dirty="0">
                <a:solidFill>
                  <a:schemeClr val="hlink"/>
                </a:solidFill>
                <a:latin typeface="Arial"/>
                <a:ea typeface="Arial"/>
                <a:cs typeface="Arial"/>
                <a:sym typeface="Arial"/>
              </a:rPr>
              <a:t>Government Cloud</a:t>
            </a:r>
            <a:r>
              <a:rPr lang="en-US" sz="1200" dirty="0">
                <a:latin typeface="Arial"/>
                <a:ea typeface="Arial"/>
                <a:cs typeface="Arial"/>
                <a:sym typeface="Arial"/>
              </a:rPr>
              <a:t>,</a:t>
            </a:r>
            <a:r>
              <a:rPr lang="et-EE" sz="1200" dirty="0">
                <a:latin typeface="Arial"/>
                <a:ea typeface="Arial"/>
                <a:cs typeface="Arial"/>
                <a:sym typeface="Arial"/>
              </a:rPr>
              <a:t> (Riigipilv https://riigipilv.ee/)</a:t>
            </a:r>
            <a:r>
              <a:rPr lang="en-US" sz="1200" dirty="0">
                <a:latin typeface="Arial"/>
                <a:ea typeface="Arial"/>
                <a:cs typeface="Arial"/>
                <a:sym typeface="Arial"/>
              </a:rPr>
              <a:t> still the everyday practice is to hold on-premise server parks and data </a:t>
            </a:r>
            <a:r>
              <a:rPr lang="en-US" sz="1200" dirty="0" err="1">
                <a:latin typeface="Arial"/>
                <a:ea typeface="Arial"/>
                <a:cs typeface="Arial"/>
                <a:sym typeface="Arial"/>
              </a:rPr>
              <a:t>centres</a:t>
            </a:r>
            <a:r>
              <a:rPr lang="en-US" sz="1200" dirty="0">
                <a:latin typeface="Arial"/>
                <a:ea typeface="Arial"/>
                <a:cs typeface="Arial"/>
                <a:sym typeface="Arial"/>
              </a:rPr>
              <a:t> physically in the domain of each ministry that the IT houses are enabling.</a:t>
            </a: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r>
              <a:rPr lang="et-EE" sz="1200" dirty="0" err="1">
                <a:latin typeface="Arial"/>
                <a:ea typeface="Arial"/>
                <a:cs typeface="Arial"/>
                <a:sym typeface="Arial"/>
              </a:rPr>
              <a:t>Official</a:t>
            </a:r>
            <a:r>
              <a:rPr lang="et-EE" sz="1200" dirty="0">
                <a:latin typeface="Arial"/>
                <a:ea typeface="Arial"/>
                <a:cs typeface="Arial"/>
                <a:sym typeface="Arial"/>
              </a:rPr>
              <a:t> JUSTDIGI –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value</a:t>
            </a:r>
            <a:r>
              <a:rPr lang="et-EE" sz="1200" dirty="0">
                <a:latin typeface="Arial"/>
                <a:ea typeface="Arial"/>
                <a:cs typeface="Arial"/>
                <a:sym typeface="Arial"/>
              </a:rPr>
              <a:t> </a:t>
            </a:r>
            <a:r>
              <a:rPr lang="et-EE" sz="1200" dirty="0" err="1">
                <a:latin typeface="Arial"/>
                <a:ea typeface="Arial"/>
                <a:cs typeface="Arial"/>
                <a:sym typeface="Arial"/>
              </a:rPr>
              <a:t>lies</a:t>
            </a:r>
            <a:r>
              <a:rPr lang="et-EE" sz="1200" dirty="0">
                <a:latin typeface="Arial"/>
                <a:ea typeface="Arial"/>
                <a:cs typeface="Arial"/>
                <a:sym typeface="Arial"/>
              </a:rPr>
              <a:t> in </a:t>
            </a:r>
            <a:r>
              <a:rPr lang="et-EE" sz="1200" dirty="0" err="1">
                <a:latin typeface="Arial"/>
                <a:ea typeface="Arial"/>
                <a:cs typeface="Arial"/>
                <a:sym typeface="Arial"/>
              </a:rPr>
              <a:t>evaluating</a:t>
            </a:r>
            <a:r>
              <a:rPr lang="et-EE" sz="1200" dirty="0">
                <a:latin typeface="Arial"/>
                <a:ea typeface="Arial"/>
                <a:cs typeface="Arial"/>
                <a:sym typeface="Arial"/>
              </a:rPr>
              <a:t>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legal</a:t>
            </a:r>
            <a:r>
              <a:rPr lang="et-EE" sz="1200" dirty="0">
                <a:latin typeface="Arial"/>
                <a:ea typeface="Arial"/>
                <a:cs typeface="Arial"/>
                <a:sym typeface="Arial"/>
              </a:rPr>
              <a:t> </a:t>
            </a:r>
            <a:r>
              <a:rPr lang="et-EE" sz="1200" dirty="0" err="1">
                <a:latin typeface="Arial"/>
                <a:ea typeface="Arial"/>
                <a:cs typeface="Arial"/>
                <a:sym typeface="Arial"/>
              </a:rPr>
              <a:t>space</a:t>
            </a:r>
            <a:r>
              <a:rPr lang="et-EE" sz="1200" dirty="0">
                <a:latin typeface="Arial"/>
                <a:ea typeface="Arial"/>
                <a:cs typeface="Arial"/>
                <a:sym typeface="Arial"/>
              </a:rPr>
              <a:t> in </a:t>
            </a:r>
            <a:r>
              <a:rPr lang="et-EE" sz="1200" dirty="0" err="1">
                <a:latin typeface="Arial"/>
                <a:ea typeface="Arial"/>
                <a:cs typeface="Arial"/>
                <a:sym typeface="Arial"/>
              </a:rPr>
              <a:t>how</a:t>
            </a:r>
            <a:r>
              <a:rPr lang="et-EE" sz="1200" dirty="0">
                <a:latin typeface="Arial"/>
                <a:ea typeface="Arial"/>
                <a:cs typeface="Arial"/>
                <a:sym typeface="Arial"/>
              </a:rPr>
              <a:t> and </a:t>
            </a:r>
            <a:r>
              <a:rPr lang="et-EE" sz="1200" dirty="0" err="1">
                <a:latin typeface="Arial"/>
                <a:ea typeface="Arial"/>
                <a:cs typeface="Arial"/>
                <a:sym typeface="Arial"/>
              </a:rPr>
              <a:t>to</a:t>
            </a:r>
            <a:r>
              <a:rPr lang="et-EE" sz="1200" dirty="0">
                <a:latin typeface="Arial"/>
                <a:ea typeface="Arial"/>
                <a:cs typeface="Arial"/>
                <a:sym typeface="Arial"/>
              </a:rPr>
              <a:t> </a:t>
            </a:r>
            <a:r>
              <a:rPr lang="et-EE" sz="1200" dirty="0" err="1">
                <a:latin typeface="Arial"/>
                <a:ea typeface="Arial"/>
                <a:cs typeface="Arial"/>
                <a:sym typeface="Arial"/>
              </a:rPr>
              <a:t>what</a:t>
            </a:r>
            <a:r>
              <a:rPr lang="et-EE" sz="1200" dirty="0">
                <a:latin typeface="Arial"/>
                <a:ea typeface="Arial"/>
                <a:cs typeface="Arial"/>
                <a:sym typeface="Arial"/>
              </a:rPr>
              <a:t> </a:t>
            </a:r>
            <a:r>
              <a:rPr lang="et-EE" sz="1200" dirty="0" err="1">
                <a:latin typeface="Arial"/>
                <a:ea typeface="Arial"/>
                <a:cs typeface="Arial"/>
                <a:sym typeface="Arial"/>
              </a:rPr>
              <a:t>extent</a:t>
            </a:r>
            <a:r>
              <a:rPr lang="et-EE" sz="1200" dirty="0">
                <a:latin typeface="Arial"/>
                <a:ea typeface="Arial"/>
                <a:cs typeface="Arial"/>
                <a:sym typeface="Arial"/>
              </a:rPr>
              <a:t>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digital</a:t>
            </a:r>
            <a:r>
              <a:rPr lang="et-EE" sz="1200" dirty="0">
                <a:latin typeface="Arial"/>
                <a:ea typeface="Arial"/>
                <a:cs typeface="Arial"/>
                <a:sym typeface="Arial"/>
              </a:rPr>
              <a:t> </a:t>
            </a:r>
            <a:r>
              <a:rPr lang="et-EE" sz="1200" dirty="0" err="1">
                <a:latin typeface="Arial"/>
                <a:ea typeface="Arial"/>
                <a:cs typeface="Arial"/>
                <a:sym typeface="Arial"/>
              </a:rPr>
              <a:t>state</a:t>
            </a:r>
            <a:r>
              <a:rPr lang="et-EE" sz="1200" dirty="0">
                <a:latin typeface="Arial"/>
                <a:ea typeface="Arial"/>
                <a:cs typeface="Arial"/>
                <a:sym typeface="Arial"/>
              </a:rPr>
              <a:t> </a:t>
            </a:r>
            <a:r>
              <a:rPr lang="et-EE" sz="1200" dirty="0" err="1">
                <a:latin typeface="Arial"/>
                <a:ea typeface="Arial"/>
                <a:cs typeface="Arial"/>
                <a:sym typeface="Arial"/>
              </a:rPr>
              <a:t>is</a:t>
            </a:r>
            <a:r>
              <a:rPr lang="et-EE" sz="1200" dirty="0">
                <a:latin typeface="Arial"/>
                <a:ea typeface="Arial"/>
                <a:cs typeface="Arial"/>
                <a:sym typeface="Arial"/>
              </a:rPr>
              <a:t> </a:t>
            </a:r>
            <a:r>
              <a:rPr lang="et-EE" sz="1200" dirty="0" err="1">
                <a:latin typeface="Arial"/>
                <a:ea typeface="Arial"/>
                <a:cs typeface="Arial"/>
                <a:sym typeface="Arial"/>
              </a:rPr>
              <a:t>governed</a:t>
            </a:r>
            <a:r>
              <a:rPr lang="et-EE" sz="1200" dirty="0">
                <a:latin typeface="Arial"/>
                <a:ea typeface="Arial"/>
                <a:cs typeface="Arial"/>
                <a:sym typeface="Arial"/>
              </a:rPr>
              <a:t>, </a:t>
            </a:r>
            <a:r>
              <a:rPr lang="et-EE" sz="1200" dirty="0" err="1">
                <a:latin typeface="Arial"/>
                <a:ea typeface="Arial"/>
                <a:cs typeface="Arial"/>
                <a:sym typeface="Arial"/>
              </a:rPr>
              <a:t>going</a:t>
            </a:r>
            <a:r>
              <a:rPr lang="et-EE" sz="1200" dirty="0">
                <a:latin typeface="Arial"/>
                <a:ea typeface="Arial"/>
                <a:cs typeface="Arial"/>
                <a:sym typeface="Arial"/>
              </a:rPr>
              <a:t> </a:t>
            </a:r>
            <a:r>
              <a:rPr lang="et-EE" sz="1200" dirty="0" err="1">
                <a:latin typeface="Arial"/>
                <a:ea typeface="Arial"/>
                <a:cs typeface="Arial"/>
                <a:sym typeface="Arial"/>
              </a:rPr>
              <a:t>from</a:t>
            </a:r>
            <a:r>
              <a:rPr lang="et-EE" sz="1200" dirty="0">
                <a:latin typeface="Arial"/>
                <a:ea typeface="Arial"/>
                <a:cs typeface="Arial"/>
                <a:sym typeface="Arial"/>
              </a:rPr>
              <a:t> </a:t>
            </a:r>
            <a:r>
              <a:rPr lang="et-EE" sz="1200" dirty="0" err="1">
                <a:latin typeface="Arial"/>
                <a:ea typeface="Arial"/>
                <a:cs typeface="Arial"/>
                <a:sym typeface="Arial"/>
              </a:rPr>
              <a:t>service-based</a:t>
            </a:r>
            <a:r>
              <a:rPr lang="et-EE" sz="1200" dirty="0">
                <a:latin typeface="Arial"/>
                <a:ea typeface="Arial"/>
                <a:cs typeface="Arial"/>
                <a:sym typeface="Arial"/>
              </a:rPr>
              <a:t> </a:t>
            </a:r>
            <a:r>
              <a:rPr lang="et-EE" sz="1200" dirty="0" err="1">
                <a:latin typeface="Arial"/>
                <a:ea typeface="Arial"/>
                <a:cs typeface="Arial"/>
                <a:sym typeface="Arial"/>
              </a:rPr>
              <a:t>assessment</a:t>
            </a:r>
            <a:r>
              <a:rPr lang="et-EE" sz="1200" dirty="0">
                <a:latin typeface="Arial"/>
                <a:ea typeface="Arial"/>
                <a:cs typeface="Arial"/>
                <a:sym typeface="Arial"/>
              </a:rPr>
              <a:t> </a:t>
            </a:r>
            <a:r>
              <a:rPr lang="et-EE" sz="1200" dirty="0" err="1">
                <a:latin typeface="Arial"/>
                <a:ea typeface="Arial"/>
                <a:cs typeface="Arial"/>
                <a:sym typeface="Arial"/>
              </a:rPr>
              <a:t>to</a:t>
            </a:r>
            <a:r>
              <a:rPr lang="et-EE" sz="1200" dirty="0">
                <a:latin typeface="Arial"/>
                <a:ea typeface="Arial"/>
                <a:cs typeface="Arial"/>
                <a:sym typeface="Arial"/>
              </a:rPr>
              <a:t> a </a:t>
            </a:r>
            <a:r>
              <a:rPr lang="et-EE" sz="1200" dirty="0" err="1">
                <a:latin typeface="Arial"/>
                <a:ea typeface="Arial"/>
                <a:cs typeface="Arial"/>
                <a:sym typeface="Arial"/>
              </a:rPr>
              <a:t>whole</a:t>
            </a:r>
            <a:r>
              <a:rPr lang="et-EE" sz="1200" dirty="0">
                <a:latin typeface="Arial"/>
                <a:ea typeface="Arial"/>
                <a:cs typeface="Arial"/>
                <a:sym typeface="Arial"/>
              </a:rPr>
              <a:t> of </a:t>
            </a:r>
            <a:r>
              <a:rPr lang="et-EE" sz="1200" dirty="0" err="1">
                <a:latin typeface="Arial"/>
                <a:ea typeface="Arial"/>
                <a:cs typeface="Arial"/>
                <a:sym typeface="Arial"/>
              </a:rPr>
              <a:t>ministry</a:t>
            </a:r>
            <a:r>
              <a:rPr lang="et-EE" sz="1200" dirty="0">
                <a:latin typeface="Arial"/>
                <a:ea typeface="Arial"/>
                <a:cs typeface="Arial"/>
                <a:sym typeface="Arial"/>
              </a:rPr>
              <a:t> </a:t>
            </a:r>
            <a:r>
              <a:rPr lang="et-EE" sz="1200" dirty="0" err="1">
                <a:latin typeface="Arial"/>
                <a:ea typeface="Arial"/>
                <a:cs typeface="Arial"/>
                <a:sym typeface="Arial"/>
              </a:rPr>
              <a:t>view</a:t>
            </a:r>
            <a:r>
              <a:rPr lang="et-EE" sz="1200" dirty="0">
                <a:latin typeface="Arial"/>
                <a:ea typeface="Arial"/>
                <a:cs typeface="Arial"/>
                <a:sym typeface="Arial"/>
              </a:rPr>
              <a:t>. </a:t>
            </a:r>
            <a:r>
              <a:rPr lang="et-EE" sz="1200" dirty="0" err="1">
                <a:latin typeface="Arial"/>
                <a:ea typeface="Arial"/>
                <a:cs typeface="Arial"/>
                <a:sym typeface="Arial"/>
              </a:rPr>
              <a:t>This</a:t>
            </a:r>
            <a:r>
              <a:rPr lang="et-EE" sz="1200" dirty="0">
                <a:latin typeface="Arial"/>
                <a:ea typeface="Arial"/>
                <a:cs typeface="Arial"/>
                <a:sym typeface="Arial"/>
              </a:rPr>
              <a:t> </a:t>
            </a:r>
            <a:r>
              <a:rPr lang="et-EE" sz="1200" dirty="0" err="1">
                <a:latin typeface="Arial"/>
                <a:ea typeface="Arial"/>
                <a:cs typeface="Arial"/>
                <a:sym typeface="Arial"/>
              </a:rPr>
              <a:t>makes</a:t>
            </a:r>
            <a:r>
              <a:rPr lang="et-EE" sz="1200" dirty="0">
                <a:latin typeface="Arial"/>
                <a:ea typeface="Arial"/>
                <a:cs typeface="Arial"/>
                <a:sym typeface="Arial"/>
              </a:rPr>
              <a:t> </a:t>
            </a:r>
            <a:r>
              <a:rPr lang="et-EE" sz="1200" dirty="0" err="1">
                <a:latin typeface="Arial"/>
                <a:ea typeface="Arial"/>
                <a:cs typeface="Arial"/>
                <a:sym typeface="Arial"/>
              </a:rPr>
              <a:t>it</a:t>
            </a:r>
            <a:r>
              <a:rPr lang="et-EE" sz="1200" dirty="0">
                <a:latin typeface="Arial"/>
                <a:ea typeface="Arial"/>
                <a:cs typeface="Arial"/>
                <a:sym typeface="Arial"/>
              </a:rPr>
              <a:t> </a:t>
            </a:r>
            <a:r>
              <a:rPr lang="et-EE" sz="1200" dirty="0" err="1">
                <a:latin typeface="Arial"/>
                <a:ea typeface="Arial"/>
                <a:cs typeface="Arial"/>
                <a:sym typeface="Arial"/>
              </a:rPr>
              <a:t>easier</a:t>
            </a:r>
            <a:r>
              <a:rPr lang="et-EE" sz="1200" dirty="0">
                <a:latin typeface="Arial"/>
                <a:ea typeface="Arial"/>
                <a:cs typeface="Arial"/>
                <a:sym typeface="Arial"/>
              </a:rPr>
              <a:t> </a:t>
            </a:r>
            <a:r>
              <a:rPr lang="et-EE" sz="1200" dirty="0" err="1">
                <a:latin typeface="Arial"/>
                <a:ea typeface="Arial"/>
                <a:cs typeface="Arial"/>
                <a:sym typeface="Arial"/>
              </a:rPr>
              <a:t>to</a:t>
            </a:r>
            <a:r>
              <a:rPr lang="et-EE" sz="1200" dirty="0">
                <a:latin typeface="Arial"/>
                <a:ea typeface="Arial"/>
                <a:cs typeface="Arial"/>
                <a:sym typeface="Arial"/>
              </a:rPr>
              <a:t> </a:t>
            </a:r>
            <a:r>
              <a:rPr lang="et-EE" sz="1200" dirty="0" err="1">
                <a:latin typeface="Arial"/>
                <a:ea typeface="Arial"/>
                <a:cs typeface="Arial"/>
                <a:sym typeface="Arial"/>
              </a:rPr>
              <a:t>unify</a:t>
            </a:r>
            <a:r>
              <a:rPr lang="et-EE" sz="1200" dirty="0">
                <a:latin typeface="Arial"/>
                <a:ea typeface="Arial"/>
                <a:cs typeface="Arial"/>
                <a:sym typeface="Arial"/>
              </a:rPr>
              <a:t> </a:t>
            </a:r>
            <a:r>
              <a:rPr lang="et-EE" sz="1200" dirty="0" err="1">
                <a:latin typeface="Arial"/>
                <a:ea typeface="Arial"/>
                <a:cs typeface="Arial"/>
                <a:sym typeface="Arial"/>
              </a:rPr>
              <a:t>systems</a:t>
            </a:r>
            <a:r>
              <a:rPr lang="et-EE" sz="1200" dirty="0">
                <a:latin typeface="Arial"/>
                <a:ea typeface="Arial"/>
                <a:cs typeface="Arial"/>
                <a:sym typeface="Arial"/>
              </a:rPr>
              <a:t> and grant a </a:t>
            </a:r>
            <a:r>
              <a:rPr lang="et-EE" sz="1200" dirty="0" err="1">
                <a:latin typeface="Arial"/>
                <a:ea typeface="Arial"/>
                <a:cs typeface="Arial"/>
                <a:sym typeface="Arial"/>
              </a:rPr>
              <a:t>greater</a:t>
            </a:r>
            <a:r>
              <a:rPr lang="et-EE" sz="1200" dirty="0">
                <a:latin typeface="Arial"/>
                <a:ea typeface="Arial"/>
                <a:cs typeface="Arial"/>
                <a:sym typeface="Arial"/>
              </a:rPr>
              <a:t> </a:t>
            </a:r>
            <a:r>
              <a:rPr lang="et-EE" sz="1200" dirty="0" err="1">
                <a:latin typeface="Arial"/>
                <a:ea typeface="Arial"/>
                <a:cs typeface="Arial"/>
                <a:sym typeface="Arial"/>
              </a:rPr>
              <a:t>level</a:t>
            </a:r>
            <a:r>
              <a:rPr lang="et-EE" sz="1200" dirty="0">
                <a:latin typeface="Arial"/>
                <a:ea typeface="Arial"/>
                <a:cs typeface="Arial"/>
                <a:sym typeface="Arial"/>
              </a:rPr>
              <a:t> of </a:t>
            </a:r>
            <a:r>
              <a:rPr lang="et-EE" sz="1200" dirty="0" err="1">
                <a:latin typeface="Arial"/>
                <a:ea typeface="Arial"/>
                <a:cs typeface="Arial"/>
                <a:sym typeface="Arial"/>
              </a:rPr>
              <a:t>clarity</a:t>
            </a:r>
            <a:r>
              <a:rPr lang="et-EE" sz="1200" dirty="0">
                <a:latin typeface="Arial"/>
                <a:ea typeface="Arial"/>
                <a:cs typeface="Arial"/>
                <a:sym typeface="Arial"/>
              </a:rPr>
              <a:t>. </a:t>
            </a:r>
            <a:r>
              <a:rPr lang="et-EE" sz="1200" dirty="0" err="1">
                <a:latin typeface="Arial"/>
                <a:ea typeface="Arial"/>
                <a:cs typeface="Arial"/>
                <a:sym typeface="Arial"/>
              </a:rPr>
              <a:t>Since</a:t>
            </a:r>
            <a:r>
              <a:rPr lang="et-EE" sz="1200" dirty="0">
                <a:latin typeface="Arial"/>
                <a:ea typeface="Arial"/>
                <a:cs typeface="Arial"/>
                <a:sym typeface="Arial"/>
              </a:rPr>
              <a:t> </a:t>
            </a:r>
            <a:r>
              <a:rPr lang="et-EE" sz="1200" dirty="0" err="1">
                <a:latin typeface="Arial"/>
                <a:ea typeface="Arial"/>
                <a:cs typeface="Arial"/>
                <a:sym typeface="Arial"/>
              </a:rPr>
              <a:t>we</a:t>
            </a:r>
            <a:r>
              <a:rPr lang="et-EE" sz="1200" dirty="0">
                <a:latin typeface="Arial"/>
                <a:ea typeface="Arial"/>
                <a:cs typeface="Arial"/>
                <a:sym typeface="Arial"/>
              </a:rPr>
              <a:t> have </a:t>
            </a:r>
            <a:r>
              <a:rPr lang="et-EE" sz="1200" dirty="0" err="1">
                <a:latin typeface="Arial"/>
                <a:ea typeface="Arial"/>
                <a:cs typeface="Arial"/>
                <a:sym typeface="Arial"/>
              </a:rPr>
              <a:t>grown</a:t>
            </a:r>
            <a:r>
              <a:rPr lang="et-EE" sz="1200" dirty="0">
                <a:latin typeface="Arial"/>
                <a:ea typeface="Arial"/>
                <a:cs typeface="Arial"/>
                <a:sym typeface="Arial"/>
              </a:rPr>
              <a:t> </a:t>
            </a:r>
            <a:r>
              <a:rPr lang="et-EE" sz="1200" dirty="0" err="1">
                <a:latin typeface="Arial"/>
                <a:ea typeface="Arial"/>
                <a:cs typeface="Arial"/>
                <a:sym typeface="Arial"/>
              </a:rPr>
              <a:t>since</a:t>
            </a:r>
            <a:r>
              <a:rPr lang="et-EE" sz="1200" dirty="0">
                <a:latin typeface="Arial"/>
                <a:ea typeface="Arial"/>
                <a:cs typeface="Arial"/>
                <a:sym typeface="Arial"/>
              </a:rPr>
              <a:t> 2005 and instead of a </a:t>
            </a:r>
            <a:r>
              <a:rPr lang="et-EE" sz="1200" dirty="0" err="1">
                <a:latin typeface="Arial"/>
                <a:ea typeface="Arial"/>
                <a:cs typeface="Arial"/>
                <a:sym typeface="Arial"/>
              </a:rPr>
              <a:t>local</a:t>
            </a:r>
            <a:r>
              <a:rPr lang="et-EE" sz="1200" dirty="0">
                <a:latin typeface="Arial"/>
                <a:ea typeface="Arial"/>
                <a:cs typeface="Arial"/>
                <a:sym typeface="Arial"/>
              </a:rPr>
              <a:t> </a:t>
            </a:r>
            <a:r>
              <a:rPr lang="et-EE" sz="1200" dirty="0" err="1">
                <a:latin typeface="Arial"/>
                <a:ea typeface="Arial"/>
                <a:cs typeface="Arial"/>
                <a:sym typeface="Arial"/>
              </a:rPr>
              <a:t>level</a:t>
            </a:r>
            <a:r>
              <a:rPr lang="et-EE" sz="1200" dirty="0">
                <a:latin typeface="Arial"/>
                <a:ea typeface="Arial"/>
                <a:cs typeface="Arial"/>
                <a:sym typeface="Arial"/>
              </a:rPr>
              <a:t> </a:t>
            </a:r>
            <a:r>
              <a:rPr lang="et-EE" sz="1200" dirty="0" err="1">
                <a:latin typeface="Arial"/>
                <a:ea typeface="Arial"/>
                <a:cs typeface="Arial"/>
                <a:sym typeface="Arial"/>
              </a:rPr>
              <a:t>view</a:t>
            </a:r>
            <a:r>
              <a:rPr lang="et-EE" sz="1200" dirty="0">
                <a:latin typeface="Arial"/>
                <a:ea typeface="Arial"/>
                <a:cs typeface="Arial"/>
                <a:sym typeface="Arial"/>
              </a:rPr>
              <a:t> </a:t>
            </a:r>
            <a:r>
              <a:rPr lang="et-EE" sz="1200" dirty="0" err="1">
                <a:latin typeface="Arial"/>
                <a:ea typeface="Arial"/>
                <a:cs typeface="Arial"/>
                <a:sym typeface="Arial"/>
              </a:rPr>
              <a:t>we</a:t>
            </a:r>
            <a:r>
              <a:rPr lang="et-EE" sz="1200" dirty="0">
                <a:latin typeface="Arial"/>
                <a:ea typeface="Arial"/>
                <a:cs typeface="Arial"/>
                <a:sym typeface="Arial"/>
              </a:rPr>
              <a:t> need </a:t>
            </a:r>
            <a:r>
              <a:rPr lang="et-EE" sz="1200" dirty="0" err="1">
                <a:latin typeface="Arial"/>
                <a:ea typeface="Arial"/>
                <a:cs typeface="Arial"/>
                <a:sym typeface="Arial"/>
              </a:rPr>
              <a:t>to</a:t>
            </a:r>
            <a:r>
              <a:rPr lang="et-EE" sz="1200" dirty="0">
                <a:latin typeface="Arial"/>
                <a:ea typeface="Arial"/>
                <a:cs typeface="Arial"/>
                <a:sym typeface="Arial"/>
              </a:rPr>
              <a:t> take </a:t>
            </a:r>
            <a:r>
              <a:rPr lang="et-EE" sz="1200" dirty="0" err="1">
                <a:latin typeface="Arial"/>
                <a:ea typeface="Arial"/>
                <a:cs typeface="Arial"/>
                <a:sym typeface="Arial"/>
              </a:rPr>
              <a:t>into</a:t>
            </a:r>
            <a:r>
              <a:rPr lang="et-EE" sz="1200" dirty="0">
                <a:latin typeface="Arial"/>
                <a:ea typeface="Arial"/>
                <a:cs typeface="Arial"/>
                <a:sym typeface="Arial"/>
              </a:rPr>
              <a:t> </a:t>
            </a:r>
            <a:r>
              <a:rPr lang="et-EE" sz="1200" dirty="0" err="1">
                <a:latin typeface="Arial"/>
                <a:ea typeface="Arial"/>
                <a:cs typeface="Arial"/>
                <a:sym typeface="Arial"/>
              </a:rPr>
              <a:t>account</a:t>
            </a:r>
            <a:r>
              <a:rPr lang="et-EE" sz="1200" dirty="0">
                <a:latin typeface="Arial"/>
                <a:ea typeface="Arial"/>
                <a:cs typeface="Arial"/>
                <a:sym typeface="Arial"/>
              </a:rPr>
              <a:t> a pan-</a:t>
            </a:r>
            <a:r>
              <a:rPr lang="et-EE" sz="1200" dirty="0" err="1">
                <a:latin typeface="Arial"/>
                <a:ea typeface="Arial"/>
                <a:cs typeface="Arial"/>
                <a:sym typeface="Arial"/>
              </a:rPr>
              <a:t>European</a:t>
            </a:r>
            <a:r>
              <a:rPr lang="et-EE" sz="1200" dirty="0">
                <a:latin typeface="Arial"/>
                <a:ea typeface="Arial"/>
                <a:cs typeface="Arial"/>
                <a:sym typeface="Arial"/>
              </a:rPr>
              <a:t> </a:t>
            </a:r>
            <a:r>
              <a:rPr lang="et-EE" sz="1200" dirty="0" err="1">
                <a:latin typeface="Arial"/>
                <a:ea typeface="Arial"/>
                <a:cs typeface="Arial"/>
                <a:sym typeface="Arial"/>
              </a:rPr>
              <a:t>view</a:t>
            </a:r>
            <a:r>
              <a:rPr lang="et-EE" sz="1200" dirty="0">
                <a:latin typeface="Arial"/>
                <a:ea typeface="Arial"/>
                <a:cs typeface="Arial"/>
                <a:sym typeface="Arial"/>
              </a:rPr>
              <a:t> </a:t>
            </a:r>
            <a:r>
              <a:rPr lang="et-EE" sz="1200" dirty="0" err="1">
                <a:latin typeface="Arial"/>
                <a:ea typeface="Arial"/>
                <a:cs typeface="Arial"/>
                <a:sym typeface="Arial"/>
              </a:rPr>
              <a:t>where</a:t>
            </a:r>
            <a:r>
              <a:rPr lang="et-EE" sz="1200" dirty="0">
                <a:latin typeface="Arial"/>
                <a:ea typeface="Arial"/>
                <a:cs typeface="Arial"/>
                <a:sym typeface="Arial"/>
              </a:rPr>
              <a:t> </a:t>
            </a:r>
            <a:r>
              <a:rPr lang="et-EE" sz="1200" dirty="0" err="1">
                <a:latin typeface="Arial"/>
                <a:ea typeface="Arial"/>
                <a:cs typeface="Arial"/>
                <a:sym typeface="Arial"/>
              </a:rPr>
              <a:t>we</a:t>
            </a:r>
            <a:r>
              <a:rPr lang="et-EE" sz="1200" dirty="0">
                <a:latin typeface="Arial"/>
                <a:ea typeface="Arial"/>
                <a:cs typeface="Arial"/>
                <a:sym typeface="Arial"/>
              </a:rPr>
              <a:t>, </a:t>
            </a:r>
            <a:r>
              <a:rPr lang="et-EE" sz="1200" dirty="0" err="1">
                <a:latin typeface="Arial"/>
                <a:ea typeface="Arial"/>
                <a:cs typeface="Arial"/>
                <a:sym typeface="Arial"/>
              </a:rPr>
              <a:t>similarly</a:t>
            </a:r>
            <a:r>
              <a:rPr lang="et-EE" sz="1200" dirty="0">
                <a:latin typeface="Arial"/>
                <a:ea typeface="Arial"/>
                <a:cs typeface="Arial"/>
                <a:sym typeface="Arial"/>
              </a:rPr>
              <a:t> </a:t>
            </a:r>
            <a:r>
              <a:rPr lang="et-EE" sz="1200" dirty="0" err="1">
                <a:latin typeface="Arial"/>
                <a:ea typeface="Arial"/>
                <a:cs typeface="Arial"/>
                <a:sym typeface="Arial"/>
              </a:rPr>
              <a:t>to</a:t>
            </a:r>
            <a:r>
              <a:rPr lang="et-EE" sz="1200" dirty="0">
                <a:latin typeface="Arial"/>
                <a:ea typeface="Arial"/>
                <a:cs typeface="Arial"/>
                <a:sym typeface="Arial"/>
              </a:rPr>
              <a:t> </a:t>
            </a:r>
            <a:r>
              <a:rPr lang="et-EE" sz="1200" dirty="0" err="1">
                <a:latin typeface="Arial"/>
                <a:ea typeface="Arial"/>
                <a:cs typeface="Arial"/>
                <a:sym typeface="Arial"/>
              </a:rPr>
              <a:t>our</a:t>
            </a:r>
            <a:r>
              <a:rPr lang="et-EE" sz="1200" dirty="0">
                <a:latin typeface="Arial"/>
                <a:ea typeface="Arial"/>
                <a:cs typeface="Arial"/>
                <a:sym typeface="Arial"/>
              </a:rPr>
              <a:t> </a:t>
            </a:r>
            <a:r>
              <a:rPr lang="et-EE" sz="1200" dirty="0" err="1">
                <a:latin typeface="Arial"/>
                <a:ea typeface="Arial"/>
                <a:cs typeface="Arial"/>
                <a:sym typeface="Arial"/>
              </a:rPr>
              <a:t>private</a:t>
            </a:r>
            <a:r>
              <a:rPr lang="et-EE" sz="1200" dirty="0">
                <a:latin typeface="Arial"/>
                <a:ea typeface="Arial"/>
                <a:cs typeface="Arial"/>
                <a:sym typeface="Arial"/>
              </a:rPr>
              <a:t> </a:t>
            </a:r>
            <a:r>
              <a:rPr lang="et-EE" sz="1200" dirty="0" err="1">
                <a:latin typeface="Arial"/>
                <a:ea typeface="Arial"/>
                <a:cs typeface="Arial"/>
                <a:sym typeface="Arial"/>
              </a:rPr>
              <a:t>sector</a:t>
            </a:r>
            <a:r>
              <a:rPr lang="et-EE" sz="1200" dirty="0">
                <a:latin typeface="Arial"/>
                <a:ea typeface="Arial"/>
                <a:cs typeface="Arial"/>
                <a:sym typeface="Arial"/>
              </a:rPr>
              <a:t> take aim at </a:t>
            </a:r>
            <a:r>
              <a:rPr lang="et-EE" sz="1200" dirty="0" err="1">
                <a:latin typeface="Arial"/>
                <a:ea typeface="Arial"/>
                <a:cs typeface="Arial"/>
                <a:sym typeface="Arial"/>
              </a:rPr>
              <a:t>becoming</a:t>
            </a:r>
            <a:r>
              <a:rPr lang="et-EE" sz="1200" dirty="0">
                <a:latin typeface="Arial"/>
                <a:ea typeface="Arial"/>
                <a:cs typeface="Arial"/>
                <a:sym typeface="Arial"/>
              </a:rPr>
              <a:t> </a:t>
            </a:r>
            <a:r>
              <a:rPr lang="et-EE" sz="1200" dirty="0" err="1">
                <a:latin typeface="Arial"/>
                <a:ea typeface="Arial"/>
                <a:cs typeface="Arial"/>
                <a:sym typeface="Arial"/>
              </a:rPr>
              <a:t>global</a:t>
            </a:r>
            <a:r>
              <a:rPr lang="et-EE" sz="1200" dirty="0">
                <a:latin typeface="Arial"/>
                <a:ea typeface="Arial"/>
                <a:cs typeface="Arial"/>
                <a:sym typeface="Arial"/>
              </a:rPr>
              <a:t>. </a:t>
            </a:r>
            <a:r>
              <a:rPr lang="et-EE" sz="1200" dirty="0" err="1">
                <a:latin typeface="Arial"/>
                <a:ea typeface="Arial"/>
                <a:cs typeface="Arial"/>
                <a:sym typeface="Arial"/>
              </a:rPr>
              <a:t>From</a:t>
            </a:r>
            <a:r>
              <a:rPr lang="et-EE" sz="1200" dirty="0">
                <a:latin typeface="Arial"/>
                <a:ea typeface="Arial"/>
                <a:cs typeface="Arial"/>
                <a:sym typeface="Arial"/>
              </a:rPr>
              <a:t> </a:t>
            </a:r>
            <a:r>
              <a:rPr lang="et-EE" sz="1200" dirty="0" err="1">
                <a:latin typeface="Arial"/>
                <a:ea typeface="Arial"/>
                <a:cs typeface="Arial"/>
                <a:sym typeface="Arial"/>
              </a:rPr>
              <a:t>an</a:t>
            </a:r>
            <a:r>
              <a:rPr lang="et-EE" sz="1200" dirty="0">
                <a:latin typeface="Arial"/>
                <a:ea typeface="Arial"/>
                <a:cs typeface="Arial"/>
                <a:sym typeface="Arial"/>
              </a:rPr>
              <a:t> </a:t>
            </a:r>
            <a:r>
              <a:rPr lang="et-EE" sz="1200" dirty="0" err="1">
                <a:latin typeface="Arial"/>
                <a:ea typeface="Arial"/>
                <a:cs typeface="Arial"/>
                <a:sym typeface="Arial"/>
              </a:rPr>
              <a:t>economic</a:t>
            </a:r>
            <a:r>
              <a:rPr lang="et-EE" sz="1200" dirty="0">
                <a:latin typeface="Arial"/>
                <a:ea typeface="Arial"/>
                <a:cs typeface="Arial"/>
                <a:sym typeface="Arial"/>
              </a:rPr>
              <a:t> side of </a:t>
            </a:r>
            <a:r>
              <a:rPr lang="et-EE" sz="1200" dirty="0" err="1">
                <a:latin typeface="Arial"/>
                <a:ea typeface="Arial"/>
                <a:cs typeface="Arial"/>
                <a:sym typeface="Arial"/>
              </a:rPr>
              <a:t>things</a:t>
            </a:r>
            <a:r>
              <a:rPr lang="et-EE" sz="1200" dirty="0">
                <a:latin typeface="Arial"/>
                <a:ea typeface="Arial"/>
                <a:cs typeface="Arial"/>
                <a:sym typeface="Arial"/>
              </a:rPr>
              <a:t> JDM </a:t>
            </a:r>
            <a:r>
              <a:rPr lang="et-EE" sz="1200" dirty="0" err="1">
                <a:latin typeface="Arial"/>
                <a:ea typeface="Arial"/>
                <a:cs typeface="Arial"/>
                <a:sym typeface="Arial"/>
              </a:rPr>
              <a:t>helps</a:t>
            </a:r>
            <a:r>
              <a:rPr lang="et-EE" sz="1200" dirty="0">
                <a:latin typeface="Arial"/>
                <a:ea typeface="Arial"/>
                <a:cs typeface="Arial"/>
                <a:sym typeface="Arial"/>
              </a:rPr>
              <a:t> </a:t>
            </a:r>
            <a:r>
              <a:rPr lang="et-EE" sz="1200" dirty="0" err="1">
                <a:latin typeface="Arial"/>
                <a:ea typeface="Arial"/>
                <a:cs typeface="Arial"/>
                <a:sym typeface="Arial"/>
              </a:rPr>
              <a:t>us</a:t>
            </a:r>
            <a:r>
              <a:rPr lang="et-EE" sz="1200" dirty="0">
                <a:latin typeface="Arial"/>
                <a:ea typeface="Arial"/>
                <a:cs typeface="Arial"/>
                <a:sym typeface="Arial"/>
              </a:rPr>
              <a:t> </a:t>
            </a:r>
            <a:r>
              <a:rPr lang="et-EE" sz="1200" dirty="0" err="1">
                <a:latin typeface="Arial"/>
                <a:ea typeface="Arial"/>
                <a:cs typeface="Arial"/>
                <a:sym typeface="Arial"/>
              </a:rPr>
              <a:t>consolidate</a:t>
            </a:r>
            <a:r>
              <a:rPr lang="et-EE" sz="1200" dirty="0">
                <a:latin typeface="Arial"/>
                <a:ea typeface="Arial"/>
                <a:cs typeface="Arial"/>
                <a:sym typeface="Arial"/>
              </a:rPr>
              <a:t> </a:t>
            </a:r>
            <a:r>
              <a:rPr lang="et-EE" sz="1200" dirty="0" err="1">
                <a:latin typeface="Arial"/>
                <a:ea typeface="Arial"/>
                <a:cs typeface="Arial"/>
                <a:sym typeface="Arial"/>
              </a:rPr>
              <a:t>services</a:t>
            </a:r>
            <a:r>
              <a:rPr lang="et-EE" sz="1200" dirty="0">
                <a:latin typeface="Arial"/>
                <a:ea typeface="Arial"/>
                <a:cs typeface="Arial"/>
                <a:sym typeface="Arial"/>
              </a:rPr>
              <a:t> and </a:t>
            </a:r>
            <a:r>
              <a:rPr lang="et-EE" sz="1200" dirty="0" err="1">
                <a:latin typeface="Arial"/>
                <a:ea typeface="Arial"/>
                <a:cs typeface="Arial"/>
                <a:sym typeface="Arial"/>
              </a:rPr>
              <a:t>retain</a:t>
            </a:r>
            <a:r>
              <a:rPr lang="et-EE" sz="1200" dirty="0">
                <a:latin typeface="Arial"/>
                <a:ea typeface="Arial"/>
                <a:cs typeface="Arial"/>
                <a:sym typeface="Arial"/>
              </a:rPr>
              <a:t>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high</a:t>
            </a:r>
            <a:r>
              <a:rPr lang="et-EE" sz="1200" dirty="0">
                <a:latin typeface="Arial"/>
                <a:ea typeface="Arial"/>
                <a:cs typeface="Arial"/>
                <a:sym typeface="Arial"/>
              </a:rPr>
              <a:t> </a:t>
            </a:r>
            <a:r>
              <a:rPr lang="et-EE" sz="1200" dirty="0" err="1">
                <a:latin typeface="Arial"/>
                <a:ea typeface="Arial"/>
                <a:cs typeface="Arial"/>
                <a:sym typeface="Arial"/>
              </a:rPr>
              <a:t>quality</a:t>
            </a:r>
            <a:r>
              <a:rPr lang="et-EE" sz="1200" dirty="0">
                <a:latin typeface="Arial"/>
                <a:ea typeface="Arial"/>
                <a:cs typeface="Arial"/>
                <a:sym typeface="Arial"/>
              </a:rPr>
              <a:t> </a:t>
            </a:r>
            <a:r>
              <a:rPr lang="et-EE" sz="1200" dirty="0" err="1">
                <a:latin typeface="Arial"/>
                <a:ea typeface="Arial"/>
                <a:cs typeface="Arial"/>
                <a:sym typeface="Arial"/>
              </a:rPr>
              <a:t>we</a:t>
            </a:r>
            <a:r>
              <a:rPr lang="et-EE" sz="1200" dirty="0">
                <a:latin typeface="Arial"/>
                <a:ea typeface="Arial"/>
                <a:cs typeface="Arial"/>
                <a:sym typeface="Arial"/>
              </a:rPr>
              <a:t> </a:t>
            </a:r>
            <a:r>
              <a:rPr lang="et-EE" sz="1200" dirty="0" err="1">
                <a:latin typeface="Arial"/>
                <a:ea typeface="Arial"/>
                <a:cs typeface="Arial"/>
                <a:sym typeface="Arial"/>
              </a:rPr>
              <a:t>offer</a:t>
            </a:r>
            <a:r>
              <a:rPr lang="et-EE" sz="1200" dirty="0">
                <a:latin typeface="Arial"/>
                <a:ea typeface="Arial"/>
                <a:cs typeface="Arial"/>
                <a:sym typeface="Arial"/>
              </a:rPr>
              <a:t>. </a:t>
            </a:r>
          </a:p>
          <a:p>
            <a:pPr marL="0" lvl="0" indent="0" algn="l" rtl="0">
              <a:lnSpc>
                <a:spcPct val="114000"/>
              </a:lnSpc>
              <a:spcBef>
                <a:spcPts val="0"/>
              </a:spcBef>
              <a:spcAft>
                <a:spcPts val="0"/>
              </a:spcAft>
              <a:buSzPts val="1400"/>
              <a:buNone/>
            </a:pP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r>
              <a:rPr lang="et-EE" sz="1200" dirty="0">
                <a:latin typeface="Arial"/>
                <a:ea typeface="Arial"/>
                <a:cs typeface="Arial"/>
                <a:sym typeface="Arial"/>
              </a:rPr>
              <a:t>NEW STRUCTURE:</a:t>
            </a:r>
          </a:p>
          <a:p>
            <a:pPr marL="0" lvl="0" indent="0" algn="l" rtl="0">
              <a:lnSpc>
                <a:spcPct val="114000"/>
              </a:lnSpc>
              <a:spcBef>
                <a:spcPts val="0"/>
              </a:spcBef>
              <a:spcAft>
                <a:spcPts val="0"/>
              </a:spcAft>
              <a:buSzPts val="1400"/>
              <a:buNone/>
            </a:pPr>
            <a:r>
              <a:rPr lang="et-EE" sz="1200" dirty="0">
                <a:latin typeface="Arial"/>
                <a:ea typeface="Arial"/>
                <a:cs typeface="Arial"/>
                <a:sym typeface="Arial"/>
              </a:rPr>
              <a:t>CIO 2 TECHNOLOGY, CYBER, CONNECTIVITY; CIO 1 – DIGIGOV</a:t>
            </a:r>
          </a:p>
          <a:p>
            <a:pPr marL="0" lvl="0" indent="0" algn="l" rtl="0">
              <a:lnSpc>
                <a:spcPct val="114000"/>
              </a:lnSpc>
              <a:spcBef>
                <a:spcPts val="0"/>
              </a:spcBef>
              <a:spcAft>
                <a:spcPts val="0"/>
              </a:spcAft>
              <a:buSzPts val="1400"/>
              <a:buNone/>
            </a:pPr>
            <a:r>
              <a:rPr lang="et-EE" sz="1200" dirty="0">
                <a:latin typeface="Arial"/>
                <a:ea typeface="Arial"/>
                <a:cs typeface="Arial"/>
                <a:sym typeface="Arial"/>
              </a:rPr>
              <a:t>RIA – </a:t>
            </a:r>
            <a:r>
              <a:rPr lang="et-EE" sz="1200" dirty="0" err="1">
                <a:latin typeface="Arial"/>
                <a:ea typeface="Arial"/>
                <a:cs typeface="Arial"/>
                <a:sym typeface="Arial"/>
              </a:rPr>
              <a:t>dual</a:t>
            </a:r>
            <a:r>
              <a:rPr lang="et-EE" sz="1200" dirty="0">
                <a:latin typeface="Arial"/>
                <a:ea typeface="Arial"/>
                <a:cs typeface="Arial"/>
                <a:sym typeface="Arial"/>
              </a:rPr>
              <a:t> </a:t>
            </a:r>
            <a:r>
              <a:rPr lang="et-EE" sz="1200" dirty="0" err="1">
                <a:latin typeface="Arial"/>
                <a:ea typeface="Arial"/>
                <a:cs typeface="Arial"/>
                <a:sym typeface="Arial"/>
              </a:rPr>
              <a:t>governance</a:t>
            </a:r>
            <a:r>
              <a:rPr lang="et-EE" sz="1200" dirty="0">
                <a:latin typeface="Arial"/>
                <a:ea typeface="Arial"/>
                <a:cs typeface="Arial"/>
                <a:sym typeface="Arial"/>
              </a:rPr>
              <a:t> (TTJA </a:t>
            </a:r>
            <a:r>
              <a:rPr lang="et-EE" sz="1200" dirty="0" err="1">
                <a:latin typeface="Arial"/>
                <a:ea typeface="Arial"/>
                <a:cs typeface="Arial"/>
                <a:sym typeface="Arial"/>
              </a:rPr>
              <a:t>stays</a:t>
            </a:r>
            <a:r>
              <a:rPr lang="et-EE" sz="1200" dirty="0">
                <a:latin typeface="Arial"/>
                <a:ea typeface="Arial"/>
                <a:cs typeface="Arial"/>
                <a:sym typeface="Arial"/>
              </a:rPr>
              <a:t> </a:t>
            </a:r>
            <a:r>
              <a:rPr lang="et-EE" sz="1200" dirty="0" err="1">
                <a:latin typeface="Arial"/>
                <a:ea typeface="Arial"/>
                <a:cs typeface="Arial"/>
                <a:sym typeface="Arial"/>
              </a:rPr>
              <a:t>under</a:t>
            </a:r>
            <a:r>
              <a:rPr lang="et-EE" sz="1200" dirty="0">
                <a:latin typeface="Arial"/>
                <a:ea typeface="Arial"/>
                <a:cs typeface="Arial"/>
                <a:sym typeface="Arial"/>
              </a:rPr>
              <a:t> MKM, RIA and RIT </a:t>
            </a:r>
            <a:r>
              <a:rPr lang="et-EE" sz="1200" dirty="0" err="1">
                <a:latin typeface="Arial"/>
                <a:ea typeface="Arial"/>
                <a:cs typeface="Arial"/>
                <a:sym typeface="Arial"/>
              </a:rPr>
              <a:t>under</a:t>
            </a:r>
            <a:r>
              <a:rPr lang="et-EE" sz="1200" dirty="0">
                <a:latin typeface="Arial"/>
                <a:ea typeface="Arial"/>
                <a:cs typeface="Arial"/>
                <a:sym typeface="Arial"/>
              </a:rPr>
              <a:t> JDM)</a:t>
            </a:r>
          </a:p>
          <a:p>
            <a:pPr marL="0" lvl="0" indent="0" algn="l" rtl="0">
              <a:lnSpc>
                <a:spcPct val="114000"/>
              </a:lnSpc>
              <a:spcBef>
                <a:spcPts val="0"/>
              </a:spcBef>
              <a:spcAft>
                <a:spcPts val="0"/>
              </a:spcAft>
              <a:buSzPts val="1400"/>
              <a:buNone/>
            </a:pPr>
            <a:r>
              <a:rPr lang="et-EE" sz="1200" dirty="0">
                <a:latin typeface="Arial"/>
                <a:ea typeface="Arial"/>
                <a:cs typeface="Arial"/>
                <a:sym typeface="Arial"/>
              </a:rPr>
              <a:t>RIK – kuidas kuvada, kuna on JDM all aga tegeleb väga valdkondlikult eri teenustega</a:t>
            </a:r>
          </a:p>
          <a:p>
            <a:pPr marL="0" lvl="0" indent="0" algn="l" rtl="0">
              <a:lnSpc>
                <a:spcPct val="114000"/>
              </a:lnSpc>
              <a:spcBef>
                <a:spcPts val="0"/>
              </a:spcBef>
              <a:spcAft>
                <a:spcPts val="0"/>
              </a:spcAft>
              <a:buSzPts val="1400"/>
              <a:buNone/>
            </a:pP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endParaRPr lang="et-EE" sz="1200" dirty="0">
              <a:latin typeface="Arial"/>
              <a:ea typeface="Arial"/>
              <a:cs typeface="Arial"/>
              <a:sym typeface="Arial"/>
            </a:endParaRPr>
          </a:p>
          <a:p>
            <a:pPr marL="0" lvl="0" indent="0" algn="l" rtl="0">
              <a:lnSpc>
                <a:spcPct val="114000"/>
              </a:lnSpc>
              <a:spcBef>
                <a:spcPts val="0"/>
              </a:spcBef>
              <a:spcAft>
                <a:spcPts val="0"/>
              </a:spcAft>
              <a:buSzPts val="1400"/>
              <a:buNone/>
            </a:pPr>
            <a:r>
              <a:rPr lang="et-EE" sz="1200" dirty="0">
                <a:latin typeface="Arial"/>
                <a:ea typeface="Arial"/>
                <a:cs typeface="Arial"/>
                <a:sym typeface="Arial"/>
              </a:rPr>
              <a:t>NIS2 </a:t>
            </a:r>
            <a:r>
              <a:rPr lang="et-EE" sz="1200" dirty="0" err="1">
                <a:latin typeface="Arial"/>
                <a:ea typeface="Arial"/>
                <a:cs typeface="Arial"/>
                <a:sym typeface="Arial"/>
              </a:rPr>
              <a:t>directive</a:t>
            </a:r>
            <a:r>
              <a:rPr lang="et-EE" sz="1200" dirty="0">
                <a:latin typeface="Arial"/>
                <a:ea typeface="Arial"/>
                <a:cs typeface="Arial"/>
                <a:sym typeface="Arial"/>
              </a:rPr>
              <a:t> </a:t>
            </a:r>
            <a:r>
              <a:rPr lang="et-EE" sz="1200" dirty="0" err="1">
                <a:latin typeface="Arial"/>
                <a:ea typeface="Arial"/>
                <a:cs typeface="Arial"/>
                <a:sym typeface="Arial"/>
              </a:rPr>
              <a:t>from</a:t>
            </a:r>
            <a:r>
              <a:rPr lang="et-EE" sz="1200" dirty="0">
                <a:latin typeface="Arial"/>
                <a:ea typeface="Arial"/>
                <a:cs typeface="Arial"/>
                <a:sym typeface="Arial"/>
              </a:rPr>
              <a:t> </a:t>
            </a:r>
            <a:r>
              <a:rPr lang="et-EE" sz="1200" dirty="0" err="1">
                <a:latin typeface="Arial"/>
                <a:ea typeface="Arial"/>
                <a:cs typeface="Arial"/>
                <a:sym typeface="Arial"/>
              </a:rPr>
              <a:t>the</a:t>
            </a:r>
            <a:r>
              <a:rPr lang="et-EE" sz="1200" dirty="0">
                <a:latin typeface="Arial"/>
                <a:ea typeface="Arial"/>
                <a:cs typeface="Arial"/>
                <a:sym typeface="Arial"/>
              </a:rPr>
              <a:t> </a:t>
            </a:r>
            <a:r>
              <a:rPr lang="et-EE" sz="1200" dirty="0" err="1">
                <a:latin typeface="Arial"/>
                <a:ea typeface="Arial"/>
                <a:cs typeface="Arial"/>
                <a:sym typeface="Arial"/>
              </a:rPr>
              <a:t>cyber</a:t>
            </a:r>
            <a:r>
              <a:rPr lang="et-EE" sz="1200" dirty="0">
                <a:latin typeface="Arial"/>
                <a:ea typeface="Arial"/>
                <a:cs typeface="Arial"/>
                <a:sym typeface="Arial"/>
              </a:rPr>
              <a:t> side of </a:t>
            </a:r>
            <a:r>
              <a:rPr lang="et-EE" sz="1200" dirty="0" err="1">
                <a:latin typeface="Arial"/>
                <a:ea typeface="Arial"/>
                <a:cs typeface="Arial"/>
                <a:sym typeface="Arial"/>
              </a:rPr>
              <a:t>things</a:t>
            </a:r>
            <a:r>
              <a:rPr lang="et-EE" sz="1200" dirty="0">
                <a:latin typeface="Arial"/>
                <a:ea typeface="Arial"/>
                <a:cs typeface="Arial"/>
                <a:sym typeface="Arial"/>
              </a:rPr>
              <a:t> </a:t>
            </a:r>
            <a:r>
              <a:rPr lang="et-EE" sz="1200" dirty="0" err="1">
                <a:latin typeface="Arial"/>
                <a:ea typeface="Arial"/>
                <a:cs typeface="Arial"/>
                <a:sym typeface="Arial"/>
              </a:rPr>
              <a:t>coming</a:t>
            </a:r>
            <a:r>
              <a:rPr lang="et-EE" sz="1200" dirty="0">
                <a:latin typeface="Arial"/>
                <a:ea typeface="Arial"/>
                <a:cs typeface="Arial"/>
                <a:sym typeface="Arial"/>
              </a:rPr>
              <a:t> </a:t>
            </a:r>
            <a:r>
              <a:rPr lang="et-EE" sz="1200" dirty="0" err="1">
                <a:latin typeface="Arial"/>
                <a:ea typeface="Arial"/>
                <a:cs typeface="Arial"/>
                <a:sym typeface="Arial"/>
              </a:rPr>
              <a:t>from</a:t>
            </a:r>
            <a:r>
              <a:rPr lang="et-EE" sz="1200" dirty="0">
                <a:latin typeface="Arial"/>
                <a:ea typeface="Arial"/>
                <a:cs typeface="Arial"/>
                <a:sym typeface="Arial"/>
              </a:rPr>
              <a:t> </a:t>
            </a:r>
            <a:r>
              <a:rPr lang="et-EE" sz="1200" dirty="0" err="1">
                <a:latin typeface="Arial"/>
                <a:ea typeface="Arial"/>
                <a:cs typeface="Arial"/>
                <a:sym typeface="Arial"/>
              </a:rPr>
              <a:t>the</a:t>
            </a:r>
            <a:r>
              <a:rPr lang="et-EE" sz="1200" dirty="0">
                <a:latin typeface="Arial"/>
                <a:ea typeface="Arial"/>
                <a:cs typeface="Arial"/>
                <a:sym typeface="Arial"/>
              </a:rPr>
              <a:t> EU.</a:t>
            </a:r>
            <a:endParaRPr lang="en-US" sz="1200" dirty="0">
              <a:latin typeface="Arial"/>
              <a:ea typeface="Arial"/>
              <a:cs typeface="Arial"/>
              <a:sym typeface="Arial"/>
            </a:endParaRPr>
          </a:p>
          <a:p>
            <a:endParaRPr lang="en-US" dirty="0"/>
          </a:p>
        </p:txBody>
      </p:sp>
      <p:sp>
        <p:nvSpPr>
          <p:cNvPr id="4" name="Slide Number Placeholder 3">
            <a:extLst>
              <a:ext uri="{FF2B5EF4-FFF2-40B4-BE49-F238E27FC236}">
                <a16:creationId xmlns:a16="http://schemas.microsoft.com/office/drawing/2014/main" id="{FCCBB158-B7C2-E263-9271-73E7B0937F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565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4000"/>
              </a:lnSpc>
              <a:spcBef>
                <a:spcPts val="0"/>
              </a:spcBef>
              <a:spcAft>
                <a:spcPts val="0"/>
              </a:spcAft>
              <a:buClr>
                <a:schemeClr val="dk1"/>
              </a:buClr>
              <a:buSzPts val="1200"/>
              <a:buFont typeface="Arial"/>
              <a:buNone/>
            </a:pPr>
            <a:r>
              <a:rPr lang="en-US" sz="1200" u="none" strike="noStrike" dirty="0">
                <a:latin typeface="Arial"/>
                <a:ea typeface="Arial"/>
                <a:cs typeface="Arial"/>
                <a:sym typeface="Arial"/>
              </a:rPr>
              <a:t>Estonia was the first country in the world to set up a Data Embassy for ensuring our national digital continuity. And since Estonia is such a small country, it is extremely important to distribute its risks concerning data. We have chosen Luxembourg to be the host of our first data servers outside our own territory due to their Tier IV high security data </a:t>
            </a:r>
            <a:r>
              <a:rPr lang="en-US" sz="1200" u="none" strike="noStrike" dirty="0" err="1">
                <a:latin typeface="Arial"/>
                <a:ea typeface="Arial"/>
                <a:cs typeface="Arial"/>
                <a:sym typeface="Arial"/>
              </a:rPr>
              <a:t>centres</a:t>
            </a:r>
            <a:r>
              <a:rPr lang="en-US" sz="1200" u="none" strike="noStrike" dirty="0">
                <a:latin typeface="Arial"/>
                <a:ea typeface="Arial"/>
                <a:cs typeface="Arial"/>
                <a:sym typeface="Arial"/>
              </a:rPr>
              <a:t> and since Luxembourg’s flexibility and its similarities to Estonia as another small country.</a:t>
            </a:r>
            <a:endParaRPr lang="en-US" sz="1200" dirty="0">
              <a:latin typeface="Arial"/>
              <a:ea typeface="Arial"/>
              <a:cs typeface="Arial"/>
              <a:sym typeface="Arial"/>
            </a:endParaRPr>
          </a:p>
          <a:p>
            <a:pPr marL="0" lvl="0" indent="0" algn="l" rtl="0">
              <a:lnSpc>
                <a:spcPct val="114000"/>
              </a:lnSpc>
              <a:spcBef>
                <a:spcPts val="0"/>
              </a:spcBef>
              <a:spcAft>
                <a:spcPts val="0"/>
              </a:spcAft>
              <a:buClr>
                <a:schemeClr val="dk1"/>
              </a:buClr>
              <a:buSzPts val="1200"/>
              <a:buFont typeface="Arial"/>
              <a:buNone/>
            </a:pPr>
            <a:endParaRPr lang="en-US" sz="12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200"/>
              <a:buFont typeface="Arial"/>
              <a:buNone/>
            </a:pPr>
            <a:r>
              <a:rPr lang="en-US" sz="1200" u="none" strike="noStrike" dirty="0">
                <a:latin typeface="Arial"/>
                <a:ea typeface="Arial"/>
                <a:cs typeface="Arial"/>
                <a:sym typeface="Arial"/>
              </a:rPr>
              <a:t>The Data Embassy is an extension of the Estonian hybrid government cloud, which means the state owns server resources also outside its territorial boundaries. We have currently identified 10 critical data sets to be stored in data servers there. Those resources are under Estonian state control, secured against cyber attacks or crisis situations and must be capable not only of providing data backups, but also of operating the most critical services. This is an innovative concept for handling state information, as states usually store their information within their physical boundaries. </a:t>
            </a:r>
            <a:endParaRPr lang="en-US" sz="1200" dirty="0">
              <a:latin typeface="Arial"/>
              <a:ea typeface="Arial"/>
              <a:cs typeface="Arial"/>
              <a:sym typeface="Arial"/>
            </a:endParaRPr>
          </a:p>
          <a:p>
            <a:pPr marL="0" lvl="0" indent="0" algn="l" rtl="0">
              <a:lnSpc>
                <a:spcPct val="114000"/>
              </a:lnSpc>
              <a:spcBef>
                <a:spcPts val="0"/>
              </a:spcBef>
              <a:spcAft>
                <a:spcPts val="0"/>
              </a:spcAft>
              <a:buClr>
                <a:schemeClr val="dk1"/>
              </a:buClr>
              <a:buSzPts val="1200"/>
              <a:buFont typeface="Arial"/>
              <a:buNone/>
            </a:pPr>
            <a:endParaRPr lang="en-US" sz="12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200"/>
              <a:buFont typeface="Arial"/>
              <a:buNone/>
            </a:pPr>
            <a:r>
              <a:rPr lang="en-US" sz="1200" b="1" u="none" strike="noStrike" dirty="0">
                <a:latin typeface="Arial"/>
                <a:ea typeface="Arial"/>
                <a:cs typeface="Arial"/>
                <a:sym typeface="Arial"/>
              </a:rPr>
              <a:t>Critical data sets stored in data servers today: </a:t>
            </a:r>
            <a:endParaRPr lang="en-US" sz="1200" dirty="0">
              <a:latin typeface="Arial"/>
              <a:ea typeface="Arial"/>
              <a:cs typeface="Arial"/>
              <a:sym typeface="Arial"/>
            </a:endParaRPr>
          </a:p>
          <a:p>
            <a:pPr marL="0" lvl="0" indent="0" algn="l" rtl="0">
              <a:lnSpc>
                <a:spcPct val="114000"/>
              </a:lnSpc>
              <a:spcBef>
                <a:spcPts val="0"/>
              </a:spcBef>
              <a:spcAft>
                <a:spcPts val="0"/>
              </a:spcAft>
              <a:buClr>
                <a:schemeClr val="dk1"/>
              </a:buClr>
              <a:buSzPts val="1200"/>
              <a:buFont typeface="Arial"/>
              <a:buNone/>
            </a:pPr>
            <a:endParaRPr lang="en-US" sz="1200" u="none" strike="noStrike" dirty="0">
              <a:latin typeface="Arial"/>
              <a:ea typeface="Arial"/>
              <a:cs typeface="Arial"/>
              <a:sym typeface="Arial"/>
            </a:endParaRP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The State Treasury</a:t>
            </a: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Registry of taxable persons</a:t>
            </a: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Social protection information system</a:t>
            </a: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e-File</a:t>
            </a: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e-Land Register</a:t>
            </a: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Business Register</a:t>
            </a: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State Gazette</a:t>
            </a: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Population register</a:t>
            </a:r>
          </a:p>
          <a:p>
            <a:pPr marL="171450" lvl="0" indent="-171450" algn="l" rtl="0">
              <a:lnSpc>
                <a:spcPct val="114000"/>
              </a:lnSpc>
              <a:spcBef>
                <a:spcPts val="0"/>
              </a:spcBef>
              <a:spcAft>
                <a:spcPts val="0"/>
              </a:spcAft>
              <a:buClr>
                <a:schemeClr val="dk1"/>
              </a:buClr>
              <a:buSzPts val="1200"/>
              <a:buFont typeface="Arial" panose="020B0604020202020204" pitchFamily="34" charset="0"/>
              <a:buChar char="•"/>
            </a:pPr>
            <a:r>
              <a:rPr lang="en-US" sz="1200" dirty="0">
                <a:latin typeface="Arial"/>
                <a:ea typeface="Arial"/>
                <a:cs typeface="Arial"/>
                <a:sym typeface="Arial"/>
              </a:rPr>
              <a:t>Land </a:t>
            </a:r>
            <a:r>
              <a:rPr lang="en-US" sz="1200" dirty="0" err="1">
                <a:latin typeface="Arial"/>
                <a:ea typeface="Arial"/>
                <a:cs typeface="Arial"/>
                <a:sym typeface="Arial"/>
              </a:rPr>
              <a:t>cadastre</a:t>
            </a:r>
            <a:endParaRPr lang="en-US" sz="1200" dirty="0">
              <a:latin typeface="Arial"/>
              <a:ea typeface="Arial"/>
              <a:cs typeface="Arial"/>
              <a:sym typeface="Arial"/>
            </a:endParaRPr>
          </a:p>
          <a:p>
            <a:pPr marL="0" marR="0" lvl="0" indent="0" algn="l" rtl="0">
              <a:lnSpc>
                <a:spcPct val="114000"/>
              </a:lnSpc>
              <a:spcBef>
                <a:spcPts val="0"/>
              </a:spcBef>
              <a:spcAft>
                <a:spcPts val="0"/>
              </a:spcAft>
              <a:buClr>
                <a:schemeClr val="dk1"/>
              </a:buClr>
              <a:buSzPts val="800"/>
              <a:buFont typeface="Arial"/>
              <a:buNone/>
            </a:pPr>
            <a:br>
              <a:rPr lang="en-US" sz="1200" u="none" strike="noStrike" dirty="0">
                <a:latin typeface="Arial"/>
                <a:ea typeface="Arial"/>
                <a:cs typeface="Arial"/>
                <a:sym typeface="Arial"/>
              </a:rPr>
            </a:br>
            <a:r>
              <a:rPr lang="en-US" sz="1200" dirty="0">
                <a:latin typeface="Arial"/>
                <a:ea typeface="Arial"/>
                <a:cs typeface="Arial"/>
                <a:sym typeface="Arial"/>
              </a:rPr>
              <a:t>And with the opening of a new large-scale purpose-built data center in Estonia called </a:t>
            </a:r>
            <a:r>
              <a:rPr lang="en-US" sz="1200" dirty="0" err="1">
                <a:latin typeface="Arial"/>
                <a:ea typeface="Arial"/>
                <a:cs typeface="Arial"/>
                <a:sym typeface="Arial"/>
              </a:rPr>
              <a:t>Greenergy</a:t>
            </a:r>
            <a:r>
              <a:rPr lang="en-US" sz="1200" dirty="0">
                <a:latin typeface="Arial"/>
                <a:ea typeface="Arial"/>
                <a:cs typeface="Arial"/>
                <a:sym typeface="Arial"/>
              </a:rPr>
              <a:t> Data Centers, unique possibilities to host data embassies was created as it will meet the highest standards of security (Tier IV) and redundancy.</a:t>
            </a:r>
          </a:p>
          <a:p>
            <a:endParaRPr lang="en-US" dirty="0"/>
          </a:p>
        </p:txBody>
      </p:sp>
      <p:sp>
        <p:nvSpPr>
          <p:cNvPr id="4" name="Slide Number Placeholder 3"/>
          <p:cNvSpPr>
            <a:spLocks noGrp="1"/>
          </p:cNvSpPr>
          <p:nvPr>
            <p:ph type="sldNum" sz="quarter" idx="5"/>
          </p:nvPr>
        </p:nvSpPr>
        <p:spPr/>
        <p:txBody>
          <a:bodyPr/>
          <a:lstStyle/>
          <a:p>
            <a:fld id="{EC68AE5D-E79D-4A76-A586-FF472B6DED4B}" type="slidenum">
              <a:rPr lang="en-US" smtClean="0"/>
              <a:t>19</a:t>
            </a:fld>
            <a:endParaRPr lang="en-US"/>
          </a:p>
        </p:txBody>
      </p:sp>
    </p:spTree>
    <p:extLst>
      <p:ext uri="{BB962C8B-B14F-4D97-AF65-F5344CB8AC3E}">
        <p14:creationId xmlns:p14="http://schemas.microsoft.com/office/powerpoint/2010/main" val="1116407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SzPts val="1100"/>
              <a:buNone/>
            </a:pPr>
            <a:r>
              <a:rPr lang="en-US" sz="1100" dirty="0">
                <a:latin typeface="Arial"/>
                <a:ea typeface="Arial"/>
                <a:cs typeface="Arial"/>
                <a:sym typeface="Arial"/>
              </a:rPr>
              <a:t>Another cornerstone of </a:t>
            </a:r>
            <a:r>
              <a:rPr lang="en-US" sz="1100" dirty="0" err="1">
                <a:latin typeface="Arial"/>
                <a:ea typeface="Arial"/>
                <a:cs typeface="Arial"/>
                <a:sym typeface="Arial"/>
              </a:rPr>
              <a:t>digitalisation</a:t>
            </a:r>
            <a:r>
              <a:rPr lang="en-US" sz="1100" dirty="0">
                <a:latin typeface="Arial"/>
                <a:ea typeface="Arial"/>
                <a:cs typeface="Arial"/>
                <a:sym typeface="Arial"/>
              </a:rPr>
              <a:t> in Estonia has been </a:t>
            </a:r>
            <a:r>
              <a:rPr lang="en-US" sz="1100" dirty="0" err="1">
                <a:latin typeface="Arial"/>
                <a:ea typeface="Arial"/>
                <a:cs typeface="Arial"/>
                <a:sym typeface="Arial"/>
              </a:rPr>
              <a:t>i</a:t>
            </a:r>
            <a:r>
              <a:rPr lang="en-US" sz="1100" dirty="0">
                <a:latin typeface="Arial"/>
                <a:ea typeface="Arial"/>
                <a:cs typeface="Arial"/>
                <a:sym typeface="Arial"/>
              </a:rPr>
              <a:t>-Voting. </a:t>
            </a:r>
            <a:r>
              <a:rPr lang="en-US" sz="1100" dirty="0" err="1">
                <a:latin typeface="Arial"/>
                <a:ea typeface="Arial"/>
                <a:cs typeface="Arial"/>
                <a:sym typeface="Arial"/>
              </a:rPr>
              <a:t>i</a:t>
            </a:r>
            <a:r>
              <a:rPr lang="en-US" sz="1100" dirty="0">
                <a:latin typeface="Arial"/>
                <a:ea typeface="Arial"/>
                <a:cs typeface="Arial"/>
                <a:sym typeface="Arial"/>
              </a:rPr>
              <a:t>-Voting is possible in local, national and European Parliament elections since 2005. It is an optional way of voting, so you can always vote on paper if you prefer that for one reason or another. </a:t>
            </a:r>
            <a:r>
              <a:rPr lang="en-US" sz="1100" dirty="0">
                <a:solidFill>
                  <a:srgbClr val="292B2C"/>
                </a:solidFill>
                <a:latin typeface="Arial"/>
                <a:ea typeface="Arial"/>
                <a:cs typeface="Arial"/>
                <a:sym typeface="Arial"/>
              </a:rPr>
              <a:t>To vote electronically, a voter will need a secure computer with an internet connection and an ID-card with a reader, or a mobile-ID, download an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-voting application and verify their identity using Estonia’s electronic ID.</a:t>
            </a:r>
          </a:p>
          <a:p>
            <a:pPr marL="0" lvl="0" indent="0" algn="l" rtl="0">
              <a:lnSpc>
                <a:spcPct val="115000"/>
              </a:lnSpc>
              <a:spcBef>
                <a:spcPts val="0"/>
              </a:spcBef>
              <a:spcAft>
                <a:spcPts val="0"/>
              </a:spcAft>
              <a:buClr>
                <a:schemeClr val="dk1"/>
              </a:buClr>
              <a:buSzPts val="1100"/>
              <a:buFont typeface="Arial"/>
              <a:buNone/>
            </a:pPr>
            <a:endParaRPr lang="en-US" sz="1100" dirty="0">
              <a:solidFill>
                <a:srgbClr val="292B2C"/>
              </a:solidFill>
              <a:latin typeface="Arial"/>
              <a:ea typeface="Arial"/>
              <a:cs typeface="Arial"/>
              <a:sym typeface="Arial"/>
            </a:endParaRPr>
          </a:p>
          <a:p>
            <a:pPr marL="0" lvl="0" indent="0" algn="l" rtl="0">
              <a:lnSpc>
                <a:spcPct val="115000"/>
              </a:lnSpc>
              <a:spcBef>
                <a:spcPts val="0"/>
              </a:spcBef>
              <a:spcAft>
                <a:spcPts val="0"/>
              </a:spcAft>
              <a:buSzPts val="1100"/>
              <a:buNone/>
            </a:pPr>
            <a:r>
              <a:rPr lang="en-US" sz="1100" dirty="0">
                <a:latin typeface="Arial"/>
                <a:ea typeface="Arial"/>
                <a:cs typeface="Arial"/>
                <a:sym typeface="Arial"/>
              </a:rPr>
              <a:t>Crucially, you can change your vote during the 6-day digital voting period countless times so no one can force or bribe anyone to vote for a certain candidate. Interestingly, this solution has also been very appealing for the elderly who might not be mobile enough anymore to cast their votes on paper. In the recent elections, over a  half of all votes were cast online, probably because it is location-independent, time-independent and a lot easier and faster. It is considered the world’s first mostly digital elections. </a:t>
            </a:r>
            <a:r>
              <a:rPr lang="en-US" sz="1100" dirty="0">
                <a:solidFill>
                  <a:srgbClr val="292B2C"/>
                </a:solidFill>
                <a:latin typeface="Arial"/>
                <a:ea typeface="Arial"/>
                <a:cs typeface="Arial"/>
                <a:sym typeface="Arial"/>
              </a:rPr>
              <a:t>If a voter has voted both electronically and by using a paper ballot, only the vote cast at the polling station will count. From 2021, voters can change their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-vote by voting with a ballot paper at a polling place on Sunday, the election day.</a:t>
            </a:r>
          </a:p>
          <a:p>
            <a:pPr marL="0" lvl="0" indent="0" algn="l" rtl="0">
              <a:lnSpc>
                <a:spcPct val="115000"/>
              </a:lnSpc>
              <a:spcBef>
                <a:spcPts val="0"/>
              </a:spcBef>
              <a:spcAft>
                <a:spcPts val="0"/>
              </a:spcAft>
              <a:buClr>
                <a:schemeClr val="dk1"/>
              </a:buClr>
              <a:buSzPts val="1100"/>
              <a:buFont typeface="Arial"/>
              <a:buNone/>
            </a:pPr>
            <a:endParaRPr lang="en-US" sz="1100" dirty="0">
              <a:solidFill>
                <a:srgbClr val="292B2C"/>
              </a:solidFill>
              <a:latin typeface="Arial"/>
              <a:ea typeface="Arial"/>
              <a:cs typeface="Arial"/>
              <a:sym typeface="Arial"/>
            </a:endParaRPr>
          </a:p>
          <a:p>
            <a:pPr marL="0" lvl="0" indent="0" algn="l" rtl="0">
              <a:lnSpc>
                <a:spcPct val="115000"/>
              </a:lnSpc>
              <a:spcBef>
                <a:spcPts val="0"/>
              </a:spcBef>
              <a:spcAft>
                <a:spcPts val="0"/>
              </a:spcAft>
              <a:buSzPts val="1100"/>
              <a:buNone/>
            </a:pPr>
            <a:r>
              <a:rPr lang="en-US" sz="1100" dirty="0">
                <a:solidFill>
                  <a:srgbClr val="292B2C"/>
                </a:solidFill>
                <a:latin typeface="Arial"/>
                <a:ea typeface="Arial"/>
                <a:cs typeface="Arial"/>
                <a:sym typeface="Arial"/>
              </a:rPr>
              <a:t>Essentially, the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-vote is a digitally signed file that is sent from the voter’s computer to the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-ballot box. No-one can change that vote and, on the election day evening it will be counted in the same form. Within 30 minutes after casting the vote, every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-voter can verify with the help of a smart device if their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-vote reached the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-ballot box safely and features still the same candidate they elected.</a:t>
            </a:r>
          </a:p>
          <a:p>
            <a:pPr marL="0" lvl="0" indent="0" algn="l" rtl="0">
              <a:lnSpc>
                <a:spcPct val="115000"/>
              </a:lnSpc>
              <a:spcBef>
                <a:spcPts val="0"/>
              </a:spcBef>
              <a:spcAft>
                <a:spcPts val="0"/>
              </a:spcAft>
              <a:buClr>
                <a:schemeClr val="dk1"/>
              </a:buClr>
              <a:buSzPts val="1100"/>
              <a:buFont typeface="Arial"/>
              <a:buNone/>
            </a:pPr>
            <a:endParaRPr lang="en-US" sz="1100" dirty="0">
              <a:solidFill>
                <a:srgbClr val="292B2C"/>
              </a:solidFill>
              <a:latin typeface="Arial"/>
              <a:ea typeface="Arial"/>
              <a:cs typeface="Arial"/>
              <a:sym typeface="Arial"/>
            </a:endParaRPr>
          </a:p>
          <a:p>
            <a:pPr marL="0" lvl="0" indent="0" algn="l" rtl="0">
              <a:lnSpc>
                <a:spcPct val="115000"/>
              </a:lnSpc>
              <a:spcBef>
                <a:spcPts val="0"/>
              </a:spcBef>
              <a:spcAft>
                <a:spcPts val="0"/>
              </a:spcAft>
              <a:buSzPts val="1100"/>
              <a:buNone/>
            </a:pPr>
            <a:r>
              <a:rPr lang="en-US" sz="1100" dirty="0">
                <a:solidFill>
                  <a:srgbClr val="292B2C"/>
                </a:solidFill>
                <a:latin typeface="Arial"/>
                <a:ea typeface="Arial"/>
                <a:cs typeface="Arial"/>
                <a:sym typeface="Arial"/>
              </a:rPr>
              <a:t>The researchers of the University of Tartu have found that if it takes voters more than half an hour to go to the polling place, they prefer to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-vote. It is difficult to assess whether </a:t>
            </a:r>
            <a:r>
              <a:rPr lang="en-US" sz="1100" dirty="0" err="1">
                <a:solidFill>
                  <a:srgbClr val="292B2C"/>
                </a:solidFill>
                <a:latin typeface="Arial"/>
                <a:ea typeface="Arial"/>
                <a:cs typeface="Arial"/>
                <a:sym typeface="Arial"/>
              </a:rPr>
              <a:t>i</a:t>
            </a:r>
            <a:r>
              <a:rPr lang="en-US" sz="1100" dirty="0">
                <a:solidFill>
                  <a:srgbClr val="292B2C"/>
                </a:solidFill>
                <a:latin typeface="Arial"/>
                <a:ea typeface="Arial"/>
                <a:cs typeface="Arial"/>
                <a:sym typeface="Arial"/>
              </a:rPr>
              <a:t>-voting directly increases turnout. The greatest impact on voter turnout has been in regard to voting in foreign states – people who are travelling or living abroad can vote conveniently. </a:t>
            </a:r>
            <a:r>
              <a:rPr lang="en-US" sz="1100" dirty="0">
                <a:latin typeface="Arial"/>
                <a:ea typeface="Arial"/>
                <a:cs typeface="Arial"/>
                <a:sym typeface="Arial"/>
              </a:rPr>
              <a:t>As a nice side effect for the government, an </a:t>
            </a:r>
            <a:r>
              <a:rPr lang="en-US" sz="1100" dirty="0" err="1">
                <a:latin typeface="Arial"/>
                <a:ea typeface="Arial"/>
                <a:cs typeface="Arial"/>
                <a:sym typeface="Arial"/>
              </a:rPr>
              <a:t>i</a:t>
            </a:r>
            <a:r>
              <a:rPr lang="en-US" sz="1100" dirty="0">
                <a:latin typeface="Arial"/>
                <a:ea typeface="Arial"/>
                <a:cs typeface="Arial"/>
                <a:sym typeface="Arial"/>
              </a:rPr>
              <a:t>-vote is about three times cheaper than the average vote on paper. And it is arguably more secure, too. If you want to know how your vote is counted and what the source code behind all of this magic is, you can check out the link below. </a:t>
            </a:r>
          </a:p>
          <a:p>
            <a:pPr marL="0" lvl="0" indent="0" algn="l" rtl="0">
              <a:lnSpc>
                <a:spcPct val="100000"/>
              </a:lnSpc>
              <a:spcBef>
                <a:spcPts val="0"/>
              </a:spcBef>
              <a:spcAft>
                <a:spcPts val="0"/>
              </a:spcAft>
              <a:buSzPts val="1400"/>
              <a:buNone/>
            </a:pPr>
            <a:endParaRPr lang="en-US" sz="1100" b="0" i="0" dirty="0">
              <a:latin typeface="Arial"/>
              <a:ea typeface="Arial"/>
              <a:cs typeface="Arial"/>
              <a:sym typeface="Arial"/>
            </a:endParaRPr>
          </a:p>
          <a:p>
            <a:pPr marL="0" lvl="0" indent="0" algn="l" rtl="0">
              <a:lnSpc>
                <a:spcPct val="100000"/>
              </a:lnSpc>
              <a:spcBef>
                <a:spcPts val="0"/>
              </a:spcBef>
              <a:spcAft>
                <a:spcPts val="0"/>
              </a:spcAft>
              <a:buSzPts val="1400"/>
              <a:buNone/>
            </a:pPr>
            <a:r>
              <a:rPr lang="en-US" sz="1100" b="0" i="0" dirty="0">
                <a:latin typeface="Arial"/>
                <a:ea typeface="Arial"/>
                <a:cs typeface="Arial"/>
                <a:sym typeface="Arial"/>
              </a:rPr>
              <a:t>For transparency, here is the source code: </a:t>
            </a:r>
            <a:r>
              <a:rPr lang="en-US" sz="1100" u="sng" dirty="0">
                <a:solidFill>
                  <a:schemeClr val="hlink"/>
                </a:solidFill>
                <a:latin typeface="Arial"/>
                <a:ea typeface="Arial"/>
                <a:cs typeface="Arial"/>
                <a:sym typeface="Arial"/>
                <a:hlinkClick r:id="rId3"/>
              </a:rPr>
              <a:t>https://github.com/vvk-ehk/ivxv</a:t>
            </a:r>
            <a:endParaRPr lang="en-US" sz="1100" dirty="0">
              <a:latin typeface="Arial"/>
              <a:ea typeface="Arial"/>
              <a:cs typeface="Arial"/>
              <a:sym typeface="Arial"/>
            </a:endParaRPr>
          </a:p>
          <a:p>
            <a:pPr marL="0" lvl="0" indent="0" algn="l" rtl="0">
              <a:lnSpc>
                <a:spcPct val="100000"/>
              </a:lnSpc>
              <a:spcBef>
                <a:spcPts val="0"/>
              </a:spcBef>
              <a:spcAft>
                <a:spcPts val="0"/>
              </a:spcAft>
              <a:buSzPts val="1400"/>
              <a:buNone/>
            </a:pPr>
            <a:endParaRPr lang="en-US" sz="1100" b="0" i="0" dirty="0">
              <a:latin typeface="Arial"/>
              <a:ea typeface="Arial"/>
              <a:cs typeface="Arial"/>
              <a:sym typeface="Arial"/>
            </a:endParaRPr>
          </a:p>
          <a:p>
            <a:pPr marL="0" lvl="0" indent="0" algn="l" rtl="0">
              <a:lnSpc>
                <a:spcPct val="100000"/>
              </a:lnSpc>
              <a:spcBef>
                <a:spcPts val="0"/>
              </a:spcBef>
              <a:spcAft>
                <a:spcPts val="0"/>
              </a:spcAft>
              <a:buSzPts val="1400"/>
              <a:buNone/>
            </a:pPr>
            <a:r>
              <a:rPr lang="en-US" sz="1100" b="0" i="0" dirty="0">
                <a:latin typeface="Arial"/>
                <a:ea typeface="Arial"/>
                <a:cs typeface="Arial"/>
                <a:sym typeface="Arial"/>
              </a:rPr>
              <a:t>Statistics: </a:t>
            </a:r>
            <a:r>
              <a:rPr lang="en-US" sz="1100" u="sng" dirty="0">
                <a:solidFill>
                  <a:schemeClr val="hlink"/>
                </a:solidFill>
                <a:latin typeface="Arial"/>
                <a:ea typeface="Arial"/>
                <a:cs typeface="Arial"/>
                <a:sym typeface="Arial"/>
                <a:hlinkClick r:id="rId4"/>
              </a:rPr>
              <a:t>https://www.valimised.ee/en/archive/statistics-about-internet-voting-estonia</a:t>
            </a:r>
            <a:endParaRPr lang="en-US" sz="1100" b="0" i="0"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20</a:t>
            </a:fld>
            <a:endParaRPr lang="en-US"/>
          </a:p>
        </p:txBody>
      </p:sp>
    </p:spTree>
    <p:extLst>
      <p:ext uri="{BB962C8B-B14F-4D97-AF65-F5344CB8AC3E}">
        <p14:creationId xmlns:p14="http://schemas.microsoft.com/office/powerpoint/2010/main" val="2273506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sz="1100" b="1" dirty="0"/>
              <a:t>Vision</a:t>
            </a:r>
          </a:p>
          <a:p>
            <a:r>
              <a:rPr lang="et-EE" sz="1100" b="1" dirty="0"/>
              <a:t>Estonia </a:t>
            </a:r>
            <a:r>
              <a:rPr lang="et-EE" sz="1100" b="1" dirty="0" err="1"/>
              <a:t>has</a:t>
            </a:r>
            <a:r>
              <a:rPr lang="et-EE" sz="1100" b="1" dirty="0"/>
              <a:t> a </a:t>
            </a:r>
            <a:r>
              <a:rPr lang="et-EE" sz="1100" b="1" dirty="0" err="1"/>
              <a:t>human-centred</a:t>
            </a:r>
            <a:r>
              <a:rPr lang="et-EE" sz="1100" b="1" dirty="0"/>
              <a:t>, </a:t>
            </a:r>
            <a:r>
              <a:rPr lang="et-EE" sz="1100" b="1" dirty="0" err="1"/>
              <a:t>trustworthy</a:t>
            </a:r>
            <a:r>
              <a:rPr lang="et-EE" sz="1100" b="1" dirty="0"/>
              <a:t>, </a:t>
            </a:r>
            <a:r>
              <a:rPr lang="et-EE" sz="1100" b="1" dirty="0" err="1"/>
              <a:t>efficient</a:t>
            </a:r>
            <a:r>
              <a:rPr lang="et-EE" sz="1100" b="1" dirty="0"/>
              <a:t>, </a:t>
            </a:r>
            <a:r>
              <a:rPr lang="et-EE" sz="1100" b="1" dirty="0" err="1"/>
              <a:t>innovative</a:t>
            </a:r>
            <a:r>
              <a:rPr lang="et-EE" sz="1100" b="1" dirty="0"/>
              <a:t> and </a:t>
            </a:r>
            <a:r>
              <a:rPr lang="et-EE" sz="1100" b="1" dirty="0" err="1"/>
              <a:t>resilient</a:t>
            </a:r>
            <a:r>
              <a:rPr lang="et-EE" sz="1100" b="1" dirty="0"/>
              <a:t> </a:t>
            </a:r>
            <a:r>
              <a:rPr lang="et-EE" sz="1100" b="1" dirty="0" err="1"/>
              <a:t>digital</a:t>
            </a:r>
            <a:r>
              <a:rPr lang="et-EE" sz="1100" b="1" dirty="0"/>
              <a:t> </a:t>
            </a:r>
            <a:r>
              <a:rPr lang="et-EE" sz="1100" b="1" dirty="0" err="1"/>
              <a:t>society</a:t>
            </a:r>
            <a:r>
              <a:rPr lang="et-EE" sz="1100" b="1" dirty="0"/>
              <a:t>.</a:t>
            </a:r>
            <a:endParaRPr lang="et-EE" sz="1100" dirty="0"/>
          </a:p>
          <a:p>
            <a:r>
              <a:rPr lang="et-EE" sz="1100" dirty="0"/>
              <a:t>The </a:t>
            </a:r>
            <a:r>
              <a:rPr lang="et-EE" sz="1100" dirty="0" err="1"/>
              <a:t>legal</a:t>
            </a:r>
            <a:r>
              <a:rPr lang="et-EE" sz="1100" dirty="0"/>
              <a:t> </a:t>
            </a:r>
            <a:r>
              <a:rPr lang="et-EE" sz="1100" dirty="0" err="1"/>
              <a:t>framework</a:t>
            </a:r>
            <a:r>
              <a:rPr lang="et-EE" sz="1100" dirty="0"/>
              <a:t>, </a:t>
            </a:r>
            <a:r>
              <a:rPr lang="et-EE" sz="1100" dirty="0" err="1"/>
              <a:t>technology</a:t>
            </a:r>
            <a:r>
              <a:rPr lang="et-EE" sz="1100" dirty="0"/>
              <a:t> and </a:t>
            </a:r>
            <a:r>
              <a:rPr lang="et-EE" sz="1100" dirty="0" err="1"/>
              <a:t>use</a:t>
            </a:r>
            <a:r>
              <a:rPr lang="et-EE" sz="1100" dirty="0"/>
              <a:t> of </a:t>
            </a:r>
            <a:r>
              <a:rPr lang="et-EE" sz="1100" dirty="0" err="1"/>
              <a:t>data</a:t>
            </a:r>
            <a:r>
              <a:rPr lang="et-EE" sz="1100" dirty="0"/>
              <a:t> </a:t>
            </a:r>
            <a:r>
              <a:rPr lang="et-EE" sz="1100" dirty="0" err="1"/>
              <a:t>underpinning</a:t>
            </a:r>
            <a:r>
              <a:rPr lang="et-EE" sz="1100" dirty="0"/>
              <a:t> </a:t>
            </a:r>
            <a:r>
              <a:rPr lang="et-EE" sz="1100" dirty="0" err="1"/>
              <a:t>Estonia’s</a:t>
            </a:r>
            <a:r>
              <a:rPr lang="et-EE" sz="1100" dirty="0"/>
              <a:t> </a:t>
            </a:r>
            <a:r>
              <a:rPr lang="et-EE" sz="1100" dirty="0" err="1"/>
              <a:t>digital</a:t>
            </a:r>
            <a:r>
              <a:rPr lang="et-EE" sz="1100" dirty="0"/>
              <a:t> </a:t>
            </a:r>
            <a:r>
              <a:rPr lang="et-EE" sz="1100" dirty="0" err="1"/>
              <a:t>state</a:t>
            </a:r>
            <a:r>
              <a:rPr lang="et-EE" sz="1100" dirty="0"/>
              <a:t> </a:t>
            </a:r>
            <a:r>
              <a:rPr lang="et-EE" sz="1100" dirty="0" err="1"/>
              <a:t>protect</a:t>
            </a:r>
            <a:r>
              <a:rPr lang="et-EE" sz="1100" dirty="0"/>
              <a:t> </a:t>
            </a:r>
            <a:r>
              <a:rPr lang="et-EE" sz="1100" dirty="0" err="1"/>
              <a:t>people’s</a:t>
            </a:r>
            <a:r>
              <a:rPr lang="et-EE" sz="1100" dirty="0"/>
              <a:t> </a:t>
            </a:r>
            <a:r>
              <a:rPr lang="et-EE" sz="1100" dirty="0" err="1"/>
              <a:t>fundamental</a:t>
            </a:r>
            <a:r>
              <a:rPr lang="et-EE" sz="1100" dirty="0"/>
              <a:t> </a:t>
            </a:r>
            <a:r>
              <a:rPr lang="et-EE" sz="1100" dirty="0" err="1"/>
              <a:t>rights</a:t>
            </a:r>
            <a:r>
              <a:rPr lang="et-EE" sz="1100" dirty="0"/>
              <a:t>, </a:t>
            </a:r>
            <a:r>
              <a:rPr lang="et-EE" sz="1100" dirty="0" err="1"/>
              <a:t>make</a:t>
            </a:r>
            <a:r>
              <a:rPr lang="et-EE" sz="1100" dirty="0"/>
              <a:t> </a:t>
            </a:r>
            <a:r>
              <a:rPr lang="et-EE" sz="1100" dirty="0" err="1"/>
              <a:t>their</a:t>
            </a:r>
            <a:r>
              <a:rPr lang="et-EE" sz="1100" dirty="0"/>
              <a:t> </a:t>
            </a:r>
            <a:r>
              <a:rPr lang="et-EE" sz="1100" dirty="0" err="1"/>
              <a:t>lives</a:t>
            </a:r>
            <a:r>
              <a:rPr lang="et-EE" sz="1100" dirty="0"/>
              <a:t> </a:t>
            </a:r>
            <a:r>
              <a:rPr lang="et-EE" sz="1100" dirty="0" err="1"/>
              <a:t>easier</a:t>
            </a:r>
            <a:r>
              <a:rPr lang="et-EE" sz="1100" dirty="0"/>
              <a:t>, </a:t>
            </a:r>
            <a:r>
              <a:rPr lang="et-EE" sz="1100" dirty="0" err="1"/>
              <a:t>strengthen</a:t>
            </a:r>
            <a:r>
              <a:rPr lang="et-EE" sz="1100" dirty="0"/>
              <a:t> the </a:t>
            </a:r>
            <a:r>
              <a:rPr lang="et-EE" sz="1100" dirty="0" err="1"/>
              <a:t>economy’s</a:t>
            </a:r>
            <a:r>
              <a:rPr lang="et-EE" sz="1100" dirty="0"/>
              <a:t> </a:t>
            </a:r>
            <a:r>
              <a:rPr lang="et-EE" sz="1100" dirty="0" err="1"/>
              <a:t>global</a:t>
            </a:r>
            <a:r>
              <a:rPr lang="et-EE" sz="1100" dirty="0"/>
              <a:t> </a:t>
            </a:r>
            <a:r>
              <a:rPr lang="et-EE" sz="1100" dirty="0" err="1"/>
              <a:t>competitiveness</a:t>
            </a:r>
            <a:r>
              <a:rPr lang="et-EE" sz="1100" dirty="0"/>
              <a:t>, and </a:t>
            </a:r>
            <a:r>
              <a:rPr lang="et-EE" sz="1100" dirty="0" err="1"/>
              <a:t>make</a:t>
            </a:r>
            <a:r>
              <a:rPr lang="et-EE" sz="1100" dirty="0"/>
              <a:t> </a:t>
            </a:r>
            <a:r>
              <a:rPr lang="et-EE" sz="1100" dirty="0" err="1"/>
              <a:t>society</a:t>
            </a:r>
            <a:r>
              <a:rPr lang="et-EE" sz="1100" dirty="0"/>
              <a:t> </a:t>
            </a:r>
            <a:r>
              <a:rPr lang="et-EE" sz="1100" dirty="0" err="1"/>
              <a:t>more</a:t>
            </a:r>
            <a:r>
              <a:rPr lang="et-EE" sz="1100" dirty="0"/>
              <a:t> </a:t>
            </a:r>
            <a:r>
              <a:rPr lang="et-EE" sz="1100" dirty="0" err="1"/>
              <a:t>cohesive</a:t>
            </a:r>
            <a:r>
              <a:rPr lang="et-EE" sz="1100" dirty="0"/>
              <a:t> and </a:t>
            </a:r>
            <a:r>
              <a:rPr lang="et-EE" sz="1100" dirty="0" err="1"/>
              <a:t>inclusive</a:t>
            </a:r>
            <a:r>
              <a:rPr lang="et-EE" sz="1100" dirty="0"/>
              <a:t>.</a:t>
            </a:r>
          </a:p>
          <a:p>
            <a:br>
              <a:rPr lang="et-EE" sz="1100" b="1" dirty="0"/>
            </a:br>
            <a:r>
              <a:rPr lang="et-EE" sz="1100" b="1" dirty="0" err="1"/>
              <a:t>Objectives</a:t>
            </a:r>
            <a:endParaRPr lang="et-EE" sz="1100" b="1" dirty="0"/>
          </a:p>
          <a:p>
            <a:pPr lvl="0"/>
            <a:r>
              <a:rPr lang="et-EE" sz="1100" b="1" dirty="0"/>
              <a:t>- A </a:t>
            </a:r>
            <a:r>
              <a:rPr lang="et-EE" sz="1100" b="1" dirty="0" err="1"/>
              <a:t>secure</a:t>
            </a:r>
            <a:r>
              <a:rPr lang="et-EE" sz="1100" b="1" dirty="0"/>
              <a:t>, </a:t>
            </a:r>
            <a:r>
              <a:rPr lang="et-EE" sz="1100" b="1" dirty="0" err="1"/>
              <a:t>personalised</a:t>
            </a:r>
            <a:r>
              <a:rPr lang="et-EE" sz="1100" b="1" dirty="0"/>
              <a:t>, AI-agent-</a:t>
            </a:r>
            <a:r>
              <a:rPr lang="et-EE" sz="1100" b="1" dirty="0" err="1"/>
              <a:t>powered</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that</a:t>
            </a:r>
            <a:r>
              <a:rPr lang="et-EE" sz="1100" b="1" dirty="0"/>
              <a:t> </a:t>
            </a:r>
            <a:r>
              <a:rPr lang="et-EE" sz="1100" b="1" dirty="0" err="1"/>
              <a:t>safeguards</a:t>
            </a:r>
            <a:r>
              <a:rPr lang="et-EE" sz="1100" b="1" dirty="0"/>
              <a:t> </a:t>
            </a:r>
            <a:r>
              <a:rPr lang="et-EE" sz="1100" b="1" dirty="0" err="1"/>
              <a:t>freedoms</a:t>
            </a:r>
            <a:r>
              <a:rPr lang="et-EE" sz="1100" dirty="0"/>
              <a:t> </a:t>
            </a:r>
          </a:p>
          <a:p>
            <a:pPr lvl="0"/>
            <a:r>
              <a:rPr lang="et-EE" sz="1100" b="1" dirty="0"/>
              <a:t>- The </a:t>
            </a:r>
            <a:r>
              <a:rPr lang="et-EE" sz="1100" b="1" dirty="0" err="1"/>
              <a:t>world’s</a:t>
            </a:r>
            <a:r>
              <a:rPr lang="et-EE" sz="1100" b="1" dirty="0"/>
              <a:t> </a:t>
            </a:r>
            <a:r>
              <a:rPr lang="et-EE" sz="1100" b="1" dirty="0" err="1"/>
              <a:t>freest</a:t>
            </a:r>
            <a:r>
              <a:rPr lang="et-EE" sz="1100" b="1" dirty="0"/>
              <a:t> and </a:t>
            </a:r>
            <a:r>
              <a:rPr lang="et-EE" sz="1100" b="1" dirty="0" err="1"/>
              <a:t>most</a:t>
            </a:r>
            <a:r>
              <a:rPr lang="et-EE" sz="1100" b="1" dirty="0"/>
              <a:t> </a:t>
            </a:r>
            <a:r>
              <a:rPr lang="et-EE" sz="1100" b="1" dirty="0" err="1"/>
              <a:t>autonomous</a:t>
            </a:r>
            <a:r>
              <a:rPr lang="et-EE" sz="1100" b="1" dirty="0"/>
              <a:t> AI-</a:t>
            </a:r>
            <a:r>
              <a:rPr lang="et-EE" sz="1100" b="1" dirty="0" err="1"/>
              <a:t>enabled</a:t>
            </a:r>
            <a:r>
              <a:rPr lang="et-EE" sz="1100" b="1" dirty="0"/>
              <a:t> </a:t>
            </a:r>
            <a:r>
              <a:rPr lang="et-EE" sz="1100" b="1" dirty="0" err="1"/>
              <a:t>state</a:t>
            </a:r>
            <a:r>
              <a:rPr lang="et-EE" sz="1100" b="1" dirty="0"/>
              <a:t>, </a:t>
            </a:r>
            <a:r>
              <a:rPr lang="et-EE" sz="1100" b="1" dirty="0" err="1"/>
              <a:t>controlled</a:t>
            </a:r>
            <a:r>
              <a:rPr lang="et-EE" sz="1100" b="1" dirty="0"/>
              <a:t> by </a:t>
            </a:r>
            <a:r>
              <a:rPr lang="et-EE" sz="1100" b="1" dirty="0" err="1"/>
              <a:t>its</a:t>
            </a:r>
            <a:r>
              <a:rPr lang="et-EE" sz="1100" b="1" dirty="0"/>
              <a:t> </a:t>
            </a:r>
            <a:r>
              <a:rPr lang="et-EE" sz="1100" b="1" dirty="0" err="1"/>
              <a:t>people</a:t>
            </a:r>
            <a:r>
              <a:rPr lang="et-EE" sz="1100" dirty="0"/>
              <a:t> </a:t>
            </a:r>
          </a:p>
          <a:p>
            <a:pPr lvl="0"/>
            <a:r>
              <a:rPr lang="et-EE" sz="1100" b="1" dirty="0"/>
              <a:t>- A </a:t>
            </a:r>
            <a:r>
              <a:rPr lang="et-EE" sz="1100" b="1" dirty="0" err="1"/>
              <a:t>secure</a:t>
            </a:r>
            <a:r>
              <a:rPr lang="et-EE" sz="1100" b="1" dirty="0"/>
              <a:t> and </a:t>
            </a:r>
            <a:r>
              <a:rPr lang="et-EE" sz="1100" b="1" dirty="0" err="1"/>
              <a:t>protected</a:t>
            </a:r>
            <a:r>
              <a:rPr lang="et-EE" sz="1100" b="1" dirty="0"/>
              <a:t> </a:t>
            </a:r>
            <a:r>
              <a:rPr lang="et-EE" sz="1100" b="1" dirty="0" err="1"/>
              <a:t>cyberspace</a:t>
            </a:r>
            <a:r>
              <a:rPr lang="et-EE" sz="1100" dirty="0"/>
              <a:t> </a:t>
            </a:r>
          </a:p>
          <a:p>
            <a:pPr lvl="0"/>
            <a:r>
              <a:rPr lang="et-EE" sz="1100" b="1" dirty="0"/>
              <a:t>- Estonia </a:t>
            </a:r>
            <a:r>
              <a:rPr lang="et-EE" sz="1100" b="1" dirty="0" err="1"/>
              <a:t>with</a:t>
            </a:r>
            <a:r>
              <a:rPr lang="et-EE" sz="1100" b="1" dirty="0"/>
              <a:t> ultra-</a:t>
            </a:r>
            <a:r>
              <a:rPr lang="et-EE" sz="1100" b="1" dirty="0" err="1"/>
              <a:t>fast</a:t>
            </a:r>
            <a:r>
              <a:rPr lang="et-EE" sz="1100" b="1" dirty="0"/>
              <a:t> </a:t>
            </a:r>
            <a:r>
              <a:rPr lang="et-EE" sz="1100" b="1" dirty="0" err="1"/>
              <a:t>connectivity</a:t>
            </a:r>
            <a:r>
              <a:rPr lang="et-EE" sz="1100" dirty="0"/>
              <a:t> </a:t>
            </a:r>
          </a:p>
          <a:p>
            <a:br>
              <a:rPr lang="et-EE" sz="1100" b="1" dirty="0"/>
            </a:br>
            <a:r>
              <a:rPr lang="et-EE" sz="1100" b="1" dirty="0" err="1"/>
              <a:t>Foundations</a:t>
            </a:r>
            <a:endParaRPr lang="et-EE" sz="1100" b="1" dirty="0"/>
          </a:p>
          <a:p>
            <a:r>
              <a:rPr lang="et-EE" sz="1100" b="1" dirty="0" err="1"/>
              <a:t>Estonia’s</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is</a:t>
            </a:r>
            <a:r>
              <a:rPr lang="et-EE" sz="1100" b="1" dirty="0"/>
              <a:t> </a:t>
            </a:r>
            <a:r>
              <a:rPr lang="et-EE" sz="1100" b="1" dirty="0" err="1"/>
              <a:t>built</a:t>
            </a:r>
            <a:r>
              <a:rPr lang="et-EE" sz="1100" b="1" dirty="0"/>
              <a:t> on trust, </a:t>
            </a:r>
            <a:r>
              <a:rPr lang="et-EE" sz="1100" b="1" dirty="0" err="1"/>
              <a:t>public</a:t>
            </a:r>
            <a:r>
              <a:rPr lang="et-EE" sz="1100" b="1" dirty="0"/>
              <a:t> </a:t>
            </a:r>
            <a:r>
              <a:rPr lang="et-EE" sz="1100" b="1" dirty="0" err="1"/>
              <a:t>oversight</a:t>
            </a:r>
            <a:r>
              <a:rPr lang="et-EE" sz="1100" b="1" dirty="0"/>
              <a:t> of </a:t>
            </a:r>
            <a:r>
              <a:rPr lang="et-EE" sz="1100" b="1" dirty="0" err="1"/>
              <a:t>data</a:t>
            </a:r>
            <a:r>
              <a:rPr lang="et-EE" sz="1100" b="1" dirty="0"/>
              <a:t> </a:t>
            </a:r>
            <a:r>
              <a:rPr lang="et-EE" sz="1100" b="1" dirty="0" err="1"/>
              <a:t>use</a:t>
            </a:r>
            <a:r>
              <a:rPr lang="et-EE" sz="1100" b="1" dirty="0"/>
              <a:t>, </a:t>
            </a:r>
            <a:r>
              <a:rPr lang="et-EE" sz="1100" b="1" dirty="0" err="1"/>
              <a:t>cooperation</a:t>
            </a:r>
            <a:r>
              <a:rPr lang="et-EE" sz="1100" b="1" dirty="0"/>
              <a:t>, </a:t>
            </a:r>
            <a:r>
              <a:rPr lang="et-EE" sz="1100" b="1" dirty="0" err="1"/>
              <a:t>openness</a:t>
            </a:r>
            <a:r>
              <a:rPr lang="et-EE" sz="1100" b="1" dirty="0"/>
              <a:t>, </a:t>
            </a:r>
            <a:r>
              <a:rPr lang="et-EE" sz="1100" b="1" dirty="0" err="1"/>
              <a:t>strong</a:t>
            </a:r>
            <a:r>
              <a:rPr lang="et-EE" sz="1100" b="1" dirty="0"/>
              <a:t> </a:t>
            </a:r>
            <a:r>
              <a:rPr lang="et-EE" sz="1100" b="1" dirty="0" err="1"/>
              <a:t>data</a:t>
            </a:r>
            <a:r>
              <a:rPr lang="et-EE" sz="1100" b="1" dirty="0"/>
              <a:t> </a:t>
            </a:r>
            <a:r>
              <a:rPr lang="et-EE" sz="1100" b="1" dirty="0" err="1"/>
              <a:t>literacy</a:t>
            </a:r>
            <a:r>
              <a:rPr lang="et-EE" sz="1100" b="1" dirty="0"/>
              <a:t>, </a:t>
            </a:r>
            <a:r>
              <a:rPr lang="et-EE" sz="1100" b="1" dirty="0" err="1"/>
              <a:t>widely</a:t>
            </a:r>
            <a:r>
              <a:rPr lang="et-EE" sz="1100" b="1" dirty="0"/>
              <a:t> </a:t>
            </a:r>
            <a:r>
              <a:rPr lang="et-EE" sz="1100" b="1" dirty="0" err="1"/>
              <a:t>adopted</a:t>
            </a:r>
            <a:r>
              <a:rPr lang="et-EE" sz="1100" b="1" dirty="0"/>
              <a:t> </a:t>
            </a:r>
            <a:r>
              <a:rPr lang="et-EE" sz="1100" b="1" dirty="0" err="1"/>
              <a:t>digital</a:t>
            </a:r>
            <a:r>
              <a:rPr lang="et-EE" sz="1100" b="1" dirty="0"/>
              <a:t> </a:t>
            </a:r>
            <a:r>
              <a:rPr lang="et-EE" sz="1100" b="1" dirty="0" err="1"/>
              <a:t>skills</a:t>
            </a:r>
            <a:r>
              <a:rPr lang="et-EE" sz="1100" b="1" dirty="0"/>
              <a:t>, and </a:t>
            </a:r>
            <a:r>
              <a:rPr lang="et-EE" sz="1100" b="1" dirty="0" err="1"/>
              <a:t>top-level</a:t>
            </a:r>
            <a:r>
              <a:rPr lang="et-EE" sz="1100" b="1" dirty="0"/>
              <a:t> </a:t>
            </a:r>
            <a:r>
              <a:rPr lang="et-EE" sz="1100" b="1" dirty="0" err="1"/>
              <a:t>digital</a:t>
            </a:r>
            <a:r>
              <a:rPr lang="et-EE" sz="1100" b="1" dirty="0"/>
              <a:t> </a:t>
            </a:r>
            <a:r>
              <a:rPr lang="et-EE" sz="1100" b="1" dirty="0" err="1"/>
              <a:t>expertise</a:t>
            </a:r>
            <a:r>
              <a:rPr lang="et-EE" sz="1100" b="1" dirty="0"/>
              <a:t> in the </a:t>
            </a:r>
            <a:r>
              <a:rPr lang="et-EE" sz="1100" b="1" dirty="0" err="1"/>
              <a:t>public</a:t>
            </a:r>
            <a:r>
              <a:rPr lang="et-EE" sz="1100" b="1" dirty="0"/>
              <a:t> </a:t>
            </a:r>
            <a:r>
              <a:rPr lang="et-EE" sz="1100" b="1" dirty="0" err="1"/>
              <a:t>sector</a:t>
            </a:r>
            <a:r>
              <a:rPr lang="et-EE" sz="1100" b="1" dirty="0"/>
              <a:t>.</a:t>
            </a:r>
            <a:endParaRPr lang="et-EE" sz="1100" dirty="0"/>
          </a:p>
          <a:p>
            <a:pPr marL="0" lvl="0" indent="0" algn="l" rtl="0">
              <a:lnSpc>
                <a:spcPct val="100000"/>
              </a:lnSpc>
              <a:spcBef>
                <a:spcPts val="0"/>
              </a:spcBef>
              <a:spcAft>
                <a:spcPts val="0"/>
              </a:spcAft>
              <a:buClr>
                <a:schemeClr val="dk1"/>
              </a:buClr>
              <a:buSzPts val="1800"/>
              <a:buFont typeface="Times New Roman"/>
              <a:buNone/>
            </a:pPr>
            <a:br>
              <a:rPr lang="et-EE" sz="1100" dirty="0">
                <a:latin typeface="Arial"/>
                <a:ea typeface="Arial"/>
                <a:cs typeface="Arial"/>
                <a:sym typeface="Arial"/>
              </a:rPr>
            </a:br>
            <a:endParaRPr lang="et-EE" sz="1100" dirty="0">
              <a:latin typeface="Arial"/>
              <a:ea typeface="Arial"/>
              <a:cs typeface="Arial"/>
              <a:sym typeface="Arial"/>
            </a:endParaRPr>
          </a:p>
          <a:p>
            <a:pPr marL="0" lvl="0" indent="0" algn="l" rtl="0">
              <a:lnSpc>
                <a:spcPct val="100000"/>
              </a:lnSpc>
              <a:spcBef>
                <a:spcPts val="0"/>
              </a:spcBef>
              <a:spcAft>
                <a:spcPts val="0"/>
              </a:spcAft>
              <a:buClr>
                <a:schemeClr val="dk1"/>
              </a:buClr>
              <a:buSzPts val="1800"/>
              <a:buFont typeface="Times New Roman"/>
              <a:buNone/>
            </a:pPr>
            <a:r>
              <a:rPr lang="et-EE" sz="1100" dirty="0">
                <a:latin typeface="Arial"/>
                <a:ea typeface="Arial"/>
                <a:cs typeface="Arial"/>
                <a:sym typeface="Arial"/>
              </a:rPr>
              <a:t>M</a:t>
            </a:r>
            <a:r>
              <a:rPr lang="en-US" sz="1100" dirty="0" err="1">
                <a:latin typeface="Arial"/>
                <a:ea typeface="Arial"/>
                <a:cs typeface="Arial"/>
                <a:sym typeface="Arial"/>
              </a:rPr>
              <a:t>ain</a:t>
            </a:r>
            <a:r>
              <a:rPr lang="en-US" sz="1100" dirty="0">
                <a:latin typeface="Arial"/>
                <a:ea typeface="Arial"/>
                <a:cs typeface="Arial"/>
                <a:sym typeface="Arial"/>
              </a:rPr>
              <a:t> topics and objectives of the Digital Agenda 203</a:t>
            </a:r>
            <a:r>
              <a:rPr lang="et-EE" sz="1100" dirty="0">
                <a:latin typeface="Arial"/>
                <a:ea typeface="Arial"/>
                <a:cs typeface="Arial"/>
                <a:sym typeface="Arial"/>
              </a:rPr>
              <a:t>5</a:t>
            </a:r>
            <a:r>
              <a:rPr lang="en-US" sz="1100" dirty="0">
                <a:latin typeface="Arial"/>
                <a:ea typeface="Arial"/>
                <a:cs typeface="Arial"/>
                <a:sym typeface="Arial"/>
              </a:rPr>
              <a:t>:</a:t>
            </a:r>
          </a:p>
          <a:p>
            <a:pPr marL="0" lvl="0" indent="0" algn="l" rtl="0">
              <a:lnSpc>
                <a:spcPct val="100000"/>
              </a:lnSpc>
              <a:spcBef>
                <a:spcPts val="0"/>
              </a:spcBef>
              <a:spcAft>
                <a:spcPts val="0"/>
              </a:spcAft>
              <a:buClr>
                <a:schemeClr val="dk1"/>
              </a:buClr>
              <a:buSzPts val="1800"/>
              <a:buFont typeface="Calibri"/>
              <a:buNone/>
            </a:pPr>
            <a:endParaRPr lang="et-EE" sz="1100" dirty="0">
              <a:latin typeface="Arial"/>
              <a:ea typeface="Arial"/>
              <a:cs typeface="Arial"/>
              <a:sym typeface="Arial"/>
            </a:endParaRPr>
          </a:p>
          <a:p>
            <a:r>
              <a:rPr lang="et-EE" sz="1100" b="1" dirty="0"/>
              <a:t>1. A </a:t>
            </a:r>
            <a:r>
              <a:rPr lang="et-EE" sz="1100" b="1" dirty="0" err="1"/>
              <a:t>secure</a:t>
            </a:r>
            <a:r>
              <a:rPr lang="et-EE" sz="1100" b="1" dirty="0"/>
              <a:t>, </a:t>
            </a:r>
            <a:r>
              <a:rPr lang="et-EE" sz="1100" b="1" dirty="0" err="1"/>
              <a:t>personalised</a:t>
            </a:r>
            <a:r>
              <a:rPr lang="et-EE" sz="1100" b="1" dirty="0"/>
              <a:t>, AI-agent-</a:t>
            </a:r>
            <a:r>
              <a:rPr lang="et-EE" sz="1100" b="1" dirty="0" err="1"/>
              <a:t>powered</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that</a:t>
            </a:r>
            <a:r>
              <a:rPr lang="et-EE" sz="1100" b="1" dirty="0"/>
              <a:t> </a:t>
            </a:r>
            <a:r>
              <a:rPr lang="et-EE" sz="1100" b="1" dirty="0" err="1"/>
              <a:t>safeguards</a:t>
            </a:r>
            <a:r>
              <a:rPr lang="et-EE" sz="1100" b="1" dirty="0"/>
              <a:t> </a:t>
            </a:r>
            <a:r>
              <a:rPr lang="et-EE" sz="1100" b="1" dirty="0" err="1"/>
              <a:t>freedoms</a:t>
            </a:r>
            <a:endParaRPr lang="et-EE" sz="1100" b="1" dirty="0"/>
          </a:p>
          <a:p>
            <a:r>
              <a:rPr lang="et-EE" sz="1100" dirty="0" err="1"/>
              <a:t>Estonia’s</a:t>
            </a:r>
            <a:r>
              <a:rPr lang="et-EE" sz="1100" dirty="0"/>
              <a:t> </a:t>
            </a:r>
            <a:r>
              <a:rPr lang="et-EE" sz="1100" dirty="0" err="1"/>
              <a:t>public</a:t>
            </a:r>
            <a:r>
              <a:rPr lang="et-EE" sz="1100" dirty="0"/>
              <a:t> </a:t>
            </a:r>
            <a:r>
              <a:rPr lang="et-EE" sz="1100" dirty="0" err="1"/>
              <a:t>services</a:t>
            </a:r>
            <a:r>
              <a:rPr lang="et-EE" sz="1100" dirty="0"/>
              <a:t> are </a:t>
            </a:r>
            <a:r>
              <a:rPr lang="et-EE" sz="1100" dirty="0" err="1"/>
              <a:t>secure</a:t>
            </a:r>
            <a:r>
              <a:rPr lang="et-EE" sz="1100" dirty="0"/>
              <a:t>, </a:t>
            </a:r>
            <a:r>
              <a:rPr lang="et-EE" sz="1100" dirty="0" err="1"/>
              <a:t>personalised</a:t>
            </a:r>
            <a:r>
              <a:rPr lang="et-EE" sz="1100" dirty="0"/>
              <a:t>, </a:t>
            </a:r>
            <a:r>
              <a:rPr lang="et-EE" sz="1100" dirty="0" err="1"/>
              <a:t>proactive</a:t>
            </a:r>
            <a:r>
              <a:rPr lang="et-EE" sz="1100" dirty="0"/>
              <a:t> and </a:t>
            </a:r>
            <a:r>
              <a:rPr lang="et-EE" sz="1100" dirty="0" err="1"/>
              <a:t>based</a:t>
            </a:r>
            <a:r>
              <a:rPr lang="et-EE" sz="1100" dirty="0"/>
              <a:t> on </a:t>
            </a:r>
            <a:r>
              <a:rPr lang="et-EE" sz="1100" dirty="0" err="1"/>
              <a:t>life</a:t>
            </a:r>
            <a:r>
              <a:rPr lang="et-EE" sz="1100" dirty="0"/>
              <a:t> </a:t>
            </a:r>
            <a:r>
              <a:rPr lang="et-EE" sz="1100" dirty="0" err="1"/>
              <a:t>or</a:t>
            </a:r>
            <a:r>
              <a:rPr lang="et-EE" sz="1100" dirty="0"/>
              <a:t> </a:t>
            </a:r>
            <a:r>
              <a:rPr lang="et-EE" sz="1100" dirty="0" err="1"/>
              <a:t>business</a:t>
            </a:r>
            <a:r>
              <a:rPr lang="et-EE" sz="1100" dirty="0"/>
              <a:t> </a:t>
            </a:r>
            <a:r>
              <a:rPr lang="et-EE" sz="1100" dirty="0" err="1"/>
              <a:t>events</a:t>
            </a:r>
            <a:r>
              <a:rPr lang="et-EE" sz="1100" dirty="0"/>
              <a:t>. </a:t>
            </a:r>
            <a:r>
              <a:rPr lang="et-EE" sz="1100" dirty="0" err="1"/>
              <a:t>Effective</a:t>
            </a:r>
            <a:r>
              <a:rPr lang="et-EE" sz="1100" dirty="0"/>
              <a:t> </a:t>
            </a:r>
            <a:r>
              <a:rPr lang="et-EE" sz="1100" dirty="0" err="1"/>
              <a:t>data</a:t>
            </a:r>
            <a:r>
              <a:rPr lang="et-EE" sz="1100" dirty="0"/>
              <a:t> </a:t>
            </a:r>
            <a:r>
              <a:rPr lang="et-EE" sz="1100" dirty="0" err="1"/>
              <a:t>governance</a:t>
            </a:r>
            <a:r>
              <a:rPr lang="et-EE" sz="1100" dirty="0"/>
              <a:t>, </a:t>
            </a:r>
            <a:r>
              <a:rPr lang="et-EE" sz="1100" dirty="0" err="1"/>
              <a:t>coordinated</a:t>
            </a:r>
            <a:r>
              <a:rPr lang="et-EE" sz="1100" dirty="0"/>
              <a:t> ICT </a:t>
            </a:r>
            <a:r>
              <a:rPr lang="et-EE" sz="1100" dirty="0" err="1"/>
              <a:t>management</a:t>
            </a:r>
            <a:r>
              <a:rPr lang="et-EE" sz="1100" dirty="0"/>
              <a:t>, </a:t>
            </a:r>
            <a:r>
              <a:rPr lang="et-EE" sz="1100" dirty="0" err="1"/>
              <a:t>resilient</a:t>
            </a:r>
            <a:r>
              <a:rPr lang="et-EE" sz="1100" dirty="0"/>
              <a:t> </a:t>
            </a:r>
            <a:r>
              <a:rPr lang="et-EE" sz="1100" dirty="0" err="1"/>
              <a:t>infrastructure</a:t>
            </a:r>
            <a:r>
              <a:rPr lang="et-EE" sz="1100" dirty="0"/>
              <a:t> and a </a:t>
            </a:r>
            <a:r>
              <a:rPr lang="et-EE" sz="1100" dirty="0" err="1"/>
              <a:t>legal</a:t>
            </a:r>
            <a:r>
              <a:rPr lang="et-EE" sz="1100" dirty="0"/>
              <a:t> </a:t>
            </a:r>
            <a:r>
              <a:rPr lang="et-EE" sz="1100" dirty="0" err="1"/>
              <a:t>framework</a:t>
            </a:r>
            <a:r>
              <a:rPr lang="et-EE" sz="1100" dirty="0"/>
              <a:t> </a:t>
            </a:r>
            <a:r>
              <a:rPr lang="et-EE" sz="1100" dirty="0" err="1"/>
              <a:t>that</a:t>
            </a:r>
            <a:r>
              <a:rPr lang="et-EE" sz="1100" dirty="0"/>
              <a:t> </a:t>
            </a:r>
            <a:r>
              <a:rPr lang="et-EE" sz="1100" dirty="0" err="1"/>
              <a:t>protects</a:t>
            </a:r>
            <a:r>
              <a:rPr lang="et-EE" sz="1100" dirty="0"/>
              <a:t> </a:t>
            </a:r>
            <a:r>
              <a:rPr lang="et-EE" sz="1100" dirty="0" err="1"/>
              <a:t>individual</a:t>
            </a:r>
            <a:r>
              <a:rPr lang="et-EE" sz="1100" dirty="0"/>
              <a:t> </a:t>
            </a:r>
            <a:r>
              <a:rPr lang="et-EE" sz="1100" dirty="0" err="1"/>
              <a:t>freedoms</a:t>
            </a:r>
            <a:r>
              <a:rPr lang="et-EE" sz="1100" dirty="0"/>
              <a:t> </a:t>
            </a:r>
            <a:r>
              <a:rPr lang="et-EE" sz="1100" dirty="0" err="1"/>
              <a:t>support</a:t>
            </a:r>
            <a:r>
              <a:rPr lang="et-EE" sz="1100" dirty="0"/>
              <a:t> the </a:t>
            </a:r>
            <a:r>
              <a:rPr lang="et-EE" sz="1100" dirty="0" err="1"/>
              <a:t>digital</a:t>
            </a:r>
            <a:r>
              <a:rPr lang="et-EE" sz="1100" dirty="0"/>
              <a:t> </a:t>
            </a:r>
            <a:r>
              <a:rPr lang="et-EE" sz="1100" dirty="0" err="1"/>
              <a:t>state</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Seamless</a:t>
            </a:r>
            <a:r>
              <a:rPr lang="et-EE" sz="1100" dirty="0"/>
              <a:t>, </a:t>
            </a:r>
            <a:r>
              <a:rPr lang="et-EE" sz="1100" dirty="0" err="1"/>
              <a:t>accessible</a:t>
            </a:r>
            <a:r>
              <a:rPr lang="et-EE" sz="1100" dirty="0"/>
              <a:t> and </a:t>
            </a:r>
            <a:r>
              <a:rPr lang="et-EE" sz="1100" dirty="0" err="1"/>
              <a:t>proactive</a:t>
            </a:r>
            <a:r>
              <a:rPr lang="et-EE" sz="1100" dirty="0"/>
              <a:t> </a:t>
            </a:r>
            <a:r>
              <a:rPr lang="et-EE" sz="1100" dirty="0" err="1"/>
              <a:t>services</a:t>
            </a:r>
            <a:r>
              <a:rPr lang="et-EE" sz="1100" dirty="0"/>
              <a:t> </a:t>
            </a:r>
            <a:r>
              <a:rPr lang="et-EE" sz="1100" dirty="0" err="1"/>
              <a:t>across</a:t>
            </a:r>
            <a:r>
              <a:rPr lang="et-EE" sz="1100" dirty="0"/>
              <a:t> </a:t>
            </a:r>
            <a:r>
              <a:rPr lang="et-EE" sz="1100" dirty="0" err="1"/>
              <a:t>institutional</a:t>
            </a:r>
            <a:r>
              <a:rPr lang="et-EE" sz="1100" dirty="0"/>
              <a:t> and </a:t>
            </a:r>
            <a:r>
              <a:rPr lang="et-EE" sz="1100" dirty="0" err="1"/>
              <a:t>national</a:t>
            </a:r>
            <a:r>
              <a:rPr lang="et-EE" sz="1100" dirty="0"/>
              <a:t> </a:t>
            </a:r>
            <a:r>
              <a:rPr lang="et-EE" sz="1100" dirty="0" err="1"/>
              <a:t>boundaries</a:t>
            </a:r>
            <a:r>
              <a:rPr lang="et-EE" sz="1100" dirty="0"/>
              <a:t>. </a:t>
            </a:r>
          </a:p>
          <a:p>
            <a:pPr lvl="0"/>
            <a:r>
              <a:rPr lang="et-EE" sz="1100" dirty="0" err="1"/>
              <a:t>Secure</a:t>
            </a:r>
            <a:r>
              <a:rPr lang="et-EE" sz="1100" dirty="0"/>
              <a:t>, </a:t>
            </a:r>
            <a:r>
              <a:rPr lang="et-EE" sz="1100" dirty="0" err="1"/>
              <a:t>reliable</a:t>
            </a:r>
            <a:r>
              <a:rPr lang="et-EE" sz="1100" dirty="0"/>
              <a:t> and </a:t>
            </a:r>
            <a:r>
              <a:rPr lang="et-EE" sz="1100" dirty="0" err="1"/>
              <a:t>cost-effective</a:t>
            </a:r>
            <a:r>
              <a:rPr lang="et-EE" sz="1100" dirty="0"/>
              <a:t> </a:t>
            </a:r>
            <a:r>
              <a:rPr lang="et-EE" sz="1100" dirty="0" err="1"/>
              <a:t>services</a:t>
            </a:r>
            <a:r>
              <a:rPr lang="et-EE" sz="1100" dirty="0"/>
              <a:t> </a:t>
            </a:r>
            <a:r>
              <a:rPr lang="et-EE" sz="1100" dirty="0" err="1"/>
              <a:t>with</a:t>
            </a:r>
            <a:r>
              <a:rPr lang="et-EE" sz="1100" dirty="0"/>
              <a:t> minimal </a:t>
            </a:r>
            <a:r>
              <a:rPr lang="et-EE" sz="1100" dirty="0" err="1"/>
              <a:t>administrative</a:t>
            </a:r>
            <a:r>
              <a:rPr lang="et-EE" sz="1100" dirty="0"/>
              <a:t> </a:t>
            </a:r>
            <a:r>
              <a:rPr lang="et-EE" sz="1100" dirty="0" err="1"/>
              <a:t>burden</a:t>
            </a:r>
            <a:r>
              <a:rPr lang="et-EE" sz="1100" dirty="0"/>
              <a:t>. </a:t>
            </a:r>
          </a:p>
          <a:p>
            <a:pPr lvl="0"/>
            <a:r>
              <a:rPr lang="et-EE" sz="1100" dirty="0" err="1"/>
              <a:t>Strategically</a:t>
            </a:r>
            <a:r>
              <a:rPr lang="et-EE" sz="1100" dirty="0"/>
              <a:t> </a:t>
            </a:r>
            <a:r>
              <a:rPr lang="et-EE" sz="1100" dirty="0" err="1"/>
              <a:t>managed</a:t>
            </a:r>
            <a:r>
              <a:rPr lang="et-EE" sz="1100" dirty="0"/>
              <a:t> and </a:t>
            </a:r>
            <a:r>
              <a:rPr lang="et-EE" sz="1100" dirty="0" err="1"/>
              <a:t>measurable</a:t>
            </a:r>
            <a:r>
              <a:rPr lang="et-EE" sz="1100" dirty="0"/>
              <a:t> </a:t>
            </a:r>
            <a:r>
              <a:rPr lang="et-EE" sz="1100" dirty="0" err="1"/>
              <a:t>digital</a:t>
            </a:r>
            <a:r>
              <a:rPr lang="et-EE" sz="1100" dirty="0"/>
              <a:t> </a:t>
            </a:r>
            <a:r>
              <a:rPr lang="et-EE" sz="1100" dirty="0" err="1"/>
              <a:t>government</a:t>
            </a:r>
            <a:r>
              <a:rPr lang="et-EE" sz="1100" dirty="0"/>
              <a:t> </a:t>
            </a:r>
            <a:r>
              <a:rPr lang="et-EE" sz="1100" dirty="0" err="1"/>
              <a:t>development</a:t>
            </a:r>
            <a:r>
              <a:rPr lang="et-EE" sz="1100" dirty="0"/>
              <a:t>. </a:t>
            </a:r>
          </a:p>
          <a:p>
            <a:pPr lvl="0"/>
            <a:r>
              <a:rPr lang="et-EE" sz="1100" dirty="0" err="1"/>
              <a:t>Continuous</a:t>
            </a:r>
            <a:r>
              <a:rPr lang="et-EE" sz="1100" dirty="0"/>
              <a:t> </a:t>
            </a:r>
            <a:r>
              <a:rPr lang="et-EE" sz="1100" dirty="0" err="1"/>
              <a:t>development</a:t>
            </a:r>
            <a:r>
              <a:rPr lang="et-EE" sz="1100" dirty="0"/>
              <a:t> of </a:t>
            </a:r>
            <a:r>
              <a:rPr lang="et-EE" sz="1100" dirty="0" err="1"/>
              <a:t>digital</a:t>
            </a:r>
            <a:r>
              <a:rPr lang="et-EE" sz="1100" dirty="0"/>
              <a:t>, </a:t>
            </a:r>
            <a:r>
              <a:rPr lang="et-EE" sz="1100" dirty="0" err="1"/>
              <a:t>data</a:t>
            </a:r>
            <a:r>
              <a:rPr lang="et-EE" sz="1100" dirty="0"/>
              <a:t>, AI and </a:t>
            </a:r>
            <a:r>
              <a:rPr lang="et-EE" sz="1100" dirty="0" err="1"/>
              <a:t>cybersecurity</a:t>
            </a:r>
            <a:r>
              <a:rPr lang="et-EE" sz="1100" dirty="0"/>
              <a:t> </a:t>
            </a:r>
            <a:r>
              <a:rPr lang="et-EE" sz="1100" dirty="0" err="1"/>
              <a:t>skills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Zero</a:t>
            </a:r>
            <a:r>
              <a:rPr lang="et-EE" sz="1100" b="1" dirty="0"/>
              <a:t> </a:t>
            </a:r>
            <a:r>
              <a:rPr lang="et-EE" sz="1100" b="1" dirty="0" err="1"/>
              <a:t>Bureaucracy</a:t>
            </a:r>
            <a:r>
              <a:rPr lang="et-EE" sz="1100" b="1" dirty="0"/>
              <a:t>”</a:t>
            </a:r>
            <a:endParaRPr lang="et-EE" sz="1100" dirty="0"/>
          </a:p>
          <a:p>
            <a:r>
              <a:rPr lang="et-EE" sz="1100" dirty="0"/>
              <a:t>In 2035, Epp </a:t>
            </a:r>
            <a:r>
              <a:rPr lang="et-EE" sz="1100" dirty="0" err="1"/>
              <a:t>tells</a:t>
            </a:r>
            <a:r>
              <a:rPr lang="et-EE" sz="1100" dirty="0"/>
              <a:t> </a:t>
            </a:r>
            <a:r>
              <a:rPr lang="et-EE" sz="1100" dirty="0" err="1"/>
              <a:t>her</a:t>
            </a:r>
            <a:r>
              <a:rPr lang="et-EE" sz="1100" dirty="0"/>
              <a:t> </a:t>
            </a:r>
            <a:r>
              <a:rPr lang="et-EE" sz="1100" dirty="0" err="1"/>
              <a:t>eID</a:t>
            </a:r>
            <a:r>
              <a:rPr lang="et-EE" sz="1100" dirty="0"/>
              <a:t> </a:t>
            </a:r>
            <a:r>
              <a:rPr lang="et-EE" sz="1100" dirty="0" err="1"/>
              <a:t>assistant</a:t>
            </a:r>
            <a:r>
              <a:rPr lang="et-EE" sz="1100" dirty="0"/>
              <a:t> </a:t>
            </a:r>
            <a:r>
              <a:rPr lang="et-EE" sz="1100" dirty="0" err="1"/>
              <a:t>that</a:t>
            </a:r>
            <a:r>
              <a:rPr lang="et-EE" sz="1100" dirty="0"/>
              <a:t> </a:t>
            </a:r>
            <a:r>
              <a:rPr lang="et-EE" sz="1100" dirty="0" err="1"/>
              <a:t>her</a:t>
            </a:r>
            <a:r>
              <a:rPr lang="et-EE" sz="1100" dirty="0"/>
              <a:t> </a:t>
            </a:r>
            <a:r>
              <a:rPr lang="et-EE" sz="1100" dirty="0" err="1"/>
              <a:t>family</a:t>
            </a:r>
            <a:r>
              <a:rPr lang="et-EE" sz="1100" dirty="0"/>
              <a:t> </a:t>
            </a:r>
            <a:r>
              <a:rPr lang="et-EE" sz="1100" dirty="0" err="1"/>
              <a:t>is</a:t>
            </a:r>
            <a:r>
              <a:rPr lang="et-EE" sz="1100" dirty="0"/>
              <a:t> </a:t>
            </a:r>
            <a:r>
              <a:rPr lang="et-EE" sz="1100" dirty="0" err="1"/>
              <a:t>moving</a:t>
            </a:r>
            <a:r>
              <a:rPr lang="et-EE" sz="1100" dirty="0"/>
              <a:t> to Saaremaa. </a:t>
            </a:r>
            <a:r>
              <a:rPr lang="et-EE" sz="1100" dirty="0" err="1"/>
              <a:t>With</a:t>
            </a:r>
            <a:r>
              <a:rPr lang="et-EE" sz="1100" dirty="0"/>
              <a:t> </a:t>
            </a:r>
            <a:r>
              <a:rPr lang="et-EE" sz="1100" dirty="0" err="1"/>
              <a:t>her</a:t>
            </a:r>
            <a:r>
              <a:rPr lang="et-EE" sz="1100" dirty="0"/>
              <a:t> </a:t>
            </a:r>
            <a:r>
              <a:rPr lang="et-EE" sz="1100" dirty="0" err="1"/>
              <a:t>authorisation</a:t>
            </a:r>
            <a:r>
              <a:rPr lang="et-EE" sz="1100" dirty="0"/>
              <a:t>, the </a:t>
            </a:r>
            <a:r>
              <a:rPr lang="et-EE" sz="1100" dirty="0" err="1"/>
              <a:t>system</a:t>
            </a:r>
            <a:r>
              <a:rPr lang="et-EE" sz="1100" dirty="0"/>
              <a:t> </a:t>
            </a:r>
            <a:r>
              <a:rPr lang="et-EE" sz="1100" dirty="0" err="1"/>
              <a:t>securely</a:t>
            </a:r>
            <a:r>
              <a:rPr lang="et-EE" sz="1100" dirty="0"/>
              <a:t> </a:t>
            </a:r>
            <a:r>
              <a:rPr lang="et-EE" sz="1100" dirty="0" err="1"/>
              <a:t>coordinates</a:t>
            </a:r>
            <a:r>
              <a:rPr lang="et-EE" sz="1100" dirty="0"/>
              <a:t> </a:t>
            </a:r>
            <a:r>
              <a:rPr lang="et-EE" sz="1100" dirty="0" err="1"/>
              <a:t>changes</a:t>
            </a:r>
            <a:r>
              <a:rPr lang="et-EE" sz="1100" dirty="0"/>
              <a:t> </a:t>
            </a:r>
            <a:r>
              <a:rPr lang="et-EE" sz="1100" dirty="0" err="1"/>
              <a:t>across</a:t>
            </a:r>
            <a:r>
              <a:rPr lang="et-EE" sz="1100" dirty="0"/>
              <a:t> </a:t>
            </a:r>
            <a:r>
              <a:rPr lang="et-EE" sz="1100" dirty="0" err="1"/>
              <a:t>registers</a:t>
            </a:r>
            <a:r>
              <a:rPr lang="et-EE" sz="1100" dirty="0"/>
              <a:t>, </a:t>
            </a:r>
            <a:r>
              <a:rPr lang="et-EE" sz="1100" dirty="0" err="1"/>
              <a:t>local</a:t>
            </a:r>
            <a:r>
              <a:rPr lang="et-EE" sz="1100" dirty="0"/>
              <a:t> </a:t>
            </a:r>
            <a:r>
              <a:rPr lang="et-EE" sz="1100" dirty="0" err="1"/>
              <a:t>authorities</a:t>
            </a:r>
            <a:r>
              <a:rPr lang="et-EE" sz="1100" dirty="0"/>
              <a:t>, </a:t>
            </a:r>
            <a:r>
              <a:rPr lang="et-EE" sz="1100" dirty="0" err="1"/>
              <a:t>schools</a:t>
            </a:r>
            <a:r>
              <a:rPr lang="et-EE" sz="1100" dirty="0"/>
              <a:t> and </a:t>
            </a:r>
            <a:r>
              <a:rPr lang="et-EE" sz="1100" dirty="0" err="1"/>
              <a:t>tax</a:t>
            </a:r>
            <a:r>
              <a:rPr lang="et-EE" sz="1100" dirty="0"/>
              <a:t> </a:t>
            </a:r>
            <a:r>
              <a:rPr lang="et-EE" sz="1100" dirty="0" err="1"/>
              <a:t>systems</a:t>
            </a:r>
            <a:r>
              <a:rPr lang="et-EE" sz="1100" dirty="0"/>
              <a:t>. Relevant </a:t>
            </a:r>
            <a:r>
              <a:rPr lang="et-EE" sz="1100" dirty="0" err="1"/>
              <a:t>information</a:t>
            </a:r>
            <a:r>
              <a:rPr lang="et-EE" sz="1100" dirty="0"/>
              <a:t> and </a:t>
            </a:r>
            <a:r>
              <a:rPr lang="et-EE" sz="1100" dirty="0" err="1"/>
              <a:t>personalised</a:t>
            </a:r>
            <a:r>
              <a:rPr lang="et-EE" sz="1100" dirty="0"/>
              <a:t> </a:t>
            </a:r>
            <a:r>
              <a:rPr lang="et-EE" sz="1100" dirty="0" err="1"/>
              <a:t>service</a:t>
            </a:r>
            <a:r>
              <a:rPr lang="et-EE" sz="1100" dirty="0"/>
              <a:t> </a:t>
            </a:r>
            <a:r>
              <a:rPr lang="et-EE" sz="1100" dirty="0" err="1"/>
              <a:t>offers</a:t>
            </a:r>
            <a:r>
              <a:rPr lang="et-EE" sz="1100" dirty="0"/>
              <a:t> </a:t>
            </a:r>
            <a:r>
              <a:rPr lang="et-EE" sz="1100" dirty="0" err="1"/>
              <a:t>reach</a:t>
            </a:r>
            <a:r>
              <a:rPr lang="et-EE" sz="1100" dirty="0"/>
              <a:t> </a:t>
            </a:r>
            <a:r>
              <a:rPr lang="et-EE" sz="1100" dirty="0" err="1"/>
              <a:t>her</a:t>
            </a:r>
            <a:r>
              <a:rPr lang="et-EE" sz="1100" dirty="0"/>
              <a:t> </a:t>
            </a:r>
            <a:r>
              <a:rPr lang="et-EE" sz="1100" dirty="0" err="1"/>
              <a:t>automatically</a:t>
            </a:r>
            <a:r>
              <a:rPr lang="et-EE" sz="1100" dirty="0"/>
              <a:t>.</a:t>
            </a:r>
          </a:p>
          <a:p>
            <a:br>
              <a:rPr lang="et-EE" sz="1100" b="1" dirty="0"/>
            </a:br>
            <a:br>
              <a:rPr lang="et-EE" sz="1100" b="1" dirty="0"/>
            </a:br>
            <a:r>
              <a:rPr lang="et-EE" sz="1100" b="1" dirty="0" err="1"/>
              <a:t>Objective</a:t>
            </a:r>
            <a:r>
              <a:rPr lang="et-EE" sz="1100" b="1" dirty="0"/>
              <a:t> 2. The </a:t>
            </a:r>
            <a:r>
              <a:rPr lang="et-EE" sz="1100" b="1" dirty="0" err="1"/>
              <a:t>world’s</a:t>
            </a:r>
            <a:r>
              <a:rPr lang="et-EE" sz="1100" b="1" dirty="0"/>
              <a:t> </a:t>
            </a:r>
            <a:r>
              <a:rPr lang="et-EE" sz="1100" b="1" dirty="0" err="1"/>
              <a:t>freest</a:t>
            </a:r>
            <a:r>
              <a:rPr lang="et-EE" sz="1100" b="1" dirty="0"/>
              <a:t> and </a:t>
            </a:r>
            <a:r>
              <a:rPr lang="et-EE" sz="1100" b="1" dirty="0" err="1"/>
              <a:t>most</a:t>
            </a:r>
            <a:r>
              <a:rPr lang="et-EE" sz="1100" b="1" dirty="0"/>
              <a:t> </a:t>
            </a:r>
            <a:r>
              <a:rPr lang="et-EE" sz="1100" b="1" dirty="0" err="1"/>
              <a:t>autonomous</a:t>
            </a:r>
            <a:r>
              <a:rPr lang="et-EE" sz="1100" b="1" dirty="0"/>
              <a:t> AI-</a:t>
            </a:r>
            <a:r>
              <a:rPr lang="et-EE" sz="1100" b="1" dirty="0" err="1"/>
              <a:t>enabled</a:t>
            </a:r>
            <a:r>
              <a:rPr lang="et-EE" sz="1100" b="1" dirty="0"/>
              <a:t> </a:t>
            </a:r>
            <a:r>
              <a:rPr lang="et-EE" sz="1100" b="1" dirty="0" err="1"/>
              <a:t>state</a:t>
            </a:r>
            <a:r>
              <a:rPr lang="et-EE" sz="1100" b="1" dirty="0"/>
              <a:t>, </a:t>
            </a:r>
            <a:r>
              <a:rPr lang="et-EE" sz="1100" b="1" dirty="0" err="1"/>
              <a:t>controlled</a:t>
            </a:r>
            <a:r>
              <a:rPr lang="et-EE" sz="1100" b="1" dirty="0"/>
              <a:t> by </a:t>
            </a:r>
            <a:r>
              <a:rPr lang="et-EE" sz="1100" b="1" dirty="0" err="1"/>
              <a:t>its</a:t>
            </a:r>
            <a:r>
              <a:rPr lang="et-EE" sz="1100" b="1" dirty="0"/>
              <a:t> </a:t>
            </a:r>
            <a:r>
              <a:rPr lang="et-EE" sz="1100" b="1" dirty="0" err="1"/>
              <a:t>people</a:t>
            </a:r>
            <a:endParaRPr lang="et-EE" sz="1100" b="1" dirty="0"/>
          </a:p>
          <a:p>
            <a:r>
              <a:rPr lang="et-EE" sz="1100" dirty="0"/>
              <a:t>Estonia </a:t>
            </a:r>
            <a:r>
              <a:rPr lang="et-EE" sz="1100" dirty="0" err="1"/>
              <a:t>uses</a:t>
            </a:r>
            <a:r>
              <a:rPr lang="et-EE" sz="1100" dirty="0"/>
              <a:t> </a:t>
            </a:r>
            <a:r>
              <a:rPr lang="et-EE" sz="1100" dirty="0" err="1"/>
              <a:t>data</a:t>
            </a:r>
            <a:r>
              <a:rPr lang="et-EE" sz="1100" dirty="0"/>
              <a:t> and AI </a:t>
            </a:r>
            <a:r>
              <a:rPr lang="et-EE" sz="1100" dirty="0" err="1"/>
              <a:t>securely</a:t>
            </a:r>
            <a:r>
              <a:rPr lang="et-EE" sz="1100" dirty="0"/>
              <a:t> and </a:t>
            </a:r>
            <a:r>
              <a:rPr lang="et-EE" sz="1100" dirty="0" err="1"/>
              <a:t>transparently</a:t>
            </a:r>
            <a:r>
              <a:rPr lang="et-EE" sz="1100" dirty="0"/>
              <a:t> </a:t>
            </a:r>
            <a:r>
              <a:rPr lang="et-EE" sz="1100" dirty="0" err="1"/>
              <a:t>across</a:t>
            </a:r>
            <a:r>
              <a:rPr lang="et-EE" sz="1100" dirty="0"/>
              <a:t> all </a:t>
            </a:r>
            <a:r>
              <a:rPr lang="et-EE" sz="1100" dirty="0" err="1"/>
              <a:t>sectors</a:t>
            </a:r>
            <a:r>
              <a:rPr lang="et-EE" sz="1100" dirty="0"/>
              <a:t>. </a:t>
            </a:r>
            <a:r>
              <a:rPr lang="et-EE" sz="1100" dirty="0" err="1"/>
              <a:t>Individuals</a:t>
            </a:r>
            <a:r>
              <a:rPr lang="et-EE" sz="1100" dirty="0"/>
              <a:t> </a:t>
            </a:r>
            <a:r>
              <a:rPr lang="et-EE" sz="1100" dirty="0" err="1"/>
              <a:t>retain</a:t>
            </a:r>
            <a:r>
              <a:rPr lang="et-EE" sz="1100" dirty="0"/>
              <a:t> </a:t>
            </a:r>
            <a:r>
              <a:rPr lang="et-EE" sz="1100" dirty="0" err="1"/>
              <a:t>control</a:t>
            </a:r>
            <a:r>
              <a:rPr lang="et-EE" sz="1100" dirty="0"/>
              <a:t> </a:t>
            </a:r>
            <a:r>
              <a:rPr lang="et-EE" sz="1100" dirty="0" err="1"/>
              <a:t>over</a:t>
            </a:r>
            <a:r>
              <a:rPr lang="et-EE" sz="1100" dirty="0"/>
              <a:t> </a:t>
            </a:r>
            <a:r>
              <a:rPr lang="et-EE" sz="1100" dirty="0" err="1"/>
              <a:t>their</a:t>
            </a:r>
            <a:r>
              <a:rPr lang="et-EE" sz="1100" dirty="0"/>
              <a:t> </a:t>
            </a:r>
            <a:r>
              <a:rPr lang="et-EE" sz="1100" dirty="0" err="1"/>
              <a:t>data</a:t>
            </a:r>
            <a:r>
              <a:rPr lang="et-EE" sz="1100" dirty="0"/>
              <a:t>, </a:t>
            </a:r>
            <a:r>
              <a:rPr lang="et-EE" sz="1100" dirty="0" err="1"/>
              <a:t>while</a:t>
            </a:r>
            <a:r>
              <a:rPr lang="et-EE" sz="1100" dirty="0"/>
              <a:t> </a:t>
            </a:r>
            <a:r>
              <a:rPr lang="et-EE" sz="1100" dirty="0" err="1"/>
              <a:t>domestic</a:t>
            </a:r>
            <a:r>
              <a:rPr lang="et-EE" sz="1100" dirty="0"/>
              <a:t> </a:t>
            </a:r>
            <a:r>
              <a:rPr lang="et-EE" sz="1100" dirty="0" err="1"/>
              <a:t>infrastructure</a:t>
            </a:r>
            <a:r>
              <a:rPr lang="et-EE" sz="1100" dirty="0"/>
              <a:t> </a:t>
            </a:r>
            <a:r>
              <a:rPr lang="et-EE" sz="1100" dirty="0" err="1"/>
              <a:t>supports</a:t>
            </a:r>
            <a:r>
              <a:rPr lang="et-EE" sz="1100" dirty="0"/>
              <a:t> </a:t>
            </a:r>
            <a:r>
              <a:rPr lang="et-EE" sz="1100" dirty="0" err="1"/>
              <a:t>secure</a:t>
            </a:r>
            <a:r>
              <a:rPr lang="et-EE" sz="1100" dirty="0"/>
              <a:t> </a:t>
            </a:r>
            <a:r>
              <a:rPr lang="et-EE" sz="1100" dirty="0" err="1"/>
              <a:t>processing</a:t>
            </a:r>
            <a:r>
              <a:rPr lang="et-EE" sz="1100" dirty="0"/>
              <a:t> and </a:t>
            </a:r>
            <a:r>
              <a:rPr lang="et-EE" sz="1100" dirty="0" err="1"/>
              <a:t>helps</a:t>
            </a:r>
            <a:r>
              <a:rPr lang="et-EE" sz="1100" dirty="0"/>
              <a:t> preserve the Estonian </a:t>
            </a:r>
            <a:r>
              <a:rPr lang="et-EE" sz="1100" dirty="0" err="1"/>
              <a:t>language</a:t>
            </a:r>
            <a:r>
              <a:rPr lang="et-EE" sz="1100" dirty="0"/>
              <a:t> and </a:t>
            </a:r>
            <a:r>
              <a:rPr lang="et-EE" sz="1100" dirty="0" err="1"/>
              <a:t>culture</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Human-centred</a:t>
            </a:r>
            <a:r>
              <a:rPr lang="et-EE" sz="1100" dirty="0"/>
              <a:t> and </a:t>
            </a:r>
            <a:r>
              <a:rPr lang="et-EE" sz="1100" dirty="0" err="1"/>
              <a:t>secure</a:t>
            </a:r>
            <a:r>
              <a:rPr lang="et-EE" sz="1100" dirty="0"/>
              <a:t> </a:t>
            </a:r>
            <a:r>
              <a:rPr lang="et-EE" sz="1100" dirty="0" err="1"/>
              <a:t>use</a:t>
            </a:r>
            <a:r>
              <a:rPr lang="et-EE" sz="1100" dirty="0"/>
              <a:t> of </a:t>
            </a:r>
            <a:r>
              <a:rPr lang="et-EE" sz="1100" dirty="0" err="1"/>
              <a:t>data</a:t>
            </a:r>
            <a:r>
              <a:rPr lang="et-EE" sz="1100" dirty="0"/>
              <a:t> and AI </a:t>
            </a:r>
            <a:r>
              <a:rPr lang="et-EE" sz="1100" dirty="0" err="1"/>
              <a:t>across</a:t>
            </a:r>
            <a:r>
              <a:rPr lang="et-EE" sz="1100" dirty="0"/>
              <a:t> </a:t>
            </a:r>
            <a:r>
              <a:rPr lang="et-EE" sz="1100" dirty="0" err="1"/>
              <a:t>society</a:t>
            </a:r>
            <a:r>
              <a:rPr lang="et-EE" sz="1100" dirty="0"/>
              <a:t>. </a:t>
            </a:r>
          </a:p>
          <a:p>
            <a:pPr lvl="0"/>
            <a:r>
              <a:rPr lang="et-EE" sz="1100" dirty="0" err="1"/>
              <a:t>Domestic</a:t>
            </a:r>
            <a:r>
              <a:rPr lang="et-EE" sz="1100" dirty="0"/>
              <a:t> </a:t>
            </a:r>
            <a:r>
              <a:rPr lang="et-EE" sz="1100" dirty="0" err="1"/>
              <a:t>infrastructure</a:t>
            </a:r>
            <a:r>
              <a:rPr lang="et-EE" sz="1100" dirty="0"/>
              <a:t> and </a:t>
            </a:r>
            <a:r>
              <a:rPr lang="et-EE" sz="1100" dirty="0" err="1"/>
              <a:t>trusted</a:t>
            </a:r>
            <a:r>
              <a:rPr lang="et-EE" sz="1100" dirty="0"/>
              <a:t> </a:t>
            </a:r>
            <a:r>
              <a:rPr lang="et-EE" sz="1100" dirty="0" err="1"/>
              <a:t>partnerships</a:t>
            </a:r>
            <a:r>
              <a:rPr lang="et-EE" sz="1100" dirty="0"/>
              <a:t> </a:t>
            </a:r>
            <a:r>
              <a:rPr lang="et-EE" sz="1100" dirty="0" err="1"/>
              <a:t>for</a:t>
            </a:r>
            <a:r>
              <a:rPr lang="et-EE" sz="1100" dirty="0"/>
              <a:t> </a:t>
            </a:r>
            <a:r>
              <a:rPr lang="et-EE" sz="1100" dirty="0" err="1"/>
              <a:t>developing</a:t>
            </a:r>
            <a:r>
              <a:rPr lang="et-EE" sz="1100" dirty="0"/>
              <a:t> and </a:t>
            </a:r>
            <a:r>
              <a:rPr lang="et-EE" sz="1100" dirty="0" err="1"/>
              <a:t>operating</a:t>
            </a:r>
            <a:r>
              <a:rPr lang="et-EE" sz="1100" dirty="0"/>
              <a:t> AI </a:t>
            </a:r>
            <a:r>
              <a:rPr lang="et-EE" sz="1100" dirty="0" err="1"/>
              <a:t>systems</a:t>
            </a:r>
            <a:r>
              <a:rPr lang="et-EE" sz="1100" dirty="0"/>
              <a:t>. </a:t>
            </a:r>
          </a:p>
          <a:p>
            <a:pPr lvl="0"/>
            <a:r>
              <a:rPr lang="et-EE" sz="1100" dirty="0" err="1"/>
              <a:t>Individuals</a:t>
            </a:r>
            <a:r>
              <a:rPr lang="et-EE" sz="1100" dirty="0"/>
              <a:t> </a:t>
            </a:r>
            <a:r>
              <a:rPr lang="et-EE" sz="1100" dirty="0" err="1"/>
              <a:t>control</a:t>
            </a:r>
            <a:r>
              <a:rPr lang="et-EE" sz="1100" dirty="0"/>
              <a:t> </a:t>
            </a:r>
            <a:r>
              <a:rPr lang="et-EE" sz="1100" dirty="0" err="1"/>
              <a:t>how</a:t>
            </a:r>
            <a:r>
              <a:rPr lang="et-EE" sz="1100" dirty="0"/>
              <a:t> AI </a:t>
            </a:r>
            <a:r>
              <a:rPr lang="et-EE" sz="1100" dirty="0" err="1"/>
              <a:t>uses</a:t>
            </a:r>
            <a:r>
              <a:rPr lang="et-EE" sz="1100" dirty="0"/>
              <a:t> </a:t>
            </a:r>
            <a:r>
              <a:rPr lang="et-EE" sz="1100" dirty="0" err="1"/>
              <a:t>their</a:t>
            </a:r>
            <a:r>
              <a:rPr lang="et-EE" sz="1100" dirty="0"/>
              <a:t> </a:t>
            </a:r>
            <a:r>
              <a:rPr lang="et-EE" sz="1100" dirty="0" err="1"/>
              <a:t>data</a:t>
            </a:r>
            <a:r>
              <a:rPr lang="et-EE" sz="1100" dirty="0"/>
              <a:t> and </a:t>
            </a:r>
            <a:r>
              <a:rPr lang="et-EE" sz="1100" dirty="0" err="1"/>
              <a:t>can</a:t>
            </a:r>
            <a:r>
              <a:rPr lang="et-EE" sz="1100" dirty="0"/>
              <a:t> </a:t>
            </a:r>
            <a:r>
              <a:rPr lang="et-EE" sz="1100" dirty="0" err="1"/>
              <a:t>choose</a:t>
            </a:r>
            <a:r>
              <a:rPr lang="et-EE" sz="1100" dirty="0"/>
              <a:t> </a:t>
            </a:r>
            <a:r>
              <a:rPr lang="et-EE" sz="1100" dirty="0" err="1"/>
              <a:t>less</a:t>
            </a:r>
            <a:r>
              <a:rPr lang="et-EE" sz="1100" dirty="0"/>
              <a:t> automated </a:t>
            </a:r>
            <a:r>
              <a:rPr lang="et-EE" sz="1100" dirty="0" err="1"/>
              <a:t>services</a:t>
            </a:r>
            <a:r>
              <a:rPr lang="et-EE" sz="1100" dirty="0"/>
              <a:t>. </a:t>
            </a:r>
          </a:p>
          <a:p>
            <a:pPr lvl="0"/>
            <a:r>
              <a:rPr lang="et-EE" sz="1100" dirty="0"/>
              <a:t>AI-assisted </a:t>
            </a:r>
            <a:r>
              <a:rPr lang="et-EE" sz="1100" dirty="0" err="1"/>
              <a:t>decisions</a:t>
            </a:r>
            <a:r>
              <a:rPr lang="et-EE" sz="1100" dirty="0"/>
              <a:t> are transparent and </a:t>
            </a:r>
            <a:r>
              <a:rPr lang="et-EE" sz="1100" dirty="0" err="1"/>
              <a:t>explainable</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Zero</a:t>
            </a:r>
            <a:r>
              <a:rPr lang="et-EE" sz="1100" b="1" dirty="0"/>
              <a:t> </a:t>
            </a:r>
            <a:r>
              <a:rPr lang="et-EE" sz="1100" b="1" dirty="0" err="1"/>
              <a:t>Bureaucracy</a:t>
            </a:r>
            <a:r>
              <a:rPr lang="et-EE" sz="1100" b="1" dirty="0"/>
              <a:t>”</a:t>
            </a:r>
            <a:endParaRPr lang="et-EE" sz="1100" dirty="0"/>
          </a:p>
          <a:p>
            <a:r>
              <a:rPr lang="et-EE" sz="1100" dirty="0"/>
              <a:t>In 2035, a </a:t>
            </a:r>
            <a:r>
              <a:rPr lang="et-EE" sz="1100" dirty="0" err="1"/>
              <a:t>small</a:t>
            </a:r>
            <a:r>
              <a:rPr lang="et-EE" sz="1100" dirty="0"/>
              <a:t> </a:t>
            </a:r>
            <a:r>
              <a:rPr lang="et-EE" sz="1100" dirty="0" err="1"/>
              <a:t>business</a:t>
            </a:r>
            <a:r>
              <a:rPr lang="et-EE" sz="1100" dirty="0"/>
              <a:t> </a:t>
            </a:r>
            <a:r>
              <a:rPr lang="et-EE" sz="1100" dirty="0" err="1"/>
              <a:t>owner</a:t>
            </a:r>
            <a:r>
              <a:rPr lang="et-EE" sz="1100" dirty="0"/>
              <a:t> </a:t>
            </a:r>
            <a:r>
              <a:rPr lang="et-EE" sz="1100" dirty="0" err="1"/>
              <a:t>asks</a:t>
            </a:r>
            <a:r>
              <a:rPr lang="et-EE" sz="1100" dirty="0"/>
              <a:t> </a:t>
            </a:r>
            <a:r>
              <a:rPr lang="et-EE" sz="1100" dirty="0" err="1"/>
              <a:t>Bürokratt</a:t>
            </a:r>
            <a:r>
              <a:rPr lang="et-EE" sz="1100" dirty="0"/>
              <a:t> </a:t>
            </a:r>
            <a:r>
              <a:rPr lang="et-EE" sz="1100" dirty="0" err="1"/>
              <a:t>how</a:t>
            </a:r>
            <a:r>
              <a:rPr lang="et-EE" sz="1100" dirty="0"/>
              <a:t> to </a:t>
            </a:r>
            <a:r>
              <a:rPr lang="et-EE" sz="1100" dirty="0" err="1"/>
              <a:t>export</a:t>
            </a:r>
            <a:r>
              <a:rPr lang="et-EE" sz="1100" dirty="0"/>
              <a:t> </a:t>
            </a:r>
            <a:r>
              <a:rPr lang="et-EE" sz="1100" dirty="0" err="1"/>
              <a:t>handmade</a:t>
            </a:r>
            <a:r>
              <a:rPr lang="et-EE" sz="1100" dirty="0"/>
              <a:t> </a:t>
            </a:r>
            <a:r>
              <a:rPr lang="et-EE" sz="1100" dirty="0" err="1"/>
              <a:t>furniture</a:t>
            </a:r>
            <a:r>
              <a:rPr lang="et-EE" sz="1100" dirty="0"/>
              <a:t> to the EU. The </a:t>
            </a:r>
            <a:r>
              <a:rPr lang="et-EE" sz="1100" dirty="0" err="1"/>
              <a:t>system</a:t>
            </a:r>
            <a:r>
              <a:rPr lang="et-EE" sz="1100" dirty="0"/>
              <a:t> </a:t>
            </a:r>
            <a:r>
              <a:rPr lang="et-EE" sz="1100" dirty="0" err="1"/>
              <a:t>creates</a:t>
            </a:r>
            <a:r>
              <a:rPr lang="et-EE" sz="1100" dirty="0"/>
              <a:t> a </a:t>
            </a:r>
            <a:r>
              <a:rPr lang="et-EE" sz="1100" dirty="0" err="1"/>
              <a:t>personalised</a:t>
            </a:r>
            <a:r>
              <a:rPr lang="et-EE" sz="1100" dirty="0"/>
              <a:t> </a:t>
            </a:r>
            <a:r>
              <a:rPr lang="et-EE" sz="1100" dirty="0" err="1"/>
              <a:t>action</a:t>
            </a:r>
            <a:r>
              <a:rPr lang="et-EE" sz="1100" dirty="0"/>
              <a:t> </a:t>
            </a:r>
            <a:r>
              <a:rPr lang="et-EE" sz="1100" dirty="0" err="1"/>
              <a:t>plan</a:t>
            </a:r>
            <a:r>
              <a:rPr lang="et-EE" sz="1100" dirty="0"/>
              <a:t>, </a:t>
            </a:r>
            <a:r>
              <a:rPr lang="et-EE" sz="1100" dirty="0" err="1"/>
              <a:t>checks</a:t>
            </a:r>
            <a:r>
              <a:rPr lang="et-EE" sz="1100" dirty="0"/>
              <a:t> </a:t>
            </a:r>
            <a:r>
              <a:rPr lang="et-EE" sz="1100" dirty="0" err="1"/>
              <a:t>regulatory</a:t>
            </a:r>
            <a:r>
              <a:rPr lang="et-EE" sz="1100" dirty="0"/>
              <a:t> </a:t>
            </a:r>
            <a:r>
              <a:rPr lang="et-EE" sz="1100" dirty="0" err="1"/>
              <a:t>compliance</a:t>
            </a:r>
            <a:r>
              <a:rPr lang="et-EE" sz="1100" dirty="0"/>
              <a:t>, </a:t>
            </a:r>
            <a:r>
              <a:rPr lang="et-EE" sz="1100" dirty="0" err="1"/>
              <a:t>identifies</a:t>
            </a:r>
            <a:r>
              <a:rPr lang="et-EE" sz="1100" dirty="0"/>
              <a:t> </a:t>
            </a:r>
            <a:r>
              <a:rPr lang="et-EE" sz="1100" dirty="0" err="1"/>
              <a:t>sales</a:t>
            </a:r>
            <a:r>
              <a:rPr lang="et-EE" sz="1100" dirty="0"/>
              <a:t> </a:t>
            </a:r>
            <a:r>
              <a:rPr lang="et-EE" sz="1100" dirty="0" err="1"/>
              <a:t>channels</a:t>
            </a:r>
            <a:r>
              <a:rPr lang="et-EE" sz="1100" dirty="0"/>
              <a:t>, </a:t>
            </a:r>
            <a:r>
              <a:rPr lang="et-EE" sz="1100" dirty="0" err="1"/>
              <a:t>compares</a:t>
            </a:r>
            <a:r>
              <a:rPr lang="et-EE" sz="1100" dirty="0"/>
              <a:t> transport </a:t>
            </a:r>
            <a:r>
              <a:rPr lang="et-EE" sz="1100" dirty="0" err="1"/>
              <a:t>emissions</a:t>
            </a:r>
            <a:r>
              <a:rPr lang="et-EE" sz="1100" dirty="0"/>
              <a:t> and </a:t>
            </a:r>
            <a:r>
              <a:rPr lang="et-EE" sz="1100" dirty="0" err="1"/>
              <a:t>prepares</a:t>
            </a:r>
            <a:r>
              <a:rPr lang="et-EE" sz="1100" dirty="0"/>
              <a:t> </a:t>
            </a:r>
            <a:r>
              <a:rPr lang="et-EE" sz="1100" dirty="0" err="1"/>
              <a:t>an</a:t>
            </a:r>
            <a:r>
              <a:rPr lang="et-EE" sz="1100" dirty="0"/>
              <a:t> </a:t>
            </a:r>
            <a:r>
              <a:rPr lang="et-EE" sz="1100" dirty="0" err="1"/>
              <a:t>export</a:t>
            </a:r>
            <a:r>
              <a:rPr lang="et-EE" sz="1100" dirty="0"/>
              <a:t> </a:t>
            </a:r>
            <a:r>
              <a:rPr lang="et-EE" sz="1100" dirty="0" err="1"/>
              <a:t>guarantee</a:t>
            </a:r>
            <a:r>
              <a:rPr lang="et-EE" sz="1100" dirty="0"/>
              <a:t> </a:t>
            </a:r>
            <a:r>
              <a:rPr lang="et-EE" sz="1100" dirty="0" err="1"/>
              <a:t>application</a:t>
            </a:r>
            <a:r>
              <a:rPr lang="et-EE" sz="1100" dirty="0"/>
              <a:t>. The </a:t>
            </a:r>
            <a:r>
              <a:rPr lang="et-EE" sz="1100" dirty="0" err="1"/>
              <a:t>state</a:t>
            </a:r>
            <a:r>
              <a:rPr lang="et-EE" sz="1100" dirty="0"/>
              <a:t> </a:t>
            </a:r>
            <a:r>
              <a:rPr lang="et-EE" sz="1100" dirty="0" err="1"/>
              <a:t>operates</a:t>
            </a:r>
            <a:r>
              <a:rPr lang="et-EE" sz="1100" dirty="0"/>
              <a:t> as a real-</a:t>
            </a:r>
            <a:r>
              <a:rPr lang="et-EE" sz="1100" dirty="0" err="1"/>
              <a:t>time</a:t>
            </a:r>
            <a:r>
              <a:rPr lang="et-EE" sz="1100" dirty="0"/>
              <a:t> </a:t>
            </a:r>
            <a:r>
              <a:rPr lang="et-EE" sz="1100" dirty="0" err="1"/>
              <a:t>strategic</a:t>
            </a:r>
            <a:r>
              <a:rPr lang="et-EE" sz="1100" dirty="0"/>
              <a:t> partner.</a:t>
            </a:r>
          </a:p>
          <a:p>
            <a:br>
              <a:rPr lang="et-EE" sz="1100" b="1" dirty="0"/>
            </a:br>
            <a:r>
              <a:rPr lang="et-EE" sz="1100" b="1" dirty="0"/>
              <a:t>3. A </a:t>
            </a:r>
            <a:r>
              <a:rPr lang="et-EE" sz="1100" b="1" dirty="0" err="1"/>
              <a:t>secure</a:t>
            </a:r>
            <a:r>
              <a:rPr lang="et-EE" sz="1100" b="1" dirty="0"/>
              <a:t> and </a:t>
            </a:r>
            <a:r>
              <a:rPr lang="et-EE" sz="1100" b="1" dirty="0" err="1"/>
              <a:t>protected</a:t>
            </a:r>
            <a:r>
              <a:rPr lang="et-EE" sz="1100" b="1" dirty="0"/>
              <a:t> </a:t>
            </a:r>
            <a:r>
              <a:rPr lang="et-EE" sz="1100" b="1" dirty="0" err="1"/>
              <a:t>cyberspace</a:t>
            </a:r>
            <a:endParaRPr lang="et-EE" sz="1100" b="1" dirty="0"/>
          </a:p>
          <a:p>
            <a:r>
              <a:rPr lang="et-EE" sz="1100" dirty="0" err="1"/>
              <a:t>Estonia’s</a:t>
            </a:r>
            <a:r>
              <a:rPr lang="et-EE" sz="1100" dirty="0"/>
              <a:t> </a:t>
            </a:r>
            <a:r>
              <a:rPr lang="et-EE" sz="1100" dirty="0" err="1"/>
              <a:t>secure</a:t>
            </a:r>
            <a:r>
              <a:rPr lang="et-EE" sz="1100" dirty="0"/>
              <a:t> and </a:t>
            </a:r>
            <a:r>
              <a:rPr lang="et-EE" sz="1100" dirty="0" err="1"/>
              <a:t>trustworthy</a:t>
            </a:r>
            <a:r>
              <a:rPr lang="et-EE" sz="1100" dirty="0"/>
              <a:t> </a:t>
            </a:r>
            <a:r>
              <a:rPr lang="et-EE" sz="1100" dirty="0" err="1"/>
              <a:t>cyberspace</a:t>
            </a:r>
            <a:r>
              <a:rPr lang="et-EE" sz="1100" dirty="0"/>
              <a:t> </a:t>
            </a:r>
            <a:r>
              <a:rPr lang="et-EE" sz="1100" dirty="0" err="1"/>
              <a:t>supports</a:t>
            </a:r>
            <a:r>
              <a:rPr lang="et-EE" sz="1100" dirty="0"/>
              <a:t> </a:t>
            </a:r>
            <a:r>
              <a:rPr lang="et-EE" sz="1100" dirty="0" err="1"/>
              <a:t>its</a:t>
            </a:r>
            <a:r>
              <a:rPr lang="et-EE" sz="1100" dirty="0"/>
              <a:t> </a:t>
            </a:r>
            <a:r>
              <a:rPr lang="et-EE" sz="1100" dirty="0" err="1"/>
              <a:t>digital</a:t>
            </a:r>
            <a:r>
              <a:rPr lang="et-EE" sz="1100" dirty="0"/>
              <a:t> </a:t>
            </a:r>
            <a:r>
              <a:rPr lang="et-EE" sz="1100" dirty="0" err="1"/>
              <a:t>society</a:t>
            </a:r>
            <a:r>
              <a:rPr lang="et-EE" sz="1100" dirty="0"/>
              <a:t>, </a:t>
            </a:r>
            <a:r>
              <a:rPr lang="et-EE" sz="1100" dirty="0" err="1"/>
              <a:t>economy</a:t>
            </a:r>
            <a:r>
              <a:rPr lang="et-EE" sz="1100" dirty="0"/>
              <a:t> and </a:t>
            </a:r>
            <a:r>
              <a:rPr lang="et-EE" sz="1100" dirty="0" err="1"/>
              <a:t>statehood</a:t>
            </a:r>
            <a:r>
              <a:rPr lang="et-EE" sz="1100" dirty="0"/>
              <a:t>. </a:t>
            </a:r>
            <a:r>
              <a:rPr lang="et-EE" sz="1100" dirty="0" err="1"/>
              <a:t>Cyber</a:t>
            </a:r>
            <a:r>
              <a:rPr lang="et-EE" sz="1100" dirty="0"/>
              <a:t> </a:t>
            </a:r>
            <a:r>
              <a:rPr lang="et-EE" sz="1100" dirty="0" err="1"/>
              <a:t>defence</a:t>
            </a:r>
            <a:r>
              <a:rPr lang="et-EE" sz="1100" dirty="0"/>
              <a:t> </a:t>
            </a:r>
            <a:r>
              <a:rPr lang="et-EE" sz="1100" dirty="0" err="1"/>
              <a:t>is</a:t>
            </a:r>
            <a:r>
              <a:rPr lang="et-EE" sz="1100" dirty="0"/>
              <a:t> </a:t>
            </a:r>
            <a:r>
              <a:rPr lang="et-EE" sz="1100" dirty="0" err="1"/>
              <a:t>centrally</a:t>
            </a:r>
            <a:r>
              <a:rPr lang="et-EE" sz="1100" dirty="0"/>
              <a:t> </a:t>
            </a:r>
            <a:r>
              <a:rPr lang="et-EE" sz="1100" dirty="0" err="1"/>
              <a:t>coordinated</a:t>
            </a:r>
            <a:r>
              <a:rPr lang="et-EE" sz="1100" dirty="0"/>
              <a:t>, </a:t>
            </a:r>
            <a:r>
              <a:rPr lang="et-EE" sz="1100" dirty="0" err="1"/>
              <a:t>adaptable</a:t>
            </a:r>
            <a:r>
              <a:rPr lang="et-EE" sz="1100" dirty="0"/>
              <a:t> and </a:t>
            </a:r>
            <a:r>
              <a:rPr lang="et-EE" sz="1100" dirty="0" err="1"/>
              <a:t>based</a:t>
            </a:r>
            <a:r>
              <a:rPr lang="et-EE" sz="1100" dirty="0"/>
              <a:t> on </a:t>
            </a:r>
            <a:r>
              <a:rPr lang="et-EE" sz="1100" dirty="0" err="1"/>
              <a:t>cooperation</a:t>
            </a:r>
            <a:r>
              <a:rPr lang="et-EE" sz="1100" dirty="0"/>
              <a:t> </a:t>
            </a:r>
            <a:r>
              <a:rPr lang="et-EE" sz="1100" dirty="0" err="1"/>
              <a:t>across</a:t>
            </a:r>
            <a:r>
              <a:rPr lang="et-EE" sz="1100" dirty="0"/>
              <a:t> </a:t>
            </a:r>
            <a:r>
              <a:rPr lang="et-EE" sz="1100" dirty="0" err="1"/>
              <a:t>society</a:t>
            </a:r>
            <a:r>
              <a:rPr lang="et-EE" sz="1100" dirty="0"/>
              <a:t> and </a:t>
            </a:r>
            <a:r>
              <a:rPr lang="et-EE" sz="1100" dirty="0" err="1"/>
              <a:t>with</a:t>
            </a:r>
            <a:r>
              <a:rPr lang="et-EE" sz="1100" dirty="0"/>
              <a:t> </a:t>
            </a:r>
            <a:r>
              <a:rPr lang="et-EE" sz="1100" dirty="0" err="1"/>
              <a:t>international</a:t>
            </a:r>
            <a:r>
              <a:rPr lang="et-EE" sz="1100" dirty="0"/>
              <a:t> </a:t>
            </a:r>
            <a:r>
              <a:rPr lang="et-EE" sz="1100" dirty="0" err="1"/>
              <a:t>partners</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Purposeful</a:t>
            </a:r>
            <a:r>
              <a:rPr lang="et-EE" sz="1100" dirty="0"/>
              <a:t> and </a:t>
            </a:r>
            <a:r>
              <a:rPr lang="et-EE" sz="1100" dirty="0" err="1"/>
              <a:t>coordinated</a:t>
            </a:r>
            <a:r>
              <a:rPr lang="et-EE" sz="1100" dirty="0"/>
              <a:t> </a:t>
            </a:r>
            <a:r>
              <a:rPr lang="et-EE" sz="1100" dirty="0" err="1"/>
              <a:t>national</a:t>
            </a:r>
            <a:r>
              <a:rPr lang="et-EE" sz="1100" dirty="0"/>
              <a:t> </a:t>
            </a:r>
            <a:r>
              <a:rPr lang="et-EE" sz="1100" dirty="0" err="1"/>
              <a:t>cybersecurity</a:t>
            </a:r>
            <a:r>
              <a:rPr lang="et-EE" sz="1100" dirty="0"/>
              <a:t> </a:t>
            </a:r>
            <a:r>
              <a:rPr lang="et-EE" sz="1100" dirty="0" err="1"/>
              <a:t>governance</a:t>
            </a:r>
            <a:r>
              <a:rPr lang="et-EE" sz="1100" dirty="0"/>
              <a:t>. </a:t>
            </a:r>
          </a:p>
          <a:p>
            <a:pPr lvl="0"/>
            <a:r>
              <a:rPr lang="et-EE" sz="1100" dirty="0"/>
              <a:t>A </a:t>
            </a:r>
            <a:r>
              <a:rPr lang="et-EE" sz="1100" dirty="0" err="1"/>
              <a:t>society</a:t>
            </a:r>
            <a:r>
              <a:rPr lang="et-EE" sz="1100" dirty="0"/>
              <a:t> </a:t>
            </a:r>
            <a:r>
              <a:rPr lang="et-EE" sz="1100" dirty="0" err="1"/>
              <a:t>capable</a:t>
            </a:r>
            <a:r>
              <a:rPr lang="et-EE" sz="1100" dirty="0"/>
              <a:t> of </a:t>
            </a:r>
            <a:r>
              <a:rPr lang="et-EE" sz="1100" dirty="0" err="1"/>
              <a:t>preventing</a:t>
            </a:r>
            <a:r>
              <a:rPr lang="et-EE" sz="1100" dirty="0"/>
              <a:t> and </a:t>
            </a:r>
            <a:r>
              <a:rPr lang="et-EE" sz="1100" dirty="0" err="1"/>
              <a:t>responding</a:t>
            </a:r>
            <a:r>
              <a:rPr lang="et-EE" sz="1100" dirty="0"/>
              <a:t> to </a:t>
            </a:r>
            <a:r>
              <a:rPr lang="et-EE" sz="1100" dirty="0" err="1"/>
              <a:t>cyber</a:t>
            </a:r>
            <a:r>
              <a:rPr lang="et-EE" sz="1100" dirty="0"/>
              <a:t> </a:t>
            </a:r>
            <a:r>
              <a:rPr lang="et-EE" sz="1100" dirty="0" err="1"/>
              <a:t>threats</a:t>
            </a:r>
            <a:r>
              <a:rPr lang="et-EE" sz="1100" dirty="0"/>
              <a:t>. </a:t>
            </a:r>
          </a:p>
          <a:p>
            <a:pPr lvl="0"/>
            <a:r>
              <a:rPr lang="et-EE" sz="1100" dirty="0" err="1"/>
              <a:t>Strong</a:t>
            </a:r>
            <a:r>
              <a:rPr lang="et-EE" sz="1100" dirty="0"/>
              <a:t> </a:t>
            </a:r>
            <a:r>
              <a:rPr lang="et-EE" sz="1100" dirty="0" err="1"/>
              <a:t>international</a:t>
            </a:r>
            <a:r>
              <a:rPr lang="et-EE" sz="1100" dirty="0"/>
              <a:t> </a:t>
            </a:r>
            <a:r>
              <a:rPr lang="et-EE" sz="1100" dirty="0" err="1"/>
              <a:t>cooperation</a:t>
            </a:r>
            <a:r>
              <a:rPr lang="et-EE" sz="1100" dirty="0"/>
              <a:t> and a </a:t>
            </a:r>
            <a:r>
              <a:rPr lang="et-EE" sz="1100" dirty="0" err="1"/>
              <a:t>sustainable</a:t>
            </a:r>
            <a:r>
              <a:rPr lang="et-EE" sz="1100" dirty="0"/>
              <a:t> </a:t>
            </a:r>
            <a:r>
              <a:rPr lang="et-EE" sz="1100" dirty="0" err="1"/>
              <a:t>pipeline</a:t>
            </a:r>
            <a:r>
              <a:rPr lang="et-EE" sz="1100" dirty="0"/>
              <a:t> of </a:t>
            </a:r>
            <a:r>
              <a:rPr lang="et-EE" sz="1100" dirty="0" err="1"/>
              <a:t>cybersecurity</a:t>
            </a:r>
            <a:r>
              <a:rPr lang="et-EE" sz="1100" dirty="0"/>
              <a:t> </a:t>
            </a:r>
            <a:r>
              <a:rPr lang="et-EE" sz="1100" dirty="0" err="1"/>
              <a:t>experts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“Operation </a:t>
            </a:r>
            <a:r>
              <a:rPr lang="et-EE" sz="1100" b="1" dirty="0" err="1"/>
              <a:t>Icebreaker</a:t>
            </a:r>
            <a:r>
              <a:rPr lang="et-EE" sz="1100" b="1" dirty="0"/>
              <a:t>”</a:t>
            </a:r>
            <a:endParaRPr lang="et-EE" sz="1100" dirty="0"/>
          </a:p>
          <a:p>
            <a:r>
              <a:rPr lang="et-EE" sz="1100" dirty="0" err="1"/>
              <a:t>During</a:t>
            </a:r>
            <a:r>
              <a:rPr lang="et-EE" sz="1100" dirty="0"/>
              <a:t> a </a:t>
            </a:r>
            <a:r>
              <a:rPr lang="et-EE" sz="1100" dirty="0" err="1"/>
              <a:t>global</a:t>
            </a:r>
            <a:r>
              <a:rPr lang="et-EE" sz="1100" dirty="0"/>
              <a:t> </a:t>
            </a:r>
            <a:r>
              <a:rPr lang="et-EE" sz="1100" dirty="0" err="1"/>
              <a:t>cyberattack</a:t>
            </a:r>
            <a:r>
              <a:rPr lang="et-EE" sz="1100" dirty="0"/>
              <a:t> </a:t>
            </a:r>
            <a:r>
              <a:rPr lang="et-EE" sz="1100" dirty="0" err="1"/>
              <a:t>against</a:t>
            </a:r>
            <a:r>
              <a:rPr lang="et-EE" sz="1100" dirty="0"/>
              <a:t> </a:t>
            </a:r>
            <a:r>
              <a:rPr lang="et-EE" sz="1100" dirty="0" err="1"/>
              <a:t>critical</a:t>
            </a:r>
            <a:r>
              <a:rPr lang="et-EE" sz="1100" dirty="0"/>
              <a:t> </a:t>
            </a:r>
            <a:r>
              <a:rPr lang="et-EE" sz="1100" dirty="0" err="1"/>
              <a:t>infrastructure</a:t>
            </a:r>
            <a:r>
              <a:rPr lang="et-EE" sz="1100" dirty="0"/>
              <a:t>, Estonia </a:t>
            </a:r>
            <a:r>
              <a:rPr lang="et-EE" sz="1100" dirty="0" err="1"/>
              <a:t>detects</a:t>
            </a:r>
            <a:r>
              <a:rPr lang="et-EE" sz="1100" dirty="0"/>
              <a:t> the </a:t>
            </a:r>
            <a:r>
              <a:rPr lang="et-EE" sz="1100" dirty="0" err="1"/>
              <a:t>threat</a:t>
            </a:r>
            <a:r>
              <a:rPr lang="et-EE" sz="1100" dirty="0"/>
              <a:t> </a:t>
            </a:r>
            <a:r>
              <a:rPr lang="et-EE" sz="1100" dirty="0" err="1"/>
              <a:t>early</a:t>
            </a:r>
            <a:r>
              <a:rPr lang="et-EE" sz="1100" dirty="0"/>
              <a:t> </a:t>
            </a:r>
            <a:r>
              <a:rPr lang="et-EE" sz="1100" dirty="0" err="1"/>
              <a:t>through</a:t>
            </a:r>
            <a:r>
              <a:rPr lang="et-EE" sz="1100" dirty="0"/>
              <a:t> </a:t>
            </a:r>
            <a:r>
              <a:rPr lang="et-EE" sz="1100" dirty="0" err="1"/>
              <a:t>international</a:t>
            </a:r>
            <a:r>
              <a:rPr lang="et-EE" sz="1100" dirty="0"/>
              <a:t> </a:t>
            </a:r>
            <a:r>
              <a:rPr lang="et-EE" sz="1100" dirty="0" err="1"/>
              <a:t>cooperation</a:t>
            </a:r>
            <a:r>
              <a:rPr lang="et-EE" sz="1100" dirty="0"/>
              <a:t> and automated </a:t>
            </a:r>
            <a:r>
              <a:rPr lang="et-EE" sz="1100" dirty="0" err="1"/>
              <a:t>intelligence</a:t>
            </a:r>
            <a:r>
              <a:rPr lang="et-EE" sz="1100" dirty="0"/>
              <a:t> </a:t>
            </a:r>
            <a:r>
              <a:rPr lang="et-EE" sz="1100" dirty="0" err="1"/>
              <a:t>sharing</a:t>
            </a:r>
            <a:r>
              <a:rPr lang="et-EE" sz="1100" dirty="0"/>
              <a:t>. Its </a:t>
            </a:r>
            <a:r>
              <a:rPr lang="et-EE" sz="1100" dirty="0" err="1"/>
              <a:t>Cyber</a:t>
            </a:r>
            <a:r>
              <a:rPr lang="et-EE" sz="1100" dirty="0"/>
              <a:t> </a:t>
            </a:r>
            <a:r>
              <a:rPr lang="et-EE" sz="1100" dirty="0" err="1"/>
              <a:t>Shield</a:t>
            </a:r>
            <a:r>
              <a:rPr lang="et-EE" sz="1100" dirty="0"/>
              <a:t> </a:t>
            </a:r>
            <a:r>
              <a:rPr lang="et-EE" sz="1100" dirty="0" err="1"/>
              <a:t>blocks</a:t>
            </a:r>
            <a:r>
              <a:rPr lang="et-EE" sz="1100" dirty="0"/>
              <a:t> the </a:t>
            </a:r>
            <a:r>
              <a:rPr lang="et-EE" sz="1100" dirty="0" err="1"/>
              <a:t>attack</a:t>
            </a:r>
            <a:r>
              <a:rPr lang="et-EE" sz="1100" dirty="0"/>
              <a:t> </a:t>
            </a:r>
            <a:r>
              <a:rPr lang="et-EE" sz="1100" dirty="0" err="1"/>
              <a:t>before</a:t>
            </a:r>
            <a:r>
              <a:rPr lang="et-EE" sz="1100" dirty="0"/>
              <a:t> </a:t>
            </a:r>
            <a:r>
              <a:rPr lang="et-EE" sz="1100" dirty="0" err="1"/>
              <a:t>it</a:t>
            </a:r>
            <a:r>
              <a:rPr lang="et-EE" sz="1100" dirty="0"/>
              <a:t> </a:t>
            </a:r>
            <a:r>
              <a:rPr lang="et-EE" sz="1100" dirty="0" err="1"/>
              <a:t>reaches</a:t>
            </a:r>
            <a:r>
              <a:rPr lang="et-EE" sz="1100" dirty="0"/>
              <a:t> </a:t>
            </a:r>
            <a:r>
              <a:rPr lang="et-EE" sz="1100" dirty="0" err="1"/>
              <a:t>critical</a:t>
            </a:r>
            <a:r>
              <a:rPr lang="et-EE" sz="1100" dirty="0"/>
              <a:t> </a:t>
            </a:r>
            <a:r>
              <a:rPr lang="et-EE" sz="1100" dirty="0" err="1"/>
              <a:t>systems</a:t>
            </a:r>
            <a:r>
              <a:rPr lang="et-EE" sz="1100" dirty="0"/>
              <a:t>, </a:t>
            </a:r>
            <a:r>
              <a:rPr lang="et-EE" sz="1100" dirty="0" err="1"/>
              <a:t>allowing</a:t>
            </a:r>
            <a:r>
              <a:rPr lang="et-EE" sz="1100" dirty="0"/>
              <a:t> </a:t>
            </a:r>
            <a:r>
              <a:rPr lang="et-EE" sz="1100" dirty="0" err="1"/>
              <a:t>energy</a:t>
            </a:r>
            <a:r>
              <a:rPr lang="et-EE" sz="1100" dirty="0"/>
              <a:t>, </a:t>
            </a:r>
            <a:r>
              <a:rPr lang="et-EE" sz="1100" dirty="0" err="1"/>
              <a:t>healthcare</a:t>
            </a:r>
            <a:r>
              <a:rPr lang="et-EE" sz="1100" dirty="0"/>
              <a:t> and </a:t>
            </a:r>
            <a:r>
              <a:rPr lang="et-EE" sz="1100" dirty="0" err="1"/>
              <a:t>payment</a:t>
            </a:r>
            <a:r>
              <a:rPr lang="et-EE" sz="1100" dirty="0"/>
              <a:t> </a:t>
            </a:r>
            <a:r>
              <a:rPr lang="et-EE" sz="1100" dirty="0" err="1"/>
              <a:t>services</a:t>
            </a:r>
            <a:r>
              <a:rPr lang="et-EE" sz="1100" dirty="0"/>
              <a:t> to </a:t>
            </a:r>
            <a:r>
              <a:rPr lang="et-EE" sz="1100" dirty="0" err="1"/>
              <a:t>continue</a:t>
            </a:r>
            <a:r>
              <a:rPr lang="et-EE" sz="1100" dirty="0"/>
              <a:t> </a:t>
            </a:r>
            <a:r>
              <a:rPr lang="et-EE" sz="1100" dirty="0" err="1"/>
              <a:t>operating</a:t>
            </a:r>
            <a:r>
              <a:rPr lang="et-EE" sz="1100" dirty="0"/>
              <a:t>.</a:t>
            </a:r>
          </a:p>
          <a:p>
            <a:br>
              <a:rPr lang="et-EE" sz="1100" b="1" dirty="0"/>
            </a:br>
            <a:br>
              <a:rPr lang="et-EE" sz="1100" b="1" dirty="0"/>
            </a:br>
            <a:r>
              <a:rPr lang="et-EE" sz="1100" b="1" dirty="0"/>
              <a:t>4. Estonia </a:t>
            </a:r>
            <a:r>
              <a:rPr lang="et-EE" sz="1100" b="1" dirty="0" err="1"/>
              <a:t>with</a:t>
            </a:r>
            <a:r>
              <a:rPr lang="et-EE" sz="1100" b="1" dirty="0"/>
              <a:t> ultra-</a:t>
            </a:r>
            <a:r>
              <a:rPr lang="et-EE" sz="1100" b="1" dirty="0" err="1"/>
              <a:t>fast</a:t>
            </a:r>
            <a:r>
              <a:rPr lang="et-EE" sz="1100" b="1" dirty="0"/>
              <a:t> </a:t>
            </a:r>
            <a:r>
              <a:rPr lang="et-EE" sz="1100" b="1" dirty="0" err="1"/>
              <a:t>connectivity</a:t>
            </a:r>
            <a:endParaRPr lang="et-EE" sz="1100" b="1" dirty="0"/>
          </a:p>
          <a:p>
            <a:r>
              <a:rPr lang="et-EE" sz="1100" dirty="0"/>
              <a:t>Ultra-</a:t>
            </a:r>
            <a:r>
              <a:rPr lang="et-EE" sz="1100" dirty="0" err="1"/>
              <a:t>fast</a:t>
            </a:r>
            <a:r>
              <a:rPr lang="et-EE" sz="1100" dirty="0"/>
              <a:t>, </a:t>
            </a:r>
            <a:r>
              <a:rPr lang="et-EE" sz="1100" dirty="0" err="1"/>
              <a:t>reliable</a:t>
            </a:r>
            <a:r>
              <a:rPr lang="et-EE" sz="1100" dirty="0"/>
              <a:t> and </a:t>
            </a:r>
            <a:r>
              <a:rPr lang="et-EE" sz="1100" dirty="0" err="1"/>
              <a:t>affordable</a:t>
            </a:r>
            <a:r>
              <a:rPr lang="et-EE" sz="1100" dirty="0"/>
              <a:t> </a:t>
            </a:r>
            <a:r>
              <a:rPr lang="et-EE" sz="1100" dirty="0" err="1"/>
              <a:t>connectivity</a:t>
            </a:r>
            <a:r>
              <a:rPr lang="et-EE" sz="1100" dirty="0"/>
              <a:t> </a:t>
            </a:r>
            <a:r>
              <a:rPr lang="et-EE" sz="1100" dirty="0" err="1"/>
              <a:t>is</a:t>
            </a:r>
            <a:r>
              <a:rPr lang="et-EE" sz="1100" dirty="0"/>
              <a:t> </a:t>
            </a:r>
            <a:r>
              <a:rPr lang="et-EE" sz="1100" dirty="0" err="1"/>
              <a:t>available</a:t>
            </a:r>
            <a:r>
              <a:rPr lang="et-EE" sz="1100" dirty="0"/>
              <a:t> </a:t>
            </a:r>
            <a:r>
              <a:rPr lang="et-EE" sz="1100" dirty="0" err="1"/>
              <a:t>throughout</a:t>
            </a:r>
            <a:r>
              <a:rPr lang="et-EE" sz="1100" dirty="0"/>
              <a:t> Estonia. </a:t>
            </a:r>
            <a:r>
              <a:rPr lang="et-EE" sz="1100" dirty="0" err="1"/>
              <a:t>It</a:t>
            </a:r>
            <a:r>
              <a:rPr lang="et-EE" sz="1100" dirty="0"/>
              <a:t> </a:t>
            </a:r>
            <a:r>
              <a:rPr lang="et-EE" sz="1100" dirty="0" err="1"/>
              <a:t>supports</a:t>
            </a:r>
            <a:r>
              <a:rPr lang="et-EE" sz="1100" dirty="0"/>
              <a:t> the </a:t>
            </a:r>
            <a:r>
              <a:rPr lang="et-EE" sz="1100" dirty="0" err="1"/>
              <a:t>digital</a:t>
            </a:r>
            <a:r>
              <a:rPr lang="et-EE" sz="1100" dirty="0"/>
              <a:t> </a:t>
            </a:r>
            <a:r>
              <a:rPr lang="et-EE" sz="1100" dirty="0" err="1"/>
              <a:t>state</a:t>
            </a:r>
            <a:r>
              <a:rPr lang="et-EE" sz="1100" dirty="0"/>
              <a:t>, </a:t>
            </a:r>
            <a:r>
              <a:rPr lang="et-EE" sz="1100" dirty="0" err="1"/>
              <a:t>economic</a:t>
            </a:r>
            <a:r>
              <a:rPr lang="et-EE" sz="1100" dirty="0"/>
              <a:t> </a:t>
            </a:r>
            <a:r>
              <a:rPr lang="et-EE" sz="1100" dirty="0" err="1"/>
              <a:t>competitiveness</a:t>
            </a:r>
            <a:r>
              <a:rPr lang="et-EE" sz="1100" dirty="0"/>
              <a:t>, </a:t>
            </a:r>
            <a:r>
              <a:rPr lang="et-EE" sz="1100" dirty="0" err="1"/>
              <a:t>innovation</a:t>
            </a:r>
            <a:r>
              <a:rPr lang="et-EE" sz="1100" dirty="0"/>
              <a:t> and </a:t>
            </a:r>
            <a:r>
              <a:rPr lang="et-EE" sz="1100" dirty="0" err="1"/>
              <a:t>equal</a:t>
            </a:r>
            <a:r>
              <a:rPr lang="et-EE" sz="1100" dirty="0"/>
              <a:t> </a:t>
            </a:r>
            <a:r>
              <a:rPr lang="et-EE" sz="1100" dirty="0" err="1"/>
              <a:t>opportunities</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a:t>A </a:t>
            </a:r>
            <a:r>
              <a:rPr lang="et-EE" sz="1100" dirty="0" err="1"/>
              <a:t>regulatory</a:t>
            </a:r>
            <a:r>
              <a:rPr lang="et-EE" sz="1100" dirty="0"/>
              <a:t> </a:t>
            </a:r>
            <a:r>
              <a:rPr lang="et-EE" sz="1100" dirty="0" err="1"/>
              <a:t>environment</a:t>
            </a:r>
            <a:r>
              <a:rPr lang="et-EE" sz="1100" dirty="0"/>
              <a:t> </a:t>
            </a:r>
            <a:r>
              <a:rPr lang="et-EE" sz="1100" dirty="0" err="1"/>
              <a:t>that</a:t>
            </a:r>
            <a:r>
              <a:rPr lang="et-EE" sz="1100" dirty="0"/>
              <a:t> </a:t>
            </a:r>
            <a:r>
              <a:rPr lang="et-EE" sz="1100" dirty="0" err="1"/>
              <a:t>supports</a:t>
            </a:r>
            <a:r>
              <a:rPr lang="et-EE" sz="1100" dirty="0"/>
              <a:t> </a:t>
            </a:r>
            <a:r>
              <a:rPr lang="et-EE" sz="1100" dirty="0" err="1"/>
              <a:t>innovation</a:t>
            </a:r>
            <a:r>
              <a:rPr lang="et-EE" sz="1100" dirty="0"/>
              <a:t>, </a:t>
            </a:r>
            <a:r>
              <a:rPr lang="et-EE" sz="1100" dirty="0" err="1"/>
              <a:t>investment</a:t>
            </a:r>
            <a:r>
              <a:rPr lang="et-EE" sz="1100" dirty="0"/>
              <a:t> and </a:t>
            </a:r>
            <a:r>
              <a:rPr lang="et-EE" sz="1100" dirty="0" err="1"/>
              <a:t>stable</a:t>
            </a:r>
            <a:r>
              <a:rPr lang="et-EE" sz="1100" dirty="0"/>
              <a:t> market </a:t>
            </a:r>
            <a:r>
              <a:rPr lang="et-EE" sz="1100" dirty="0" err="1"/>
              <a:t>development</a:t>
            </a:r>
            <a:r>
              <a:rPr lang="et-EE" sz="1100" dirty="0"/>
              <a:t>. </a:t>
            </a:r>
          </a:p>
          <a:p>
            <a:pPr lvl="0"/>
            <a:r>
              <a:rPr lang="et-EE" sz="1100" dirty="0" err="1"/>
              <a:t>Nationwide</a:t>
            </a:r>
            <a:r>
              <a:rPr lang="et-EE" sz="1100" dirty="0"/>
              <a:t> </a:t>
            </a:r>
            <a:r>
              <a:rPr lang="et-EE" sz="1100" dirty="0" err="1"/>
              <a:t>deployment</a:t>
            </a:r>
            <a:r>
              <a:rPr lang="et-EE" sz="1100" dirty="0"/>
              <a:t> of </a:t>
            </a:r>
            <a:r>
              <a:rPr lang="et-EE" sz="1100" dirty="0" err="1"/>
              <a:t>very-high-capacity</a:t>
            </a:r>
            <a:r>
              <a:rPr lang="et-EE" sz="1100" dirty="0"/>
              <a:t>, 5G and 6G </a:t>
            </a:r>
            <a:r>
              <a:rPr lang="et-EE" sz="1100" dirty="0" err="1"/>
              <a:t>networks</a:t>
            </a:r>
            <a:r>
              <a:rPr lang="et-EE" sz="1100" dirty="0"/>
              <a:t>. </a:t>
            </a:r>
          </a:p>
          <a:p>
            <a:pPr lvl="0"/>
            <a:r>
              <a:rPr lang="et-EE" sz="1100" dirty="0" err="1"/>
              <a:t>Reliable</a:t>
            </a:r>
            <a:r>
              <a:rPr lang="et-EE" sz="1100" dirty="0"/>
              <a:t> and </a:t>
            </a:r>
            <a:r>
              <a:rPr lang="et-EE" sz="1100" dirty="0" err="1"/>
              <a:t>resilient</a:t>
            </a:r>
            <a:r>
              <a:rPr lang="et-EE" sz="1100" dirty="0"/>
              <a:t> </a:t>
            </a:r>
            <a:r>
              <a:rPr lang="et-EE" sz="1100" dirty="0" err="1"/>
              <a:t>communications</a:t>
            </a:r>
            <a:r>
              <a:rPr lang="et-EE" sz="1100" dirty="0"/>
              <a:t> </a:t>
            </a:r>
            <a:r>
              <a:rPr lang="et-EE" sz="1100" dirty="0" err="1"/>
              <a:t>under</a:t>
            </a:r>
            <a:r>
              <a:rPr lang="et-EE" sz="1100" dirty="0"/>
              <a:t> all </a:t>
            </a:r>
            <a:r>
              <a:rPr lang="et-EE" sz="1100" dirty="0" err="1"/>
              <a:t>circumstances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Uninterrupted</a:t>
            </a:r>
            <a:r>
              <a:rPr lang="et-EE" sz="1100" b="1" dirty="0"/>
              <a:t> </a:t>
            </a:r>
            <a:r>
              <a:rPr lang="et-EE" sz="1100" b="1" dirty="0" err="1"/>
              <a:t>Connectivity</a:t>
            </a:r>
            <a:r>
              <a:rPr lang="et-EE" sz="1100" b="1" dirty="0"/>
              <a:t>”</a:t>
            </a:r>
            <a:endParaRPr lang="et-EE" sz="1100" dirty="0"/>
          </a:p>
          <a:p>
            <a:r>
              <a:rPr lang="et-EE" sz="1100" dirty="0"/>
              <a:t>In 2035, a </a:t>
            </a:r>
            <a:r>
              <a:rPr lang="et-EE" sz="1100" dirty="0" err="1"/>
              <a:t>storm</a:t>
            </a:r>
            <a:r>
              <a:rPr lang="et-EE" sz="1100" dirty="0"/>
              <a:t> </a:t>
            </a:r>
            <a:r>
              <a:rPr lang="et-EE" sz="1100" dirty="0" err="1"/>
              <a:t>damages</a:t>
            </a:r>
            <a:r>
              <a:rPr lang="et-EE" sz="1100" dirty="0"/>
              <a:t> </a:t>
            </a:r>
            <a:r>
              <a:rPr lang="et-EE" sz="1100" dirty="0" err="1"/>
              <a:t>terrestrial</a:t>
            </a:r>
            <a:r>
              <a:rPr lang="et-EE" sz="1100" dirty="0"/>
              <a:t> </a:t>
            </a:r>
            <a:r>
              <a:rPr lang="et-EE" sz="1100" dirty="0" err="1"/>
              <a:t>communications</a:t>
            </a:r>
            <a:r>
              <a:rPr lang="et-EE" sz="1100" dirty="0"/>
              <a:t> </a:t>
            </a:r>
            <a:r>
              <a:rPr lang="et-EE" sz="1100" dirty="0" err="1"/>
              <a:t>lines</a:t>
            </a:r>
            <a:r>
              <a:rPr lang="et-EE" sz="1100" dirty="0"/>
              <a:t>, </a:t>
            </a:r>
            <a:r>
              <a:rPr lang="et-EE" sz="1100" dirty="0" err="1"/>
              <a:t>but</a:t>
            </a:r>
            <a:r>
              <a:rPr lang="et-EE" sz="1100" dirty="0"/>
              <a:t> </a:t>
            </a:r>
            <a:r>
              <a:rPr lang="et-EE" sz="1100" dirty="0" err="1"/>
              <a:t>Estonia’s</a:t>
            </a:r>
            <a:r>
              <a:rPr lang="et-EE" sz="1100" dirty="0"/>
              <a:t> </a:t>
            </a:r>
            <a:r>
              <a:rPr lang="et-EE" sz="1100" dirty="0" err="1"/>
              <a:t>distributed</a:t>
            </a:r>
            <a:r>
              <a:rPr lang="et-EE" sz="1100" dirty="0"/>
              <a:t> </a:t>
            </a:r>
            <a:r>
              <a:rPr lang="et-EE" sz="1100" dirty="0" err="1"/>
              <a:t>network</a:t>
            </a:r>
            <a:r>
              <a:rPr lang="et-EE" sz="1100" dirty="0"/>
              <a:t> </a:t>
            </a:r>
            <a:r>
              <a:rPr lang="et-EE" sz="1100" dirty="0" err="1"/>
              <a:t>automatically</a:t>
            </a:r>
            <a:r>
              <a:rPr lang="et-EE" sz="1100" dirty="0"/>
              <a:t> </a:t>
            </a:r>
            <a:r>
              <a:rPr lang="et-EE" sz="1100" dirty="0" err="1"/>
              <a:t>reroutes</a:t>
            </a:r>
            <a:r>
              <a:rPr lang="et-EE" sz="1100" dirty="0"/>
              <a:t> </a:t>
            </a:r>
            <a:r>
              <a:rPr lang="et-EE" sz="1100" dirty="0" err="1"/>
              <a:t>traffic</a:t>
            </a:r>
            <a:r>
              <a:rPr lang="et-EE" sz="1100" dirty="0"/>
              <a:t>. </a:t>
            </a:r>
            <a:r>
              <a:rPr lang="et-EE" sz="1100" dirty="0" err="1"/>
              <a:t>Critical</a:t>
            </a:r>
            <a:r>
              <a:rPr lang="et-EE" sz="1100" dirty="0"/>
              <a:t> </a:t>
            </a:r>
            <a:r>
              <a:rPr lang="et-EE" sz="1100" dirty="0" err="1"/>
              <a:t>services</a:t>
            </a:r>
            <a:r>
              <a:rPr lang="et-EE" sz="1100" dirty="0"/>
              <a:t>—</a:t>
            </a:r>
            <a:r>
              <a:rPr lang="et-EE" sz="1100" dirty="0" err="1"/>
              <a:t>including</a:t>
            </a:r>
            <a:r>
              <a:rPr lang="et-EE" sz="1100" dirty="0"/>
              <a:t> </a:t>
            </a:r>
            <a:r>
              <a:rPr lang="et-EE" sz="1100" dirty="0" err="1"/>
              <a:t>medical</a:t>
            </a:r>
            <a:r>
              <a:rPr lang="et-EE" sz="1100" dirty="0"/>
              <a:t> </a:t>
            </a:r>
            <a:r>
              <a:rPr lang="et-EE" sz="1100" dirty="0" err="1"/>
              <a:t>drones</a:t>
            </a:r>
            <a:r>
              <a:rPr lang="et-EE" sz="1100" dirty="0"/>
              <a:t> and </a:t>
            </a:r>
            <a:r>
              <a:rPr lang="et-EE" sz="1100" dirty="0" err="1"/>
              <a:t>hospital</a:t>
            </a:r>
            <a:r>
              <a:rPr lang="et-EE" sz="1100" dirty="0"/>
              <a:t> </a:t>
            </a:r>
            <a:r>
              <a:rPr lang="et-EE" sz="1100" dirty="0" err="1"/>
              <a:t>systems</a:t>
            </a:r>
            <a:r>
              <a:rPr lang="et-EE" sz="1100" dirty="0"/>
              <a:t>—</a:t>
            </a:r>
            <a:r>
              <a:rPr lang="et-EE" sz="1100" dirty="0" err="1"/>
              <a:t>continue</a:t>
            </a:r>
            <a:r>
              <a:rPr lang="et-EE" sz="1100" dirty="0"/>
              <a:t> </a:t>
            </a:r>
            <a:r>
              <a:rPr lang="et-EE" sz="1100" dirty="0" err="1"/>
              <a:t>operating</a:t>
            </a:r>
            <a:r>
              <a:rPr lang="et-EE" sz="1100" dirty="0"/>
              <a:t> </a:t>
            </a:r>
            <a:r>
              <a:rPr lang="et-EE" sz="1100" dirty="0" err="1"/>
              <a:t>without</a:t>
            </a:r>
            <a:r>
              <a:rPr lang="et-EE" sz="1100" dirty="0"/>
              <a:t> </a:t>
            </a:r>
            <a:r>
              <a:rPr lang="et-EE" sz="1100" dirty="0" err="1"/>
              <a:t>interruption</a:t>
            </a:r>
            <a:r>
              <a:rPr lang="et-EE" sz="1100" dirty="0"/>
              <a:t>.</a:t>
            </a:r>
          </a:p>
          <a:p>
            <a:pPr marL="0" lvl="0" indent="0" algn="l" rtl="0">
              <a:lnSpc>
                <a:spcPct val="100000"/>
              </a:lnSpc>
              <a:spcBef>
                <a:spcPts val="0"/>
              </a:spcBef>
              <a:spcAft>
                <a:spcPts val="0"/>
              </a:spcAft>
              <a:buClr>
                <a:schemeClr val="dk1"/>
              </a:buClr>
              <a:buSzPts val="1800"/>
              <a:buFont typeface="Calibri"/>
              <a:buNone/>
            </a:pPr>
            <a:endParaRPr lang="en-US" sz="1100"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21</a:t>
            </a:fld>
            <a:endParaRPr lang="en-US"/>
          </a:p>
        </p:txBody>
      </p:sp>
    </p:spTree>
    <p:extLst>
      <p:ext uri="{BB962C8B-B14F-4D97-AF65-F5344CB8AC3E}">
        <p14:creationId xmlns:p14="http://schemas.microsoft.com/office/powerpoint/2010/main" val="3716867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effectLst/>
              </a:rPr>
              <a:t>Accelerate Estonia develops targeted policy recommendations for the Estonian government to solve regulatory barriers encountered by businesses, creating an environment where new innovations can thrive and contribute to economic growth.</a:t>
            </a:r>
            <a:endParaRPr lang="en-US" dirty="0">
              <a:effectLst/>
            </a:endParaRPr>
          </a:p>
          <a:p>
            <a:pPr>
              <a:buNone/>
            </a:pPr>
            <a:endParaRPr lang="et-E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kern="1200" dirty="0">
                <a:solidFill>
                  <a:schemeClr val="tx1"/>
                </a:solidFill>
                <a:effectLst/>
                <a:latin typeface="+mn-lt"/>
                <a:ea typeface="+mn-ea"/>
                <a:cs typeface="+mn-cs"/>
              </a:rPr>
              <a:t>The need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Accelerate</a:t>
            </a:r>
            <a:r>
              <a:rPr lang="et-EE" sz="1200" b="0" kern="1200" dirty="0">
                <a:solidFill>
                  <a:schemeClr val="tx1"/>
                </a:solidFill>
                <a:effectLst/>
                <a:latin typeface="+mn-lt"/>
                <a:ea typeface="+mn-ea"/>
                <a:cs typeface="+mn-cs"/>
              </a:rPr>
              <a:t> Estonia </a:t>
            </a:r>
            <a:r>
              <a:rPr lang="et-EE" sz="1200" b="0" kern="1200" dirty="0" err="1">
                <a:solidFill>
                  <a:schemeClr val="tx1"/>
                </a:solidFill>
                <a:effectLst/>
                <a:latin typeface="+mn-lt"/>
                <a:ea typeface="+mn-ea"/>
                <a:cs typeface="+mn-cs"/>
              </a:rPr>
              <a:t>came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from</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need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unified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understanding</a:t>
            </a:r>
            <a:r>
              <a:rPr lang="et-EE" sz="1200" b="0" kern="1200" dirty="0">
                <a:solidFill>
                  <a:schemeClr val="tx1"/>
                </a:solidFill>
                <a:effectLst/>
                <a:latin typeface="+mn-lt"/>
                <a:ea typeface="+mn-ea"/>
                <a:cs typeface="+mn-cs"/>
              </a:rPr>
              <a:t> and </a:t>
            </a:r>
            <a:r>
              <a:rPr lang="et-EE" sz="1200" b="0" kern="1200" dirty="0" err="1">
                <a:solidFill>
                  <a:schemeClr val="tx1"/>
                </a:solidFill>
                <a:effectLst/>
                <a:latin typeface="+mn-lt"/>
                <a:ea typeface="+mn-ea"/>
                <a:cs typeface="+mn-cs"/>
              </a:rPr>
              <a:t>accessibility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t-EE" sz="1200" b="0" kern="1200" dirty="0" err="1">
                <a:solidFill>
                  <a:schemeClr val="tx1"/>
                </a:solidFill>
                <a:effectLst/>
                <a:latin typeface="+mn-lt"/>
                <a:ea typeface="+mn-ea"/>
                <a:cs typeface="+mn-cs"/>
              </a:rPr>
              <a:t>innovative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solutions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without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getting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bogged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down</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bureaucracy</a:t>
            </a:r>
            <a:r>
              <a:rPr lang="et-EE" sz="1200" b="0" kern="1200" dirty="0">
                <a:solidFill>
                  <a:schemeClr val="tx1"/>
                </a:solidFill>
                <a:effectLst/>
                <a:latin typeface="+mn-lt"/>
                <a:ea typeface="+mn-ea"/>
                <a:cs typeface="+mn-cs"/>
              </a:rPr>
              <a:t>.</a:t>
            </a:r>
          </a:p>
          <a:p>
            <a:pPr>
              <a:buNone/>
            </a:pPr>
            <a:endParaRPr lang="et-EE" sz="1200" b="0" kern="1200" dirty="0">
              <a:solidFill>
                <a:schemeClr val="tx1"/>
              </a:solidFill>
              <a:effectLst/>
              <a:latin typeface="+mn-lt"/>
              <a:ea typeface="+mn-ea"/>
              <a:cs typeface="+mn-cs"/>
            </a:endParaRPr>
          </a:p>
          <a:p>
            <a:pPr>
              <a:buNone/>
            </a:pPr>
            <a:r>
              <a:rPr lang="et-EE" sz="1200" b="0" kern="1200" dirty="0">
                <a:solidFill>
                  <a:schemeClr val="tx1"/>
                </a:solidFill>
                <a:effectLst/>
                <a:latin typeface="+mn-lt"/>
                <a:ea typeface="+mn-ea"/>
                <a:cs typeface="+mn-cs"/>
              </a:rPr>
              <a:t>A </a:t>
            </a:r>
            <a:r>
              <a:rPr lang="et-EE" sz="1200" b="0" kern="1200" dirty="0" err="1">
                <a:solidFill>
                  <a:schemeClr val="tx1"/>
                </a:solidFill>
                <a:effectLst/>
                <a:latin typeface="+mn-lt"/>
                <a:ea typeface="+mn-ea"/>
                <a:cs typeface="+mn-cs"/>
              </a:rPr>
              <a:t>national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regulatory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framework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 – </a:t>
            </a:r>
            <a:r>
              <a:rPr lang="et-EE" sz="1200" b="0" kern="1200" dirty="0" err="1">
                <a:solidFill>
                  <a:schemeClr val="tx1"/>
                </a:solidFill>
                <a:effectLst/>
                <a:latin typeface="+mn-lt"/>
                <a:ea typeface="+mn-ea"/>
                <a:cs typeface="+mn-cs"/>
              </a:rPr>
              <a:t>similar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nesting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doll</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regulations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there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is</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general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framework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inside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which</a:t>
            </a:r>
            <a:r>
              <a:rPr lang="et-EE" sz="1200" b="0" kern="1200" dirty="0">
                <a:solidFill>
                  <a:schemeClr val="tx1"/>
                </a:solidFill>
                <a:effectLst/>
                <a:latin typeface="+mn-lt"/>
                <a:ea typeface="+mn-ea"/>
                <a:cs typeface="+mn-cs"/>
              </a:rPr>
              <a:t> are </a:t>
            </a:r>
            <a:r>
              <a:rPr lang="et-EE" sz="1200" b="0" kern="1200" dirty="0" err="1">
                <a:solidFill>
                  <a:schemeClr val="tx1"/>
                </a:solidFill>
                <a:effectLst/>
                <a:latin typeface="+mn-lt"/>
                <a:ea typeface="+mn-ea"/>
                <a:cs typeface="+mn-cs"/>
              </a:rPr>
              <a:t>sector-specific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regulations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inside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which</a:t>
            </a:r>
            <a:r>
              <a:rPr lang="et-EE" sz="1200" b="0" kern="1200" dirty="0">
                <a:solidFill>
                  <a:schemeClr val="tx1"/>
                </a:solidFill>
                <a:effectLst/>
                <a:latin typeface="+mn-lt"/>
                <a:ea typeface="+mn-ea"/>
                <a:cs typeface="+mn-cs"/>
              </a:rPr>
              <a:t> are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projects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run</a:t>
            </a:r>
            <a:r>
              <a:rPr lang="et-EE" sz="1200" b="0" kern="1200" dirty="0">
                <a:solidFill>
                  <a:schemeClr val="tx1"/>
                </a:solidFill>
                <a:effectLst/>
                <a:latin typeface="+mn-lt"/>
                <a:ea typeface="+mn-ea"/>
                <a:cs typeface="+mn-cs"/>
              </a:rPr>
              <a:t> by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organizations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p>
          <a:p>
            <a:pPr>
              <a:buNone/>
            </a:pPr>
            <a:endParaRPr lang="et-EE" sz="1200" b="1" kern="1200" dirty="0">
              <a:solidFill>
                <a:schemeClr val="tx1"/>
              </a:solidFill>
              <a:effectLst/>
              <a:latin typeface="+mn-lt"/>
              <a:ea typeface="+mn-ea"/>
              <a:cs typeface="+mn-cs"/>
            </a:endParaRPr>
          </a:p>
          <a:p>
            <a:pPr>
              <a:buNone/>
            </a:pPr>
            <a:r>
              <a:rPr lang="et-EE" sz="1200" b="1" kern="1200" dirty="0" err="1">
                <a:solidFill>
                  <a:schemeClr val="tx1"/>
                </a:solidFill>
                <a:effectLst/>
                <a:latin typeface="+mn-lt"/>
                <a:ea typeface="+mn-ea"/>
                <a:cs typeface="+mn-cs"/>
              </a:rPr>
              <a:t>Example</a:t>
            </a:r>
            <a:r>
              <a:rPr lang="et-EE" sz="1200" b="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kern="1200" dirty="0" err="1">
                <a:solidFill>
                  <a:schemeClr val="tx1"/>
                </a:solidFill>
                <a:effectLst/>
                <a:latin typeface="+mn-lt"/>
                <a:ea typeface="+mn-ea"/>
                <a:cs typeface="+mn-cs"/>
              </a:rPr>
              <a:t>First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Economic Activities Code</a:t>
            </a:r>
            <a:r>
              <a:rPr lang="et-EE" sz="1200" b="1" i="0" kern="1200" dirty="0">
                <a:solidFill>
                  <a:schemeClr val="tx1"/>
                </a:solidFill>
                <a:effectLst/>
                <a:latin typeface="+mn-lt"/>
                <a:ea typeface="+mn-ea"/>
                <a:cs typeface="+mn-cs"/>
              </a:rPr>
              <a:t> </a:t>
            </a:r>
            <a:r>
              <a:rPr lang="et-EE" sz="1200" b="0" kern="1200" dirty="0">
                <a:solidFill>
                  <a:schemeClr val="tx1"/>
                </a:solidFill>
                <a:effectLst/>
                <a:latin typeface="+mn-lt"/>
                <a:ea typeface="+mn-ea"/>
                <a:cs typeface="+mn-cs"/>
              </a:rPr>
              <a:t>(EAC) </a:t>
            </a:r>
            <a:r>
              <a:rPr lang="et-EE" sz="1200" b="0" kern="1200" dirty="0" err="1">
                <a:solidFill>
                  <a:schemeClr val="tx1"/>
                </a:solidFill>
                <a:effectLst/>
                <a:latin typeface="+mn-lt"/>
                <a:ea typeface="+mn-ea"/>
                <a:cs typeface="+mn-cs"/>
              </a:rPr>
              <a:t>gets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amended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accommodate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general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norms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a:t>
            </a:r>
          </a:p>
          <a:p>
            <a:pPr>
              <a:buNone/>
            </a:pPr>
            <a:r>
              <a:rPr lang="et-EE" sz="1200" b="0" kern="1200" dirty="0" err="1">
                <a:solidFill>
                  <a:schemeClr val="tx1"/>
                </a:solidFill>
                <a:effectLst/>
                <a:latin typeface="+mn-lt"/>
                <a:ea typeface="+mn-ea"/>
                <a:cs typeface="+mn-cs"/>
              </a:rPr>
              <a:t>Then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within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EAC,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example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b="1" dirty="0" err="1"/>
              <a:t>Medicinal</a:t>
            </a:r>
            <a:r>
              <a:rPr lang="et-EE" b="1" dirty="0"/>
              <a:t> Products </a:t>
            </a:r>
            <a:r>
              <a:rPr lang="et-EE" b="1" dirty="0" err="1"/>
              <a:t>Act</a:t>
            </a:r>
            <a:r>
              <a:rPr lang="et-EE" sz="1200" b="0" kern="1200" dirty="0">
                <a:solidFill>
                  <a:schemeClr val="tx1"/>
                </a:solidFill>
                <a:effectLst/>
                <a:latin typeface="+mn-lt"/>
                <a:ea typeface="+mn-ea"/>
                <a:cs typeface="+mn-cs"/>
              </a:rPr>
              <a:t> (MPA), </a:t>
            </a:r>
            <a:r>
              <a:rPr lang="et-EE" sz="1200" b="0" kern="1200" dirty="0" err="1">
                <a:solidFill>
                  <a:schemeClr val="tx1"/>
                </a:solidFill>
                <a:effectLst/>
                <a:latin typeface="+mn-lt"/>
                <a:ea typeface="+mn-ea"/>
                <a:cs typeface="+mn-cs"/>
              </a:rPr>
              <a:t>gets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amended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purposes</a:t>
            </a:r>
            <a:r>
              <a:rPr lang="et-EE" sz="1200" b="0" kern="1200" dirty="0">
                <a:solidFill>
                  <a:schemeClr val="tx1"/>
                </a:solidFill>
                <a:effectLst/>
                <a:latin typeface="+mn-lt"/>
                <a:ea typeface="+mn-ea"/>
                <a:cs typeface="+mn-cs"/>
              </a:rPr>
              <a:t>,</a:t>
            </a:r>
          </a:p>
          <a:p>
            <a:pPr>
              <a:buNone/>
            </a:pPr>
            <a:r>
              <a:rPr lang="et-EE" sz="1200" b="0" kern="1200" dirty="0" err="1">
                <a:solidFill>
                  <a:schemeClr val="tx1"/>
                </a:solidFill>
                <a:effectLst/>
                <a:latin typeface="+mn-lt"/>
                <a:ea typeface="+mn-ea"/>
                <a:cs typeface="+mn-cs"/>
              </a:rPr>
              <a:t>Finally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within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bounds</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MPA, The State Agency of </a:t>
            </a:r>
            <a:r>
              <a:rPr lang="et-EE" sz="1200" b="0" kern="1200" dirty="0" err="1">
                <a:solidFill>
                  <a:schemeClr val="tx1"/>
                </a:solidFill>
                <a:effectLst/>
                <a:latin typeface="+mn-lt"/>
                <a:ea typeface="+mn-ea"/>
                <a:cs typeface="+mn-cs"/>
              </a:rPr>
              <a:t>Medicines</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collaboration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private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sector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representative</a:t>
            </a:r>
            <a:r>
              <a:rPr lang="et-EE" sz="1200" b="0" kern="1200" dirty="0">
                <a:solidFill>
                  <a:schemeClr val="tx1"/>
                </a:solidFill>
                <a:effectLst/>
                <a:latin typeface="+mn-lt"/>
                <a:ea typeface="+mn-ea"/>
                <a:cs typeface="+mn-cs"/>
              </a:rPr>
              <a:t> (Grab2Go), </a:t>
            </a:r>
            <a:r>
              <a:rPr lang="et-EE" sz="1200" b="0" kern="1200" dirty="0" err="1">
                <a:solidFill>
                  <a:schemeClr val="tx1"/>
                </a:solidFill>
                <a:effectLst/>
                <a:latin typeface="+mn-lt"/>
                <a:ea typeface="+mn-ea"/>
                <a:cs typeface="+mn-cs"/>
              </a:rPr>
              <a:t>has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opportunity</a:t>
            </a:r>
            <a:r>
              <a:rPr lang="et-EE" sz="1200" b="0" kern="1200" dirty="0">
                <a:solidFill>
                  <a:schemeClr val="tx1"/>
                </a:solidFill>
                <a:effectLst/>
                <a:latin typeface="+mn-lt"/>
                <a:ea typeface="+mn-ea"/>
                <a:cs typeface="+mn-cs"/>
              </a:rPr>
              <a:t> to test </a:t>
            </a:r>
            <a:r>
              <a:rPr lang="et-EE" sz="1200" b="0" kern="1200" dirty="0" err="1">
                <a:solidFill>
                  <a:schemeClr val="tx1"/>
                </a:solidFill>
                <a:effectLst/>
                <a:latin typeface="+mn-lt"/>
                <a:ea typeface="+mn-ea"/>
                <a:cs typeface="+mn-cs"/>
              </a:rPr>
              <a:t>their</a:t>
            </a:r>
            <a:r>
              <a:rPr lang="et-EE" sz="1200" b="0" kern="1200" dirty="0">
                <a:solidFill>
                  <a:schemeClr val="tx1"/>
                </a:solidFill>
                <a:effectLst/>
                <a:latin typeface="+mn-lt"/>
                <a:ea typeface="+mn-ea"/>
                <a:cs typeface="+mn-cs"/>
              </a:rPr>
              <a:t> 24/7 </a:t>
            </a:r>
            <a:r>
              <a:rPr lang="et-EE" sz="1200" b="0" kern="1200" dirty="0" err="1">
                <a:solidFill>
                  <a:schemeClr val="tx1"/>
                </a:solidFill>
                <a:effectLst/>
                <a:latin typeface="+mn-lt"/>
                <a:ea typeface="+mn-ea"/>
                <a:cs typeface="+mn-cs"/>
              </a:rPr>
              <a:t>self-service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pharmacies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completely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legally</a:t>
            </a:r>
            <a:r>
              <a:rPr lang="et-EE" sz="1200" b="0" kern="1200" dirty="0">
                <a:solidFill>
                  <a:schemeClr val="tx1"/>
                </a:solidFill>
                <a:effectLst/>
                <a:latin typeface="+mn-lt"/>
                <a:ea typeface="+mn-ea"/>
                <a:cs typeface="+mn-cs"/>
              </a:rPr>
              <a:t>, proving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use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case</a:t>
            </a:r>
            <a:r>
              <a:rPr lang="et-EE" sz="1200" b="0" kern="1200" dirty="0">
                <a:solidFill>
                  <a:schemeClr val="tx1"/>
                </a:solidFill>
                <a:effectLst/>
                <a:latin typeface="+mn-lt"/>
                <a:ea typeface="+mn-ea"/>
                <a:cs typeface="+mn-cs"/>
              </a:rPr>
              <a:t> and </a:t>
            </a:r>
            <a:r>
              <a:rPr lang="et-EE" sz="1200" b="0" kern="1200" dirty="0" err="1">
                <a:solidFill>
                  <a:schemeClr val="tx1"/>
                </a:solidFill>
                <a:effectLst/>
                <a:latin typeface="+mn-lt"/>
                <a:ea typeface="+mn-ea"/>
                <a:cs typeface="+mn-cs"/>
              </a:rPr>
              <a:t>scaling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abroad</a:t>
            </a:r>
            <a:r>
              <a:rPr lang="et-EE" sz="1200" b="0" kern="1200" dirty="0">
                <a:solidFill>
                  <a:schemeClr val="tx1"/>
                </a:solidFill>
                <a:effectLst/>
                <a:latin typeface="+mn-lt"/>
                <a:ea typeface="+mn-ea"/>
                <a:cs typeface="+mn-cs"/>
              </a:rPr>
              <a:t>.</a:t>
            </a:r>
          </a:p>
          <a:p>
            <a:pPr>
              <a:buNone/>
            </a:pPr>
            <a:endParaRPr lang="et-EE" sz="1200" b="0" kern="1200" dirty="0">
              <a:solidFill>
                <a:schemeClr val="tx1"/>
              </a:solidFill>
              <a:effectLst/>
              <a:latin typeface="+mn-lt"/>
              <a:ea typeface="+mn-ea"/>
              <a:cs typeface="+mn-cs"/>
            </a:endParaRPr>
          </a:p>
          <a:p>
            <a:pPr>
              <a:buNone/>
            </a:pPr>
            <a:endParaRPr lang="et-EE" sz="1200" b="0" kern="1200" dirty="0">
              <a:solidFill>
                <a:schemeClr val="tx1"/>
              </a:solidFill>
              <a:effectLst/>
              <a:latin typeface="+mn-lt"/>
              <a:ea typeface="+mn-ea"/>
              <a:cs typeface="+mn-cs"/>
            </a:endParaRPr>
          </a:p>
          <a:p>
            <a:pPr>
              <a:buNone/>
            </a:pPr>
            <a:r>
              <a:rPr lang="en-US" sz="1200" b="0" kern="1200" dirty="0">
                <a:solidFill>
                  <a:schemeClr val="tx1"/>
                </a:solidFill>
                <a:effectLst/>
                <a:latin typeface="+mn-lt"/>
                <a:ea typeface="+mn-ea"/>
                <a:cs typeface="+mn-cs"/>
              </a:rPr>
              <a:t>Estonia</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is</a:t>
            </a:r>
            <a:r>
              <a:rPr lang="en-US" sz="1200" b="0" kern="1200" dirty="0">
                <a:solidFill>
                  <a:schemeClr val="tx1"/>
                </a:solidFill>
                <a:effectLst/>
                <a:latin typeface="+mn-lt"/>
                <a:ea typeface="+mn-ea"/>
                <a:cs typeface="+mn-cs"/>
              </a:rPr>
              <a:t> building Europe's first holistic regulator</a:t>
            </a:r>
            <a:r>
              <a:rPr lang="et-EE" sz="1200" b="0" kern="1200" dirty="0">
                <a:solidFill>
                  <a:schemeClr val="tx1"/>
                </a:solidFill>
                <a:effectLst/>
                <a:latin typeface="+mn-lt"/>
                <a:ea typeface="+mn-ea"/>
                <a:cs typeface="+mn-cs"/>
              </a:rPr>
              <a:t>y </a:t>
            </a:r>
            <a:r>
              <a:rPr lang="et-EE" sz="1200" b="0" kern="1200" dirty="0" err="1">
                <a:solidFill>
                  <a:schemeClr val="tx1"/>
                </a:solidFill>
                <a:effectLst/>
                <a:latin typeface="+mn-lt"/>
                <a:ea typeface="+mn-ea"/>
                <a:cs typeface="+mn-cs"/>
              </a:rPr>
              <a:t>sandboxing</a:t>
            </a:r>
            <a:r>
              <a:rPr lang="et-EE" sz="1200" b="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system for businesses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n-US" sz="1200" b="0" kern="1200" dirty="0">
                <a:solidFill>
                  <a:schemeClr val="tx1"/>
                </a:solidFill>
                <a:effectLst/>
                <a:latin typeface="+mn-lt"/>
                <a:ea typeface="+mn-ea"/>
                <a:cs typeface="+mn-cs"/>
              </a:rPr>
              <a:t>their </a:t>
            </a:r>
            <a:r>
              <a:rPr lang="et-EE" sz="1200" b="0" kern="1200" dirty="0" err="1">
                <a:solidFill>
                  <a:schemeClr val="tx1"/>
                </a:solidFill>
                <a:effectLst/>
                <a:latin typeface="+mn-lt"/>
                <a:ea typeface="+mn-ea"/>
                <a:cs typeface="+mn-cs"/>
              </a:rPr>
              <a:t>unregulated</a:t>
            </a:r>
            <a:r>
              <a:rPr lang="et-EE" sz="1200" b="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or ahead-of-regulation solutions under real-world conditions. Then turn that data into action and collaborate with policymakers to update regulations.</a:t>
            </a:r>
            <a:r>
              <a:rPr lang="et-EE" sz="1200" b="0" kern="1200" dirty="0">
                <a:solidFill>
                  <a:schemeClr val="tx1"/>
                </a:solidFill>
                <a:effectLst/>
                <a:latin typeface="+mn-lt"/>
                <a:ea typeface="+mn-ea"/>
                <a:cs typeface="+mn-cs"/>
              </a:rPr>
              <a:t> </a:t>
            </a:r>
            <a:r>
              <a:rPr lang="en-US" b="0" i="0" dirty="0">
                <a:effectLst/>
                <a:latin typeface="-apple-system"/>
              </a:rPr>
              <a:t>Here’s a real world example. When ride-sharing platforms like </a:t>
            </a:r>
            <a:r>
              <a:rPr lang="en-US" b="1" i="0" dirty="0">
                <a:solidFill>
                  <a:srgbClr val="0A66C2"/>
                </a:solidFill>
                <a:effectLst/>
                <a:latin typeface="-apple-system"/>
                <a:hlinkClick r:id="rId3"/>
              </a:rPr>
              <a:t>Uber</a:t>
            </a:r>
            <a:r>
              <a:rPr lang="en-US" b="0" i="0" dirty="0">
                <a:effectLst/>
                <a:latin typeface="-apple-system"/>
              </a:rPr>
              <a:t> and </a:t>
            </a:r>
            <a:r>
              <a:rPr lang="en-US" b="1" i="0" dirty="0">
                <a:solidFill>
                  <a:srgbClr val="0A66C2"/>
                </a:solidFill>
                <a:effectLst/>
                <a:latin typeface="-apple-system"/>
                <a:hlinkClick r:id="rId4"/>
              </a:rPr>
              <a:t>Bolt</a:t>
            </a:r>
            <a:r>
              <a:rPr lang="en-US" b="0" i="0" dirty="0">
                <a:effectLst/>
                <a:latin typeface="-apple-system"/>
              </a:rPr>
              <a:t> came to market, their business models weren’t exactly compliant with the laws. But countries saw the market demand and over the years incorporated those new business models into legislation. </a:t>
            </a:r>
            <a:endParaRPr lang="et-EE" b="0" i="0" dirty="0">
              <a:effectLst/>
              <a:latin typeface="-apple-system"/>
            </a:endParaRPr>
          </a:p>
          <a:p>
            <a:pPr>
              <a:buNone/>
            </a:pPr>
            <a:endParaRPr lang="et-EE" b="0" i="0" dirty="0">
              <a:effectLst/>
              <a:latin typeface="-apple-system"/>
            </a:endParaRPr>
          </a:p>
          <a:p>
            <a:pPr>
              <a:buNone/>
            </a:pPr>
            <a:r>
              <a:rPr lang="en-US" b="0" i="0" dirty="0">
                <a:effectLst/>
                <a:latin typeface="-apple-system"/>
              </a:rPr>
              <a:t>✔️Test your illegal solution in real-world conditions</a:t>
            </a:r>
            <a:br>
              <a:rPr lang="en-US" b="0" i="0" dirty="0">
                <a:effectLst/>
                <a:latin typeface="-apple-system"/>
              </a:rPr>
            </a:br>
            <a:r>
              <a:rPr lang="en-US" b="0" i="0" dirty="0">
                <a:effectLst/>
                <a:latin typeface="-apple-system"/>
              </a:rPr>
              <a:t>If your innovative solution still breaks a few outdated regulations, that’s alright. Estonia’s experimentation framework will allow to test solutions currently inhibited by sectoral regulations.</a:t>
            </a:r>
            <a:br>
              <a:rPr lang="en-US" b="0" i="0" dirty="0">
                <a:effectLst/>
                <a:latin typeface="-apple-system"/>
              </a:rPr>
            </a:br>
            <a:br>
              <a:rPr lang="en-US" b="0" i="0" dirty="0">
                <a:effectLst/>
                <a:latin typeface="-apple-system"/>
              </a:rPr>
            </a:br>
            <a:r>
              <a:rPr lang="en-US" b="0" i="0" dirty="0">
                <a:effectLst/>
                <a:latin typeface="-apple-system"/>
              </a:rPr>
              <a:t>✔️Data driven legislative change</a:t>
            </a:r>
            <a:br>
              <a:rPr lang="en-US" b="0" i="0" dirty="0">
                <a:effectLst/>
                <a:latin typeface="-apple-system"/>
              </a:rPr>
            </a:br>
            <a:r>
              <a:rPr lang="en-US" b="0" i="0" dirty="0">
                <a:effectLst/>
                <a:latin typeface="-apple-system"/>
              </a:rPr>
              <a:t>We’ll update inhibiting regulations based on data from your pilots and then give you direct access to policymakers to collaboratively enable novel business models indefinitely.</a:t>
            </a:r>
            <a:br>
              <a:rPr lang="en-US" b="0" i="0" dirty="0">
                <a:effectLst/>
                <a:latin typeface="-apple-system"/>
              </a:rPr>
            </a:br>
            <a:br>
              <a:rPr lang="en-US" b="0" i="0" dirty="0">
                <a:effectLst/>
                <a:latin typeface="-apple-system"/>
              </a:rPr>
            </a:br>
            <a:r>
              <a:rPr lang="en-US" b="0" i="0" dirty="0">
                <a:effectLst/>
                <a:latin typeface="-apple-system"/>
              </a:rPr>
              <a:t>Prove locally, scale internationally</a:t>
            </a:r>
            <a:br>
              <a:rPr lang="en-US" b="0" i="0" dirty="0">
                <a:effectLst/>
                <a:latin typeface="-apple-system"/>
              </a:rPr>
            </a:br>
            <a:r>
              <a:rPr lang="en-US" b="0" i="0" dirty="0">
                <a:effectLst/>
                <a:latin typeface="-apple-system"/>
              </a:rPr>
              <a:t>Once proven in Estonia, it's easier to scale both your product and the legislative solution all across the world, with Estonia as the launchpad.</a:t>
            </a:r>
            <a:br>
              <a:rPr lang="en-US" b="0" i="0" dirty="0">
                <a:effectLst/>
                <a:latin typeface="-apple-system"/>
              </a:rPr>
            </a:br>
            <a:br>
              <a:rPr lang="en-US" b="0" i="0" dirty="0">
                <a:effectLst/>
                <a:latin typeface="-apple-system"/>
              </a:rPr>
            </a:br>
            <a:r>
              <a:rPr lang="en-US" b="0" i="0" dirty="0">
                <a:effectLst/>
                <a:latin typeface="-apple-system"/>
              </a:rPr>
              <a:t>Supportive ecosystem</a:t>
            </a:r>
            <a:r>
              <a:rPr lang="et-EE" b="0" i="0" dirty="0">
                <a:effectLst/>
                <a:latin typeface="-apple-system"/>
              </a:rPr>
              <a:t> and </a:t>
            </a:r>
            <a:r>
              <a:rPr lang="et-EE" b="0" i="0" dirty="0" err="1">
                <a:effectLst/>
                <a:latin typeface="-apple-system"/>
              </a:rPr>
              <a:t>digital</a:t>
            </a:r>
            <a:r>
              <a:rPr lang="et-EE" b="0" i="0" dirty="0">
                <a:effectLst/>
                <a:latin typeface="-apple-system"/>
              </a:rPr>
              <a:t> </a:t>
            </a:r>
            <a:r>
              <a:rPr lang="et-EE" b="0" i="0" dirty="0" err="1">
                <a:effectLst/>
                <a:latin typeface="-apple-system"/>
              </a:rPr>
              <a:t>state</a:t>
            </a:r>
            <a:br>
              <a:rPr lang="en-US" b="0" i="0" dirty="0">
                <a:effectLst/>
                <a:latin typeface="-apple-system"/>
              </a:rPr>
            </a:br>
            <a:r>
              <a:rPr lang="en-US" b="0" i="0" dirty="0">
                <a:effectLst/>
                <a:latin typeface="-apple-system"/>
              </a:rPr>
              <a:t>With Estonia's e-Residency and startup ecosystem, you can set up a business in minutes. No physical relocation needed with our fully digital public services.</a:t>
            </a:r>
            <a:br>
              <a:rPr lang="en-US" b="0" i="0" dirty="0">
                <a:effectLst/>
                <a:latin typeface="-apple-system"/>
              </a:rPr>
            </a:br>
            <a:br>
              <a:rPr lang="en-US" sz="1200" b="0" kern="1200" dirty="0">
                <a:solidFill>
                  <a:schemeClr val="tx1"/>
                </a:solidFill>
                <a:effectLst/>
                <a:latin typeface="+mn-lt"/>
                <a:ea typeface="+mn-ea"/>
                <a:cs typeface="+mn-cs"/>
              </a:rPr>
            </a:br>
            <a:br>
              <a:rPr lang="en-US" sz="1200" b="0" kern="1200" dirty="0">
                <a:solidFill>
                  <a:schemeClr val="tx1"/>
                </a:solidFill>
                <a:effectLst/>
                <a:latin typeface="+mn-lt"/>
                <a:ea typeface="+mn-ea"/>
                <a:cs typeface="+mn-cs"/>
              </a:rPr>
            </a:br>
            <a:r>
              <a:rPr lang="et-EE" sz="1200" b="0" kern="1200" dirty="0" err="1">
                <a:solidFill>
                  <a:schemeClr val="tx1"/>
                </a:solidFill>
                <a:effectLst/>
                <a:latin typeface="+mn-lt"/>
                <a:ea typeface="+mn-ea"/>
                <a:cs typeface="+mn-cs"/>
              </a:rPr>
              <a:t>Since</a:t>
            </a:r>
            <a:r>
              <a:rPr lang="et-EE" sz="1200" b="0" kern="1200" dirty="0">
                <a:solidFill>
                  <a:schemeClr val="tx1"/>
                </a:solidFill>
                <a:effectLst/>
                <a:latin typeface="+mn-lt"/>
                <a:ea typeface="+mn-ea"/>
                <a:cs typeface="+mn-cs"/>
              </a:rPr>
              <a:t> 2019, </a:t>
            </a:r>
            <a:r>
              <a:rPr lang="et-EE" sz="1200" b="0" kern="1200" dirty="0" err="1">
                <a:solidFill>
                  <a:schemeClr val="tx1"/>
                </a:solidFill>
                <a:effectLst/>
                <a:latin typeface="+mn-lt"/>
                <a:ea typeface="+mn-ea"/>
                <a:cs typeface="+mn-cs"/>
              </a:rPr>
              <a:t>there</a:t>
            </a:r>
            <a:r>
              <a:rPr lang="et-EE" sz="1200" b="0" kern="1200" dirty="0">
                <a:solidFill>
                  <a:schemeClr val="tx1"/>
                </a:solidFill>
                <a:effectLst/>
                <a:latin typeface="+mn-lt"/>
                <a:ea typeface="+mn-ea"/>
                <a:cs typeface="+mn-cs"/>
              </a:rPr>
              <a:t> have </a:t>
            </a:r>
            <a:r>
              <a:rPr lang="et-EE" sz="1200" b="0" kern="1200" dirty="0" err="1">
                <a:solidFill>
                  <a:schemeClr val="tx1"/>
                </a:solidFill>
                <a:effectLst/>
                <a:latin typeface="+mn-lt"/>
                <a:ea typeface="+mn-ea"/>
                <a:cs typeface="+mn-cs"/>
              </a:rPr>
              <a:t>been</a:t>
            </a:r>
            <a:r>
              <a:rPr lang="et-EE" sz="1200" b="0" kern="1200" dirty="0">
                <a:solidFill>
                  <a:schemeClr val="tx1"/>
                </a:solidFill>
                <a:effectLst/>
                <a:latin typeface="+mn-lt"/>
                <a:ea typeface="+mn-ea"/>
                <a:cs typeface="+mn-cs"/>
              </a:rPr>
              <a:t> 25 </a:t>
            </a:r>
            <a:r>
              <a:rPr lang="et-EE" sz="1200" b="0" kern="1200" dirty="0" err="1">
                <a:solidFill>
                  <a:schemeClr val="tx1"/>
                </a:solidFill>
                <a:effectLst/>
                <a:latin typeface="+mn-lt"/>
                <a:ea typeface="+mn-ea"/>
                <a:cs typeface="+mn-cs"/>
              </a:rPr>
              <a:t>projects</a:t>
            </a:r>
            <a:r>
              <a:rPr lang="et-EE" sz="1200" b="0" kern="1200" dirty="0">
                <a:solidFill>
                  <a:schemeClr val="tx1"/>
                </a:solidFill>
                <a:effectLst/>
                <a:latin typeface="+mn-lt"/>
                <a:ea typeface="+mn-ea"/>
                <a:cs typeface="+mn-cs"/>
              </a:rPr>
              <a:t>, made </a:t>
            </a:r>
            <a:r>
              <a:rPr lang="et-EE" sz="1200" b="0" kern="1200" dirty="0" err="1">
                <a:solidFill>
                  <a:schemeClr val="tx1"/>
                </a:solidFill>
                <a:effectLst/>
                <a:latin typeface="+mn-lt"/>
                <a:ea typeface="+mn-ea"/>
                <a:cs typeface="+mn-cs"/>
              </a:rPr>
              <a:t>possible</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collaboration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Accelerate</a:t>
            </a:r>
            <a:r>
              <a:rPr lang="et-EE" sz="1200" b="0" kern="1200" dirty="0">
                <a:solidFill>
                  <a:schemeClr val="tx1"/>
                </a:solidFill>
                <a:effectLst/>
                <a:latin typeface="+mn-lt"/>
                <a:ea typeface="+mn-ea"/>
                <a:cs typeface="+mn-cs"/>
              </a:rPr>
              <a:t> Estonia</a:t>
            </a:r>
          </a:p>
          <a:p>
            <a:pPr>
              <a:buNone/>
            </a:pPr>
            <a:r>
              <a:rPr lang="et-EE" sz="1200" b="0" kern="1200" dirty="0" err="1">
                <a:solidFill>
                  <a:schemeClr val="tx1"/>
                </a:solidFill>
                <a:effectLst/>
                <a:latin typeface="+mn-lt"/>
                <a:ea typeface="+mn-ea"/>
                <a:cs typeface="+mn-cs"/>
              </a:rPr>
              <a:t>Some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examples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include</a:t>
            </a:r>
            <a:r>
              <a:rPr lang="et-EE" sz="1200" b="0" kern="1200" dirty="0">
                <a:solidFill>
                  <a:schemeClr val="tx1"/>
                </a:solidFill>
                <a:effectLst/>
                <a:latin typeface="+mn-lt"/>
                <a:ea typeface="+mn-ea"/>
                <a:cs typeface="+mn-cs"/>
              </a:rPr>
              <a:t>: </a:t>
            </a: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Grab2Go </a:t>
            </a:r>
            <a:r>
              <a:rPr lang="et-EE" sz="1200" b="0" kern="1200" dirty="0" err="1">
                <a:solidFill>
                  <a:schemeClr val="tx1"/>
                </a:solidFill>
                <a:effectLst/>
                <a:latin typeface="+mn-lt"/>
                <a:ea typeface="+mn-ea"/>
                <a:cs typeface="+mn-cs"/>
              </a:rPr>
              <a:t>portable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self-service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pharmacies</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err="1">
                <a:solidFill>
                  <a:schemeClr val="tx1"/>
                </a:solidFill>
                <a:effectLst/>
                <a:latin typeface="+mn-lt"/>
                <a:ea typeface="+mn-ea"/>
                <a:cs typeface="+mn-cs"/>
              </a:rPr>
              <a:t>Gelatex</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novel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ÄIO, </a:t>
            </a:r>
            <a:r>
              <a:rPr lang="et-EE" sz="1200" b="0" kern="1200" dirty="0" err="1">
                <a:solidFill>
                  <a:schemeClr val="tx1"/>
                </a:solidFill>
                <a:effectLst/>
                <a:latin typeface="+mn-lt"/>
                <a:ea typeface="+mn-ea"/>
                <a:cs typeface="+mn-cs"/>
              </a:rPr>
              <a:t>novel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Elektrilevi, </a:t>
            </a:r>
            <a:r>
              <a:rPr lang="et-EE" sz="1200" b="0" kern="1200" dirty="0" err="1">
                <a:solidFill>
                  <a:schemeClr val="tx1"/>
                </a:solidFill>
                <a:effectLst/>
                <a:latin typeface="+mn-lt"/>
                <a:ea typeface="+mn-ea"/>
                <a:cs typeface="+mn-cs"/>
              </a:rPr>
              <a:t>Pattern</a:t>
            </a:r>
            <a:r>
              <a:rPr lang="et-EE" sz="1200" b="0" kern="1200" dirty="0">
                <a:solidFill>
                  <a:schemeClr val="tx1"/>
                </a:solidFill>
                <a:effectLst/>
                <a:latin typeface="+mn-lt"/>
                <a:ea typeface="+mn-ea"/>
                <a:cs typeface="+mn-cs"/>
              </a:rPr>
              <a:t> Building </a:t>
            </a:r>
            <a:r>
              <a:rPr lang="et-EE" sz="1200" b="0" kern="1200" dirty="0" err="1">
                <a:solidFill>
                  <a:schemeClr val="tx1"/>
                </a:solidFill>
                <a:effectLst/>
                <a:latin typeface="+mn-lt"/>
                <a:ea typeface="+mn-ea"/>
                <a:cs typeface="+mn-cs"/>
              </a:rPr>
              <a:t>project</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err="1">
                <a:solidFill>
                  <a:schemeClr val="tx1"/>
                </a:solidFill>
                <a:effectLst/>
                <a:latin typeface="+mn-lt"/>
                <a:ea typeface="+mn-ea"/>
                <a:cs typeface="+mn-cs"/>
              </a:rPr>
              <a:t>Sunly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renewable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energy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futures</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err="1">
                <a:solidFill>
                  <a:schemeClr val="tx1"/>
                </a:solidFill>
                <a:effectLst/>
                <a:latin typeface="+mn-lt"/>
                <a:ea typeface="+mn-ea"/>
                <a:cs typeface="+mn-cs"/>
              </a:rPr>
              <a:t>Nutriloop</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consumer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waste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err="1">
                <a:solidFill>
                  <a:schemeClr val="tx1"/>
                </a:solidFill>
                <a:effectLst/>
                <a:latin typeface="+mn-lt"/>
                <a:ea typeface="+mn-ea"/>
                <a:cs typeface="+mn-cs"/>
              </a:rPr>
              <a:t>Sentinel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deepfake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content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detection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t-EE" sz="1200" b="0" kern="1200" dirty="0" err="1">
                <a:solidFill>
                  <a:schemeClr val="tx1"/>
                </a:solidFill>
                <a:effectLst/>
                <a:latin typeface="+mn-lt"/>
                <a:ea typeface="+mn-ea"/>
                <a:cs typeface="+mn-cs"/>
              </a:rPr>
              <a:t>Sources</a:t>
            </a:r>
            <a:r>
              <a:rPr lang="et-EE" sz="1200" b="0" kern="1200" dirty="0">
                <a:solidFill>
                  <a:schemeClr val="tx1"/>
                </a:solidFill>
                <a:effectLst/>
                <a:latin typeface="+mn-lt"/>
                <a:ea typeface="+mn-ea"/>
                <a:cs typeface="+mn-cs"/>
              </a:rPr>
              <a:t>: </a:t>
            </a:r>
          </a:p>
          <a:p>
            <a:pPr marL="0" indent="0">
              <a:buFont typeface="Arial" panose="020B0604020202020204" pitchFamily="34" charset="0"/>
              <a:buNone/>
            </a:pPr>
            <a:r>
              <a:rPr lang="en-US" dirty="0">
                <a:hlinkClick r:id="rId5"/>
              </a:rPr>
              <a:t>Projects - Accelerate Estonia</a:t>
            </a: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n-US" dirty="0">
                <a:hlinkClick r:id="rId6"/>
              </a:rPr>
              <a:t>ÄIO and </a:t>
            </a:r>
            <a:r>
              <a:rPr lang="en-US" dirty="0" err="1">
                <a:hlinkClick r:id="rId6"/>
              </a:rPr>
              <a:t>Gelatex</a:t>
            </a:r>
            <a:r>
              <a:rPr lang="en-US" dirty="0">
                <a:hlinkClick r:id="rId6"/>
              </a:rPr>
              <a:t> make an exit: Now is the best time to develop food innovation! - Accelerate Estonia</a:t>
            </a:r>
            <a:endParaRPr lang="et-EE" dirty="0"/>
          </a:p>
          <a:p>
            <a:pPr marL="0" indent="0">
              <a:buFont typeface="Arial" panose="020B0604020202020204" pitchFamily="34" charset="0"/>
              <a:buNone/>
            </a:pPr>
            <a:r>
              <a:rPr lang="en-US" dirty="0" err="1">
                <a:hlinkClick r:id="rId7"/>
              </a:rPr>
              <a:t>Grünfin’s</a:t>
            </a:r>
            <a:r>
              <a:rPr lang="en-US" dirty="0">
                <a:hlinkClick r:id="rId7"/>
              </a:rPr>
              <a:t> employee investment package: Impact analysis results and key takeaways for the future - Accelerate Estonia</a:t>
            </a:r>
            <a:endParaRPr lang="et-EE" dirty="0"/>
          </a:p>
          <a:p>
            <a:pPr marL="0" indent="0">
              <a:buFont typeface="Arial" panose="020B0604020202020204" pitchFamily="34" charset="0"/>
              <a:buNone/>
            </a:pPr>
            <a:r>
              <a:rPr lang="en-US" dirty="0">
                <a:hlinkClick r:id="rId8"/>
              </a:rPr>
              <a:t>Impact analysis: 24/7 automated pharmacies - Accelerate Estonia</a:t>
            </a:r>
            <a:endParaRPr lang="et-EE" dirty="0"/>
          </a:p>
          <a:p>
            <a:pPr marL="0" indent="0">
              <a:buFont typeface="Arial" panose="020B0604020202020204" pitchFamily="34" charset="0"/>
              <a:buNone/>
            </a:pPr>
            <a:r>
              <a:rPr lang="it-IT" dirty="0">
                <a:hlinkClick r:id="rId9"/>
              </a:rPr>
              <a:t>Combating Information Warfare - Accelerate Estonia</a:t>
            </a: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n-US" dirty="0">
                <a:hlinkClick r:id="rId10"/>
              </a:rPr>
              <a:t>A blueprint for change: How Accelerate Estonia helped Estonia pilot the first Pattern Building - Accelerate Estonia</a:t>
            </a:r>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22</a:t>
            </a:fld>
            <a:endParaRPr lang="et-EE"/>
          </a:p>
        </p:txBody>
      </p:sp>
    </p:spTree>
    <p:extLst>
      <p:ext uri="{BB962C8B-B14F-4D97-AF65-F5344CB8AC3E}">
        <p14:creationId xmlns:p14="http://schemas.microsoft.com/office/powerpoint/2010/main" val="3565982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4000"/>
              </a:lnSpc>
              <a:spcBef>
                <a:spcPts val="0"/>
              </a:spcBef>
              <a:spcAft>
                <a:spcPts val="0"/>
              </a:spcAft>
              <a:buClr>
                <a:schemeClr val="dk1"/>
              </a:buClr>
              <a:buSzPts val="1000"/>
              <a:buFont typeface="Arial"/>
              <a:buNone/>
            </a:pPr>
            <a:r>
              <a:rPr lang="en-US" sz="1100" u="none" strike="noStrike" dirty="0">
                <a:latin typeface="Arial"/>
                <a:ea typeface="Arial"/>
                <a:cs typeface="Arial"/>
                <a:sym typeface="Arial"/>
              </a:rPr>
              <a:t>So, when you see all this, you might wonder: What does the future have in store for Estonia? Well, it is clear that Estonia is doing its best to remain an innovative, efficient and successful Northern country that leads by example. Here are some of the plans that are in the works as we speak.</a:t>
            </a: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endParaRPr lang="en-US" sz="11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100" u="none" strike="noStrike" dirty="0">
                <a:latin typeface="Arial"/>
                <a:ea typeface="Arial"/>
                <a:cs typeface="Arial"/>
                <a:sym typeface="Arial"/>
              </a:rPr>
              <a:t>One of the big steps is to create what we call proactive government services. Even though 99% of public services are available digitally at this point, it would make citizens’ lives even easier if government would automatically approach them when it knows that they are entitled to a certain service or benefit. This would also further decrease the burden of bureaucracy for both the people and the state.</a:t>
            </a:r>
            <a:r>
              <a:rPr lang="en-US" sz="1100" dirty="0">
                <a:latin typeface="Arial"/>
                <a:ea typeface="Arial"/>
                <a:cs typeface="Arial"/>
                <a:sym typeface="Arial"/>
              </a:rPr>
              <a:t> </a:t>
            </a:r>
            <a:r>
              <a:rPr lang="en-US" sz="1100" u="none" strike="noStrike" dirty="0">
                <a:latin typeface="Arial"/>
                <a:ea typeface="Arial"/>
                <a:cs typeface="Arial"/>
                <a:sym typeface="Arial"/>
              </a:rPr>
              <a:t>The first of these services actually came online in October 2019 – since then, parents automatically get a notification after their child is born to ask them to which bank account, they would like their child benefits transferred.</a:t>
            </a: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endParaRPr lang="en-US" sz="1100"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100" u="none" strike="noStrike" dirty="0">
                <a:latin typeface="Arial"/>
                <a:ea typeface="Arial"/>
                <a:cs typeface="Arial"/>
                <a:sym typeface="Arial"/>
              </a:rPr>
              <a:t>Another big trend is that of seamless services and life events </a:t>
            </a:r>
            <a:r>
              <a:rPr lang="en-US" sz="1100" u="none" strike="noStrike" dirty="0" err="1">
                <a:latin typeface="Arial"/>
                <a:ea typeface="Arial"/>
                <a:cs typeface="Arial"/>
                <a:sym typeface="Arial"/>
              </a:rPr>
              <a:t>centred</a:t>
            </a:r>
            <a:r>
              <a:rPr lang="en-US" sz="1100" u="none" strike="noStrike" dirty="0">
                <a:latin typeface="Arial"/>
                <a:ea typeface="Arial"/>
                <a:cs typeface="Arial"/>
                <a:sym typeface="Arial"/>
              </a:rPr>
              <a:t> around particular situations, bringing different kinds of information from different authorities and databases to make life easier for us. This means with maximum one interaction, or ideally – based on existing data – automatically. Compared to current e-services, the new seamless services are supposed to function automatically and be more user-</a:t>
            </a:r>
            <a:r>
              <a:rPr lang="en-US" sz="1100" u="none" strike="noStrike" dirty="0" err="1">
                <a:latin typeface="Arial"/>
                <a:ea typeface="Arial"/>
                <a:cs typeface="Arial"/>
                <a:sym typeface="Arial"/>
              </a:rPr>
              <a:t>centred</a:t>
            </a:r>
            <a:r>
              <a:rPr lang="en-US" sz="1100" u="none" strike="noStrike" dirty="0">
                <a:latin typeface="Arial"/>
                <a:ea typeface="Arial"/>
                <a:cs typeface="Arial"/>
                <a:sym typeface="Arial"/>
              </a:rPr>
              <a:t>. If the first step of developing e-services meant making different systems communicating with each other, then life-event / business-event services are activated automatically based on the events taking place in a person’s life.</a:t>
            </a:r>
            <a:r>
              <a:rPr lang="en-US" sz="1100" dirty="0">
                <a:latin typeface="Arial"/>
                <a:ea typeface="Arial"/>
                <a:cs typeface="Arial"/>
                <a:sym typeface="Arial"/>
              </a:rPr>
              <a:t> </a:t>
            </a:r>
            <a:r>
              <a:rPr lang="en-US" sz="1100" u="none" strike="noStrike" dirty="0">
                <a:latin typeface="Arial"/>
                <a:ea typeface="Arial"/>
                <a:cs typeface="Arial"/>
                <a:sym typeface="Arial"/>
              </a:rPr>
              <a:t>The idea was approved by the government in December 2018, though the work for it started much earlier, ideas dating back to 2011. The concept of life-event service design is also embedded in the Digital Agenda 2020 for Estonia. </a:t>
            </a: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endParaRPr lang="en-US" sz="1100" b="1" u="none" strike="noStrike" dirty="0">
              <a:latin typeface="Arial"/>
              <a:ea typeface="Arial"/>
              <a:cs typeface="Arial"/>
              <a:sym typeface="Arial"/>
            </a:endParaRPr>
          </a:p>
          <a:p>
            <a:pPr marL="0" lvl="0" indent="0" algn="l" rtl="0">
              <a:lnSpc>
                <a:spcPct val="114000"/>
              </a:lnSpc>
              <a:spcBef>
                <a:spcPts val="0"/>
              </a:spcBef>
              <a:spcAft>
                <a:spcPts val="0"/>
              </a:spcAft>
              <a:buClr>
                <a:schemeClr val="dk1"/>
              </a:buClr>
              <a:buSzPts val="1000"/>
              <a:buFont typeface="Arial"/>
              <a:buNone/>
            </a:pPr>
            <a:r>
              <a:rPr lang="en-US" sz="1100" b="0" i="0" u="none" strike="noStrike" dirty="0">
                <a:latin typeface="Arial"/>
                <a:ea typeface="Arial"/>
                <a:cs typeface="Arial"/>
                <a:sym typeface="Arial"/>
              </a:rPr>
              <a:t>Another topic for the upcoming decades is cross-border digital governance. </a:t>
            </a:r>
            <a:r>
              <a:rPr lang="en-US" sz="1100" u="none" strike="noStrike" dirty="0">
                <a:latin typeface="Arial"/>
                <a:ea typeface="Arial"/>
                <a:cs typeface="Arial"/>
                <a:sym typeface="Arial"/>
              </a:rPr>
              <a:t>Estonia is the 1st in the world to interconnect </a:t>
            </a:r>
            <a:r>
              <a:rPr lang="en-US" sz="1100" u="none" strike="noStrike" dirty="0" err="1">
                <a:latin typeface="Arial"/>
                <a:ea typeface="Arial"/>
                <a:cs typeface="Arial"/>
                <a:sym typeface="Arial"/>
              </a:rPr>
              <a:t>decentralised</a:t>
            </a:r>
            <a:r>
              <a:rPr lang="en-US" sz="1100" u="none" strike="noStrike" dirty="0">
                <a:latin typeface="Arial"/>
                <a:ea typeface="Arial"/>
                <a:cs typeface="Arial"/>
                <a:sym typeface="Arial"/>
              </a:rPr>
              <a:t> components of state and public sector databases on an international level via the X-Road data exchange system. This public sector data exchange facility was created in 2017 between Finland and Estonia. Depending on future policy decisions, this could mean that health, education or business data regarding Estonian citizens and entities could also be accessed by the Finnish government or private sector, regardless of whether the person lives in Estonia or Finland. Hopefully, cross-border data exchange will soon become possible between all European countries</a:t>
            </a:r>
            <a:r>
              <a:rPr lang="en-US" sz="1100" b="0" u="none" strike="noStrike" dirty="0">
                <a:latin typeface="Arial"/>
                <a:ea typeface="Arial"/>
                <a:cs typeface="Arial"/>
                <a:sym typeface="Arial"/>
              </a:rPr>
              <a:t>. The</a:t>
            </a:r>
            <a:r>
              <a:rPr lang="en-US" sz="1100" dirty="0">
                <a:latin typeface="Arial"/>
                <a:ea typeface="Arial"/>
                <a:cs typeface="Arial"/>
                <a:sym typeface="Arial"/>
              </a:rPr>
              <a:t> first cross-border digital service between several EU countries is e-Prescription and time-critical medical data exchange. </a:t>
            </a:r>
            <a:r>
              <a:rPr lang="en-US" sz="1100" b="0" u="none" strike="noStrike" dirty="0">
                <a:latin typeface="Arial"/>
                <a:ea typeface="Arial"/>
                <a:cs typeface="Arial"/>
                <a:sym typeface="Arial"/>
              </a:rPr>
              <a:t>Currently an Estonian can travel to Portugal, Finland</a:t>
            </a:r>
            <a:r>
              <a:rPr lang="en-US" sz="1100" dirty="0">
                <a:latin typeface="Arial"/>
                <a:ea typeface="Arial"/>
                <a:cs typeface="Arial"/>
                <a:sym typeface="Arial"/>
              </a:rPr>
              <a:t>,</a:t>
            </a:r>
            <a:r>
              <a:rPr lang="en-US" sz="1100" b="0" u="none" strike="noStrike" dirty="0">
                <a:latin typeface="Arial"/>
                <a:ea typeface="Arial"/>
                <a:cs typeface="Arial"/>
                <a:sym typeface="Arial"/>
              </a:rPr>
              <a:t> Croatia or Poland and receive </a:t>
            </a:r>
            <a:r>
              <a:rPr lang="en-US" sz="1100" dirty="0">
                <a:latin typeface="Arial"/>
                <a:ea typeface="Arial"/>
                <a:cs typeface="Arial"/>
                <a:sym typeface="Arial"/>
              </a:rPr>
              <a:t>their</a:t>
            </a:r>
            <a:r>
              <a:rPr lang="en-US" sz="1100" b="0" u="none" strike="noStrike" dirty="0">
                <a:latin typeface="Arial"/>
                <a:ea typeface="Arial"/>
                <a:cs typeface="Arial"/>
                <a:sym typeface="Arial"/>
              </a:rPr>
              <a:t> prescription medicine from a local pharmacy </a:t>
            </a:r>
            <a:r>
              <a:rPr lang="en-US" sz="1100" dirty="0">
                <a:latin typeface="Arial"/>
                <a:ea typeface="Arial"/>
                <a:cs typeface="Arial"/>
                <a:sym typeface="Arial"/>
              </a:rPr>
              <a:t>using their Estonian</a:t>
            </a:r>
            <a:r>
              <a:rPr lang="en-US" sz="1100" b="0" u="none" strike="noStrike" dirty="0">
                <a:latin typeface="Arial"/>
                <a:ea typeface="Arial"/>
                <a:cs typeface="Arial"/>
                <a:sym typeface="Arial"/>
              </a:rPr>
              <a:t> electronic ID card without ever having been to a local doctor, simply based on the prescription</a:t>
            </a:r>
            <a:r>
              <a:rPr lang="en-US" sz="1100" dirty="0">
                <a:latin typeface="Arial"/>
                <a:ea typeface="Arial"/>
                <a:cs typeface="Arial"/>
                <a:sym typeface="Arial"/>
              </a:rPr>
              <a:t> issued by their</a:t>
            </a:r>
            <a:r>
              <a:rPr lang="en-US" sz="1100" b="0" u="none" strike="noStrike" dirty="0">
                <a:latin typeface="Arial"/>
                <a:ea typeface="Arial"/>
                <a:cs typeface="Arial"/>
                <a:sym typeface="Arial"/>
              </a:rPr>
              <a:t> native doctor. </a:t>
            </a:r>
            <a:r>
              <a:rPr lang="en-US" sz="1100" dirty="0">
                <a:latin typeface="Arial"/>
                <a:ea typeface="Arial"/>
                <a:cs typeface="Arial"/>
                <a:sym typeface="Arial"/>
              </a:rPr>
              <a:t>The initiative applies to all e-Prescriptions prescribed in mentioned countries and to the Estonian pharmacies that have signed the agreement. The novelty of this initiative is that the e-Prescriptions are visible electronically to participating pharmacists in the receiving country via the new eHealth Digital Service Infrastructure, without the patient having to provide a written prescription.</a:t>
            </a:r>
          </a:p>
          <a:p>
            <a:pPr marL="0" lvl="0" indent="0" algn="l" rtl="0">
              <a:lnSpc>
                <a:spcPct val="114000"/>
              </a:lnSpc>
              <a:spcBef>
                <a:spcPts val="0"/>
              </a:spcBef>
              <a:spcAft>
                <a:spcPts val="0"/>
              </a:spcAft>
              <a:buClr>
                <a:schemeClr val="dk1"/>
              </a:buClr>
              <a:buSzPts val="10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Thinking more directly about the future, the Estonian system has set the priority to not only treat but also </a:t>
            </a:r>
            <a:r>
              <a:rPr lang="en-US" sz="1100" i="1" dirty="0">
                <a:latin typeface="Arial"/>
                <a:ea typeface="Arial"/>
                <a:cs typeface="Arial"/>
                <a:sym typeface="Arial"/>
              </a:rPr>
              <a:t>prevent</a:t>
            </a:r>
            <a:r>
              <a:rPr lang="en-US" sz="1100" dirty="0">
                <a:latin typeface="Arial"/>
                <a:ea typeface="Arial"/>
                <a:cs typeface="Arial"/>
                <a:sym typeface="Arial"/>
              </a:rPr>
              <a:t> health issues. In order to do that, the Healthcare 4.0 system will focus on </a:t>
            </a:r>
            <a:r>
              <a:rPr lang="en-US" sz="1100" i="1" dirty="0" err="1">
                <a:latin typeface="Arial"/>
                <a:ea typeface="Arial"/>
                <a:cs typeface="Arial"/>
                <a:sym typeface="Arial"/>
              </a:rPr>
              <a:t>personalised</a:t>
            </a:r>
            <a:r>
              <a:rPr lang="en-US" sz="1100" i="1" dirty="0">
                <a:latin typeface="Arial"/>
                <a:ea typeface="Arial"/>
                <a:cs typeface="Arial"/>
                <a:sym typeface="Arial"/>
              </a:rPr>
              <a:t> medicine</a:t>
            </a:r>
            <a:r>
              <a:rPr lang="en-US" sz="1100" dirty="0">
                <a:latin typeface="Arial"/>
                <a:ea typeface="Arial"/>
                <a:cs typeface="Arial"/>
                <a:sym typeface="Arial"/>
              </a:rPr>
              <a:t>. This means that thanks to genome-based analysis, people will become more aware of those factors influencing their health and each person can progressively become more responsible for managing their own health. If we consider that today we can only predict general health trends, then in the future more personal health consulting will be available based on the analysis of the person’s health account. This should greatly improve the treatment quality for patients across Estonia and simultaneously save the medical sector as well as health authorities valuable time and money.</a:t>
            </a:r>
          </a:p>
          <a:p>
            <a:pPr marL="0" lvl="0" indent="0" algn="l" rtl="0">
              <a:lnSpc>
                <a:spcPct val="114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pPr marL="0" lvl="0" indent="0" algn="l" rtl="0">
              <a:lnSpc>
                <a:spcPct val="114000"/>
              </a:lnSpc>
              <a:spcBef>
                <a:spcPts val="0"/>
              </a:spcBef>
              <a:spcAft>
                <a:spcPts val="0"/>
              </a:spcAft>
              <a:buClr>
                <a:schemeClr val="dk1"/>
              </a:buClr>
              <a:buSzPts val="1100"/>
              <a:buFont typeface="Arial"/>
              <a:buNone/>
            </a:pPr>
            <a:r>
              <a:rPr lang="en-US" sz="1100" dirty="0">
                <a:latin typeface="Arial"/>
                <a:ea typeface="Arial"/>
                <a:cs typeface="Arial"/>
                <a:sym typeface="Arial"/>
              </a:rPr>
              <a:t>Thanks to the </a:t>
            </a:r>
            <a:r>
              <a:rPr lang="en-US" sz="1100" dirty="0" err="1">
                <a:latin typeface="Arial"/>
                <a:ea typeface="Arial"/>
                <a:cs typeface="Arial"/>
                <a:sym typeface="Arial"/>
              </a:rPr>
              <a:t>digitalisation</a:t>
            </a:r>
            <a:r>
              <a:rPr lang="en-US" sz="1100" dirty="0">
                <a:latin typeface="Arial"/>
                <a:ea typeface="Arial"/>
                <a:cs typeface="Arial"/>
                <a:sym typeface="Arial"/>
              </a:rPr>
              <a:t> processes in the government, Estonia’s public sector is saving vast amount of time and paper, as many previously manual bureaucracy has now been automated and registries, documents and data exchanges turned digital. However, we must not pretend that digital does not have impact. Current global IT sector consumes approximately 5-9% of all global energy consumption and is responsible for around 2% of global waste. Being a highly </a:t>
            </a:r>
            <a:r>
              <a:rPr lang="en-US" sz="1100" dirty="0" err="1">
                <a:latin typeface="Arial"/>
                <a:ea typeface="Arial"/>
                <a:cs typeface="Arial"/>
                <a:sym typeface="Arial"/>
              </a:rPr>
              <a:t>digitised</a:t>
            </a:r>
            <a:r>
              <a:rPr lang="en-US" sz="1100" dirty="0">
                <a:latin typeface="Arial"/>
                <a:ea typeface="Arial"/>
                <a:cs typeface="Arial"/>
                <a:sym typeface="Arial"/>
              </a:rPr>
              <a:t> country, Estonia is also conscious of the footprint ICT has, and has conducted a </a:t>
            </a:r>
            <a:r>
              <a:rPr lang="en-US" sz="1100" b="1" u="none" dirty="0">
                <a:solidFill>
                  <a:schemeClr val="hlink"/>
                </a:solidFill>
                <a:latin typeface="Arial"/>
                <a:ea typeface="Arial"/>
                <a:cs typeface="Arial"/>
                <a:sym typeface="Arial"/>
              </a:rPr>
              <a:t>survey</a:t>
            </a:r>
            <a:r>
              <a:rPr lang="et-EE" sz="1100" u="none" dirty="0">
                <a:solidFill>
                  <a:schemeClr val="hlink"/>
                </a:solidFill>
                <a:latin typeface="Arial"/>
                <a:ea typeface="Arial"/>
                <a:cs typeface="Arial"/>
                <a:sym typeface="Arial"/>
              </a:rPr>
              <a:t> (https://e-estonia.com/wp-content/uploads/green_digital_analysis_english.pdf) </a:t>
            </a:r>
            <a:r>
              <a:rPr lang="en-US" sz="1100" u="none" dirty="0">
                <a:latin typeface="Arial"/>
                <a:ea typeface="Arial"/>
                <a:cs typeface="Arial"/>
                <a:sym typeface="Arial"/>
              </a:rPr>
              <a:t>to</a:t>
            </a:r>
            <a:r>
              <a:rPr lang="en-US" sz="1100" dirty="0">
                <a:latin typeface="Arial"/>
                <a:ea typeface="Arial"/>
                <a:cs typeface="Arial"/>
                <a:sym typeface="Arial"/>
              </a:rPr>
              <a:t> measure it more properly and take actions towards reducing it. It was found that the </a:t>
            </a:r>
            <a:r>
              <a:rPr lang="en-US" sz="1100" dirty="0" err="1">
                <a:latin typeface="Arial"/>
                <a:ea typeface="Arial"/>
                <a:cs typeface="Arial"/>
                <a:sym typeface="Arial"/>
              </a:rPr>
              <a:t>summarised</a:t>
            </a:r>
            <a:r>
              <a:rPr lang="en-US" sz="1100" dirty="0">
                <a:latin typeface="Arial"/>
                <a:ea typeface="Arial"/>
                <a:cs typeface="Arial"/>
                <a:sym typeface="Arial"/>
              </a:rPr>
              <a:t> CO2 footprint of the workplace devices used in Government authorities amount to 26,000t of CO2, equal to the usage of 5,555 diesel cars with a 20,000km mileage per year. The suggestions from the survey are integrated to the Digital Agenda and to be a more conscious and sustainable digital state, Estonia commits to:</a:t>
            </a:r>
          </a:p>
          <a:p>
            <a:pPr marL="457200" lvl="0" indent="-292100" algn="l" rtl="0">
              <a:lnSpc>
                <a:spcPct val="114000"/>
              </a:lnSpc>
              <a:spcBef>
                <a:spcPts val="0"/>
              </a:spcBef>
              <a:spcAft>
                <a:spcPts val="0"/>
              </a:spcAft>
              <a:buSzPts val="1000"/>
              <a:buFont typeface="Arial"/>
              <a:buAutoNum type="arabicPeriod"/>
            </a:pPr>
            <a:r>
              <a:rPr lang="en-US" sz="1100" dirty="0">
                <a:latin typeface="Arial"/>
                <a:ea typeface="Arial"/>
                <a:cs typeface="Arial"/>
                <a:sym typeface="Arial"/>
              </a:rPr>
              <a:t>consolidate server parks into data </a:t>
            </a:r>
            <a:r>
              <a:rPr lang="en-US" sz="1100" dirty="0" err="1">
                <a:latin typeface="Arial"/>
                <a:ea typeface="Arial"/>
                <a:cs typeface="Arial"/>
                <a:sym typeface="Arial"/>
              </a:rPr>
              <a:t>centres</a:t>
            </a:r>
            <a:r>
              <a:rPr lang="en-US" sz="1100" dirty="0">
                <a:latin typeface="Arial"/>
                <a:ea typeface="Arial"/>
                <a:cs typeface="Arial"/>
                <a:sym typeface="Arial"/>
              </a:rPr>
              <a:t> that operate on sustainable energy, or be self-sustained from the heat emitted from the hosting;</a:t>
            </a:r>
          </a:p>
          <a:p>
            <a:pPr marL="457200" lvl="0" indent="-292100" algn="l" rtl="0">
              <a:lnSpc>
                <a:spcPct val="114000"/>
              </a:lnSpc>
              <a:spcBef>
                <a:spcPts val="0"/>
              </a:spcBef>
              <a:spcAft>
                <a:spcPts val="0"/>
              </a:spcAft>
              <a:buSzPts val="1000"/>
              <a:buFont typeface="Arial"/>
              <a:buAutoNum type="arabicPeriod"/>
            </a:pPr>
            <a:r>
              <a:rPr lang="en-US" sz="1100" dirty="0">
                <a:latin typeface="Arial"/>
                <a:ea typeface="Arial"/>
                <a:cs typeface="Arial"/>
                <a:sym typeface="Arial"/>
              </a:rPr>
              <a:t>introduce budget conditions that favor sustainable ICT solutions and devices rather than rewarding cheaper solutions that in the long term are more wasteful and increase consumption;</a:t>
            </a:r>
          </a:p>
          <a:p>
            <a:pPr marL="457200" lvl="0" indent="-292100" algn="l" rtl="0">
              <a:lnSpc>
                <a:spcPct val="114000"/>
              </a:lnSpc>
              <a:spcBef>
                <a:spcPts val="0"/>
              </a:spcBef>
              <a:spcAft>
                <a:spcPts val="0"/>
              </a:spcAft>
              <a:buSzPts val="1000"/>
              <a:buFont typeface="Arial"/>
              <a:buAutoNum type="arabicPeriod"/>
            </a:pPr>
            <a:r>
              <a:rPr lang="en-US" sz="1100" dirty="0">
                <a:latin typeface="Arial"/>
                <a:ea typeface="Arial"/>
                <a:cs typeface="Arial"/>
                <a:sym typeface="Arial"/>
              </a:rPr>
              <a:t>raising the awareness and competences of the workers in ICT sector to encourage them into making more sustainable choices, avoid unnecessary requirements, and be smarter in procuring ICT solutions;</a:t>
            </a:r>
          </a:p>
          <a:p>
            <a:pPr marL="457200" lvl="0" indent="-292100" algn="l" rtl="0">
              <a:lnSpc>
                <a:spcPct val="114000"/>
              </a:lnSpc>
              <a:spcBef>
                <a:spcPts val="0"/>
              </a:spcBef>
              <a:spcAft>
                <a:spcPts val="0"/>
              </a:spcAft>
              <a:buSzPts val="1000"/>
              <a:buFont typeface="Arial"/>
              <a:buAutoNum type="arabicPeriod"/>
            </a:pPr>
            <a:r>
              <a:rPr lang="en-US" sz="1100" dirty="0">
                <a:latin typeface="Arial"/>
                <a:ea typeface="Arial"/>
                <a:cs typeface="Arial"/>
                <a:sym typeface="Arial"/>
              </a:rPr>
              <a:t>develop and encourage the regular measuring of the environmental footprint;</a:t>
            </a:r>
          </a:p>
          <a:p>
            <a:pPr marL="457200" lvl="0" indent="-292100" algn="l" rtl="0">
              <a:lnSpc>
                <a:spcPct val="114000"/>
              </a:lnSpc>
              <a:spcBef>
                <a:spcPts val="0"/>
              </a:spcBef>
              <a:spcAft>
                <a:spcPts val="0"/>
              </a:spcAft>
              <a:buSzPts val="1000"/>
              <a:buFont typeface="Arial"/>
              <a:buAutoNum type="arabicPeriod"/>
            </a:pPr>
            <a:r>
              <a:rPr lang="en-US" sz="1100" dirty="0">
                <a:latin typeface="Arial"/>
                <a:ea typeface="Arial"/>
                <a:cs typeface="Arial"/>
                <a:sym typeface="Arial"/>
              </a:rPr>
              <a:t>prolong the life cycle of ICT devices by preferring premium devices with a longer life cycle and encouraging renting model to buying out devices;</a:t>
            </a:r>
          </a:p>
          <a:p>
            <a:pPr marL="457200" lvl="0" indent="-292100" algn="l" rtl="0">
              <a:lnSpc>
                <a:spcPct val="114000"/>
              </a:lnSpc>
              <a:spcBef>
                <a:spcPts val="0"/>
              </a:spcBef>
              <a:spcAft>
                <a:spcPts val="0"/>
              </a:spcAft>
              <a:buSzPts val="1000"/>
              <a:buFont typeface="Arial"/>
              <a:buAutoNum type="arabicPeriod"/>
            </a:pPr>
            <a:r>
              <a:rPr lang="en-US" sz="1100" dirty="0">
                <a:latin typeface="Arial"/>
                <a:ea typeface="Arial"/>
                <a:cs typeface="Arial"/>
                <a:sym typeface="Arial"/>
              </a:rPr>
              <a:t>encourage using the cloud service more prevalently;</a:t>
            </a:r>
          </a:p>
          <a:p>
            <a:pPr marL="457200" lvl="0" indent="-292100" algn="l" rtl="0">
              <a:lnSpc>
                <a:spcPct val="114000"/>
              </a:lnSpc>
              <a:spcBef>
                <a:spcPts val="0"/>
              </a:spcBef>
              <a:spcAft>
                <a:spcPts val="0"/>
              </a:spcAft>
              <a:buSzPts val="1000"/>
              <a:buFont typeface="Arial"/>
              <a:buAutoNum type="arabicPeriod"/>
            </a:pPr>
            <a:r>
              <a:rPr lang="en-US" sz="1100" dirty="0">
                <a:latin typeface="Arial"/>
                <a:ea typeface="Arial"/>
                <a:cs typeface="Arial"/>
                <a:sym typeface="Arial"/>
              </a:rPr>
              <a:t>use sustainable coding practices and design the software architecture to fit the needs and avoid over-developing just in case;</a:t>
            </a:r>
          </a:p>
          <a:p>
            <a:pPr marL="457200" lvl="0" indent="-292100" algn="l" rtl="0">
              <a:lnSpc>
                <a:spcPct val="114000"/>
              </a:lnSpc>
              <a:spcBef>
                <a:spcPts val="0"/>
              </a:spcBef>
              <a:spcAft>
                <a:spcPts val="0"/>
              </a:spcAft>
              <a:buSzPts val="1000"/>
              <a:buFont typeface="Arial"/>
              <a:buAutoNum type="arabicPeriod"/>
            </a:pPr>
            <a:r>
              <a:rPr lang="en-US" sz="1100" dirty="0" err="1">
                <a:latin typeface="Arial"/>
                <a:ea typeface="Arial"/>
                <a:cs typeface="Arial"/>
                <a:sym typeface="Arial"/>
              </a:rPr>
              <a:t>popularising</a:t>
            </a:r>
            <a:r>
              <a:rPr lang="en-US" sz="1100" dirty="0">
                <a:latin typeface="Arial"/>
                <a:ea typeface="Arial"/>
                <a:cs typeface="Arial"/>
                <a:sym typeface="Arial"/>
              </a:rPr>
              <a:t> regular cleanup of digital trash;</a:t>
            </a:r>
          </a:p>
          <a:p>
            <a:pPr marL="0" lvl="0" indent="0" algn="l" rtl="0">
              <a:lnSpc>
                <a:spcPct val="114000"/>
              </a:lnSpc>
              <a:spcBef>
                <a:spcPts val="0"/>
              </a:spcBef>
              <a:spcAft>
                <a:spcPts val="0"/>
              </a:spcAft>
              <a:buNone/>
            </a:pPr>
            <a:endParaRPr lang="en-US" sz="1100" dirty="0">
              <a:latin typeface="Arial"/>
              <a:ea typeface="Arial"/>
              <a:cs typeface="Arial"/>
              <a:sym typeface="Arial"/>
            </a:endParaRPr>
          </a:p>
          <a:p>
            <a:pPr marL="0" lvl="0" indent="0" algn="l" rtl="0">
              <a:lnSpc>
                <a:spcPct val="114000"/>
              </a:lnSpc>
              <a:spcBef>
                <a:spcPts val="0"/>
              </a:spcBef>
              <a:spcAft>
                <a:spcPts val="0"/>
              </a:spcAft>
              <a:buNone/>
            </a:pPr>
            <a:r>
              <a:rPr lang="en-US" sz="1100" dirty="0">
                <a:latin typeface="Arial"/>
                <a:ea typeface="Arial"/>
                <a:cs typeface="Arial"/>
                <a:sym typeface="Arial"/>
              </a:rPr>
              <a:t>All these future plans are one way, or another being implemented only today, so it’s safe to say that </a:t>
            </a:r>
            <a:r>
              <a:rPr lang="en-US" sz="1100" dirty="0" err="1">
                <a:latin typeface="Arial"/>
                <a:ea typeface="Arial"/>
                <a:cs typeface="Arial"/>
                <a:sym typeface="Arial"/>
              </a:rPr>
              <a:t>ESTonishing</a:t>
            </a:r>
            <a:r>
              <a:rPr lang="en-US" sz="1100" dirty="0">
                <a:latin typeface="Arial"/>
                <a:ea typeface="Arial"/>
                <a:cs typeface="Arial"/>
                <a:sym typeface="Arial"/>
              </a:rPr>
              <a:t> future is already here to make the seamless e-services available for every user location and time independently.</a:t>
            </a:r>
            <a:endParaRPr lang="en-US" sz="1100" u="none" strike="noStrike"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23</a:t>
            </a:fld>
            <a:endParaRPr lang="en-US"/>
          </a:p>
        </p:txBody>
      </p:sp>
    </p:spTree>
    <p:extLst>
      <p:ext uri="{BB962C8B-B14F-4D97-AF65-F5344CB8AC3E}">
        <p14:creationId xmlns:p14="http://schemas.microsoft.com/office/powerpoint/2010/main" val="4052970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000"/>
              </a:lnSpc>
            </a:pPr>
            <a:endParaRPr lang="en-US" sz="1000" kern="1200" dirty="0">
              <a:solidFill>
                <a:schemeClr val="tx1"/>
              </a:solidFill>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24</a:t>
            </a:fld>
            <a:endParaRPr lang="et-EE" sz="1000" dirty="0">
              <a:latin typeface="Aino" panose="02000603040504020204" pitchFamily="50" charset="0"/>
            </a:endParaRPr>
          </a:p>
        </p:txBody>
      </p:sp>
    </p:spTree>
    <p:extLst>
      <p:ext uri="{BB962C8B-B14F-4D97-AF65-F5344CB8AC3E}">
        <p14:creationId xmlns:p14="http://schemas.microsoft.com/office/powerpoint/2010/main" val="1104466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solidFill>
                  <a:srgbClr val="000000"/>
                </a:solidFill>
                <a:latin typeface="Arial"/>
                <a:ea typeface="Arial"/>
                <a:cs typeface="Arial"/>
                <a:sym typeface="Arial"/>
              </a:rPr>
              <a:t>Although, Estonia has been able to construct a functioning digital society, the success also extend across borders and has inspired several other countries to follow suit. Also, there are good international collaboration formats that enable to share Estonia’s know-how and lessons learned that are potentially useful to keep in mind. These are just few examples of how Estonia is adding value to </a:t>
            </a:r>
            <a:r>
              <a:rPr lang="en-US" dirty="0" err="1">
                <a:solidFill>
                  <a:srgbClr val="000000"/>
                </a:solidFill>
                <a:latin typeface="Arial"/>
                <a:ea typeface="Arial"/>
                <a:cs typeface="Arial"/>
                <a:sym typeface="Arial"/>
              </a:rPr>
              <a:t>digitalisation</a:t>
            </a:r>
            <a:r>
              <a:rPr lang="en-US" dirty="0">
                <a:solidFill>
                  <a:srgbClr val="000000"/>
                </a:solidFill>
                <a:latin typeface="Arial"/>
                <a:ea typeface="Arial"/>
                <a:cs typeface="Arial"/>
                <a:sym typeface="Arial"/>
              </a:rPr>
              <a:t> on an international scale. </a:t>
            </a:r>
          </a:p>
          <a:p>
            <a:pPr marL="0" lvl="0" indent="0" algn="l" rtl="0">
              <a:lnSpc>
                <a:spcPct val="100000"/>
              </a:lnSpc>
              <a:spcBef>
                <a:spcPts val="0"/>
              </a:spcBef>
              <a:spcAft>
                <a:spcPts val="0"/>
              </a:spcAft>
              <a:buClr>
                <a:schemeClr val="dk1"/>
              </a:buClr>
              <a:buSzPts val="1100"/>
              <a:buFont typeface="Arial"/>
              <a:buNone/>
            </a:pPr>
            <a:endParaRPr lang="en-US"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solidFill>
                  <a:srgbClr val="000000"/>
                </a:solidFill>
                <a:latin typeface="Arial"/>
                <a:ea typeface="Arial"/>
                <a:cs typeface="Arial"/>
                <a:sym typeface="Arial"/>
              </a:rPr>
              <a:t>As the digital frontrunners of Europe, the signatory D9+ countries seek to contribute to the formulation of the roadmap and the 2030 goals for Europe in terms of </a:t>
            </a:r>
            <a:r>
              <a:rPr lang="en-US" dirty="0" err="1">
                <a:solidFill>
                  <a:srgbClr val="000000"/>
                </a:solidFill>
                <a:latin typeface="Arial"/>
                <a:ea typeface="Arial"/>
                <a:cs typeface="Arial"/>
                <a:sym typeface="Arial"/>
              </a:rPr>
              <a:t>digitalisation</a:t>
            </a:r>
            <a:r>
              <a:rPr lang="en-US" dirty="0">
                <a:solidFill>
                  <a:srgbClr val="000000"/>
                </a:solidFill>
                <a:latin typeface="Arial"/>
                <a:ea typeface="Arial"/>
                <a:cs typeface="Arial"/>
                <a:sym typeface="Arial"/>
              </a:rPr>
              <a:t> and technological advancements. Estonia meets together with other D9+ countries twice a year. The current membership of the D9+ group includes Estonia, Denmark, Finland, Sweden, the Netherlands, Luxembourg, Belgium, Spain, Ireland, the Czech Republic and Poland.</a:t>
            </a:r>
          </a:p>
          <a:p>
            <a:pPr marL="0" lvl="0" indent="0" algn="l" rtl="0">
              <a:lnSpc>
                <a:spcPct val="100000"/>
              </a:lnSpc>
              <a:spcBef>
                <a:spcPts val="0"/>
              </a:spcBef>
              <a:spcAft>
                <a:spcPts val="0"/>
              </a:spcAft>
              <a:buClr>
                <a:schemeClr val="dk1"/>
              </a:buClr>
              <a:buSzPts val="1100"/>
              <a:buFont typeface="Arial"/>
              <a:buNone/>
            </a:pPr>
            <a:endParaRPr lang="en-US"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solidFill>
                  <a:srgbClr val="000000"/>
                </a:solidFill>
                <a:latin typeface="Arial"/>
                <a:ea typeface="Arial"/>
                <a:cs typeface="Arial"/>
                <a:sym typeface="Arial"/>
              </a:rPr>
              <a:t>Estonia was a founding member of D5 that eventually developed into </a:t>
            </a:r>
            <a:r>
              <a:rPr lang="en-US" b="1" u="none" dirty="0">
                <a:solidFill>
                  <a:schemeClr val="hlink"/>
                </a:solidFill>
                <a:latin typeface="Arial"/>
                <a:ea typeface="Arial"/>
                <a:cs typeface="Arial"/>
                <a:sym typeface="Arial"/>
              </a:rPr>
              <a:t>Digital Nations</a:t>
            </a:r>
            <a:r>
              <a:rPr lang="en-US" b="1" u="none" dirty="0">
                <a:solidFill>
                  <a:srgbClr val="000000"/>
                </a:solidFill>
                <a:latin typeface="Arial"/>
                <a:ea typeface="Arial"/>
                <a:cs typeface="Arial"/>
                <a:sym typeface="Arial"/>
              </a:rPr>
              <a:t> </a:t>
            </a:r>
            <a:r>
              <a:rPr lang="et-EE" dirty="0">
                <a:solidFill>
                  <a:srgbClr val="000000"/>
                </a:solidFill>
                <a:latin typeface="Arial"/>
                <a:ea typeface="Arial"/>
                <a:cs typeface="Arial"/>
                <a:sym typeface="Arial"/>
              </a:rPr>
              <a:t>(https://www.leadingdigitalgovs.org/). </a:t>
            </a:r>
            <a:r>
              <a:rPr lang="en-US" dirty="0">
                <a:solidFill>
                  <a:srgbClr val="000000"/>
                </a:solidFill>
                <a:latin typeface="Arial"/>
                <a:ea typeface="Arial"/>
                <a:cs typeface="Arial"/>
                <a:sym typeface="Arial"/>
              </a:rPr>
              <a:t>Digital Nations consists of leading digital nations to harness the potential global power of digital technology and help one another to become even better digital governments, faster and more efficiently through sharing and learning from each other. Founded in 2014, each participant agrees to lead by example and contribute with its expertise on a non-binding, voluntary basis. The participants are connected by the principles of user needs, necessary safeguards, open standards, open source, open markets, open government, digital inclusion and accessibility, digital skills and training, co-creation and experimentation, and sustainability.</a:t>
            </a:r>
          </a:p>
          <a:p>
            <a:pPr marL="0" lvl="0" indent="0" algn="l" rtl="0">
              <a:lnSpc>
                <a:spcPct val="100000"/>
              </a:lnSpc>
              <a:spcBef>
                <a:spcPts val="0"/>
              </a:spcBef>
              <a:spcAft>
                <a:spcPts val="0"/>
              </a:spcAft>
              <a:buClr>
                <a:schemeClr val="dk1"/>
              </a:buClr>
              <a:buSzPts val="1100"/>
              <a:buFont typeface="Arial"/>
              <a:buNone/>
            </a:pPr>
            <a:endParaRPr lang="en-US"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solidFill>
                  <a:srgbClr val="000000"/>
                </a:solidFill>
                <a:latin typeface="Arial"/>
                <a:ea typeface="Arial"/>
                <a:cs typeface="Arial"/>
                <a:sym typeface="Arial"/>
              </a:rPr>
              <a:t>Our ICT companies are helping other countries to create interoperability, ensure cybersecurity, create digital IDs, build key infrastructure components, contribute to e-health, e-education and so much more. Additionally, if countries need assistance with creating strategies or plans to start then </a:t>
            </a:r>
            <a:r>
              <a:rPr lang="en-US" dirty="0" err="1">
                <a:solidFill>
                  <a:srgbClr val="000000"/>
                </a:solidFill>
                <a:latin typeface="Arial"/>
                <a:ea typeface="Arial"/>
                <a:cs typeface="Arial"/>
                <a:sym typeface="Arial"/>
              </a:rPr>
              <a:t>modernising</a:t>
            </a:r>
            <a:r>
              <a:rPr lang="en-US" dirty="0">
                <a:solidFill>
                  <a:srgbClr val="000000"/>
                </a:solidFill>
                <a:latin typeface="Arial"/>
                <a:ea typeface="Arial"/>
                <a:cs typeface="Arial"/>
                <a:sym typeface="Arial"/>
              </a:rPr>
              <a:t> their digital nation or further developing it, we have several companies just for that. They are actively helping countries and international organizations with </a:t>
            </a:r>
            <a:r>
              <a:rPr lang="en-US" dirty="0" err="1">
                <a:solidFill>
                  <a:srgbClr val="000000"/>
                </a:solidFill>
                <a:latin typeface="Arial"/>
                <a:ea typeface="Arial"/>
                <a:cs typeface="Arial"/>
                <a:sym typeface="Arial"/>
              </a:rPr>
              <a:t>digitalisation</a:t>
            </a:r>
            <a:r>
              <a:rPr lang="en-US" dirty="0">
                <a:solidFill>
                  <a:srgbClr val="000000"/>
                </a:solidFill>
                <a:latin typeface="Arial"/>
                <a:ea typeface="Arial"/>
                <a:cs typeface="Arial"/>
                <a:sym typeface="Arial"/>
              </a:rPr>
              <a:t> efforts and ensuring that </a:t>
            </a:r>
            <a:r>
              <a:rPr lang="en-US" dirty="0" err="1">
                <a:solidFill>
                  <a:srgbClr val="000000"/>
                </a:solidFill>
                <a:latin typeface="Arial"/>
                <a:ea typeface="Arial"/>
                <a:cs typeface="Arial"/>
                <a:sym typeface="Arial"/>
              </a:rPr>
              <a:t>digitalisation</a:t>
            </a:r>
            <a:r>
              <a:rPr lang="en-US" dirty="0">
                <a:solidFill>
                  <a:srgbClr val="000000"/>
                </a:solidFill>
                <a:latin typeface="Arial"/>
                <a:ea typeface="Arial"/>
                <a:cs typeface="Arial"/>
                <a:sym typeface="Arial"/>
              </a:rPr>
              <a:t> would go smoothly. Find out more information about the private sector created solutions in </a:t>
            </a:r>
            <a:r>
              <a:rPr lang="en-US" b="1" u="none" dirty="0">
                <a:solidFill>
                  <a:schemeClr val="hlink"/>
                </a:solidFill>
                <a:latin typeface="Arial"/>
                <a:ea typeface="Arial"/>
                <a:cs typeface="Arial"/>
                <a:sym typeface="Arial"/>
              </a:rPr>
              <a:t>Estonian Tech &amp; IT Solutions</a:t>
            </a:r>
            <a:r>
              <a:rPr lang="et-EE" b="1" u="none" dirty="0">
                <a:solidFill>
                  <a:srgbClr val="000000"/>
                </a:solidFill>
                <a:latin typeface="Arial"/>
                <a:ea typeface="Arial"/>
                <a:cs typeface="Arial"/>
                <a:sym typeface="Arial"/>
              </a:rPr>
              <a:t> </a:t>
            </a:r>
            <a:r>
              <a:rPr lang="et-EE" dirty="0">
                <a:solidFill>
                  <a:srgbClr val="000000"/>
                </a:solidFill>
                <a:latin typeface="Arial"/>
                <a:ea typeface="Arial"/>
                <a:cs typeface="Arial"/>
                <a:sym typeface="Arial"/>
              </a:rPr>
              <a:t>(https://digiexpo.e-estonia.com/)</a:t>
            </a:r>
            <a:endParaRPr lang="en-US" dirty="0">
              <a:solidFill>
                <a:srgbClr val="000000"/>
              </a:solidFill>
              <a:latin typeface="Arial"/>
              <a:ea typeface="Arial"/>
              <a:cs typeface="Arial"/>
              <a:sym typeface="Arial"/>
            </a:endParaRPr>
          </a:p>
          <a:p>
            <a:pPr marL="0" lvl="0" indent="0" algn="l" rtl="0">
              <a:lnSpc>
                <a:spcPct val="100000"/>
              </a:lnSpc>
              <a:spcBef>
                <a:spcPts val="0"/>
              </a:spcBef>
              <a:spcAft>
                <a:spcPts val="0"/>
              </a:spcAft>
              <a:buSzPts val="1100"/>
              <a:buNone/>
            </a:pPr>
            <a:endParaRPr lang="en-US" dirty="0">
              <a:solidFill>
                <a:srgbClr val="000000"/>
              </a:solidFill>
              <a:latin typeface="Arial"/>
              <a:ea typeface="Arial"/>
              <a:cs typeface="Arial"/>
              <a:sym typeface="Arial"/>
            </a:endParaRPr>
          </a:p>
          <a:p>
            <a:pPr marL="0" lvl="0" indent="0" algn="l" rtl="0">
              <a:lnSpc>
                <a:spcPct val="100000"/>
              </a:lnSpc>
              <a:spcBef>
                <a:spcPts val="0"/>
              </a:spcBef>
              <a:spcAft>
                <a:spcPts val="0"/>
              </a:spcAft>
              <a:buSzPts val="1100"/>
              <a:buNone/>
            </a:pPr>
            <a:r>
              <a:rPr lang="en-US" dirty="0">
                <a:solidFill>
                  <a:srgbClr val="000000"/>
                </a:solidFill>
                <a:latin typeface="Arial"/>
                <a:ea typeface="Arial"/>
                <a:cs typeface="Arial"/>
                <a:sym typeface="Arial"/>
              </a:rPr>
              <a:t>More specific use cases where Estonia’s experience has proven to be relevant in other countries:</a:t>
            </a:r>
          </a:p>
          <a:p>
            <a:pPr marL="457200" lvl="0" indent="-317500" algn="l" rtl="0">
              <a:lnSpc>
                <a:spcPct val="100000"/>
              </a:lnSpc>
              <a:spcBef>
                <a:spcPts val="0"/>
              </a:spcBef>
              <a:spcAft>
                <a:spcPts val="0"/>
              </a:spcAft>
              <a:buSzPts val="1400"/>
              <a:buFont typeface="Arial"/>
              <a:buChar char="●"/>
            </a:pPr>
            <a:r>
              <a:rPr lang="en-US" b="1" u="none" dirty="0" err="1">
                <a:solidFill>
                  <a:schemeClr val="hlink"/>
                </a:solidFill>
                <a:latin typeface="Arial"/>
                <a:ea typeface="Arial"/>
                <a:cs typeface="Arial"/>
                <a:sym typeface="Arial"/>
              </a:rPr>
              <a:t>Nortal</a:t>
            </a:r>
            <a:r>
              <a:rPr lang="et-EE" u="none" dirty="0">
                <a:solidFill>
                  <a:schemeClr val="hlink"/>
                </a:solidFill>
                <a:latin typeface="Arial"/>
                <a:ea typeface="Arial"/>
                <a:cs typeface="Arial"/>
                <a:sym typeface="Arial"/>
              </a:rPr>
              <a:t> (https://nortal.com/insights/nortal-to-help-oman-introduce-vat/) </a:t>
            </a:r>
            <a:r>
              <a:rPr lang="en-US" dirty="0">
                <a:solidFill>
                  <a:srgbClr val="000000"/>
                </a:solidFill>
                <a:latin typeface="Arial"/>
                <a:ea typeface="Arial"/>
                <a:cs typeface="Arial"/>
                <a:sym typeface="Arial"/>
              </a:rPr>
              <a:t>has partnered up with Oman to provide the necessary technical solutions and establish the infrastructure for the implementation of effective tax collection.</a:t>
            </a:r>
          </a:p>
          <a:p>
            <a:pPr marL="457200" lvl="0" indent="-317500" algn="l" rtl="0">
              <a:lnSpc>
                <a:spcPct val="100000"/>
              </a:lnSpc>
              <a:spcBef>
                <a:spcPts val="0"/>
              </a:spcBef>
              <a:spcAft>
                <a:spcPts val="0"/>
              </a:spcAft>
              <a:buClr>
                <a:srgbClr val="000000"/>
              </a:buClr>
              <a:buSzPts val="1400"/>
              <a:buFont typeface="Arial"/>
              <a:buChar char="●"/>
            </a:pPr>
            <a:r>
              <a:rPr lang="en-US" dirty="0">
                <a:solidFill>
                  <a:srgbClr val="000000"/>
                </a:solidFill>
                <a:latin typeface="Arial"/>
                <a:ea typeface="Arial"/>
                <a:cs typeface="Arial"/>
                <a:sym typeface="Arial"/>
              </a:rPr>
              <a:t>For the X-Road’s “cousin”, called </a:t>
            </a:r>
            <a:r>
              <a:rPr lang="en-US" b="1" u="none" dirty="0" err="1">
                <a:solidFill>
                  <a:schemeClr val="hlink"/>
                </a:solidFill>
                <a:latin typeface="Arial"/>
                <a:ea typeface="Arial"/>
                <a:cs typeface="Arial"/>
                <a:sym typeface="Arial"/>
              </a:rPr>
              <a:t>Trembita</a:t>
            </a:r>
            <a:r>
              <a:rPr lang="en-US" dirty="0">
                <a:solidFill>
                  <a:srgbClr val="000000"/>
                </a:solidFill>
                <a:latin typeface="Arial"/>
                <a:ea typeface="Arial"/>
                <a:cs typeface="Arial"/>
                <a:sym typeface="Arial"/>
              </a:rPr>
              <a:t> </a:t>
            </a:r>
            <a:r>
              <a:rPr lang="et-EE" dirty="0">
                <a:solidFill>
                  <a:srgbClr val="000000"/>
                </a:solidFill>
                <a:latin typeface="Arial"/>
                <a:ea typeface="Arial"/>
                <a:cs typeface="Arial"/>
                <a:sym typeface="Arial"/>
              </a:rPr>
              <a:t>(</a:t>
            </a:r>
            <a:r>
              <a:rPr lang="en-US" dirty="0">
                <a:solidFill>
                  <a:srgbClr val="000000"/>
                </a:solidFill>
                <a:latin typeface="Arial"/>
                <a:ea typeface="Arial"/>
                <a:cs typeface="Arial"/>
                <a:sym typeface="Arial"/>
              </a:rPr>
              <a:t>https://e-estonia.com/deployment-of-trembita-system-in-ukraine-a-milestone-for-estonian-digitisation-efforts/</a:t>
            </a:r>
            <a:r>
              <a:rPr lang="et-EE" dirty="0">
                <a:solidFill>
                  <a:srgbClr val="000000"/>
                </a:solidFill>
                <a:latin typeface="Arial"/>
                <a:ea typeface="Arial"/>
                <a:cs typeface="Arial"/>
                <a:sym typeface="Arial"/>
              </a:rPr>
              <a:t>) </a:t>
            </a:r>
            <a:r>
              <a:rPr lang="en-US" dirty="0">
                <a:solidFill>
                  <a:srgbClr val="000000"/>
                </a:solidFill>
                <a:latin typeface="Arial"/>
                <a:ea typeface="Arial"/>
                <a:cs typeface="Arial"/>
                <a:sym typeface="Arial"/>
              </a:rPr>
              <a:t>E-Governance Academy, the non-profit think tank, worked with </a:t>
            </a:r>
            <a:r>
              <a:rPr lang="en-US" dirty="0" err="1">
                <a:solidFill>
                  <a:srgbClr val="000000"/>
                </a:solidFill>
                <a:latin typeface="Arial"/>
                <a:ea typeface="Arial"/>
                <a:cs typeface="Arial"/>
                <a:sym typeface="Arial"/>
              </a:rPr>
              <a:t>Cybernetica</a:t>
            </a:r>
            <a:r>
              <a:rPr lang="en-US" dirty="0">
                <a:solidFill>
                  <a:srgbClr val="000000"/>
                </a:solidFill>
                <a:latin typeface="Arial"/>
                <a:ea typeface="Arial"/>
                <a:cs typeface="Arial"/>
                <a:sym typeface="Arial"/>
              </a:rPr>
              <a:t>, the Estonian IT firm behind its X-Road data exchange infrastructure, and Ukraine’s Ministry of Digital Transformation. With a successful partnership along several years, it’s not just implementing a single technology, but through systematic exchange of know-how, governance principles and regulatory suggestions, the aim has been transferring expertise to Ukraine so that it can continue to refine its ecosystem, just as Estonia does.</a:t>
            </a:r>
          </a:p>
          <a:p>
            <a:pPr marL="457200" lvl="0" indent="-317500" algn="l" rtl="0">
              <a:lnSpc>
                <a:spcPct val="100000"/>
              </a:lnSpc>
              <a:spcBef>
                <a:spcPts val="0"/>
              </a:spcBef>
              <a:spcAft>
                <a:spcPts val="0"/>
              </a:spcAft>
              <a:buClr>
                <a:srgbClr val="000000"/>
              </a:buClr>
              <a:buSzPts val="1400"/>
              <a:buFont typeface="Arial"/>
              <a:buChar char="●"/>
            </a:pPr>
            <a:r>
              <a:rPr lang="et-EE" b="1" u="none" dirty="0" err="1">
                <a:solidFill>
                  <a:schemeClr val="hlink"/>
                </a:solidFill>
                <a:latin typeface="Arial"/>
                <a:ea typeface="Arial"/>
                <a:cs typeface="Arial"/>
                <a:sym typeface="Arial"/>
              </a:rPr>
              <a:t>Roksnet</a:t>
            </a:r>
            <a:r>
              <a:rPr lang="et-EE" u="none" dirty="0">
                <a:solidFill>
                  <a:schemeClr val="hlink"/>
                </a:solidFill>
                <a:latin typeface="Arial"/>
                <a:ea typeface="Arial"/>
                <a:cs typeface="Arial"/>
                <a:sym typeface="Arial"/>
              </a:rPr>
              <a:t> (https://e-estonia.com/tropicalizing-e-government-inside-roksnets-collaboration-with-mexicos-queretaro-state) </a:t>
            </a:r>
            <a:r>
              <a:rPr lang="en-US" dirty="0">
                <a:solidFill>
                  <a:srgbClr val="000000"/>
                </a:solidFill>
                <a:latin typeface="Arial"/>
                <a:ea typeface="Arial"/>
                <a:cs typeface="Arial"/>
                <a:sym typeface="Arial"/>
              </a:rPr>
              <a:t>partnered up with the State of Querétaro in Mexico, to support enforcing the Digital Querétaro project that has multiple pillars of which the X-Road serves as a core platform. One is to transfer its government resources and services and make them interoperable and accessible via a single platform. Here, the Estonia’s expertise building digital ecosystems has been a solid part of success.</a:t>
            </a:r>
          </a:p>
          <a:p>
            <a:pPr marL="0" lvl="0" indent="0" algn="l" rtl="0">
              <a:lnSpc>
                <a:spcPct val="100000"/>
              </a:lnSpc>
              <a:spcBef>
                <a:spcPts val="0"/>
              </a:spcBef>
              <a:spcAft>
                <a:spcPts val="0"/>
              </a:spcAft>
              <a:buClr>
                <a:schemeClr val="dk1"/>
              </a:buClr>
              <a:buSzPts val="1100"/>
              <a:buFont typeface="Arial"/>
              <a:buNone/>
            </a:pPr>
            <a:endParaRPr lang="en-US"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solidFill>
                  <a:srgbClr val="000000"/>
                </a:solidFill>
                <a:latin typeface="Arial"/>
                <a:ea typeface="Arial"/>
                <a:cs typeface="Arial"/>
                <a:sym typeface="Arial"/>
              </a:rPr>
              <a:t>These are only few examples of the tens and tens solutions globally where Estonian companies are sharing their expertise, competence and experience. </a:t>
            </a:r>
            <a:r>
              <a:rPr lang="en-US" b="1" u="none" dirty="0">
                <a:solidFill>
                  <a:schemeClr val="hlink"/>
                </a:solidFill>
                <a:latin typeface="Arial"/>
                <a:ea typeface="Arial"/>
                <a:cs typeface="Arial"/>
                <a:sym typeface="Arial"/>
              </a:rPr>
              <a:t>Estonia’s ICT cluster</a:t>
            </a:r>
            <a:r>
              <a:rPr lang="en-US" b="1" u="none" dirty="0">
                <a:solidFill>
                  <a:srgbClr val="000000"/>
                </a:solidFill>
                <a:latin typeface="Arial"/>
                <a:ea typeface="Arial"/>
                <a:cs typeface="Arial"/>
                <a:sym typeface="Arial"/>
              </a:rPr>
              <a:t> </a:t>
            </a:r>
            <a:r>
              <a:rPr lang="et-EE" dirty="0">
                <a:solidFill>
                  <a:srgbClr val="000000"/>
                </a:solidFill>
                <a:latin typeface="Arial"/>
                <a:ea typeface="Arial"/>
                <a:cs typeface="Arial"/>
                <a:sym typeface="Arial"/>
              </a:rPr>
              <a:t>(https://itl.ee/en/ict-case-studies/) </a:t>
            </a:r>
            <a:r>
              <a:rPr lang="en-US" dirty="0">
                <a:solidFill>
                  <a:srgbClr val="000000"/>
                </a:solidFill>
                <a:latin typeface="Arial"/>
                <a:ea typeface="Arial"/>
                <a:cs typeface="Arial"/>
                <a:sym typeface="Arial"/>
              </a:rPr>
              <a:t>publishes the references from all continents where different Estonian companies have government contracts. From interoperability solutions to tax services, from subsidy portals to production control, from supreme court systems to fully automated traffic solutions - you name it! </a:t>
            </a:r>
          </a:p>
          <a:p>
            <a:pPr marL="0" lvl="0" indent="0" algn="l" rtl="0">
              <a:lnSpc>
                <a:spcPct val="100000"/>
              </a:lnSpc>
              <a:spcBef>
                <a:spcPts val="0"/>
              </a:spcBef>
              <a:spcAft>
                <a:spcPts val="0"/>
              </a:spcAft>
              <a:buClr>
                <a:schemeClr val="dk1"/>
              </a:buClr>
              <a:buSzPts val="1100"/>
              <a:buFont typeface="Arial"/>
              <a:buNone/>
            </a:pPr>
            <a:endParaRPr lang="en-US" dirty="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solidFill>
                  <a:srgbClr val="000000"/>
                </a:solidFill>
                <a:latin typeface="Arial"/>
                <a:ea typeface="Arial"/>
                <a:cs typeface="Arial"/>
                <a:sym typeface="Arial"/>
              </a:rPr>
              <a:t>Besides public sector cooperation and public-private, we are proud to have NGOs that are actively making sure that key components of digital societies stay strong and that countries can start laying the Foundation for a well-working digital society. </a:t>
            </a:r>
          </a:p>
          <a:p>
            <a:pPr marL="0" lvl="0" indent="0" algn="l" rtl="0">
              <a:lnSpc>
                <a:spcPct val="100000"/>
              </a:lnSpc>
              <a:spcBef>
                <a:spcPts val="0"/>
              </a:spcBef>
              <a:spcAft>
                <a:spcPts val="0"/>
              </a:spcAft>
              <a:buClr>
                <a:schemeClr val="dk1"/>
              </a:buClr>
              <a:buSzPts val="1100"/>
              <a:buFont typeface="Arial"/>
              <a:buNone/>
            </a:pPr>
            <a:endParaRPr lang="en-US" dirty="0">
              <a:solidFill>
                <a:srgbClr val="000000"/>
              </a:solidFill>
              <a:latin typeface="Arial"/>
              <a:ea typeface="Arial"/>
              <a:cs typeface="Arial"/>
              <a:sym typeface="Arial"/>
            </a:endParaRPr>
          </a:p>
          <a:p>
            <a:pPr marL="0" lvl="0" indent="0" algn="l" rtl="0">
              <a:lnSpc>
                <a:spcPct val="100000"/>
              </a:lnSpc>
              <a:spcBef>
                <a:spcPts val="0"/>
              </a:spcBef>
              <a:spcAft>
                <a:spcPts val="0"/>
              </a:spcAft>
              <a:buSzPts val="1100"/>
              <a:buNone/>
            </a:pPr>
            <a:r>
              <a:rPr lang="en-US" dirty="0">
                <a:solidFill>
                  <a:srgbClr val="000000"/>
                </a:solidFill>
                <a:latin typeface="Arial"/>
                <a:ea typeface="Arial"/>
                <a:cs typeface="Arial"/>
                <a:sym typeface="Arial"/>
              </a:rPr>
              <a:t>Nordic Institute for Interoperability Solutions </a:t>
            </a:r>
            <a:r>
              <a:rPr lang="et-EE" dirty="0">
                <a:solidFill>
                  <a:srgbClr val="000000"/>
                </a:solidFill>
                <a:latin typeface="Arial"/>
                <a:ea typeface="Arial"/>
                <a:cs typeface="Arial"/>
                <a:sym typeface="Arial"/>
              </a:rPr>
              <a:t>(NIIS </a:t>
            </a:r>
            <a:r>
              <a:rPr lang="en-US" dirty="0">
                <a:solidFill>
                  <a:srgbClr val="000000"/>
                </a:solidFill>
                <a:latin typeface="Arial"/>
                <a:ea typeface="Arial"/>
                <a:cs typeface="Arial"/>
                <a:sym typeface="Arial"/>
              </a:rPr>
              <a:t>https://www.niis.org/</a:t>
            </a:r>
            <a:r>
              <a:rPr lang="et-EE" dirty="0">
                <a:solidFill>
                  <a:srgbClr val="000000"/>
                </a:solidFill>
                <a:latin typeface="Arial"/>
                <a:ea typeface="Arial"/>
                <a:cs typeface="Arial"/>
                <a:sym typeface="Arial"/>
              </a:rPr>
              <a:t>) </a:t>
            </a:r>
            <a:r>
              <a:rPr lang="en-US" dirty="0">
                <a:solidFill>
                  <a:srgbClr val="000000"/>
                </a:solidFill>
                <a:latin typeface="Arial"/>
                <a:ea typeface="Arial"/>
                <a:cs typeface="Arial"/>
                <a:sym typeface="Arial"/>
              </a:rPr>
              <a:t>has a mission to ensure the development and strategic management of X-Road and other cross-border solutions for digital government infrastructure. The republics of Estonia, Finland and Iceland are the founding members of NIIS. NIIS is both a network and cooperation platform and executioner of IT developments in members’ common interests. The institute focuses on practical collaboration, sharing of experience and promoting innovation. The operating model of the institute is something unique in the world.</a:t>
            </a:r>
          </a:p>
          <a:p>
            <a:endParaRPr lang="en-US" dirty="0"/>
          </a:p>
        </p:txBody>
      </p:sp>
      <p:sp>
        <p:nvSpPr>
          <p:cNvPr id="4" name="Slide Number Placeholder 3"/>
          <p:cNvSpPr>
            <a:spLocks noGrp="1"/>
          </p:cNvSpPr>
          <p:nvPr>
            <p:ph type="sldNum" sz="quarter" idx="5"/>
          </p:nvPr>
        </p:nvSpPr>
        <p:spPr/>
        <p:txBody>
          <a:bodyPr/>
          <a:lstStyle/>
          <a:p>
            <a:fld id="{EC68AE5D-E79D-4A76-A586-FF472B6DED4B}" type="slidenum">
              <a:rPr lang="en-US" smtClean="0"/>
              <a:t>25</a:t>
            </a:fld>
            <a:endParaRPr lang="en-US"/>
          </a:p>
        </p:txBody>
      </p:sp>
    </p:spTree>
    <p:extLst>
      <p:ext uri="{BB962C8B-B14F-4D97-AF65-F5344CB8AC3E}">
        <p14:creationId xmlns:p14="http://schemas.microsoft.com/office/powerpoint/2010/main" val="1817227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4000"/>
              </a:lnSpc>
              <a:spcBef>
                <a:spcPts val="0"/>
              </a:spcBef>
              <a:spcAft>
                <a:spcPts val="0"/>
              </a:spcAft>
              <a:buSzPts val="1400"/>
              <a:buNone/>
            </a:pPr>
            <a:r>
              <a:rPr lang="en-US" sz="1100" dirty="0">
                <a:solidFill>
                  <a:schemeClr val="dk1"/>
                </a:solidFill>
                <a:latin typeface="Arial"/>
                <a:ea typeface="Arial"/>
                <a:cs typeface="Arial"/>
                <a:sym typeface="Arial"/>
              </a:rPr>
              <a:t>As we are nearing the end of this presentation, what are our main </a:t>
            </a:r>
            <a:r>
              <a:rPr lang="en-US" sz="1100" dirty="0">
                <a:latin typeface="Arial"/>
                <a:ea typeface="Arial"/>
                <a:cs typeface="Arial"/>
                <a:sym typeface="Arial"/>
              </a:rPr>
              <a:t>takeaways</a:t>
            </a:r>
            <a:r>
              <a:rPr lang="en-US" sz="1100" dirty="0">
                <a:solidFill>
                  <a:schemeClr val="dk1"/>
                </a:solidFill>
                <a:latin typeface="Arial"/>
                <a:ea typeface="Arial"/>
                <a:cs typeface="Arial"/>
                <a:sym typeface="Arial"/>
              </a:rPr>
              <a:t>? Well, here are a few points to bear in mind for your digital journey.</a:t>
            </a:r>
            <a:endParaRPr lang="en-US" sz="1100" dirty="0">
              <a:latin typeface="Arial"/>
              <a:ea typeface="Arial"/>
              <a:cs typeface="Arial"/>
              <a:sym typeface="Arial"/>
            </a:endParaRPr>
          </a:p>
          <a:p>
            <a:pPr marL="0" lvl="0" indent="0" algn="l" rtl="0">
              <a:lnSpc>
                <a:spcPct val="114000"/>
              </a:lnSpc>
              <a:spcBef>
                <a:spcPts val="0"/>
              </a:spcBef>
              <a:spcAft>
                <a:spcPts val="0"/>
              </a:spcAft>
              <a:buSzPts val="1400"/>
              <a:buNone/>
            </a:pPr>
            <a:endParaRPr lang="en-US" sz="1100" dirty="0">
              <a:solidFill>
                <a:schemeClr val="dk1"/>
              </a:solidFill>
              <a:latin typeface="Arial"/>
              <a:ea typeface="Arial"/>
              <a:cs typeface="Arial"/>
              <a:sym typeface="Arial"/>
            </a:endParaRPr>
          </a:p>
          <a:p>
            <a:pPr marL="0" lvl="0" indent="0" algn="l" rtl="0">
              <a:lnSpc>
                <a:spcPct val="114000"/>
              </a:lnSpc>
              <a:spcBef>
                <a:spcPts val="0"/>
              </a:spcBef>
              <a:spcAft>
                <a:spcPts val="0"/>
              </a:spcAft>
              <a:buNone/>
            </a:pPr>
            <a:r>
              <a:rPr lang="en-US" sz="1100" dirty="0">
                <a:solidFill>
                  <a:schemeClr val="dk1"/>
                </a:solidFill>
                <a:latin typeface="Arial"/>
                <a:ea typeface="Arial"/>
                <a:cs typeface="Arial"/>
                <a:sym typeface="Arial"/>
              </a:rPr>
              <a:t>First, </a:t>
            </a:r>
            <a:r>
              <a:rPr lang="en-US" sz="1100" dirty="0" err="1">
                <a:solidFill>
                  <a:schemeClr val="dk1"/>
                </a:solidFill>
                <a:latin typeface="Arial"/>
                <a:ea typeface="Arial"/>
                <a:cs typeface="Arial"/>
                <a:sym typeface="Arial"/>
              </a:rPr>
              <a:t>digitalisation</a:t>
            </a:r>
            <a:r>
              <a:rPr lang="en-US" sz="1100" dirty="0">
                <a:solidFill>
                  <a:schemeClr val="dk1"/>
                </a:solidFill>
                <a:latin typeface="Arial"/>
                <a:ea typeface="Arial"/>
                <a:cs typeface="Arial"/>
                <a:sym typeface="Arial"/>
              </a:rPr>
              <a:t> is rarely a question of technology. The technology exists today. Right now. Ideally, you need digital-minded leadership that is determined to make e-governance a reality. Estonia had this general push for </a:t>
            </a:r>
            <a:r>
              <a:rPr lang="en-US" sz="1100" dirty="0" err="1">
                <a:solidFill>
                  <a:schemeClr val="dk1"/>
                </a:solidFill>
                <a:latin typeface="Arial"/>
                <a:ea typeface="Arial"/>
                <a:cs typeface="Arial"/>
                <a:sym typeface="Arial"/>
              </a:rPr>
              <a:t>digitalisation</a:t>
            </a:r>
            <a:r>
              <a:rPr lang="en-US" sz="1100" dirty="0">
                <a:solidFill>
                  <a:schemeClr val="dk1"/>
                </a:solidFill>
                <a:latin typeface="Arial"/>
                <a:ea typeface="Arial"/>
                <a:cs typeface="Arial"/>
                <a:sym typeface="Arial"/>
              </a:rPr>
              <a:t> in the 1990s which propelled the country to where it is today. It wasn</a:t>
            </a:r>
            <a:r>
              <a:rPr lang="en-US" sz="1100" dirty="0">
                <a:latin typeface="Arial"/>
                <a:ea typeface="Arial"/>
                <a:cs typeface="Arial"/>
                <a:sym typeface="Arial"/>
              </a:rPr>
              <a:t>’t used as a tool to gain political profit, rather the genuine desire to make Estonia one of the coolest societies in the world where people would enjoy living. Motivation to drive the change is an essential ingredient in succeeding on the </a:t>
            </a:r>
            <a:r>
              <a:rPr lang="en-US" sz="1100" dirty="0" err="1">
                <a:latin typeface="Arial"/>
                <a:ea typeface="Arial"/>
                <a:cs typeface="Arial"/>
                <a:sym typeface="Arial"/>
              </a:rPr>
              <a:t>digitalisation</a:t>
            </a:r>
            <a:r>
              <a:rPr lang="en-US" sz="1100" dirty="0">
                <a:latin typeface="Arial"/>
                <a:ea typeface="Arial"/>
                <a:cs typeface="Arial"/>
                <a:sym typeface="Arial"/>
              </a:rPr>
              <a:t> journey. In addition to regulations, strategies and the enforcement of the political will, government workers also need to be motivated in wanting to improve the existing way of working, instead being simply reactionary to official obligations imposed by institutions superior to them.</a:t>
            </a:r>
          </a:p>
          <a:p>
            <a:pPr marL="0" lvl="0" indent="0" algn="l" rtl="0">
              <a:lnSpc>
                <a:spcPct val="114000"/>
              </a:lnSpc>
              <a:spcBef>
                <a:spcPts val="0"/>
              </a:spcBef>
              <a:spcAft>
                <a:spcPts val="0"/>
              </a:spcAft>
              <a:buNone/>
            </a:pPr>
            <a:endParaRPr lang="en-US" sz="1100" dirty="0">
              <a:latin typeface="Arial"/>
              <a:ea typeface="Arial"/>
              <a:cs typeface="Arial"/>
              <a:sym typeface="Arial"/>
            </a:endParaRPr>
          </a:p>
          <a:p>
            <a:pPr marL="0" lvl="0" indent="0" algn="l" rtl="0">
              <a:lnSpc>
                <a:spcPct val="114000"/>
              </a:lnSpc>
              <a:spcBef>
                <a:spcPts val="0"/>
              </a:spcBef>
              <a:spcAft>
                <a:spcPts val="0"/>
              </a:spcAft>
              <a:buNone/>
            </a:pPr>
            <a:r>
              <a:rPr lang="en-US" sz="1100" dirty="0">
                <a:solidFill>
                  <a:schemeClr val="dk1"/>
                </a:solidFill>
                <a:latin typeface="Arial"/>
                <a:ea typeface="Arial"/>
                <a:cs typeface="Arial"/>
                <a:sym typeface="Arial"/>
              </a:rPr>
              <a:t>Second, short and simple laws and online services are crucial. They need to be understandable and graspable to the general population and simple for government authorities and private sector companies to enact and follow.</a:t>
            </a:r>
            <a:endParaRPr lang="en-US" sz="1100" dirty="0">
              <a:latin typeface="Arial"/>
              <a:ea typeface="Arial"/>
              <a:cs typeface="Arial"/>
              <a:sym typeface="Arial"/>
            </a:endParaRPr>
          </a:p>
          <a:p>
            <a:pPr marL="0" lvl="0" indent="0" algn="l" rtl="0">
              <a:lnSpc>
                <a:spcPct val="114000"/>
              </a:lnSpc>
              <a:spcBef>
                <a:spcPts val="0"/>
              </a:spcBef>
              <a:spcAft>
                <a:spcPts val="0"/>
              </a:spcAft>
              <a:buNone/>
            </a:pPr>
            <a:endParaRPr lang="en-US" sz="1100" dirty="0">
              <a:latin typeface="Arial"/>
              <a:ea typeface="Arial"/>
              <a:cs typeface="Arial"/>
              <a:sym typeface="Arial"/>
            </a:endParaRPr>
          </a:p>
          <a:p>
            <a:pPr marL="0" lvl="0" indent="0" algn="l" rtl="0">
              <a:lnSpc>
                <a:spcPct val="114000"/>
              </a:lnSpc>
              <a:spcBef>
                <a:spcPts val="0"/>
              </a:spcBef>
              <a:spcAft>
                <a:spcPts val="0"/>
              </a:spcAft>
              <a:buNone/>
            </a:pPr>
            <a:r>
              <a:rPr lang="en-US" sz="1100" dirty="0">
                <a:solidFill>
                  <a:schemeClr val="dk1"/>
                </a:solidFill>
                <a:latin typeface="Arial"/>
                <a:ea typeface="Arial"/>
                <a:cs typeface="Arial"/>
                <a:sym typeface="Arial"/>
              </a:rPr>
              <a:t>Transparency must be upheld to maintain the trust of society. This must also be the case in a situation of crisis – when Estonia faced a theoretical weakness in its ID cards, it practiced open and daily crisis communication with the population. More generally speaking, transparency also helps avoid data siloes and corruption inside state authorities.</a:t>
            </a:r>
            <a:r>
              <a:rPr lang="en-US" sz="1100" dirty="0">
                <a:latin typeface="Arial"/>
                <a:ea typeface="Arial"/>
                <a:cs typeface="Arial"/>
                <a:sym typeface="Arial"/>
              </a:rPr>
              <a:t> By-default trust cannot be expected from the citizen, so instead, the Government has to practice transparent governance and provide an objective truth, especially during technological flaws, data loss or corruption, or in other difficult situations.</a:t>
            </a:r>
          </a:p>
          <a:p>
            <a:pPr marL="0" lvl="0" indent="0" algn="l" rtl="0">
              <a:lnSpc>
                <a:spcPct val="114000"/>
              </a:lnSpc>
              <a:spcBef>
                <a:spcPts val="0"/>
              </a:spcBef>
              <a:spcAft>
                <a:spcPts val="0"/>
              </a:spcAft>
              <a:buNone/>
            </a:pPr>
            <a:endParaRPr lang="en-US" sz="1100" dirty="0">
              <a:latin typeface="Arial"/>
              <a:ea typeface="Arial"/>
              <a:cs typeface="Arial"/>
              <a:sym typeface="Arial"/>
            </a:endParaRPr>
          </a:p>
          <a:p>
            <a:pPr marL="0" lvl="0" indent="0" algn="l" rtl="0">
              <a:lnSpc>
                <a:spcPct val="114000"/>
              </a:lnSpc>
              <a:spcBef>
                <a:spcPts val="0"/>
              </a:spcBef>
              <a:spcAft>
                <a:spcPts val="0"/>
              </a:spcAft>
              <a:buNone/>
            </a:pPr>
            <a:r>
              <a:rPr lang="en-US" sz="1100" b="0" u="none" strike="noStrike" dirty="0">
                <a:solidFill>
                  <a:schemeClr val="dk1"/>
                </a:solidFill>
                <a:latin typeface="Arial"/>
                <a:ea typeface="Arial"/>
                <a:cs typeface="Arial"/>
                <a:sym typeface="Arial"/>
              </a:rPr>
              <a:t>Shared platforms like the X-Road have sped up the development of new services immeasurably and made it easier for new players and stakeholders to join the data exchange network. This is simpler, cheaper and faster than if every entity attempts to reinvent the wheel. Also, enabling a con</a:t>
            </a:r>
            <a:r>
              <a:rPr lang="en-US" sz="1100" dirty="0">
                <a:latin typeface="Arial"/>
                <a:ea typeface="Arial"/>
                <a:cs typeface="Arial"/>
                <a:sym typeface="Arial"/>
              </a:rPr>
              <a:t>venient and safe integrated ecosystem of public and private sector services so the citizens have bigger incentive to use them through a government-issued digital ID. Similarly, coordinated working or steering groups help to agree on concrete actions and set accountability, because without clear ownership of a product or process there is no real responsibility to drive the change or deliver objectives.</a:t>
            </a:r>
          </a:p>
          <a:p>
            <a:pPr marL="0" lvl="0" indent="0" algn="l" rtl="0">
              <a:lnSpc>
                <a:spcPct val="114000"/>
              </a:lnSpc>
              <a:spcBef>
                <a:spcPts val="0"/>
              </a:spcBef>
              <a:spcAft>
                <a:spcPts val="0"/>
              </a:spcAft>
              <a:buNone/>
            </a:pPr>
            <a:endParaRPr lang="en-US" sz="1100" dirty="0">
              <a:latin typeface="Arial"/>
              <a:ea typeface="Arial"/>
              <a:cs typeface="Arial"/>
              <a:sym typeface="Arial"/>
            </a:endParaRPr>
          </a:p>
          <a:p>
            <a:pPr marL="0" lvl="0" indent="0" algn="l" rtl="0">
              <a:lnSpc>
                <a:spcPct val="114000"/>
              </a:lnSpc>
              <a:spcBef>
                <a:spcPts val="0"/>
              </a:spcBef>
              <a:spcAft>
                <a:spcPts val="0"/>
              </a:spcAft>
              <a:buNone/>
            </a:pPr>
            <a:r>
              <a:rPr lang="en-US" sz="1100" b="0" u="none" strike="noStrike" dirty="0">
                <a:solidFill>
                  <a:schemeClr val="dk1"/>
                </a:solidFill>
                <a:latin typeface="Arial"/>
                <a:ea typeface="Arial"/>
                <a:cs typeface="Arial"/>
                <a:sym typeface="Arial"/>
              </a:rPr>
              <a:t>Service design is irreplaceable and n</a:t>
            </a:r>
            <a:r>
              <a:rPr lang="en-US" sz="1100" dirty="0">
                <a:latin typeface="Arial"/>
                <a:ea typeface="Arial"/>
                <a:cs typeface="Arial"/>
                <a:sym typeface="Arial"/>
              </a:rPr>
              <a:t>eeds to be addressed more than ever</a:t>
            </a:r>
            <a:r>
              <a:rPr lang="en-US" sz="1100" b="0" u="none" strike="noStrike" dirty="0">
                <a:solidFill>
                  <a:schemeClr val="dk1"/>
                </a:solidFill>
                <a:latin typeface="Arial"/>
                <a:ea typeface="Arial"/>
                <a:cs typeface="Arial"/>
                <a:sym typeface="Arial"/>
              </a:rPr>
              <a:t>. It </a:t>
            </a:r>
            <a:r>
              <a:rPr lang="en-US" sz="1100" b="1" u="none" strike="noStrike" dirty="0">
                <a:solidFill>
                  <a:schemeClr val="dk1"/>
                </a:solidFill>
                <a:latin typeface="Arial"/>
                <a:ea typeface="Arial"/>
                <a:cs typeface="Arial"/>
                <a:sym typeface="Arial"/>
              </a:rPr>
              <a:t>has to be </a:t>
            </a:r>
            <a:r>
              <a:rPr lang="en-US" sz="1100" b="0" u="none" strike="noStrike" dirty="0">
                <a:latin typeface="Arial"/>
                <a:ea typeface="Arial"/>
                <a:cs typeface="Arial"/>
                <a:sym typeface="Arial"/>
              </a:rPr>
              <a:t>citizen/customer-focused. As an example, d</a:t>
            </a:r>
            <a:r>
              <a:rPr lang="en-US" sz="1100" b="0" i="0" dirty="0">
                <a:solidFill>
                  <a:schemeClr val="dk1"/>
                </a:solidFill>
                <a:latin typeface="Arial"/>
                <a:ea typeface="Arial"/>
                <a:cs typeface="Arial"/>
                <a:sym typeface="Arial"/>
              </a:rPr>
              <a:t>igital medi</a:t>
            </a:r>
            <a:r>
              <a:rPr lang="en-US" sz="1100" dirty="0">
                <a:latin typeface="Arial"/>
                <a:ea typeface="Arial"/>
                <a:cs typeface="Arial"/>
                <a:sym typeface="Arial"/>
              </a:rPr>
              <a:t>cal </a:t>
            </a:r>
            <a:r>
              <a:rPr lang="en-US" sz="1100" b="0" i="0" dirty="0">
                <a:solidFill>
                  <a:schemeClr val="dk1"/>
                </a:solidFill>
                <a:latin typeface="Arial"/>
                <a:ea typeface="Arial"/>
                <a:cs typeface="Arial"/>
                <a:sym typeface="Arial"/>
              </a:rPr>
              <a:t>prescriptions are easy to use, as you only need to take your ID card to any pharmacy in the country. Because of this accessibility and user-friendliness,</a:t>
            </a:r>
            <a:r>
              <a:rPr lang="en-US" sz="1100" b="1" i="1" dirty="0">
                <a:solidFill>
                  <a:schemeClr val="dk1"/>
                </a:solidFill>
                <a:latin typeface="Arial"/>
                <a:ea typeface="Arial"/>
                <a:cs typeface="Arial"/>
                <a:sym typeface="Arial"/>
              </a:rPr>
              <a:t> </a:t>
            </a:r>
            <a:r>
              <a:rPr lang="en-US" sz="1100" b="0" u="none" strike="noStrike" dirty="0">
                <a:latin typeface="Arial"/>
                <a:ea typeface="Arial"/>
                <a:cs typeface="Arial"/>
                <a:sym typeface="Arial"/>
              </a:rPr>
              <a:t>within 9 months Estonia had reached a share 99% of prescriptions being digital. This idea seems to get lost in government systems: the end-user is the citizen, not the government officials.</a:t>
            </a:r>
          </a:p>
          <a:p>
            <a:pPr marL="0" lvl="0" indent="0" algn="l" rtl="0">
              <a:lnSpc>
                <a:spcPct val="114000"/>
              </a:lnSpc>
              <a:spcBef>
                <a:spcPts val="0"/>
              </a:spcBef>
              <a:spcAft>
                <a:spcPts val="0"/>
              </a:spcAft>
              <a:buNone/>
            </a:pPr>
            <a:endParaRPr lang="en-US" sz="1100" dirty="0">
              <a:latin typeface="Arial"/>
              <a:ea typeface="Arial"/>
              <a:cs typeface="Arial"/>
              <a:sym typeface="Arial"/>
            </a:endParaRPr>
          </a:p>
          <a:p>
            <a:pPr marL="0" lvl="0" indent="0" algn="l" rtl="0">
              <a:lnSpc>
                <a:spcPct val="114000"/>
              </a:lnSpc>
              <a:spcBef>
                <a:spcPts val="0"/>
              </a:spcBef>
              <a:spcAft>
                <a:spcPts val="0"/>
              </a:spcAft>
              <a:buNone/>
            </a:pPr>
            <a:r>
              <a:rPr lang="en-US" sz="1100" b="0" u="none" strike="noStrike" dirty="0">
                <a:latin typeface="Arial"/>
                <a:ea typeface="Arial"/>
                <a:cs typeface="Arial"/>
                <a:sym typeface="Arial"/>
              </a:rPr>
              <a:t>Estonian government has been very open towards public-private partnerships. The logic was simple: the government would set certain parameters and service expectations, but the execution was left to the specialists in the various areas that usually reside in the private sector. It has been a</a:t>
            </a:r>
            <a:r>
              <a:rPr lang="en-US" sz="1100" dirty="0">
                <a:latin typeface="Arial"/>
                <a:ea typeface="Arial"/>
                <a:cs typeface="Arial"/>
                <a:sym typeface="Arial"/>
              </a:rPr>
              <a:t>nd continues to be a profitable collaboration which is why Estonia can implement emerging technologies fast and bring technological innovation to the government level.</a:t>
            </a:r>
          </a:p>
          <a:p>
            <a:pPr marL="0" lvl="0" indent="0" algn="l" rtl="0">
              <a:lnSpc>
                <a:spcPct val="114000"/>
              </a:lnSpc>
              <a:spcBef>
                <a:spcPts val="0"/>
              </a:spcBef>
              <a:spcAft>
                <a:spcPts val="0"/>
              </a:spcAft>
              <a:buNone/>
            </a:pPr>
            <a:endParaRPr lang="en-US" sz="1100" dirty="0">
              <a:latin typeface="Arial"/>
              <a:ea typeface="Arial"/>
              <a:cs typeface="Arial"/>
              <a:sym typeface="Arial"/>
            </a:endParaRPr>
          </a:p>
          <a:p>
            <a:pPr marL="0" lvl="0" indent="0" algn="l" rtl="0">
              <a:lnSpc>
                <a:spcPct val="114000"/>
              </a:lnSpc>
              <a:spcBef>
                <a:spcPts val="0"/>
              </a:spcBef>
              <a:spcAft>
                <a:spcPts val="0"/>
              </a:spcAft>
              <a:buNone/>
            </a:pPr>
            <a:r>
              <a:rPr lang="en-US" sz="1100" dirty="0">
                <a:latin typeface="Arial"/>
                <a:ea typeface="Arial"/>
                <a:cs typeface="Arial"/>
                <a:sym typeface="Arial"/>
              </a:rPr>
              <a:t>Finally, the start-up mentality has guided the decision-makers and civil servants. A simple pragmatic “let’s do it” approach that has allowed testing of various solutions and when proven to not function or not according to the users’ needs, pivoted and re-designed. Not being paralyzed by fear of faulty solution or incomplete regulation, testing and at least providing an opt-in option for the early adopters to build the coolest digital state.</a:t>
            </a:r>
            <a:endParaRPr lang="en-US" sz="1100" b="0" u="none" strike="noStrike"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26</a:t>
            </a:fld>
            <a:endParaRPr lang="en-US"/>
          </a:p>
        </p:txBody>
      </p:sp>
    </p:spTree>
    <p:extLst>
      <p:ext uri="{BB962C8B-B14F-4D97-AF65-F5344CB8AC3E}">
        <p14:creationId xmlns:p14="http://schemas.microsoft.com/office/powerpoint/2010/main" val="3322617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GB" sz="1000" u="none" strike="noStrike" dirty="0">
                <a:effectLst/>
                <a:latin typeface="Aino" panose="02000603040504020204" pitchFamily="50" charset="0"/>
              </a:rPr>
              <a:t>And this marks the end of my presentation about e-Estonia – its past, its present and its future. I hope you learned something new today and are going home with lots of food for thought. Also, I can highly recommend staying up-to-date with what’s happening in digital Estonia. You can do so by visiting e-estonia.com or following the various social media channels. Thank you for your attention! </a:t>
            </a:r>
            <a:r>
              <a:rPr lang="en-GB" sz="1000" u="none" strike="noStrike" dirty="0">
                <a:effectLst/>
                <a:latin typeface="Aino" panose="02000603040504020204" pitchFamily="50" charset="0"/>
                <a:sym typeface="Wingdings" panose="05000000000000000000" pitchFamily="2" charset="2"/>
              </a:rPr>
              <a:t></a:t>
            </a:r>
            <a:endParaRPr lang="et-EE" sz="1000" u="none" strike="noStrike" dirty="0">
              <a:effectLst/>
              <a:latin typeface="Aino" panose="02000603040504020204" pitchFamily="50" charset="0"/>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27</a:t>
            </a:fld>
            <a:endParaRPr lang="en-US"/>
          </a:p>
        </p:txBody>
      </p:sp>
    </p:spTree>
    <p:extLst>
      <p:ext uri="{BB962C8B-B14F-4D97-AF65-F5344CB8AC3E}">
        <p14:creationId xmlns:p14="http://schemas.microsoft.com/office/powerpoint/2010/main" val="3059240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7559676" cy="1617674"/>
          </a:xfrm>
        </p:spPr>
        <p:txBody>
          <a:bodyPr/>
          <a:lstStyle>
            <a:lvl1pPr>
              <a:lnSpc>
                <a:spcPct val="90000"/>
              </a:lnSpc>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5472113" cy="2808287"/>
          </a:xfrm>
        </p:spPr>
        <p:txBody>
          <a:bodyPr bIns="0"/>
          <a:lstStyle>
            <a:lvl1pPr marL="0" indent="0">
              <a:spcBef>
                <a:spcPts val="200"/>
              </a:spcBef>
              <a:buNone/>
              <a:defRPr sz="2200">
                <a:solidFill>
                  <a:schemeClr val="bg1"/>
                </a:solidFill>
              </a:defRPr>
            </a:lvl1pPr>
          </a:lstStyle>
          <a:p>
            <a:pPr lvl="0"/>
            <a:r>
              <a:rPr lang="en-GB" dirty="0"/>
              <a:t>Click to edit</a:t>
            </a:r>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112573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2107061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_Blue_Ful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790587"/>
          </a:xfrm>
        </p:spPr>
        <p:txBody>
          <a:bodyPr/>
          <a:lstStyle>
            <a:lvl1pPr>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1" hasCustomPrompt="1"/>
          </p:nvPr>
        </p:nvSpPr>
        <p:spPr>
          <a:xfrm>
            <a:off x="623887" y="1449389"/>
            <a:ext cx="9446704" cy="1979612"/>
          </a:xfrm>
        </p:spPr>
        <p:txBody>
          <a:bodyPr bIns="0" anchor="t" anchorCtr="0"/>
          <a:lstStyle>
            <a:lvl1pPr marL="0" indent="0">
              <a:spcBef>
                <a:spcPts val="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316426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668613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_Blue_2 Col_Ful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964524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_Blue_2 Co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205886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Gray_Ful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036156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554955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Gray_2 Col_Ful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442717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_Gray_2 Co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667136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White_Ful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515406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911035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White_2 Col_Ful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634939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_White_2 Co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149403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_Blue_Full_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12192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9446704"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2DD21069-81C2-4532-ABDF-0DBD9B72F607}"/>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335671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_Blue_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12192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6" name="Text Placeholder 7">
            <a:extLst>
              <a:ext uri="{FF2B5EF4-FFF2-40B4-BE49-F238E27FC236}">
                <a16:creationId xmlns:a16="http://schemas.microsoft.com/office/drawing/2014/main" id="{7D96BED0-FA01-4014-A0BF-3582DED2742D}"/>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557376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Bullet_List_Blue">
    <p:bg>
      <p:bgPr>
        <a:solidFill>
          <a:schemeClr val="accent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bg1"/>
              </a:buClr>
              <a:buFont typeface="Aino Headline" panose="020B0303040504020204" pitchFamily="34" charset="0"/>
              <a:buChar char="+"/>
              <a:defRPr sz="5000">
                <a:solidFill>
                  <a:schemeClr val="bg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2252314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_Section_Bullet_List_Beige">
    <p:bg>
      <p:bgPr>
        <a:solidFill>
          <a:srgbClr val="FCEDC5"/>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920841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_Section_Bullet_List_Gray">
    <p:bg>
      <p:bgPr>
        <a:solidFill>
          <a:srgbClr val="F0F1F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51233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_Section_Bullet_List_White">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6147946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_Header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4090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_Header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bg1"/>
                </a:solidFill>
              </a:defRPr>
            </a:lvl1pPr>
          </a:lstStyle>
          <a:p>
            <a:r>
              <a:rPr lang="en-US" dirty="0"/>
              <a:t>Click to</a:t>
            </a:r>
            <a:r>
              <a:rPr lang="et-EE" dirty="0"/>
              <a:t> </a:t>
            </a:r>
            <a:r>
              <a:rPr lang="et-EE" dirty="0" err="1"/>
              <a:t>edit</a:t>
            </a:r>
            <a:endParaRPr lang="en-GB" dirty="0"/>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389630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_Header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17100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_Header_Centr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bg1"/>
                </a:solidFill>
              </a:defRPr>
            </a:lvl1pPr>
          </a:lstStyle>
          <a:p>
            <a:r>
              <a:rPr lang="en-US" dirty="0"/>
              <a:t>Click to</a:t>
            </a:r>
            <a:r>
              <a:rPr lang="et-EE" dirty="0"/>
              <a:t> </a:t>
            </a:r>
            <a:r>
              <a:rPr lang="et-EE" dirty="0" err="1"/>
              <a:t>edit</a:t>
            </a:r>
            <a:endParaRPr lang="en-GB" dirty="0"/>
          </a:p>
        </p:txBody>
      </p:sp>
    </p:spTree>
    <p:extLst>
      <p:ext uri="{BB962C8B-B14F-4D97-AF65-F5344CB8AC3E}">
        <p14:creationId xmlns:p14="http://schemas.microsoft.com/office/powerpoint/2010/main" val="27296704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_Header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2223962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_Header_Centre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accent1"/>
                </a:solidFill>
              </a:defRPr>
            </a:lvl1pPr>
          </a:lstStyle>
          <a:p>
            <a:r>
              <a:rPr lang="en-US" dirty="0"/>
              <a:t>Click to</a:t>
            </a:r>
            <a:r>
              <a:rPr lang="et-EE" dirty="0"/>
              <a:t> </a:t>
            </a:r>
            <a:r>
              <a:rPr lang="et-EE" dirty="0" err="1"/>
              <a:t>edit</a:t>
            </a:r>
            <a:endParaRPr lang="en-GB" dirty="0"/>
          </a:p>
        </p:txBody>
      </p:sp>
    </p:spTree>
    <p:extLst>
      <p:ext uri="{BB962C8B-B14F-4D97-AF65-F5344CB8AC3E}">
        <p14:creationId xmlns:p14="http://schemas.microsoft.com/office/powerpoint/2010/main" val="2194523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1434143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812178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25296618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2578683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_Blue_Full_Half-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4571549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_Blue_Half-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4246544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_Gray_Full_Half-Image">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1994619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_Gray_Half-Image">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4471269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_White_Full_Half-Image">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2481264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_White_Half-Image">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41830345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Blue_Full_Half-Image-left">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2234099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Blue_Half-Image-left">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1154302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_Gray_Full_Half-Image-left">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40511713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_Gray_Half-Image-left">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0680654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_White_Full_Half-Image-left">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4394869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White_Half-Image-left">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6879450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_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03770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_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04087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_Graph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bg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8375571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_Graph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41165283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_Graph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11112731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eadlin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7410102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line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32451205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lin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20897251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_GraphRigh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bg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7243018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_GraphRigh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8862804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_GraphRight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16128785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End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24840228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_Image">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8F73E35-744B-44B8-8AF8-6185A19DB445}"/>
              </a:ext>
            </a:extLst>
          </p:cNvPr>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5" name="Text Placeholder 7">
            <a:extLst>
              <a:ext uri="{FF2B5EF4-FFF2-40B4-BE49-F238E27FC236}">
                <a16:creationId xmlns:a16="http://schemas.microsoft.com/office/drawing/2014/main" id="{BE762C6A-BA1D-4B63-B365-B1A46B1DB81D}"/>
              </a:ext>
            </a:extLst>
          </p:cNvPr>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33368250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End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accent1"/>
                </a:solidFill>
              </a:defRPr>
            </a:lvl1pPr>
          </a:lstStyle>
          <a:p>
            <a:pPr lvl="0"/>
            <a:r>
              <a:rPr lang="en-GB" dirty="0"/>
              <a:t>Click to edit</a:t>
            </a:r>
          </a:p>
        </p:txBody>
      </p:sp>
      <p:pic>
        <p:nvPicPr>
          <p:cNvPr id="4" name="Pilt 3">
            <a:extLst>
              <a:ext uri="{FF2B5EF4-FFF2-40B4-BE49-F238E27FC236}">
                <a16:creationId xmlns:a16="http://schemas.microsoft.com/office/drawing/2014/main" id="{F7557E13-7323-43CB-8697-929E891FB7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79101" y="5410200"/>
            <a:ext cx="1489011" cy="827089"/>
          </a:xfrm>
          <a:prstGeom prst="rect">
            <a:avLst/>
          </a:prstGeom>
        </p:spPr>
      </p:pic>
    </p:spTree>
    <p:extLst>
      <p:ext uri="{BB962C8B-B14F-4D97-AF65-F5344CB8AC3E}">
        <p14:creationId xmlns:p14="http://schemas.microsoft.com/office/powerpoint/2010/main" val="15555080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Manual_Title">
    <p:bg>
      <p:bgPr>
        <a:solidFill>
          <a:schemeClr val="bg2"/>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26E22F4-7000-4904-A79C-A24ACA08C0E4}"/>
              </a:ext>
            </a:extLst>
          </p:cNvPr>
          <p:cNvSpPr txBox="1"/>
          <p:nvPr userDrawn="1"/>
        </p:nvSpPr>
        <p:spPr>
          <a:xfrm>
            <a:off x="623889" y="658801"/>
            <a:ext cx="4243386" cy="884249"/>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6000" dirty="0">
                <a:solidFill>
                  <a:schemeClr val="accent1"/>
                </a:solidFill>
                <a:latin typeface="+mj-lt"/>
              </a:rPr>
              <a:t>hello!</a:t>
            </a:r>
          </a:p>
        </p:txBody>
      </p:sp>
      <p:sp>
        <p:nvSpPr>
          <p:cNvPr id="11" name="Text Placeholder 8">
            <a:extLst>
              <a:ext uri="{FF2B5EF4-FFF2-40B4-BE49-F238E27FC236}">
                <a16:creationId xmlns:a16="http://schemas.microsoft.com/office/drawing/2014/main" id="{ED321AF2-2354-45D7-A71C-6ABF961BCFE0}"/>
              </a:ext>
            </a:extLst>
          </p:cNvPr>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12" name="Teksti kohatäide 3">
            <a:extLst>
              <a:ext uri="{FF2B5EF4-FFF2-40B4-BE49-F238E27FC236}">
                <a16:creationId xmlns:a16="http://schemas.microsoft.com/office/drawing/2014/main" id="{EDDBAD18-C3DD-4E53-BC6C-0BC0923EC9D7}"/>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13" name="TextBox 12">
            <a:extLst>
              <a:ext uri="{FF2B5EF4-FFF2-40B4-BE49-F238E27FC236}">
                <a16:creationId xmlns:a16="http://schemas.microsoft.com/office/drawing/2014/main" id="{A36B1F16-A6F5-4DCC-A452-D5018E125DDF}"/>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
        <p:nvSpPr>
          <p:cNvPr id="7" name="Text Placeholder 5">
            <a:extLst>
              <a:ext uri="{FF2B5EF4-FFF2-40B4-BE49-F238E27FC236}">
                <a16:creationId xmlns:a16="http://schemas.microsoft.com/office/drawing/2014/main" id="{555D3345-6186-49B0-B6E3-18C1158ABF93}"/>
              </a:ext>
            </a:extLst>
          </p:cNvPr>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31324565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anua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xtBox 3">
            <a:extLst>
              <a:ext uri="{FF2B5EF4-FFF2-40B4-BE49-F238E27FC236}">
                <a16:creationId xmlns:a16="http://schemas.microsoft.com/office/drawing/2014/main" id="{CDFBF891-B282-479A-A9F6-C8EB47E32762}"/>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Tree>
    <p:extLst>
      <p:ext uri="{BB962C8B-B14F-4D97-AF65-F5344CB8AC3E}">
        <p14:creationId xmlns:p14="http://schemas.microsoft.com/office/powerpoint/2010/main" val="38582966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anual_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accent1"/>
                </a:solidFill>
              </a:defRPr>
            </a:lvl1pPr>
            <a:lvl2pPr>
              <a:buClr>
                <a:schemeClr val="bg1"/>
              </a:buClr>
              <a:defRPr>
                <a:solidFill>
                  <a:schemeClr val="accent1"/>
                </a:solidFill>
              </a:defRPr>
            </a:lvl2pPr>
            <a:lvl3pPr>
              <a:buClr>
                <a:schemeClr val="bg1"/>
              </a:buClr>
              <a:defRPr>
                <a:solidFill>
                  <a:schemeClr val="accent1"/>
                </a:solidFill>
              </a:defRPr>
            </a:lvl3pPr>
            <a:lvl4pPr>
              <a:buClr>
                <a:schemeClr val="bg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xtBox 3">
            <a:extLst>
              <a:ext uri="{FF2B5EF4-FFF2-40B4-BE49-F238E27FC236}">
                <a16:creationId xmlns:a16="http://schemas.microsoft.com/office/drawing/2014/main" id="{CDFBF891-B282-479A-A9F6-C8EB47E32762}"/>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Tree>
    <p:extLst>
      <p:ext uri="{BB962C8B-B14F-4D97-AF65-F5344CB8AC3E}">
        <p14:creationId xmlns:p14="http://schemas.microsoft.com/office/powerpoint/2010/main" val="3704146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59819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dirty="0"/>
              <a:t>Click to edit</a:t>
            </a:r>
            <a:endParaRPr lang="en-GB" dirty="0"/>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dirty="0"/>
              <a:t>Click to edit Master subtitle style</a:t>
            </a:r>
          </a:p>
        </p:txBody>
      </p:sp>
    </p:spTree>
    <p:extLst>
      <p:ext uri="{BB962C8B-B14F-4D97-AF65-F5344CB8AC3E}">
        <p14:creationId xmlns:p14="http://schemas.microsoft.com/office/powerpoint/2010/main" val="4233038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1476094444"/>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3868293133"/>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3806157924"/>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C29E039E-94B2-9AD9-D591-31FDB4F8838F}"/>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t"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3" name="Title Placeholder 14">
            <a:extLst>
              <a:ext uri="{FF2B5EF4-FFF2-40B4-BE49-F238E27FC236}">
                <a16:creationId xmlns:a16="http://schemas.microsoft.com/office/drawing/2014/main" id="{2DD7BAF6-4688-C597-DE37-0233B8D83FEC}"/>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4" name="Text Placeholder 4">
            <a:extLst>
              <a:ext uri="{FF2B5EF4-FFF2-40B4-BE49-F238E27FC236}">
                <a16:creationId xmlns:a16="http://schemas.microsoft.com/office/drawing/2014/main" id="{AFF422FD-AC50-27C2-86E7-A35330BBFA27}"/>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35292882"/>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63318D6B-6F82-AD32-8F1C-69C9C5F464B2}"/>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CA88A36-10F2-567F-7408-FB8391DD6E22}"/>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2" name="Text Placeholder 4">
            <a:extLst>
              <a:ext uri="{FF2B5EF4-FFF2-40B4-BE49-F238E27FC236}">
                <a16:creationId xmlns:a16="http://schemas.microsoft.com/office/drawing/2014/main" id="{E048F3B3-5963-8EDF-D834-F022829B0F9C}"/>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3930963497"/>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 two column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ext Placeholder 14">
            <a:extLst>
              <a:ext uri="{FF2B5EF4-FFF2-40B4-BE49-F238E27FC236}">
                <a16:creationId xmlns:a16="http://schemas.microsoft.com/office/drawing/2014/main" id="{AE6A0DA1-5FE5-3F27-9876-273D739809A8}"/>
              </a:ext>
            </a:extLst>
          </p:cNvPr>
          <p:cNvSpPr>
            <a:spLocks noGrp="1"/>
          </p:cNvSpPr>
          <p:nvPr>
            <p:ph type="body" sz="quarter" idx="12" hasCustomPrompt="1"/>
          </p:nvPr>
        </p:nvSpPr>
        <p:spPr>
          <a:xfrm>
            <a:off x="6389437"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E96F8BD5-890A-2059-8EFA-CEBF62478119}"/>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1586359072"/>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 fact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4" name="Text Placeholder 14">
            <a:extLst>
              <a:ext uri="{FF2B5EF4-FFF2-40B4-BE49-F238E27FC236}">
                <a16:creationId xmlns:a16="http://schemas.microsoft.com/office/drawing/2014/main" id="{7441307C-4F05-AD7D-AB2A-639468192166}"/>
              </a:ext>
            </a:extLst>
          </p:cNvPr>
          <p:cNvSpPr>
            <a:spLocks noGrp="1"/>
          </p:cNvSpPr>
          <p:nvPr>
            <p:ph type="body" sz="quarter" idx="12" hasCustomPrompt="1"/>
          </p:nvPr>
        </p:nvSpPr>
        <p:spPr>
          <a:xfrm>
            <a:off x="905875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5" name="Text Placeholder 14">
            <a:extLst>
              <a:ext uri="{FF2B5EF4-FFF2-40B4-BE49-F238E27FC236}">
                <a16:creationId xmlns:a16="http://schemas.microsoft.com/office/drawing/2014/main" id="{3CBD90CE-70CD-6FB3-EFB9-61D5B7AB2DDE}"/>
              </a:ext>
            </a:extLst>
          </p:cNvPr>
          <p:cNvSpPr>
            <a:spLocks noGrp="1"/>
          </p:cNvSpPr>
          <p:nvPr>
            <p:ph type="body" sz="quarter" idx="13" hasCustomPrompt="1"/>
          </p:nvPr>
        </p:nvSpPr>
        <p:spPr>
          <a:xfrm>
            <a:off x="338682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7" name="Text Placeholder 14">
            <a:extLst>
              <a:ext uri="{FF2B5EF4-FFF2-40B4-BE49-F238E27FC236}">
                <a16:creationId xmlns:a16="http://schemas.microsoft.com/office/drawing/2014/main" id="{07EDCE19-6E63-48D5-9B82-65DDFBBC6F68}"/>
              </a:ext>
            </a:extLst>
          </p:cNvPr>
          <p:cNvSpPr>
            <a:spLocks noGrp="1"/>
          </p:cNvSpPr>
          <p:nvPr>
            <p:ph type="body" sz="quarter" idx="14" hasCustomPrompt="1"/>
          </p:nvPr>
        </p:nvSpPr>
        <p:spPr>
          <a:xfrm>
            <a:off x="622279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Tree>
    <p:extLst>
      <p:ext uri="{BB962C8B-B14F-4D97-AF65-F5344CB8AC3E}">
        <p14:creationId xmlns:p14="http://schemas.microsoft.com/office/powerpoint/2010/main" val="1659150302"/>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 photo righ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dirty="0"/>
              <a:t>Click icon to add picture</a:t>
            </a:r>
            <a:endParaRPr lang="et-EE" dirty="0"/>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1203376014"/>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 photo lef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1"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dirty="0"/>
              <a:t>Click icon to add picture</a:t>
            </a:r>
            <a:endParaRPr lang="et-EE" dirty="0"/>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6389436"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6399780"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3233290382"/>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 ✏️  table or drawing">
    <p:bg>
      <p:bgPr>
        <a:solidFill>
          <a:schemeClr val="tx1"/>
        </a:solidFill>
        <a:effectLst/>
      </p:bgPr>
    </p:bg>
    <p:spTree>
      <p:nvGrpSpPr>
        <p:cNvPr id="1" name=""/>
        <p:cNvGrpSpPr/>
        <p:nvPr/>
      </p:nvGrpSpPr>
      <p:grpSpPr>
        <a:xfrm>
          <a:off x="0" y="0"/>
          <a:ext cx="0" cy="0"/>
          <a:chOff x="0" y="0"/>
          <a:chExt cx="0" cy="0"/>
        </a:xfrm>
      </p:grpSpPr>
      <p:sp>
        <p:nvSpPr>
          <p:cNvPr id="9" name="Title Placeholder 14">
            <a:extLst>
              <a:ext uri="{FF2B5EF4-FFF2-40B4-BE49-F238E27FC236}">
                <a16:creationId xmlns:a16="http://schemas.microsoft.com/office/drawing/2014/main" id="{C7C5CF7B-5697-C8A0-4F69-7DA982B79D8A}"/>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1700848776"/>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tx1"/>
            </a:fgClr>
            <a:bgClr>
              <a:schemeClr val="bg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dirty="0"/>
              <a:t>Click icon to add picture</a:t>
            </a:r>
            <a:endParaRPr lang="et-EE" dirty="0"/>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tx1"/>
                </a:solidFill>
              </a:defRPr>
            </a:lvl1pPr>
          </a:lstStyle>
          <a:p>
            <a:r>
              <a:rPr lang="en-US" dirty="0"/>
              <a:t>click to edit headline</a:t>
            </a:r>
            <a:endParaRPr lang="et-EE" dirty="0"/>
          </a:p>
        </p:txBody>
      </p:sp>
    </p:spTree>
    <p:extLst>
      <p:ext uri="{BB962C8B-B14F-4D97-AF65-F5344CB8AC3E}">
        <p14:creationId xmlns:p14="http://schemas.microsoft.com/office/powerpoint/2010/main" val="2600848215"/>
      </p:ext>
    </p:extLst>
  </p:cSld>
  <p:clrMapOvr>
    <a:masterClrMapping/>
  </p:clrMapOvr>
  <p:transition spd="slow">
    <p:push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 ✏️ table or drawing">
    <p:bg>
      <p:bgPr>
        <a:solidFill>
          <a:schemeClr val="bg1"/>
        </a:solidFill>
        <a:effectLst/>
      </p:bgPr>
    </p:bg>
    <p:spTree>
      <p:nvGrpSpPr>
        <p:cNvPr id="1" name=""/>
        <p:cNvGrpSpPr/>
        <p:nvPr/>
      </p:nvGrpSpPr>
      <p:grpSpPr>
        <a:xfrm>
          <a:off x="0" y="0"/>
          <a:ext cx="0" cy="0"/>
          <a:chOff x="0" y="0"/>
          <a:chExt cx="0" cy="0"/>
        </a:xfrm>
      </p:grpSpPr>
      <p:sp>
        <p:nvSpPr>
          <p:cNvPr id="3" name="Title Placeholder 14">
            <a:extLst>
              <a:ext uri="{FF2B5EF4-FFF2-40B4-BE49-F238E27FC236}">
                <a16:creationId xmlns:a16="http://schemas.microsoft.com/office/drawing/2014/main" id="{6C21BE2C-3521-B6A2-33E7-AABC48EE2877}"/>
              </a:ext>
            </a:extLst>
          </p:cNvPr>
          <p:cNvSpPr>
            <a:spLocks noGrp="1"/>
          </p:cNvSpPr>
          <p:nvPr>
            <p:ph type="title" hasCustomPrompt="1"/>
          </p:nvPr>
        </p:nvSpPr>
        <p:spPr>
          <a:xfrm>
            <a:off x="561207" y="554994"/>
            <a:ext cx="11085625" cy="692497"/>
          </a:xfrm>
          <a:prstGeom prst="rect">
            <a:avLst/>
          </a:prstGeom>
        </p:spPr>
        <p:txBody>
          <a:bodyPr vert="horz" wrap="square" lIns="0" tIns="0" rIns="0" bIns="0" rtlCol="0" anchor="t">
            <a:spAutoFit/>
          </a:bodyPr>
          <a:lstStyle>
            <a:lvl1pPr>
              <a:defRPr sz="5000">
                <a:solidFill>
                  <a:schemeClr val="tx1"/>
                </a:solidFill>
              </a:defRPr>
            </a:lvl1pPr>
          </a:lstStyle>
          <a:p>
            <a:r>
              <a:rPr lang="en-US" dirty="0"/>
              <a:t>click to edit headline</a:t>
            </a:r>
            <a:endParaRPr lang="et-EE" dirty="0"/>
          </a:p>
        </p:txBody>
      </p:sp>
    </p:spTree>
    <p:extLst>
      <p:ext uri="{BB962C8B-B14F-4D97-AF65-F5344CB8AC3E}">
        <p14:creationId xmlns:p14="http://schemas.microsoft.com/office/powerpoint/2010/main" val="1097195187"/>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prstGeom prst="rect">
            <a:avLst/>
          </a:prstGeom>
          <a:solidFill>
            <a:srgbClr val="C4BEC5"/>
          </a:solidFill>
        </p:spPr>
        <p:txBody>
          <a:bodyPr anchor="ctr"/>
          <a:lstStyle>
            <a:lvl1pPr marL="0" indent="0" algn="ctr">
              <a:buNone/>
              <a:defRPr>
                <a:solidFill>
                  <a:srgbClr val="575A5D"/>
                </a:solidFill>
              </a:defRPr>
            </a:lvl1pPr>
          </a:lstStyle>
          <a:p>
            <a:r>
              <a:rPr lang="et-EE" dirty="0" err="1"/>
              <a:t>Click</a:t>
            </a:r>
            <a:r>
              <a:rPr lang="et-EE" dirty="0"/>
              <a:t> </a:t>
            </a:r>
            <a:r>
              <a:rPr lang="et-EE" dirty="0" err="1"/>
              <a:t>to</a:t>
            </a:r>
            <a:r>
              <a:rPr lang="et-EE" dirty="0"/>
              <a:t> </a:t>
            </a:r>
            <a:r>
              <a:rPr lang="et-EE" dirty="0" err="1"/>
              <a:t>add</a:t>
            </a:r>
            <a:r>
              <a:rPr lang="et-EE" dirty="0"/>
              <a:t> video</a:t>
            </a:r>
            <a:endParaRPr lang="en-GB" dirty="0"/>
          </a:p>
        </p:txBody>
      </p:sp>
      <p:sp>
        <p:nvSpPr>
          <p:cNvPr id="2" name="Title 1"/>
          <p:cNvSpPr>
            <a:spLocks noGrp="1"/>
          </p:cNvSpPr>
          <p:nvPr>
            <p:ph type="title"/>
          </p:nvPr>
        </p:nvSpPr>
        <p:spPr>
          <a:xfrm>
            <a:off x="623888" y="658801"/>
            <a:ext cx="7739062" cy="969974"/>
          </a:xfrm>
          <a:prstGeom prst="rect">
            <a:avLst/>
          </a:prstGeom>
        </p:spPr>
        <p:txBody>
          <a:bodyPr/>
          <a:lstStyle>
            <a:lvl1pPr>
              <a:defRPr>
                <a:solidFill>
                  <a:schemeClr val="bg1"/>
                </a:solidFill>
              </a:defRPr>
            </a:lvl1pPr>
          </a:lstStyle>
          <a:p>
            <a:r>
              <a:rPr lang="en-US" dirty="0"/>
              <a:t>Click to</a:t>
            </a:r>
            <a:r>
              <a:rPr lang="et-EE" dirty="0"/>
              <a:t> </a:t>
            </a:r>
            <a:r>
              <a:rPr lang="et-EE" dirty="0" err="1"/>
              <a:t>edit</a:t>
            </a:r>
            <a:endParaRPr lang="en-GB" dirty="0"/>
          </a:p>
        </p:txBody>
      </p:sp>
      <p:sp>
        <p:nvSpPr>
          <p:cNvPr id="6" name="Text Placeholder 5"/>
          <p:cNvSpPr>
            <a:spLocks noGrp="1"/>
          </p:cNvSpPr>
          <p:nvPr>
            <p:ph type="body" sz="quarter" idx="11"/>
          </p:nvPr>
        </p:nvSpPr>
        <p:spPr>
          <a:xfrm>
            <a:off x="623888" y="5448301"/>
            <a:ext cx="6119812" cy="1409700"/>
          </a:xfrm>
          <a:prstGeom prst="rect">
            <a:avLst/>
          </a:prstGeom>
        </p:spPr>
        <p:txBody>
          <a:bodyPr lIns="90000" tIns="46800" rIns="90000" bIns="558000" anchor="b"/>
          <a:lstStyle>
            <a:lvl1pPr marL="0" indent="0">
              <a:spcBef>
                <a:spcPts val="200"/>
              </a:spcBef>
              <a:buNone/>
              <a:defRPr sz="1800">
                <a:solidFill>
                  <a:schemeClr val="bg1"/>
                </a:solidFill>
              </a:defRPr>
            </a:lvl1pPr>
          </a:lstStyle>
          <a:p>
            <a:pPr lvl="0"/>
            <a:r>
              <a:rPr lang="en-GB" dirty="0"/>
              <a:t>Click to edit </a:t>
            </a:r>
            <a:endParaRPr lang="et-EE" dirty="0"/>
          </a:p>
          <a:p>
            <a:pPr lvl="0"/>
            <a:r>
              <a:rPr lang="en-GB" dirty="0"/>
              <a:t>Master subtitle style</a:t>
            </a:r>
          </a:p>
        </p:txBody>
      </p:sp>
      <p:sp>
        <p:nvSpPr>
          <p:cNvPr id="8" name="Text Placeholder 6">
            <a:extLst>
              <a:ext uri="{FF2B5EF4-FFF2-40B4-BE49-F238E27FC236}">
                <a16:creationId xmlns:a16="http://schemas.microsoft.com/office/drawing/2014/main" id="{A23AB346-3C6F-4CB4-BBF6-A91A24E3CD81}"/>
              </a:ext>
            </a:extLst>
          </p:cNvPr>
          <p:cNvSpPr>
            <a:spLocks noGrp="1"/>
          </p:cNvSpPr>
          <p:nvPr>
            <p:ph type="body" sz="quarter" idx="13" hasCustomPrompt="1"/>
          </p:nvPr>
        </p:nvSpPr>
        <p:spPr>
          <a:xfrm>
            <a:off x="623888" y="1628776"/>
            <a:ext cx="4824412" cy="647700"/>
          </a:xfrm>
          <a:prstGeom prst="rect">
            <a:avLst/>
          </a:prstGeo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dirty="0"/>
              <a:t>Click to edit Master subtitle style</a:t>
            </a:r>
          </a:p>
        </p:txBody>
      </p:sp>
    </p:spTree>
    <p:extLst>
      <p:ext uri="{BB962C8B-B14F-4D97-AF65-F5344CB8AC3E}">
        <p14:creationId xmlns:p14="http://schemas.microsoft.com/office/powerpoint/2010/main" val="40096497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8" grpId="0">
        <p:tmplLst>
          <p:tmpl>
            <p:tnLst>
              <p:par>
                <p:cTn presetID="2" presetClass="entr" presetSubtype="8"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2.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1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7" y="657225"/>
            <a:ext cx="7559675" cy="1619250"/>
          </a:xfrm>
          <a:prstGeom prst="rect">
            <a:avLst/>
          </a:prstGeom>
        </p:spPr>
        <p:txBody>
          <a:bodyPr vert="horz" lIns="0" tIns="0" rIns="0" bIns="0" rtlCol="0" anchor="t">
            <a:noAutofit/>
          </a:bodyPr>
          <a:lstStyle/>
          <a:p>
            <a:r>
              <a:rPr lang="en-US" dirty="0"/>
              <a:t>Click to edit</a:t>
            </a:r>
            <a:endParaRPr lang="en-GB" dirty="0"/>
          </a:p>
        </p:txBody>
      </p:sp>
      <p:sp>
        <p:nvSpPr>
          <p:cNvPr id="3" name="Text Placeholder 2"/>
          <p:cNvSpPr>
            <a:spLocks noGrp="1"/>
          </p:cNvSpPr>
          <p:nvPr>
            <p:ph type="body" idx="1"/>
          </p:nvPr>
        </p:nvSpPr>
        <p:spPr>
          <a:xfrm>
            <a:off x="623888" y="3428999"/>
            <a:ext cx="7559674" cy="2808289"/>
          </a:xfrm>
          <a:prstGeom prst="rect">
            <a:avLst/>
          </a:prstGeom>
        </p:spPr>
        <p:txBody>
          <a:bodyPr vert="horz" lIns="0" tIns="0" rIns="0" bIns="0" rtlCol="0" anchor="b">
            <a:noAutofit/>
          </a:body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668563260"/>
      </p:ext>
    </p:extLst>
  </p:cSld>
  <p:clrMap bg1="lt1" tx1="dk1" bg2="lt2" tx2="dk2" accent1="accent1" accent2="accent2" accent3="accent3" accent4="accent4" accent5="accent5" accent6="accent6" hlink="hlink" folHlink="folHlink"/>
  <p:sldLayoutIdLst>
    <p:sldLayoutId id="2147483666" r:id="rId1"/>
    <p:sldLayoutId id="2147483662" r:id="rId2"/>
    <p:sldLayoutId id="2147483668" r:id="rId3"/>
    <p:sldLayoutId id="2147483686" r:id="rId4"/>
    <p:sldLayoutId id="2147483693" r:id="rId5"/>
    <p:sldLayoutId id="2147483694" r:id="rId6"/>
    <p:sldLayoutId id="2147483689" r:id="rId7"/>
    <p:sldLayoutId id="2147483690" r:id="rId8"/>
    <p:sldLayoutId id="2147483695" r:id="rId9"/>
    <p:sldLayoutId id="2147483696" r:id="rId10"/>
    <p:sldLayoutId id="2147483691" r:id="rId11"/>
    <p:sldLayoutId id="2147483692" r:id="rId12"/>
    <p:sldLayoutId id="2147483697" r:id="rId13"/>
    <p:sldLayoutId id="2147483698" r:id="rId14"/>
    <p:sldLayoutId id="2147483688" r:id="rId15"/>
    <p:sldLayoutId id="2147483687" r:id="rId16"/>
    <p:sldLayoutId id="2147483742" r:id="rId17"/>
    <p:sldLayoutId id="2147483743" r:id="rId18"/>
    <p:sldLayoutId id="2147483744" r:id="rId19"/>
    <p:sldLayoutId id="2147483745" r:id="rId20"/>
    <p:sldLayoutId id="2147483683" r:id="rId21"/>
    <p:sldLayoutId id="2147483725" r:id="rId22"/>
    <p:sldLayoutId id="2147483699" r:id="rId23"/>
    <p:sldLayoutId id="2147483700" r:id="rId24"/>
    <p:sldLayoutId id="2147483703" r:id="rId25"/>
    <p:sldLayoutId id="2147483704" r:id="rId26"/>
    <p:sldLayoutId id="2147483705" r:id="rId27"/>
    <p:sldLayoutId id="2147483709" r:id="rId28"/>
    <p:sldLayoutId id="2147483710" r:id="rId29"/>
    <p:sldLayoutId id="2147483706" r:id="rId30"/>
    <p:sldLayoutId id="2147483711" r:id="rId31"/>
    <p:sldLayoutId id="2147483712" r:id="rId32"/>
    <p:sldLayoutId id="2147483713" r:id="rId33"/>
    <p:sldLayoutId id="2147483714" r:id="rId34"/>
    <p:sldLayoutId id="2147483715" r:id="rId35"/>
    <p:sldLayoutId id="2147483716" r:id="rId36"/>
    <p:sldLayoutId id="2147483719" r:id="rId37"/>
    <p:sldLayoutId id="2147483720" r:id="rId38"/>
    <p:sldLayoutId id="2147483721" r:id="rId39"/>
    <p:sldLayoutId id="2147483722" r:id="rId40"/>
    <p:sldLayoutId id="2147483717" r:id="rId41"/>
    <p:sldLayoutId id="2147483718" r:id="rId42"/>
    <p:sldLayoutId id="2147483726" r:id="rId43"/>
    <p:sldLayoutId id="2147483727" r:id="rId44"/>
    <p:sldLayoutId id="2147483729" r:id="rId45"/>
    <p:sldLayoutId id="2147483730" r:id="rId46"/>
    <p:sldLayoutId id="2147483731" r:id="rId47"/>
    <p:sldLayoutId id="2147483735" r:id="rId48"/>
    <p:sldLayoutId id="2147483736" r:id="rId49"/>
    <p:sldLayoutId id="2147483737" r:id="rId50"/>
    <p:sldLayoutId id="2147483732" r:id="rId51"/>
    <p:sldLayoutId id="2147483733" r:id="rId52"/>
    <p:sldLayoutId id="2147483734" r:id="rId53"/>
    <p:sldLayoutId id="2147483723" r:id="rId54"/>
    <p:sldLayoutId id="2147483724" r:id="rId55"/>
    <p:sldLayoutId id="2147483680" r:id="rId56"/>
    <p:sldLayoutId id="2147483738" r:id="rId57"/>
    <p:sldLayoutId id="2147483739" r:id="rId58"/>
    <p:sldLayoutId id="2147483740" r:id="rId59"/>
    <p:sldLayoutId id="2147483741" r:id="rId60"/>
    <p:sldLayoutId id="2147483761" r:id="rId61"/>
    <p:sldLayoutId id="2147483775" r:id="rId62"/>
  </p:sldLayoutIdLst>
  <p:txStyles>
    <p:titleStyle>
      <a:lvl1pPr algn="l" defTabSz="914400" rtl="0" eaLnBrk="1" latinLnBrk="0" hangingPunct="1">
        <a:lnSpc>
          <a:spcPct val="90000"/>
        </a:lnSpc>
        <a:spcBef>
          <a:spcPct val="0"/>
        </a:spcBef>
        <a:buNone/>
        <a:defRPr sz="5000" kern="1200" spc="-100" baseline="0">
          <a:solidFill>
            <a:schemeClr val="accent1"/>
          </a:solidFill>
          <a:latin typeface="+mj-lt"/>
          <a:ea typeface="+mj-ea"/>
          <a:cs typeface="+mj-cs"/>
        </a:defRPr>
      </a:lvl1pPr>
    </p:titleStyle>
    <p:body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66" userDrawn="1">
          <p15:clr>
            <a:srgbClr val="F26B43"/>
          </p15:clr>
        </p15:guide>
        <p15:guide id="4" pos="7514" userDrawn="1">
          <p15:clr>
            <a:srgbClr val="F26B43"/>
          </p15:clr>
        </p15:guide>
        <p15:guide id="5" orient="horz" pos="3929" userDrawn="1">
          <p15:clr>
            <a:srgbClr val="F26B43"/>
          </p15:clr>
        </p15:guide>
        <p15:guide id="6" pos="393" userDrawn="1">
          <p15:clr>
            <a:srgbClr val="F26B43"/>
          </p15:clr>
        </p15:guide>
        <p15:guide id="7" pos="4248" userDrawn="1">
          <p15:clr>
            <a:srgbClr val="F26B43"/>
          </p15:clr>
        </p15:guide>
        <p15:guide id="8" pos="3432" userDrawn="1">
          <p15:clr>
            <a:srgbClr val="F26B43"/>
          </p15:clr>
        </p15:guide>
        <p15:guide id="9" pos="5155" userDrawn="1">
          <p15:clr>
            <a:srgbClr val="F26B43"/>
          </p15:clr>
        </p15:guide>
        <p15:guide id="10" pos="2525" userDrawn="1">
          <p15:clr>
            <a:srgbClr val="F26B43"/>
          </p15:clr>
        </p15:guide>
        <p15:guide id="11" orient="horz" pos="958" userDrawn="1">
          <p15:clr>
            <a:srgbClr val="F26B43"/>
          </p15:clr>
        </p15:guide>
        <p15:guide id="13" orient="horz" pos="414" userDrawn="1">
          <p15:clr>
            <a:srgbClr val="F26B43"/>
          </p15:clr>
        </p15:guide>
        <p15:guide id="14" pos="72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072327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Lst>
  <p:transition spd="slow">
    <p:push dir="u"/>
  </p:transition>
  <p:txStyles>
    <p:titleStyle>
      <a:lvl1pPr algn="l" defTabSz="914400" rtl="0" eaLnBrk="1" latinLnBrk="0" hangingPunct="1">
        <a:lnSpc>
          <a:spcPct val="90000"/>
        </a:lnSpc>
        <a:spcBef>
          <a:spcPct val="0"/>
        </a:spcBef>
        <a:buNone/>
        <a:defRPr sz="5000" kern="1200">
          <a:solidFill>
            <a:schemeClr val="tx1"/>
          </a:solidFill>
          <a:latin typeface="Aino Headline" panose="020B030304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7">
          <p15:clr>
            <a:srgbClr val="F26B43"/>
          </p15:clr>
        </p15:guide>
        <p15:guide id="3" pos="7333">
          <p15:clr>
            <a:srgbClr val="F26B43"/>
          </p15:clr>
        </p15:guide>
        <p15:guide id="4" orient="horz" pos="346">
          <p15:clr>
            <a:srgbClr val="F26B43"/>
          </p15:clr>
        </p15:guide>
        <p15:guide id="5" orient="horz" pos="3838">
          <p15:clr>
            <a:srgbClr val="F26B43"/>
          </p15:clr>
        </p15:guide>
        <p15:guide id="6" orient="horz" pos="2160">
          <p15:clr>
            <a:srgbClr val="F26B43"/>
          </p15:clr>
        </p15:guide>
        <p15:guide id="7"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71.xml"/><Relationship Id="rId5" Type="http://schemas.openxmlformats.org/officeDocument/2006/relationships/image" Target="../media/image9.sv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6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62.xml"/><Relationship Id="rId5" Type="http://schemas.openxmlformats.org/officeDocument/2006/relationships/image" Target="../media/image14.svg"/><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descr="A person walking on a bridge over a lake&#10;&#10;Description automatically generated">
            <a:extLst>
              <a:ext uri="{FF2B5EF4-FFF2-40B4-BE49-F238E27FC236}">
                <a16:creationId xmlns:a16="http://schemas.microsoft.com/office/drawing/2014/main" id="{406EAA88-EB12-C09B-39D9-7F17C4D98EC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p:pic>
      <p:sp>
        <p:nvSpPr>
          <p:cNvPr id="7" name="Text Placeholder 6">
            <a:extLst>
              <a:ext uri="{FF2B5EF4-FFF2-40B4-BE49-F238E27FC236}">
                <a16:creationId xmlns:a16="http://schemas.microsoft.com/office/drawing/2014/main" id="{A7512BCA-E115-0D9F-57C0-6AFCCDCB46AC}"/>
              </a:ext>
            </a:extLst>
          </p:cNvPr>
          <p:cNvSpPr>
            <a:spLocks noGrp="1"/>
          </p:cNvSpPr>
          <p:nvPr>
            <p:ph type="body" sz="quarter" idx="11"/>
          </p:nvPr>
        </p:nvSpPr>
        <p:spPr>
          <a:xfrm>
            <a:off x="721857" y="1628775"/>
            <a:ext cx="4824413" cy="700768"/>
          </a:xfrm>
        </p:spPr>
        <p:txBody>
          <a:bodyPr anchor="t" anchorCtr="0"/>
          <a:lstStyle/>
          <a:p>
            <a:r>
              <a:rPr lang="en-US" dirty="0"/>
              <a:t>the coolest digital society</a:t>
            </a:r>
          </a:p>
        </p:txBody>
      </p:sp>
      <p:sp>
        <p:nvSpPr>
          <p:cNvPr id="9" name="Text Placeholder 8">
            <a:extLst>
              <a:ext uri="{FF2B5EF4-FFF2-40B4-BE49-F238E27FC236}">
                <a16:creationId xmlns:a16="http://schemas.microsoft.com/office/drawing/2014/main" id="{4D7EC5A1-F5BF-3773-59ED-EAFD3EC76C90}"/>
              </a:ext>
            </a:extLst>
          </p:cNvPr>
          <p:cNvSpPr>
            <a:spLocks noGrp="1"/>
          </p:cNvSpPr>
          <p:nvPr>
            <p:ph type="body" sz="quarter" idx="13"/>
          </p:nvPr>
        </p:nvSpPr>
        <p:spPr/>
        <p:txBody>
          <a:bodyPr/>
          <a:lstStyle/>
          <a:p>
            <a:r>
              <a:rPr lang="en-US" dirty="0"/>
              <a:t>© Karl Ander </a:t>
            </a:r>
            <a:r>
              <a:rPr lang="en-US" dirty="0" err="1"/>
              <a:t>Adami</a:t>
            </a:r>
            <a:endParaRPr lang="en-US" dirty="0"/>
          </a:p>
        </p:txBody>
      </p:sp>
      <p:sp>
        <p:nvSpPr>
          <p:cNvPr id="3" name="TextBox 2">
            <a:extLst>
              <a:ext uri="{FF2B5EF4-FFF2-40B4-BE49-F238E27FC236}">
                <a16:creationId xmlns:a16="http://schemas.microsoft.com/office/drawing/2014/main" id="{6F479D58-D8F5-3940-7C12-BE28AB4AA4F0}"/>
              </a:ext>
            </a:extLst>
          </p:cNvPr>
          <p:cNvSpPr txBox="1"/>
          <p:nvPr/>
        </p:nvSpPr>
        <p:spPr>
          <a:xfrm>
            <a:off x="623885" y="609990"/>
            <a:ext cx="10705754" cy="861774"/>
          </a:xfrm>
          <a:prstGeom prst="rect">
            <a:avLst/>
          </a:prstGeom>
          <a:noFill/>
        </p:spPr>
        <p:txBody>
          <a:bodyPr wrap="square">
            <a:spAutoFit/>
          </a:bodyPr>
          <a:lstStyle/>
          <a:p>
            <a:r>
              <a:rPr lang="et-EE" sz="5000" dirty="0">
                <a:solidFill>
                  <a:schemeClr val="bg1"/>
                </a:solidFill>
                <a:latin typeface="+mj-lt"/>
              </a:rPr>
              <a:t>e-Estonia: </a:t>
            </a:r>
            <a:r>
              <a:rPr lang="et-EE" sz="5000" dirty="0" err="1">
                <a:solidFill>
                  <a:schemeClr val="bg1"/>
                </a:solidFill>
                <a:latin typeface="+mj-lt"/>
              </a:rPr>
              <a:t>beyond</a:t>
            </a:r>
            <a:r>
              <a:rPr lang="et-EE" sz="5000" dirty="0">
                <a:solidFill>
                  <a:schemeClr val="bg1"/>
                </a:solidFill>
                <a:latin typeface="+mj-lt"/>
              </a:rPr>
              <a:t> </a:t>
            </a:r>
            <a:r>
              <a:rPr lang="et-EE" sz="5000" dirty="0" err="1">
                <a:solidFill>
                  <a:schemeClr val="bg1"/>
                </a:solidFill>
                <a:latin typeface="+mj-lt"/>
              </a:rPr>
              <a:t>digital</a:t>
            </a:r>
            <a:endParaRPr lang="et-EE" sz="5000" dirty="0">
              <a:solidFill>
                <a:schemeClr val="bg1"/>
              </a:solidFill>
              <a:latin typeface="+mj-lt"/>
            </a:endParaRPr>
          </a:p>
        </p:txBody>
      </p:sp>
    </p:spTree>
    <p:extLst>
      <p:ext uri="{BB962C8B-B14F-4D97-AF65-F5344CB8AC3E}">
        <p14:creationId xmlns:p14="http://schemas.microsoft.com/office/powerpoint/2010/main" val="2899367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BBA36B5-8826-963C-2A06-5E06CFDB904A}"/>
              </a:ext>
            </a:extLst>
          </p:cNvPr>
          <p:cNvSpPr>
            <a:spLocks noGrp="1"/>
          </p:cNvSpPr>
          <p:nvPr>
            <p:ph type="body" sz="quarter" idx="12"/>
          </p:nvPr>
        </p:nvSpPr>
        <p:spPr>
          <a:xfrm>
            <a:off x="623887" y="3994150"/>
            <a:ext cx="6119813" cy="2243138"/>
          </a:xfrm>
        </p:spPr>
        <p:txBody>
          <a:bodyPr/>
          <a:lstStyle/>
          <a:p>
            <a:r>
              <a:rPr lang="en-US" dirty="0"/>
              <a:t>population: 1.3 million</a:t>
            </a:r>
          </a:p>
          <a:p>
            <a:r>
              <a:rPr lang="en-US" dirty="0"/>
              <a:t>area: 45,339 km2</a:t>
            </a:r>
          </a:p>
          <a:p>
            <a:r>
              <a:rPr lang="en-US" dirty="0"/>
              <a:t>currency: Euro</a:t>
            </a:r>
          </a:p>
          <a:p>
            <a:r>
              <a:rPr lang="en-US" dirty="0"/>
              <a:t>member of: UN, EU, NATO, OECD, </a:t>
            </a:r>
            <a:r>
              <a:rPr lang="et-EE" dirty="0"/>
              <a:t>CERN</a:t>
            </a:r>
            <a:endParaRPr lang="en-US" dirty="0"/>
          </a:p>
          <a:p>
            <a:r>
              <a:rPr lang="et-EE" dirty="0"/>
              <a:t>e</a:t>
            </a:r>
            <a:r>
              <a:rPr lang="en-US" dirty="0" err="1"/>
              <a:t>mployees</a:t>
            </a:r>
            <a:r>
              <a:rPr lang="en-US" dirty="0"/>
              <a:t> in the ICT sector contribute to 10% of the GDP</a:t>
            </a:r>
            <a:endParaRPr lang="en-GB" dirty="0"/>
          </a:p>
        </p:txBody>
      </p:sp>
      <p:sp>
        <p:nvSpPr>
          <p:cNvPr id="4" name="Title 3">
            <a:extLst>
              <a:ext uri="{FF2B5EF4-FFF2-40B4-BE49-F238E27FC236}">
                <a16:creationId xmlns:a16="http://schemas.microsoft.com/office/drawing/2014/main" id="{30FD37A6-44B5-AB13-7DAD-1FF2F1C014B3}"/>
              </a:ext>
            </a:extLst>
          </p:cNvPr>
          <p:cNvSpPr>
            <a:spLocks noGrp="1"/>
          </p:cNvSpPr>
          <p:nvPr>
            <p:ph type="title"/>
          </p:nvPr>
        </p:nvSpPr>
        <p:spPr>
          <a:xfrm>
            <a:off x="623887" y="658802"/>
            <a:ext cx="6119813" cy="790586"/>
          </a:xfrm>
        </p:spPr>
        <p:txBody>
          <a:bodyPr/>
          <a:lstStyle/>
          <a:p>
            <a:r>
              <a:rPr lang="en-US" dirty="0"/>
              <a:t>a modest country</a:t>
            </a:r>
          </a:p>
        </p:txBody>
      </p:sp>
      <p:sp>
        <p:nvSpPr>
          <p:cNvPr id="5" name="Text Placeholder 4">
            <a:extLst>
              <a:ext uri="{FF2B5EF4-FFF2-40B4-BE49-F238E27FC236}">
                <a16:creationId xmlns:a16="http://schemas.microsoft.com/office/drawing/2014/main" id="{28B2514B-FC77-924D-B2BC-0A6A86DB83B0}"/>
              </a:ext>
            </a:extLst>
          </p:cNvPr>
          <p:cNvSpPr>
            <a:spLocks noGrp="1"/>
          </p:cNvSpPr>
          <p:nvPr>
            <p:ph type="body" sz="quarter" idx="11"/>
          </p:nvPr>
        </p:nvSpPr>
        <p:spPr>
          <a:xfrm>
            <a:off x="623887" y="1520824"/>
            <a:ext cx="4824413" cy="755651"/>
          </a:xfrm>
        </p:spPr>
        <p:txBody>
          <a:bodyPr/>
          <a:lstStyle/>
          <a:p>
            <a:pPr>
              <a:spcBef>
                <a:spcPts val="0"/>
              </a:spcBef>
            </a:pPr>
            <a:r>
              <a:rPr lang="en-US" dirty="0"/>
              <a:t>extending beyond its borders</a:t>
            </a:r>
          </a:p>
        </p:txBody>
      </p:sp>
      <p:pic>
        <p:nvPicPr>
          <p:cNvPr id="8" name="Graphic 7">
            <a:extLst>
              <a:ext uri="{FF2B5EF4-FFF2-40B4-BE49-F238E27FC236}">
                <a16:creationId xmlns:a16="http://schemas.microsoft.com/office/drawing/2014/main" id="{8D7B6E99-B37B-2D79-6685-094DA9FD3B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75480" y="658801"/>
            <a:ext cx="5916520" cy="6199198"/>
          </a:xfrm>
          <a:prstGeom prst="rect">
            <a:avLst/>
          </a:prstGeom>
        </p:spPr>
      </p:pic>
    </p:spTree>
    <p:extLst>
      <p:ext uri="{BB962C8B-B14F-4D97-AF65-F5344CB8AC3E}">
        <p14:creationId xmlns:p14="http://schemas.microsoft.com/office/powerpoint/2010/main" val="2881907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running on rocks&#10;&#10;Description automatically generated">
            <a:extLst>
              <a:ext uri="{FF2B5EF4-FFF2-40B4-BE49-F238E27FC236}">
                <a16:creationId xmlns:a16="http://schemas.microsoft.com/office/drawing/2014/main" id="{27C5F7AD-C15F-61B4-FAFC-7517492FE02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p:txBody>
          <a:bodyPr/>
          <a:lstStyle/>
          <a:p>
            <a:r>
              <a:rPr lang="en-US" dirty="0"/>
              <a:t>essential</a:t>
            </a:r>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1449388"/>
            <a:ext cx="9446704" cy="827088"/>
          </a:xfrm>
        </p:spPr>
        <p:txBody>
          <a:bodyPr/>
          <a:lstStyle/>
          <a:p>
            <a:r>
              <a:rPr lang="en-US" dirty="0"/>
              <a:t>clear and honest principles</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3067063"/>
            <a:ext cx="9446705" cy="3170225"/>
          </a:xfrm>
        </p:spPr>
        <p:txBody>
          <a:bodyPr/>
          <a:lstStyle/>
          <a:p>
            <a:endParaRPr lang="et-EE" dirty="0"/>
          </a:p>
          <a:p>
            <a:r>
              <a:rPr lang="et-EE" dirty="0"/>
              <a:t>digital-minded </a:t>
            </a:r>
            <a:r>
              <a:rPr lang="et-EE" dirty="0" err="1"/>
              <a:t>leadership</a:t>
            </a:r>
            <a:endParaRPr lang="et-EE" dirty="0"/>
          </a:p>
          <a:p>
            <a:r>
              <a:rPr lang="en-US" dirty="0"/>
              <a:t>citizen-centric</a:t>
            </a:r>
          </a:p>
          <a:p>
            <a:r>
              <a:rPr lang="en-US" dirty="0"/>
              <a:t>government institutions and roles</a:t>
            </a:r>
          </a:p>
          <a:p>
            <a:r>
              <a:rPr lang="en-US" dirty="0"/>
              <a:t>e-democracy </a:t>
            </a:r>
          </a:p>
          <a:p>
            <a:r>
              <a:rPr lang="en-US" dirty="0"/>
              <a:t>public-private partnership </a:t>
            </a:r>
          </a:p>
          <a:p>
            <a:r>
              <a:rPr lang="en-US" dirty="0"/>
              <a:t>education </a:t>
            </a:r>
          </a:p>
          <a:p>
            <a:r>
              <a:rPr lang="en-US" dirty="0"/>
              <a:t>cyber security </a:t>
            </a:r>
          </a:p>
          <a:p>
            <a:r>
              <a:rPr lang="en-US" dirty="0"/>
              <a:t>interoperability</a:t>
            </a:r>
          </a:p>
          <a:p>
            <a:r>
              <a:rPr lang="en-US" dirty="0"/>
              <a:t>legal framework </a:t>
            </a:r>
          </a:p>
        </p:txBody>
      </p:sp>
      <p:sp>
        <p:nvSpPr>
          <p:cNvPr id="9" name="Text Placeholder 8">
            <a:extLst>
              <a:ext uri="{FF2B5EF4-FFF2-40B4-BE49-F238E27FC236}">
                <a16:creationId xmlns:a16="http://schemas.microsoft.com/office/drawing/2014/main" id="{89E5FEAC-3542-1D0B-B55A-E42A3C4C4B8F}"/>
              </a:ext>
            </a:extLst>
          </p:cNvPr>
          <p:cNvSpPr>
            <a:spLocks noGrp="1"/>
          </p:cNvSpPr>
          <p:nvPr>
            <p:ph type="body" sz="quarter" idx="14"/>
          </p:nvPr>
        </p:nvSpPr>
        <p:spPr/>
        <p:txBody>
          <a:bodyPr/>
          <a:lstStyle/>
          <a:p>
            <a:r>
              <a:rPr lang="en-US" dirty="0"/>
              <a:t>© Ken Oja</a:t>
            </a:r>
          </a:p>
        </p:txBody>
      </p:sp>
    </p:spTree>
    <p:extLst>
      <p:ext uri="{BB962C8B-B14F-4D97-AF65-F5344CB8AC3E}">
        <p14:creationId xmlns:p14="http://schemas.microsoft.com/office/powerpoint/2010/main" val="1819153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8416CE7-5038-76BB-AECE-8C3ACA1BC3CC}"/>
              </a:ext>
            </a:extLst>
          </p:cNvPr>
          <p:cNvSpPr>
            <a:spLocks noGrp="1"/>
          </p:cNvSpPr>
          <p:nvPr>
            <p:ph type="title"/>
          </p:nvPr>
        </p:nvSpPr>
        <p:spPr>
          <a:xfrm>
            <a:off x="623887" y="658801"/>
            <a:ext cx="9868466" cy="527263"/>
          </a:xfrm>
        </p:spPr>
        <p:txBody>
          <a:bodyPr/>
          <a:lstStyle/>
          <a:p>
            <a:r>
              <a:rPr lang="en-US" dirty="0"/>
              <a:t>government institutions</a:t>
            </a:r>
          </a:p>
        </p:txBody>
      </p:sp>
      <p:sp>
        <p:nvSpPr>
          <p:cNvPr id="57" name="TextBox 56">
            <a:extLst>
              <a:ext uri="{FF2B5EF4-FFF2-40B4-BE49-F238E27FC236}">
                <a16:creationId xmlns:a16="http://schemas.microsoft.com/office/drawing/2014/main" id="{28B9C1EA-5748-23E8-F79C-5D63262BB95F}"/>
              </a:ext>
            </a:extLst>
          </p:cNvPr>
          <p:cNvSpPr txBox="1"/>
          <p:nvPr/>
        </p:nvSpPr>
        <p:spPr>
          <a:xfrm>
            <a:off x="263525" y="1520825"/>
            <a:ext cx="5832475" cy="2386415"/>
          </a:xfrm>
          <a:prstGeom prst="roundRect">
            <a:avLst/>
          </a:prstGeom>
          <a:solidFill>
            <a:srgbClr val="0078FF"/>
          </a:solidFill>
          <a:ln w="25400">
            <a:noFill/>
          </a:ln>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endParaRPr kumimoji="0" lang="en-GB" sz="1400" b="1" i="0" u="none" strike="noStrike" kern="1200" cap="none" spc="0" normalizeH="0" baseline="0" dirty="0">
              <a:ln>
                <a:noFill/>
              </a:ln>
              <a:solidFill>
                <a:schemeClr val="bg1"/>
              </a:solidFill>
              <a:effectLst/>
              <a:uLnTx/>
              <a:uFillTx/>
              <a:latin typeface="Aino"/>
              <a:ea typeface="+mn-ea"/>
              <a:cs typeface="+mn-cs"/>
            </a:endParaRPr>
          </a:p>
          <a:p>
            <a:pPr marL="0" marR="0" lvl="0" indent="0" defTabSz="914400" rtl="0" eaLnBrk="1" fontAlgn="auto" latinLnBrk="0" hangingPunct="1">
              <a:lnSpc>
                <a:spcPct val="100000"/>
              </a:lnSpc>
              <a:spcBef>
                <a:spcPts val="0"/>
              </a:spcBef>
              <a:spcAft>
                <a:spcPts val="600"/>
              </a:spcAft>
              <a:buClrTx/>
              <a:buSzTx/>
              <a:buFontTx/>
              <a:buNone/>
              <a:tabLst/>
              <a:defRPr/>
            </a:pPr>
            <a:r>
              <a:rPr kumimoji="0" lang="en-GB" sz="1400" b="1" i="0" u="none" strike="noStrike" kern="1200" cap="none" spc="0" normalizeH="0" baseline="0" dirty="0">
                <a:ln>
                  <a:noFill/>
                </a:ln>
                <a:solidFill>
                  <a:schemeClr val="bg1"/>
                </a:solidFill>
                <a:effectLst/>
                <a:uLnTx/>
                <a:uFillTx/>
                <a:latin typeface="Aino"/>
                <a:ea typeface="+mn-ea"/>
                <a:cs typeface="+mn-cs"/>
              </a:rPr>
              <a:t>		CIO 1</a:t>
            </a:r>
          </a:p>
          <a:p>
            <a:pPr marL="0" marR="0" lvl="0" indent="0" defTabSz="914400" rtl="0" eaLnBrk="1" fontAlgn="auto" latinLnBrk="0" hangingPunct="1">
              <a:lnSpc>
                <a:spcPct val="100000"/>
              </a:lnSpc>
              <a:spcBef>
                <a:spcPts val="0"/>
              </a:spcBef>
              <a:spcAft>
                <a:spcPts val="600"/>
              </a:spcAft>
              <a:buClrTx/>
              <a:buSzTx/>
              <a:buFontTx/>
              <a:buNone/>
              <a:tabLst/>
              <a:defRPr/>
            </a:pPr>
            <a:r>
              <a:rPr kumimoji="0" lang="et-EE" sz="1400" b="0" i="0" u="none" strike="noStrike" kern="1200" cap="none" spc="0" normalizeH="0" baseline="0" dirty="0">
                <a:ln>
                  <a:noFill/>
                </a:ln>
                <a:solidFill>
                  <a:schemeClr val="bg1"/>
                </a:solidFill>
                <a:effectLst/>
                <a:uLnTx/>
                <a:uFillTx/>
                <a:latin typeface="Aino"/>
                <a:ea typeface="+mn-ea"/>
                <a:cs typeface="+mn-cs"/>
              </a:rPr>
              <a:t>		</a:t>
            </a:r>
            <a:r>
              <a:rPr kumimoji="0" lang="et-EE" sz="1400" b="0" i="0" u="none" strike="noStrike" kern="1200" cap="none" spc="0" normalizeH="0" baseline="0" dirty="0" err="1">
                <a:ln>
                  <a:noFill/>
                </a:ln>
                <a:solidFill>
                  <a:schemeClr val="bg1"/>
                </a:solidFill>
                <a:effectLst/>
                <a:uLnTx/>
                <a:uFillTx/>
                <a:latin typeface="Aino"/>
                <a:ea typeface="+mn-ea"/>
                <a:cs typeface="+mn-cs"/>
              </a:rPr>
              <a:t>digital</a:t>
            </a:r>
            <a:r>
              <a:rPr kumimoji="0" lang="et-EE" sz="1400" b="0" i="0" u="none" strike="noStrike" kern="1200" cap="none" spc="0" normalizeH="0" baseline="0" dirty="0">
                <a:ln>
                  <a:noFill/>
                </a:ln>
                <a:solidFill>
                  <a:schemeClr val="bg1"/>
                </a:solidFill>
                <a:effectLst/>
                <a:uLnTx/>
                <a:uFillTx/>
                <a:latin typeface="Aino"/>
                <a:ea typeface="+mn-ea"/>
                <a:cs typeface="+mn-cs"/>
              </a:rPr>
              <a:t> </a:t>
            </a:r>
            <a:r>
              <a:rPr kumimoji="0" lang="et-EE" sz="1400" b="0" i="0" u="none" strike="noStrike" kern="1200" cap="none" spc="0" normalizeH="0" baseline="0" dirty="0" err="1">
                <a:ln>
                  <a:noFill/>
                </a:ln>
                <a:solidFill>
                  <a:schemeClr val="bg1"/>
                </a:solidFill>
                <a:effectLst/>
                <a:uLnTx/>
                <a:uFillTx/>
                <a:latin typeface="Aino"/>
                <a:ea typeface="+mn-ea"/>
                <a:cs typeface="+mn-cs"/>
              </a:rPr>
              <a:t>government</a:t>
            </a:r>
            <a:endParaRPr kumimoji="0" lang="en-GB" sz="1400" b="0" i="0" u="none" strike="noStrike" kern="1200" cap="none" spc="0" normalizeH="0" baseline="0" dirty="0">
              <a:ln>
                <a:noFill/>
              </a:ln>
              <a:solidFill>
                <a:schemeClr val="bg1"/>
              </a:solidFill>
              <a:effectLst/>
              <a:uLnTx/>
              <a:uFillTx/>
              <a:latin typeface="Aino"/>
              <a:ea typeface="+mn-ea"/>
              <a:cs typeface="+mn-cs"/>
            </a:endParaRPr>
          </a:p>
        </p:txBody>
      </p:sp>
      <p:sp>
        <p:nvSpPr>
          <p:cNvPr id="12" name="TextBox 11">
            <a:extLst>
              <a:ext uri="{FF2B5EF4-FFF2-40B4-BE49-F238E27FC236}">
                <a16:creationId xmlns:a16="http://schemas.microsoft.com/office/drawing/2014/main" id="{5AFCC3F6-C2AF-EF75-A2BA-21290C73B4C1}"/>
              </a:ext>
            </a:extLst>
          </p:cNvPr>
          <p:cNvSpPr txBox="1"/>
          <p:nvPr/>
        </p:nvSpPr>
        <p:spPr>
          <a:xfrm>
            <a:off x="6095998" y="1527583"/>
            <a:ext cx="5832475" cy="2379657"/>
          </a:xfrm>
          <a:prstGeom prst="roundRect">
            <a:avLst/>
          </a:prstGeom>
          <a:solidFill>
            <a:srgbClr val="0078FF"/>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endParaRPr kumimoji="0" lang="en-GB" sz="1400" b="1" i="0" u="none" strike="noStrike" kern="1200" cap="none" spc="0" normalizeH="0" baseline="0" dirty="0">
              <a:ln>
                <a:noFill/>
              </a:ln>
              <a:solidFill>
                <a:schemeClr val="bg1"/>
              </a:solidFill>
              <a:effectLst/>
              <a:uLnTx/>
              <a:uFillTx/>
              <a:latin typeface="Aino"/>
              <a:ea typeface="+mn-ea"/>
              <a:cs typeface="+mn-cs"/>
            </a:endParaRPr>
          </a:p>
          <a:p>
            <a:pPr marL="0" marR="0" lvl="0" indent="0" defTabSz="914400" rtl="0" eaLnBrk="1" fontAlgn="auto" latinLnBrk="0" hangingPunct="1">
              <a:lnSpc>
                <a:spcPct val="100000"/>
              </a:lnSpc>
              <a:spcBef>
                <a:spcPts val="0"/>
              </a:spcBef>
              <a:spcAft>
                <a:spcPts val="600"/>
              </a:spcAft>
              <a:buClrTx/>
              <a:buSzTx/>
              <a:buFontTx/>
              <a:buNone/>
              <a:tabLst/>
              <a:defRPr/>
            </a:pPr>
            <a:r>
              <a:rPr kumimoji="0" lang="en-GB" sz="1400" b="1" i="0" u="none" strike="noStrike" kern="1200" cap="none" spc="0" normalizeH="0" baseline="0" dirty="0">
                <a:ln>
                  <a:noFill/>
                </a:ln>
                <a:solidFill>
                  <a:schemeClr val="bg1"/>
                </a:solidFill>
                <a:effectLst/>
                <a:uLnTx/>
                <a:uFillTx/>
                <a:latin typeface="Aino"/>
                <a:ea typeface="+mn-ea"/>
                <a:cs typeface="+mn-cs"/>
              </a:rPr>
              <a:t>		CIO 2</a:t>
            </a:r>
          </a:p>
          <a:p>
            <a:pPr marL="0" marR="0" lvl="0" indent="0" defTabSz="914400" rtl="0" eaLnBrk="1" fontAlgn="auto" latinLnBrk="0" hangingPunct="1">
              <a:lnSpc>
                <a:spcPct val="100000"/>
              </a:lnSpc>
              <a:spcBef>
                <a:spcPts val="0"/>
              </a:spcBef>
              <a:spcAft>
                <a:spcPts val="600"/>
              </a:spcAft>
              <a:buClrTx/>
              <a:buSzTx/>
              <a:buFontTx/>
              <a:buNone/>
              <a:tabLst/>
              <a:defRPr/>
            </a:pPr>
            <a:r>
              <a:rPr kumimoji="0" lang="et-EE" sz="1400" b="0" i="0" u="none" strike="noStrike" kern="1200" cap="none" spc="0" normalizeH="0" baseline="0" dirty="0">
                <a:ln>
                  <a:noFill/>
                </a:ln>
                <a:solidFill>
                  <a:schemeClr val="bg1"/>
                </a:solidFill>
                <a:effectLst/>
                <a:uLnTx/>
                <a:uFillTx/>
                <a:latin typeface="Aino"/>
                <a:ea typeface="+mn-ea"/>
                <a:cs typeface="+mn-cs"/>
              </a:rPr>
              <a:t>		</a:t>
            </a:r>
            <a:r>
              <a:rPr kumimoji="0" lang="et-EE" sz="1400" b="0" i="0" u="none" strike="noStrike" kern="1200" cap="none" spc="0" normalizeH="0" baseline="0" dirty="0" err="1">
                <a:ln>
                  <a:noFill/>
                </a:ln>
                <a:solidFill>
                  <a:schemeClr val="bg1"/>
                </a:solidFill>
                <a:effectLst/>
                <a:uLnTx/>
                <a:uFillTx/>
                <a:latin typeface="Aino"/>
                <a:ea typeface="+mn-ea"/>
                <a:cs typeface="+mn-cs"/>
              </a:rPr>
              <a:t>technology</a:t>
            </a:r>
            <a:r>
              <a:rPr kumimoji="0" lang="et-EE" sz="1400" b="0" i="0" u="none" strike="noStrike" kern="1200" cap="none" spc="0" normalizeH="0" baseline="0" dirty="0">
                <a:ln>
                  <a:noFill/>
                </a:ln>
                <a:solidFill>
                  <a:schemeClr val="bg1"/>
                </a:solidFill>
                <a:effectLst/>
                <a:uLnTx/>
                <a:uFillTx/>
                <a:latin typeface="Aino"/>
                <a:ea typeface="+mn-ea"/>
                <a:cs typeface="+mn-cs"/>
              </a:rPr>
              <a:t>, </a:t>
            </a:r>
            <a:r>
              <a:rPr kumimoji="0" lang="et-EE" sz="1400" b="0" i="0" u="none" strike="noStrike" kern="1200" cap="none" spc="0" normalizeH="0" baseline="0" dirty="0" err="1">
                <a:ln>
                  <a:noFill/>
                </a:ln>
                <a:solidFill>
                  <a:schemeClr val="bg1"/>
                </a:solidFill>
                <a:effectLst/>
                <a:uLnTx/>
                <a:uFillTx/>
                <a:latin typeface="Aino"/>
                <a:ea typeface="+mn-ea"/>
                <a:cs typeface="+mn-cs"/>
              </a:rPr>
              <a:t>cyber</a:t>
            </a:r>
            <a:r>
              <a:rPr kumimoji="0" lang="et-EE" sz="1400" b="0" i="0" u="none" strike="noStrike" kern="1200" cap="none" spc="0" normalizeH="0" baseline="0" dirty="0">
                <a:ln>
                  <a:noFill/>
                </a:ln>
                <a:solidFill>
                  <a:schemeClr val="bg1"/>
                </a:solidFill>
                <a:effectLst/>
                <a:uLnTx/>
                <a:uFillTx/>
                <a:latin typeface="Aino"/>
                <a:ea typeface="+mn-ea"/>
                <a:cs typeface="+mn-cs"/>
              </a:rPr>
              <a:t> </a:t>
            </a:r>
            <a:r>
              <a:rPr kumimoji="0" lang="et-EE" sz="1400" b="0" i="0" u="none" strike="noStrike" kern="1200" cap="none" spc="0" normalizeH="0" baseline="0" dirty="0" err="1">
                <a:ln>
                  <a:noFill/>
                </a:ln>
                <a:solidFill>
                  <a:schemeClr val="bg1"/>
                </a:solidFill>
                <a:effectLst/>
                <a:uLnTx/>
                <a:uFillTx/>
                <a:latin typeface="Aino"/>
                <a:ea typeface="+mn-ea"/>
                <a:cs typeface="+mn-cs"/>
              </a:rPr>
              <a:t>security</a:t>
            </a:r>
            <a:r>
              <a:rPr kumimoji="0" lang="et-EE" sz="1400" b="0" i="0" u="none" strike="noStrike" kern="1200" cap="none" spc="0" normalizeH="0" baseline="0" dirty="0">
                <a:ln>
                  <a:noFill/>
                </a:ln>
                <a:solidFill>
                  <a:schemeClr val="bg1"/>
                </a:solidFill>
                <a:effectLst/>
                <a:uLnTx/>
                <a:uFillTx/>
                <a:latin typeface="Aino"/>
                <a:ea typeface="+mn-ea"/>
                <a:cs typeface="+mn-cs"/>
              </a:rPr>
              <a:t>, </a:t>
            </a:r>
            <a:r>
              <a:rPr lang="et-EE" sz="1400" dirty="0" err="1">
                <a:solidFill>
                  <a:schemeClr val="bg1"/>
                </a:solidFill>
                <a:latin typeface="Aino"/>
              </a:rPr>
              <a:t>c</a:t>
            </a:r>
            <a:r>
              <a:rPr kumimoji="0" lang="et-EE" sz="1400" b="0" i="0" u="none" strike="noStrike" kern="1200" cap="none" spc="0" normalizeH="0" baseline="0" dirty="0" err="1">
                <a:ln>
                  <a:noFill/>
                </a:ln>
                <a:solidFill>
                  <a:schemeClr val="bg1"/>
                </a:solidFill>
                <a:effectLst/>
                <a:uLnTx/>
                <a:uFillTx/>
                <a:latin typeface="Aino"/>
                <a:ea typeface="+mn-ea"/>
                <a:cs typeface="+mn-cs"/>
              </a:rPr>
              <a:t>onnectivity</a:t>
            </a:r>
            <a:endParaRPr kumimoji="0" lang="en-GB" sz="1400" b="0" i="0" u="none" strike="noStrike" kern="1200" cap="none" spc="0" normalizeH="0" baseline="0" dirty="0">
              <a:ln>
                <a:noFill/>
              </a:ln>
              <a:solidFill>
                <a:schemeClr val="bg1"/>
              </a:solidFill>
              <a:effectLst/>
              <a:uLnTx/>
              <a:uFillTx/>
              <a:latin typeface="Aino"/>
              <a:ea typeface="+mn-ea"/>
              <a:cs typeface="+mn-cs"/>
            </a:endParaRPr>
          </a:p>
        </p:txBody>
      </p:sp>
      <p:sp>
        <p:nvSpPr>
          <p:cNvPr id="22" name="TextBox 21">
            <a:extLst>
              <a:ext uri="{FF2B5EF4-FFF2-40B4-BE49-F238E27FC236}">
                <a16:creationId xmlns:a16="http://schemas.microsoft.com/office/drawing/2014/main" id="{3DCBD736-097B-E507-CD84-A3315EEFA9D0}"/>
              </a:ext>
            </a:extLst>
          </p:cNvPr>
          <p:cNvSpPr txBox="1"/>
          <p:nvPr/>
        </p:nvSpPr>
        <p:spPr>
          <a:xfrm>
            <a:off x="263523" y="3067247"/>
            <a:ext cx="11664949" cy="2727934"/>
          </a:xfrm>
          <a:prstGeom prst="roundRect">
            <a:avLst/>
          </a:prstGeom>
          <a:solidFill>
            <a:srgbClr val="0078FF"/>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400" b="1" i="0" u="none" strike="noStrike" kern="1200" cap="none" spc="0" normalizeH="0" baseline="0" dirty="0">
                <a:ln>
                  <a:noFill/>
                </a:ln>
                <a:solidFill>
                  <a:schemeClr val="bg1"/>
                </a:solidFill>
                <a:effectLst/>
                <a:uLnTx/>
                <a:uFillTx/>
                <a:latin typeface="Aino"/>
                <a:ea typeface="+mn-ea"/>
                <a:cs typeface="+mn-cs"/>
              </a:rPr>
              <a:t>Ministry of </a:t>
            </a:r>
            <a:r>
              <a:rPr kumimoji="0" lang="et-EE" sz="1400" b="1" i="0" u="none" strike="noStrike" kern="1200" cap="none" spc="0" normalizeH="0" baseline="0" dirty="0" err="1">
                <a:ln>
                  <a:noFill/>
                </a:ln>
                <a:solidFill>
                  <a:schemeClr val="bg1"/>
                </a:solidFill>
                <a:effectLst/>
                <a:uLnTx/>
                <a:uFillTx/>
                <a:latin typeface="Aino"/>
                <a:ea typeface="+mn-ea"/>
                <a:cs typeface="+mn-cs"/>
              </a:rPr>
              <a:t>Justice</a:t>
            </a:r>
            <a:r>
              <a:rPr kumimoji="0" lang="et-EE" sz="1400" b="1" i="0" u="none" strike="noStrike" kern="1200" cap="none" spc="0" normalizeH="0" baseline="0" dirty="0">
                <a:ln>
                  <a:noFill/>
                </a:ln>
                <a:solidFill>
                  <a:schemeClr val="bg1"/>
                </a:solidFill>
                <a:effectLst/>
                <a:uLnTx/>
                <a:uFillTx/>
                <a:latin typeface="Aino"/>
                <a:ea typeface="+mn-ea"/>
                <a:cs typeface="+mn-cs"/>
              </a:rPr>
              <a:t> and Digital </a:t>
            </a:r>
            <a:r>
              <a:rPr kumimoji="0" lang="et-EE" sz="1400" b="1" i="0" u="none" strike="noStrike" kern="1200" cap="none" spc="0" normalizeH="0" baseline="0" dirty="0" err="1">
                <a:ln>
                  <a:noFill/>
                </a:ln>
                <a:solidFill>
                  <a:schemeClr val="bg1"/>
                </a:solidFill>
                <a:effectLst/>
                <a:uLnTx/>
                <a:uFillTx/>
                <a:latin typeface="Aino"/>
                <a:ea typeface="+mn-ea"/>
                <a:cs typeface="+mn-cs"/>
              </a:rPr>
              <a:t>Affairs</a:t>
            </a:r>
            <a:endParaRPr kumimoji="0" lang="en-GB" sz="1400" b="1" i="0" u="none" strike="noStrike" kern="1200" cap="none" spc="0" normalizeH="0" baseline="0" dirty="0">
              <a:ln>
                <a:noFill/>
              </a:ln>
              <a:solidFill>
                <a:schemeClr val="bg1"/>
              </a:solidFill>
              <a:effectLst/>
              <a:uLnTx/>
              <a:uFillTx/>
              <a:latin typeface="Aino"/>
              <a:ea typeface="+mn-ea"/>
              <a:cs typeface="+mn-cs"/>
            </a:endParaRPr>
          </a:p>
        </p:txBody>
      </p:sp>
      <p:sp>
        <p:nvSpPr>
          <p:cNvPr id="24" name="TextBox 23">
            <a:extLst>
              <a:ext uri="{FF2B5EF4-FFF2-40B4-BE49-F238E27FC236}">
                <a16:creationId xmlns:a16="http://schemas.microsoft.com/office/drawing/2014/main" id="{660BF6DE-BBBE-2626-BDBC-536B899FC3CB}"/>
              </a:ext>
            </a:extLst>
          </p:cNvPr>
          <p:cNvSpPr txBox="1"/>
          <p:nvPr/>
        </p:nvSpPr>
        <p:spPr>
          <a:xfrm>
            <a:off x="259129" y="3907240"/>
            <a:ext cx="1908000" cy="2320224"/>
          </a:xfrm>
          <a:prstGeom prst="roundRect">
            <a:avLst/>
          </a:prstGeom>
          <a:solidFill>
            <a:schemeClr val="tx2"/>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t-EE" sz="1400" b="1" i="0" u="none" strike="noStrike" kern="1200" cap="none" spc="0" normalizeH="0" baseline="0" noProof="0" dirty="0">
                <a:ln>
                  <a:noFill/>
                </a:ln>
                <a:solidFill>
                  <a:srgbClr val="FFFFFF"/>
                </a:solidFill>
                <a:effectLst/>
                <a:uLnTx/>
                <a:uFillTx/>
                <a:latin typeface="Aino"/>
                <a:ea typeface="+mn-ea"/>
                <a:cs typeface="+mn-cs"/>
              </a:rPr>
              <a:t>SMIT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a:ea typeface="+mn-ea"/>
                <a:cs typeface="+mn-cs"/>
              </a:rPr>
              <a:t>Interior</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52" name="TextBox 51">
            <a:extLst>
              <a:ext uri="{FF2B5EF4-FFF2-40B4-BE49-F238E27FC236}">
                <a16:creationId xmlns:a16="http://schemas.microsoft.com/office/drawing/2014/main" id="{C4232174-1A53-31BF-0EE6-166B3C6C7C3D}"/>
              </a:ext>
            </a:extLst>
          </p:cNvPr>
          <p:cNvSpPr txBox="1"/>
          <p:nvPr/>
        </p:nvSpPr>
        <p:spPr>
          <a:xfrm>
            <a:off x="2214912" y="3907240"/>
            <a:ext cx="1908000" cy="2291958"/>
          </a:xfrm>
          <a:prstGeom prst="roundRect">
            <a:avLst/>
          </a:prstGeom>
          <a:solidFill>
            <a:schemeClr val="tx2"/>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t-EE" sz="1400" b="1" i="0" u="none" strike="noStrike" kern="1200" cap="none" spc="0" normalizeH="0" baseline="0" noProof="0" dirty="0" err="1">
                <a:ln>
                  <a:noFill/>
                </a:ln>
                <a:solidFill>
                  <a:srgbClr val="FFFFFF"/>
                </a:solidFill>
                <a:effectLst/>
                <a:uLnTx/>
                <a:uFillTx/>
                <a:latin typeface="Aino"/>
                <a:ea typeface="+mn-ea"/>
                <a:cs typeface="+mn-cs"/>
              </a:rPr>
              <a:t>KeMIT</a:t>
            </a:r>
            <a:r>
              <a:rPr kumimoji="0" lang="et-EE" sz="1400" b="1" i="0" u="none" strike="noStrike" kern="1200" cap="none" spc="0" normalizeH="0" baseline="0" noProof="0" dirty="0">
                <a:ln>
                  <a:noFill/>
                </a:ln>
                <a:solidFill>
                  <a:srgbClr val="FFFFFF"/>
                </a:solidFill>
                <a:effectLst/>
                <a:uLnTx/>
                <a:uFillTx/>
                <a:latin typeface="Aino"/>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a:ea typeface="+mn-ea"/>
                <a:cs typeface="+mn-cs"/>
              </a:rPr>
              <a:t>Climate</a:t>
            </a:r>
            <a:r>
              <a:rPr kumimoji="0" lang="et-EE" sz="1400" b="0" i="0" u="none" strike="noStrike" kern="1200" cap="none" spc="0" normalizeH="0" baseline="0" noProof="0" dirty="0">
                <a:ln>
                  <a:noFill/>
                </a:ln>
                <a:solidFill>
                  <a:srgbClr val="FFFFFF"/>
                </a:solidFill>
                <a:effectLst/>
                <a:uLnTx/>
                <a:uFillTx/>
                <a:latin typeface="Aino"/>
                <a:ea typeface="+mn-ea"/>
                <a:cs typeface="+mn-cs"/>
              </a:rPr>
              <a:t> </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61" name="TextBox 60">
            <a:extLst>
              <a:ext uri="{FF2B5EF4-FFF2-40B4-BE49-F238E27FC236}">
                <a16:creationId xmlns:a16="http://schemas.microsoft.com/office/drawing/2014/main" id="{AD7C68E9-10A3-6F49-9246-9B8D004829E8}"/>
              </a:ext>
            </a:extLst>
          </p:cNvPr>
          <p:cNvSpPr txBox="1"/>
          <p:nvPr/>
        </p:nvSpPr>
        <p:spPr>
          <a:xfrm>
            <a:off x="4170695" y="3907240"/>
            <a:ext cx="1908000" cy="2277874"/>
          </a:xfrm>
          <a:prstGeom prst="roundRect">
            <a:avLst/>
          </a:prstGeom>
          <a:solidFill>
            <a:schemeClr val="tx2"/>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t-EE" sz="1400" b="1" i="0" u="none" strike="noStrike" kern="1200" cap="none" spc="0" normalizeH="0" baseline="0" noProof="0" dirty="0">
                <a:ln>
                  <a:noFill/>
                </a:ln>
                <a:solidFill>
                  <a:srgbClr val="FFFFFF"/>
                </a:solidFill>
                <a:effectLst/>
                <a:uLnTx/>
                <a:uFillTx/>
                <a:latin typeface="Aino"/>
                <a:ea typeface="+mn-ea"/>
                <a:cs typeface="+mn-cs"/>
              </a:rPr>
              <a:t>RMIT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 Finance</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85" name="TextBox 84">
            <a:extLst>
              <a:ext uri="{FF2B5EF4-FFF2-40B4-BE49-F238E27FC236}">
                <a16:creationId xmlns:a16="http://schemas.microsoft.com/office/drawing/2014/main" id="{E0ADC1A1-85A9-FF3E-0774-90FAE0E9CB73}"/>
              </a:ext>
            </a:extLst>
          </p:cNvPr>
          <p:cNvSpPr txBox="1"/>
          <p:nvPr/>
        </p:nvSpPr>
        <p:spPr>
          <a:xfrm>
            <a:off x="6126478" y="3907240"/>
            <a:ext cx="1908000" cy="2217637"/>
          </a:xfrm>
          <a:prstGeom prst="roundRect">
            <a:avLst/>
          </a:prstGeom>
          <a:solidFill>
            <a:schemeClr val="tx2"/>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t-EE" sz="1400" b="1" i="0" u="none" strike="noStrike" kern="1200" cap="none" spc="0" normalizeH="0" baseline="0" noProof="0" dirty="0">
                <a:ln>
                  <a:noFill/>
                </a:ln>
                <a:solidFill>
                  <a:srgbClr val="FFFFFF"/>
                </a:solidFill>
                <a:effectLst/>
                <a:uLnTx/>
                <a:uFillTx/>
                <a:latin typeface="Aino"/>
                <a:ea typeface="+mn-ea"/>
                <a:cs typeface="+mn-cs"/>
              </a:rPr>
              <a:t>TEHIK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a:ea typeface="+mn-ea"/>
                <a:cs typeface="+mn-cs"/>
              </a:rPr>
              <a:t>Social</a:t>
            </a:r>
            <a:r>
              <a:rPr kumimoji="0" lang="et-EE" sz="1400" b="0" i="0" u="none" strike="noStrike" kern="1200" cap="none" spc="0" normalizeH="0" baseline="0" noProof="0" dirty="0">
                <a:ln>
                  <a:noFill/>
                </a:ln>
                <a:solidFill>
                  <a:srgbClr val="FFFFFF"/>
                </a:solidFill>
                <a:effectLst/>
                <a:uLnTx/>
                <a:uFillTx/>
                <a:latin typeface="Aino"/>
                <a:ea typeface="+mn-ea"/>
                <a:cs typeface="+mn-cs"/>
              </a:rPr>
              <a:t> </a:t>
            </a:r>
            <a:r>
              <a:rPr kumimoji="0" lang="et-EE" sz="1400" b="0" i="0" u="none" strike="noStrike" kern="1200" cap="none" spc="0" normalizeH="0" baseline="0" noProof="0" dirty="0" err="1">
                <a:ln>
                  <a:noFill/>
                </a:ln>
                <a:solidFill>
                  <a:srgbClr val="FFFFFF"/>
                </a:solidFill>
                <a:effectLst/>
                <a:uLnTx/>
                <a:uFillTx/>
                <a:latin typeface="Aino"/>
                <a:ea typeface="+mn-ea"/>
                <a:cs typeface="+mn-cs"/>
              </a:rPr>
              <a:t>Affairs</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90" name="TextBox 89">
            <a:extLst>
              <a:ext uri="{FF2B5EF4-FFF2-40B4-BE49-F238E27FC236}">
                <a16:creationId xmlns:a16="http://schemas.microsoft.com/office/drawing/2014/main" id="{6CC56418-6A92-A000-6615-E2CA6F33D1B8}"/>
              </a:ext>
            </a:extLst>
          </p:cNvPr>
          <p:cNvSpPr txBox="1"/>
          <p:nvPr/>
        </p:nvSpPr>
        <p:spPr>
          <a:xfrm>
            <a:off x="8082261" y="3907240"/>
            <a:ext cx="1908000" cy="2217637"/>
          </a:xfrm>
          <a:prstGeom prst="roundRect">
            <a:avLst/>
          </a:prstGeom>
          <a:solidFill>
            <a:schemeClr val="tx2"/>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t-EE" sz="1400" b="1" i="0" u="none" strike="noStrike" kern="1200" cap="none" spc="0" normalizeH="0" baseline="0" noProof="0" dirty="0">
                <a:ln>
                  <a:noFill/>
                </a:ln>
                <a:solidFill>
                  <a:srgbClr val="FFFFFF"/>
                </a:solidFill>
                <a:effectLst/>
                <a:uLnTx/>
                <a:uFillTx/>
                <a:latin typeface="Aino"/>
                <a:ea typeface="+mn-ea"/>
                <a:cs typeface="+mn-cs"/>
              </a:rPr>
              <a:t>RIK </a:t>
            </a:r>
            <a:r>
              <a:rPr lang="et-EE" sz="1400" b="1" dirty="0">
                <a:solidFill>
                  <a:srgbClr val="FFFFFF"/>
                </a:solidFill>
                <a:latin typeface="Aino"/>
              </a:rPr>
              <a:t>&amp; RIA</a:t>
            </a:r>
            <a:endParaRPr kumimoji="0" lang="et-EE" sz="1400" b="1" i="0" u="none" strike="noStrike" kern="1200" cap="none" spc="0" normalizeH="0" baseline="0" noProof="0" dirty="0">
              <a:ln>
                <a:noFill/>
              </a:ln>
              <a:solidFill>
                <a:srgbClr val="FFFFFF"/>
              </a:solidFill>
              <a:effectLst/>
              <a:uLnTx/>
              <a:uFillTx/>
              <a:latin typeface="Aino"/>
              <a:ea typeface="+mn-ea"/>
              <a:cs typeface="+mn-cs"/>
            </a:endParaRPr>
          </a:p>
          <a:p>
            <a:pPr marL="0" marR="0" lvl="0" indent="0" defTabSz="914400" rtl="0" eaLnBrk="1" fontAlgn="auto" latinLnBrk="0" hangingPunct="1">
              <a:lnSpc>
                <a:spcPct val="100000"/>
              </a:lnSpc>
              <a:spcBef>
                <a:spcPts val="0"/>
              </a:spcBef>
              <a:spcAft>
                <a:spcPts val="600"/>
              </a:spcAft>
              <a:buClrTx/>
              <a:buSzTx/>
              <a:buFontTx/>
              <a:buNone/>
              <a:tabLst/>
              <a:defRPr/>
            </a:pPr>
            <a:r>
              <a:rPr kumimoji="0" lang="en-GB" sz="1400" b="0" i="0" u="none" strike="noStrike" kern="1200" cap="none" spc="0" normalizeH="0" baseline="0" dirty="0">
                <a:ln>
                  <a:noFill/>
                </a:ln>
                <a:solidFill>
                  <a:schemeClr val="bg1"/>
                </a:solidFill>
                <a:effectLst/>
                <a:uLnTx/>
                <a:uFillTx/>
                <a:latin typeface="Aino"/>
                <a:ea typeface="+mn-ea"/>
                <a:cs typeface="+mn-cs"/>
              </a:rPr>
              <a:t>Ministry of </a:t>
            </a:r>
            <a:r>
              <a:rPr kumimoji="0" lang="et-EE" sz="1400" b="0" i="0" u="none" strike="noStrike" kern="1200" cap="none" spc="0" normalizeH="0" baseline="0" dirty="0" err="1">
                <a:ln>
                  <a:noFill/>
                </a:ln>
                <a:solidFill>
                  <a:schemeClr val="bg1"/>
                </a:solidFill>
                <a:effectLst/>
                <a:uLnTx/>
                <a:uFillTx/>
                <a:latin typeface="Aino"/>
                <a:ea typeface="+mn-ea"/>
                <a:cs typeface="+mn-cs"/>
              </a:rPr>
              <a:t>Justice</a:t>
            </a:r>
            <a:r>
              <a:rPr kumimoji="0" lang="et-EE" sz="1400" b="0" i="0" u="none" strike="noStrike" kern="1200" cap="none" spc="0" normalizeH="0" baseline="0" dirty="0">
                <a:ln>
                  <a:noFill/>
                </a:ln>
                <a:solidFill>
                  <a:schemeClr val="bg1"/>
                </a:solidFill>
                <a:effectLst/>
                <a:uLnTx/>
                <a:uFillTx/>
                <a:latin typeface="Aino"/>
                <a:ea typeface="+mn-ea"/>
                <a:cs typeface="+mn-cs"/>
              </a:rPr>
              <a:t> and Digital </a:t>
            </a:r>
            <a:r>
              <a:rPr kumimoji="0" lang="et-EE" sz="1400" b="0" i="0" u="none" strike="noStrike" kern="1200" cap="none" spc="0" normalizeH="0" baseline="0" dirty="0" err="1">
                <a:ln>
                  <a:noFill/>
                </a:ln>
                <a:solidFill>
                  <a:schemeClr val="bg1"/>
                </a:solidFill>
                <a:effectLst/>
                <a:uLnTx/>
                <a:uFillTx/>
                <a:latin typeface="Aino"/>
                <a:ea typeface="+mn-ea"/>
                <a:cs typeface="+mn-cs"/>
              </a:rPr>
              <a:t>Affairs</a:t>
            </a:r>
            <a:endParaRPr kumimoji="0" lang="en-GB" sz="1400" b="0" i="0" u="none" strike="noStrike" kern="1200" cap="none" spc="0" normalizeH="0" baseline="0" dirty="0">
              <a:ln>
                <a:noFill/>
              </a:ln>
              <a:solidFill>
                <a:schemeClr val="bg1"/>
              </a:solidFill>
              <a:effectLst/>
              <a:uLnTx/>
              <a:uFillTx/>
              <a:latin typeface="Aino"/>
              <a:ea typeface="+mn-ea"/>
              <a:cs typeface="+mn-cs"/>
            </a:endParaRPr>
          </a:p>
        </p:txBody>
      </p:sp>
      <p:sp>
        <p:nvSpPr>
          <p:cNvPr id="91" name="TextBox 90">
            <a:extLst>
              <a:ext uri="{FF2B5EF4-FFF2-40B4-BE49-F238E27FC236}">
                <a16:creationId xmlns:a16="http://schemas.microsoft.com/office/drawing/2014/main" id="{2E06C9A0-4D1F-8EEA-D9A6-9F94C84E2E0A}"/>
              </a:ext>
            </a:extLst>
          </p:cNvPr>
          <p:cNvSpPr txBox="1"/>
          <p:nvPr/>
        </p:nvSpPr>
        <p:spPr>
          <a:xfrm>
            <a:off x="10038046" y="3907240"/>
            <a:ext cx="1908000" cy="2330047"/>
          </a:xfrm>
          <a:prstGeom prst="roundRect">
            <a:avLst/>
          </a:prstGeom>
          <a:solidFill>
            <a:schemeClr val="tx2"/>
          </a:solidFill>
        </p:spPr>
        <p:txBody>
          <a:bodyPr wrap="square" lIns="108000" tIns="108000" rIns="108000" bIns="108000" rtlCol="0" anchor="t">
            <a:no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a:ea typeface="+mn-ea"/>
                <a:cs typeface="+mn-cs"/>
              </a:rPr>
              <a:t>o</a:t>
            </a:r>
            <a:r>
              <a:rPr kumimoji="0" lang="en-US" sz="1400" b="0" i="0" u="none" strike="noStrike" kern="1200" cap="none" spc="0" normalizeH="0" baseline="0" noProof="0" dirty="0" err="1">
                <a:ln>
                  <a:noFill/>
                </a:ln>
                <a:solidFill>
                  <a:srgbClr val="FFFFFF"/>
                </a:solidFill>
                <a:effectLst/>
                <a:uLnTx/>
                <a:uFillTx/>
                <a:latin typeface="Aino"/>
                <a:ea typeface="+mn-ea"/>
                <a:cs typeface="+mn-cs"/>
              </a:rPr>
              <a:t>ther</a:t>
            </a:r>
            <a:r>
              <a:rPr kumimoji="0" lang="en-US" sz="1400" b="0" i="0" u="none" strike="noStrike" kern="1200" cap="none" spc="0" normalizeH="0" baseline="0" noProof="0" dirty="0">
                <a:ln>
                  <a:noFill/>
                </a:ln>
                <a:solidFill>
                  <a:srgbClr val="FFFFFF"/>
                </a:solidFill>
                <a:effectLst/>
                <a:uLnTx/>
                <a:uFillTx/>
                <a:latin typeface="Aino"/>
                <a:ea typeface="+mn-ea"/>
                <a:cs typeface="+mn-cs"/>
              </a:rPr>
              <a:t> </a:t>
            </a: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ministries</a:t>
            </a:r>
            <a:r>
              <a:rPr kumimoji="0" lang="et-EE" sz="1400" b="0" i="0" u="none" strike="noStrike" kern="1200" cap="none" spc="0" normalizeH="0" baseline="0" noProof="0" dirty="0">
                <a:ln>
                  <a:noFill/>
                </a:ln>
                <a:solidFill>
                  <a:srgbClr val="FFFFFF"/>
                </a:solidFill>
                <a:effectLst/>
                <a:uLnTx/>
                <a:uFillTx/>
                <a:latin typeface="Aino"/>
                <a:ea typeface="+mn-ea"/>
                <a:cs typeface="+mn-cs"/>
              </a:rPr>
              <a:t>’ IT</a:t>
            </a:r>
            <a:r>
              <a:rPr lang="et-EE" sz="1400" dirty="0">
                <a:solidFill>
                  <a:srgbClr val="FFFFFF"/>
                </a:solidFill>
                <a:latin typeface="Aino"/>
              </a:rPr>
              <a:t> </a:t>
            </a:r>
            <a:r>
              <a:rPr lang="et-EE" sz="1400" dirty="0" err="1">
                <a:solidFill>
                  <a:srgbClr val="FFFFFF"/>
                </a:solidFill>
                <a:latin typeface="Aino"/>
              </a:rPr>
              <a:t>institutions</a:t>
            </a:r>
            <a:endParaRPr kumimoji="0" lang="et-EE"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118" name="TextBox 117">
            <a:extLst>
              <a:ext uri="{FF2B5EF4-FFF2-40B4-BE49-F238E27FC236}">
                <a16:creationId xmlns:a16="http://schemas.microsoft.com/office/drawing/2014/main" id="{782D6F0B-C3E0-BE09-E140-E33A496C3A7F}"/>
              </a:ext>
            </a:extLst>
          </p:cNvPr>
          <p:cNvSpPr txBox="1"/>
          <p:nvPr/>
        </p:nvSpPr>
        <p:spPr>
          <a:xfrm>
            <a:off x="263524" y="5596472"/>
            <a:ext cx="11700093" cy="1261528"/>
          </a:xfrm>
          <a:prstGeom prst="round2SameRect">
            <a:avLst/>
          </a:prstGeom>
          <a:solidFill>
            <a:srgbClr val="3C0078"/>
          </a:solidFill>
        </p:spPr>
        <p:txBody>
          <a:bodyPr wrap="square" lIns="108000" tIns="108000" rIns="108000" bIns="108000" rtlCol="0" anchor="t">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200" b="1" i="0" u="none" strike="noStrike" kern="1200" cap="none" spc="0" normalizeH="0" baseline="0" noProof="0" dirty="0">
                <a:ln>
                  <a:noFill/>
                </a:ln>
                <a:solidFill>
                  <a:schemeClr val="bg1"/>
                </a:solidFill>
                <a:effectLst/>
                <a:uLnTx/>
                <a:uFillTx/>
                <a:latin typeface="Aino"/>
                <a:ea typeface="+mn-ea"/>
                <a:cs typeface="+mn-cs"/>
              </a:rPr>
              <a:t>RIT / State IT</a:t>
            </a:r>
          </a:p>
        </p:txBody>
      </p:sp>
      <p:pic>
        <p:nvPicPr>
          <p:cNvPr id="5" name="Graphic 4">
            <a:extLst>
              <a:ext uri="{FF2B5EF4-FFF2-40B4-BE49-F238E27FC236}">
                <a16:creationId xmlns:a16="http://schemas.microsoft.com/office/drawing/2014/main" id="{E8ABA8D1-CD9D-0D23-E103-E9AC170369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43700" y="1767652"/>
            <a:ext cx="1080000" cy="1080000"/>
          </a:xfrm>
          <a:prstGeom prst="rect">
            <a:avLst/>
          </a:prstGeom>
        </p:spPr>
      </p:pic>
      <p:pic>
        <p:nvPicPr>
          <p:cNvPr id="7" name="Graphic 6">
            <a:extLst>
              <a:ext uri="{FF2B5EF4-FFF2-40B4-BE49-F238E27FC236}">
                <a16:creationId xmlns:a16="http://schemas.microsoft.com/office/drawing/2014/main" id="{88408419-6E83-E568-06A5-34CA73CB9B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3888" y="1779293"/>
            <a:ext cx="1080000" cy="1080000"/>
          </a:xfrm>
          <a:prstGeom prst="rect">
            <a:avLst/>
          </a:prstGeom>
        </p:spPr>
      </p:pic>
    </p:spTree>
    <p:extLst>
      <p:ext uri="{BB962C8B-B14F-4D97-AF65-F5344CB8AC3E}">
        <p14:creationId xmlns:p14="http://schemas.microsoft.com/office/powerpoint/2010/main" val="250497712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kids in a window&#10;&#10;Description automatically generated">
            <a:extLst>
              <a:ext uri="{FF2B5EF4-FFF2-40B4-BE49-F238E27FC236}">
                <a16:creationId xmlns:a16="http://schemas.microsoft.com/office/drawing/2014/main" id="{E03A31FB-1DF7-E29D-7AA2-9D48BDF3419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p:txBody>
          <a:bodyPr/>
          <a:lstStyle/>
          <a:p>
            <a:r>
              <a:rPr lang="en-US" dirty="0"/>
              <a:t>digital governance</a:t>
            </a:r>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1520824"/>
            <a:ext cx="6119813" cy="755651"/>
          </a:xfrm>
        </p:spPr>
        <p:txBody>
          <a:bodyPr/>
          <a:lstStyle/>
          <a:p>
            <a:r>
              <a:rPr lang="en-US" dirty="0"/>
              <a:t>fastest decision making</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p:txBody>
          <a:bodyPr/>
          <a:lstStyle/>
          <a:p>
            <a:r>
              <a:rPr lang="en-US" dirty="0"/>
              <a:t>digital-minded leadership</a:t>
            </a:r>
          </a:p>
          <a:p>
            <a:r>
              <a:rPr lang="en-US" dirty="0" err="1"/>
              <a:t>centralised</a:t>
            </a:r>
            <a:r>
              <a:rPr lang="en-US" dirty="0"/>
              <a:t> coordination</a:t>
            </a:r>
          </a:p>
          <a:p>
            <a:r>
              <a:rPr lang="en-US" dirty="0"/>
              <a:t>decentralized implementation </a:t>
            </a:r>
          </a:p>
          <a:p>
            <a:r>
              <a:rPr lang="en-US" dirty="0"/>
              <a:t>transparent and effective </a:t>
            </a:r>
          </a:p>
          <a:p>
            <a:r>
              <a:rPr lang="en-US" dirty="0"/>
              <a:t>no vendor-locking</a:t>
            </a:r>
          </a:p>
          <a:p>
            <a:r>
              <a:rPr lang="en-US" dirty="0"/>
              <a:t>data protection</a:t>
            </a:r>
          </a:p>
          <a:p>
            <a:r>
              <a:rPr lang="en-US" dirty="0"/>
              <a:t>no digital divide </a:t>
            </a:r>
          </a:p>
        </p:txBody>
      </p:sp>
      <p:sp>
        <p:nvSpPr>
          <p:cNvPr id="9" name="Text Placeholder 8">
            <a:extLst>
              <a:ext uri="{FF2B5EF4-FFF2-40B4-BE49-F238E27FC236}">
                <a16:creationId xmlns:a16="http://schemas.microsoft.com/office/drawing/2014/main" id="{89E5FEAC-3542-1D0B-B55A-E42A3C4C4B8F}"/>
              </a:ext>
            </a:extLst>
          </p:cNvPr>
          <p:cNvSpPr>
            <a:spLocks noGrp="1"/>
          </p:cNvSpPr>
          <p:nvPr>
            <p:ph type="body" sz="quarter" idx="14"/>
          </p:nvPr>
        </p:nvSpPr>
        <p:spPr/>
        <p:txBody>
          <a:bodyPr/>
          <a:lstStyle/>
          <a:p>
            <a:r>
              <a:rPr lang="en-US" dirty="0"/>
              <a:t>© Aron Urb</a:t>
            </a:r>
          </a:p>
        </p:txBody>
      </p:sp>
    </p:spTree>
    <p:extLst>
      <p:ext uri="{BB962C8B-B14F-4D97-AF65-F5344CB8AC3E}">
        <p14:creationId xmlns:p14="http://schemas.microsoft.com/office/powerpoint/2010/main" val="271116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7B11F2D-95ED-85FA-42B4-BD0B29824480}"/>
              </a:ext>
            </a:extLst>
          </p:cNvPr>
          <p:cNvSpPr txBox="1"/>
          <p:nvPr/>
        </p:nvSpPr>
        <p:spPr>
          <a:xfrm>
            <a:off x="4403724" y="2048933"/>
            <a:ext cx="3384551" cy="4809067"/>
          </a:xfrm>
          <a:prstGeom prst="round2SameRect">
            <a:avLst/>
          </a:prstGeom>
          <a:solidFill>
            <a:schemeClr val="accent5"/>
          </a:solidFill>
        </p:spPr>
        <p:txBody>
          <a:bodyPr wrap="square" lIns="108000" tIns="108000" rIns="108000" bIns="108000" rtlCol="0" anchor="t">
            <a:noAutofit/>
          </a:bodyPr>
          <a:lstStyle/>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algn="ctr">
              <a:lnSpc>
                <a:spcPct val="90000"/>
              </a:lnSpc>
            </a:pPr>
            <a:r>
              <a:rPr lang="en-US" sz="1800" b="1" dirty="0">
                <a:solidFill>
                  <a:schemeClr val="bg1"/>
                </a:solidFill>
                <a:latin typeface="Aino" panose="02000603040504020204" pitchFamily="2" charset="77"/>
              </a:rPr>
              <a:t>civil servants</a:t>
            </a:r>
            <a:endParaRPr lang="en-US" sz="1800" b="1" i="0" u="none" strike="noStrike" cap="none" dirty="0">
              <a:solidFill>
                <a:schemeClr val="bg1"/>
              </a:solidFill>
              <a:latin typeface="Aino" panose="02000603040504020204" pitchFamily="2" charset="77"/>
              <a:ea typeface="Arial"/>
              <a:cs typeface="Arial"/>
              <a:sym typeface="Arial"/>
            </a:endParaRPr>
          </a:p>
          <a:p>
            <a:pPr lvl="0" indent="0" algn="ctr" rtl="0">
              <a:lnSpc>
                <a:spcPct val="90000"/>
              </a:lnSpc>
              <a:spcAft>
                <a:spcPts val="0"/>
              </a:spcAft>
              <a:buNone/>
            </a:pPr>
            <a:r>
              <a:rPr lang="en-US" sz="1800" b="1" dirty="0">
                <a:solidFill>
                  <a:schemeClr val="bg1"/>
                </a:solidFill>
                <a:latin typeface="Aino" panose="02000603040504020204" pitchFamily="2" charset="77"/>
              </a:rPr>
              <a:t> </a:t>
            </a:r>
            <a:endParaRPr lang="en-US" sz="1800" b="1" i="0" u="none" strike="noStrike" cap="none" dirty="0">
              <a:solidFill>
                <a:schemeClr val="bg1"/>
              </a:solidFill>
              <a:latin typeface="Aino" panose="02000603040504020204" pitchFamily="2" charset="77"/>
              <a:ea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b="0" i="0" u="none" strike="noStrike" kern="1200" cap="none" spc="0" normalizeH="0" baseline="0" noProof="0" dirty="0">
              <a:ln>
                <a:noFill/>
              </a:ln>
              <a:solidFill>
                <a:schemeClr val="bg1"/>
              </a:solidFill>
              <a:effectLst/>
              <a:uLnTx/>
              <a:uFillTx/>
              <a:latin typeface="Aino" panose="02000603040504020204" pitchFamily="2" charset="77"/>
            </a:endParaRPr>
          </a:p>
          <a:p>
            <a:pPr marL="0" marR="0" lvl="0" indent="0" algn="ctr" rtl="0">
              <a:spcBef>
                <a:spcPts val="0"/>
              </a:spcBef>
              <a:spcAft>
                <a:spcPts val="300"/>
              </a:spcAft>
              <a:buClr>
                <a:srgbClr val="000000"/>
              </a:buClr>
              <a:buSzPts val="1500"/>
              <a:buFont typeface="Arial"/>
              <a:buNone/>
            </a:pPr>
            <a:r>
              <a:rPr lang="en-US" sz="1800" dirty="0">
                <a:solidFill>
                  <a:schemeClr val="bg1"/>
                </a:solidFill>
              </a:rPr>
              <a:t>taking initiative</a:t>
            </a:r>
          </a:p>
          <a:p>
            <a:pPr marL="0" marR="0" lvl="0" indent="0" algn="ctr" rtl="0">
              <a:spcBef>
                <a:spcPts val="0"/>
              </a:spcBef>
              <a:spcAft>
                <a:spcPts val="300"/>
              </a:spcAft>
              <a:buClr>
                <a:srgbClr val="000000"/>
              </a:buClr>
              <a:buSzPts val="1500"/>
              <a:buFont typeface="Arial"/>
              <a:buNone/>
            </a:pPr>
            <a:r>
              <a:rPr lang="en-US" sz="1800" dirty="0">
                <a:solidFill>
                  <a:schemeClr val="bg1"/>
                </a:solidFill>
              </a:rPr>
              <a:t>no traditional career model for life</a:t>
            </a:r>
          </a:p>
        </p:txBody>
      </p:sp>
      <p:sp>
        <p:nvSpPr>
          <p:cNvPr id="8" name="TextBox 7">
            <a:extLst>
              <a:ext uri="{FF2B5EF4-FFF2-40B4-BE49-F238E27FC236}">
                <a16:creationId xmlns:a16="http://schemas.microsoft.com/office/drawing/2014/main" id="{1AC8D765-B2C3-B6A2-271C-153841E09102}"/>
              </a:ext>
            </a:extLst>
          </p:cNvPr>
          <p:cNvSpPr txBox="1"/>
          <p:nvPr/>
        </p:nvSpPr>
        <p:spPr>
          <a:xfrm>
            <a:off x="8256587" y="2048933"/>
            <a:ext cx="3384551" cy="4809067"/>
          </a:xfrm>
          <a:prstGeom prst="round2SameRect">
            <a:avLst/>
          </a:prstGeom>
          <a:solidFill>
            <a:schemeClr val="accent5"/>
          </a:solidFill>
        </p:spPr>
        <p:txBody>
          <a:bodyPr wrap="square" lIns="108000" tIns="108000" rIns="108000" bIns="108000" rtlCol="0" anchor="t">
            <a:noAutofit/>
          </a:bodyPr>
          <a:lstStyle/>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r>
              <a:rPr lang="en-US" sz="1800" b="1" dirty="0">
                <a:solidFill>
                  <a:schemeClr val="bg1"/>
                </a:solidFill>
                <a:latin typeface="Aino" panose="02000603040504020204" pitchFamily="2" charset="77"/>
              </a:rPr>
              <a:t>citizens </a:t>
            </a:r>
            <a:endParaRPr lang="en-US" sz="1800" b="1" i="0" u="none" strike="noStrike" cap="none" dirty="0">
              <a:solidFill>
                <a:schemeClr val="bg1"/>
              </a:solidFill>
              <a:latin typeface="Aino" panose="02000603040504020204" pitchFamily="2" charset="77"/>
              <a:ea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b="0" i="0" u="none" strike="noStrike" kern="1200" cap="none" spc="0" normalizeH="0" baseline="0" noProof="0" dirty="0">
              <a:ln>
                <a:noFill/>
              </a:ln>
              <a:solidFill>
                <a:schemeClr val="bg1"/>
              </a:solidFill>
              <a:effectLst/>
              <a:uLnTx/>
              <a:uFillTx/>
              <a:latin typeface="Aino" panose="02000603040504020204"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b="0" i="0" u="none" strike="noStrike" kern="1200" cap="none" spc="0" normalizeH="0" baseline="0" noProof="0" dirty="0">
              <a:ln>
                <a:noFill/>
              </a:ln>
              <a:solidFill>
                <a:schemeClr val="bg1"/>
              </a:solidFill>
              <a:effectLst/>
              <a:uLnTx/>
              <a:uFillTx/>
              <a:latin typeface="Aino" panose="02000603040504020204" pitchFamily="2" charset="77"/>
            </a:endParaRPr>
          </a:p>
          <a:p>
            <a:pPr marL="0" marR="0" lvl="0" indent="0" algn="ctr" rtl="0">
              <a:spcBef>
                <a:spcPts val="0"/>
              </a:spcBef>
              <a:spcAft>
                <a:spcPts val="300"/>
              </a:spcAft>
              <a:buClr>
                <a:srgbClr val="000000"/>
              </a:buClr>
              <a:buSzPts val="1500"/>
              <a:buFont typeface="Arial"/>
              <a:buNone/>
            </a:pPr>
            <a:r>
              <a:rPr lang="en-US" sz="1800" dirty="0">
                <a:solidFill>
                  <a:schemeClr val="bg1"/>
                </a:solidFill>
                <a:latin typeface="Aino" panose="02000603040504020204" pitchFamily="2" charset="77"/>
              </a:rPr>
              <a:t>show</a:t>
            </a:r>
            <a:r>
              <a:rPr lang="et-EE" sz="1800" dirty="0" err="1">
                <a:solidFill>
                  <a:schemeClr val="bg1"/>
                </a:solidFill>
                <a:latin typeface="Aino" panose="02000603040504020204" pitchFamily="2" charset="77"/>
              </a:rPr>
              <a:t>ing</a:t>
            </a:r>
            <a:r>
              <a:rPr lang="en-US" sz="1800" dirty="0">
                <a:solidFill>
                  <a:schemeClr val="bg1"/>
                </a:solidFill>
                <a:latin typeface="Aino" panose="02000603040504020204" pitchFamily="2" charset="77"/>
              </a:rPr>
              <a:t> the </a:t>
            </a:r>
            <a:r>
              <a:rPr lang="et-EE" sz="1800" dirty="0" err="1">
                <a:solidFill>
                  <a:schemeClr val="bg1"/>
                </a:solidFill>
                <a:latin typeface="Aino" panose="02000603040504020204" pitchFamily="2" charset="77"/>
              </a:rPr>
              <a:t>benefits</a:t>
            </a:r>
            <a:endParaRPr lang="en-US" sz="1800" b="0" i="0" u="none" strike="noStrike" cap="none" dirty="0">
              <a:solidFill>
                <a:schemeClr val="bg1"/>
              </a:solidFill>
              <a:latin typeface="Aino" panose="02000603040504020204" pitchFamily="2" charset="77"/>
              <a:ea typeface="Arial"/>
              <a:cs typeface="Arial"/>
              <a:sym typeface="Arial"/>
            </a:endParaRPr>
          </a:p>
          <a:p>
            <a:pPr marL="0" marR="0" lvl="0" indent="0" algn="ctr" rtl="0">
              <a:spcBef>
                <a:spcPts val="0"/>
              </a:spcBef>
              <a:spcAft>
                <a:spcPts val="300"/>
              </a:spcAft>
              <a:buClr>
                <a:srgbClr val="000000"/>
              </a:buClr>
              <a:buSzPts val="1500"/>
              <a:buFont typeface="Arial"/>
              <a:buNone/>
            </a:pPr>
            <a:r>
              <a:rPr lang="en-US" sz="1800" dirty="0">
                <a:solidFill>
                  <a:schemeClr val="bg1"/>
                </a:solidFill>
                <a:latin typeface="Aino" panose="02000603040504020204" pitchFamily="2" charset="77"/>
              </a:rPr>
              <a:t>raising awareness</a:t>
            </a:r>
          </a:p>
          <a:p>
            <a:pPr marL="0" marR="0" lvl="0" indent="0" algn="ctr" rtl="0">
              <a:spcBef>
                <a:spcPts val="0"/>
              </a:spcBef>
              <a:spcAft>
                <a:spcPts val="300"/>
              </a:spcAft>
              <a:buClr>
                <a:srgbClr val="000000"/>
              </a:buClr>
              <a:buSzPts val="1500"/>
              <a:buFont typeface="Arial"/>
              <a:buNone/>
            </a:pPr>
            <a:r>
              <a:rPr lang="en-US" sz="1800" dirty="0" err="1">
                <a:solidFill>
                  <a:schemeClr val="bg1"/>
                </a:solidFill>
                <a:latin typeface="Aino" panose="02000603040504020204" pitchFamily="2" charset="77"/>
              </a:rPr>
              <a:t>enabl</a:t>
            </a:r>
            <a:r>
              <a:rPr lang="et-EE" sz="1800" dirty="0" err="1">
                <a:solidFill>
                  <a:schemeClr val="bg1"/>
                </a:solidFill>
                <a:latin typeface="Aino" panose="02000603040504020204" pitchFamily="2" charset="77"/>
              </a:rPr>
              <a:t>ing</a:t>
            </a:r>
            <a:r>
              <a:rPr lang="en-US" sz="1800" dirty="0">
                <a:solidFill>
                  <a:schemeClr val="bg1"/>
                </a:solidFill>
                <a:latin typeface="Aino" panose="02000603040504020204" pitchFamily="2" charset="77"/>
              </a:rPr>
              <a:t> opt-in</a:t>
            </a:r>
            <a:endParaRPr lang="en-US" sz="1800" b="0" i="0" u="none" strike="noStrike" cap="none" dirty="0">
              <a:solidFill>
                <a:schemeClr val="bg1"/>
              </a:solidFill>
              <a:latin typeface="Aino" panose="02000603040504020204" pitchFamily="2" charset="77"/>
              <a:ea typeface="Arial"/>
              <a:cs typeface="Arial"/>
              <a:sym typeface="Arial"/>
            </a:endParaRPr>
          </a:p>
        </p:txBody>
      </p:sp>
      <p:sp>
        <p:nvSpPr>
          <p:cNvPr id="6" name="TextBox 5">
            <a:extLst>
              <a:ext uri="{FF2B5EF4-FFF2-40B4-BE49-F238E27FC236}">
                <a16:creationId xmlns:a16="http://schemas.microsoft.com/office/drawing/2014/main" id="{D62399BF-2CAF-1E1E-CF45-95859DBDDC28}"/>
              </a:ext>
            </a:extLst>
          </p:cNvPr>
          <p:cNvSpPr txBox="1"/>
          <p:nvPr/>
        </p:nvSpPr>
        <p:spPr>
          <a:xfrm>
            <a:off x="563642" y="2048933"/>
            <a:ext cx="3384551" cy="4809067"/>
          </a:xfrm>
          <a:prstGeom prst="round2SameRect">
            <a:avLst/>
          </a:prstGeom>
          <a:solidFill>
            <a:schemeClr val="accent5"/>
          </a:solidFill>
        </p:spPr>
        <p:txBody>
          <a:bodyPr wrap="square" lIns="108000" tIns="108000" rIns="108000" bIns="108000" rtlCol="0" anchor="t">
            <a:noAutofit/>
          </a:bodyPr>
          <a:lstStyle/>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endParaRPr lang="en-GB" b="1" dirty="0">
              <a:solidFill>
                <a:schemeClr val="bg1"/>
              </a:solidFill>
              <a:latin typeface="Aino" panose="02000603040504020204" pitchFamily="2" charset="77"/>
            </a:endParaRPr>
          </a:p>
          <a:p>
            <a:pPr lvl="0" indent="0" algn="ctr" rtl="0">
              <a:lnSpc>
                <a:spcPct val="90000"/>
              </a:lnSpc>
              <a:spcAft>
                <a:spcPts val="0"/>
              </a:spcAft>
              <a:buNone/>
            </a:pPr>
            <a:r>
              <a:rPr lang="en-GB" b="1" dirty="0">
                <a:solidFill>
                  <a:schemeClr val="bg1"/>
                </a:solidFill>
                <a:latin typeface="Aino" panose="02000603040504020204" pitchFamily="2" charset="77"/>
              </a:rPr>
              <a:t>political readiness </a:t>
            </a:r>
            <a:endParaRPr lang="en-GB" b="1" i="0" u="none" strike="noStrike" cap="none" dirty="0">
              <a:solidFill>
                <a:schemeClr val="bg1"/>
              </a:solidFill>
              <a:latin typeface="Aino" panose="02000603040504020204" pitchFamily="2" charset="77"/>
              <a:ea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t-EE" b="1" dirty="0">
              <a:solidFill>
                <a:schemeClr val="bg1"/>
              </a:solidFill>
              <a:latin typeface="Aino" panose="02000603040504020204"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t-EE" b="1" dirty="0">
              <a:solidFill>
                <a:schemeClr val="bg1"/>
              </a:solidFill>
              <a:latin typeface="Aino" panose="02000603040504020204"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t-EE" dirty="0" err="1">
                <a:solidFill>
                  <a:schemeClr val="bg1"/>
                </a:solidFill>
                <a:latin typeface="Aino" panose="02000603040504020204" pitchFamily="2" charset="77"/>
              </a:rPr>
              <a:t>citizen-centric</a:t>
            </a:r>
            <a:endParaRPr lang="et-EE" dirty="0">
              <a:solidFill>
                <a:schemeClr val="bg1"/>
              </a:solidFill>
              <a:latin typeface="Aino" panose="02000603040504020204"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Aino" panose="02000603040504020204" pitchFamily="2" charset="77"/>
                <a:sym typeface="Arial"/>
              </a:rPr>
              <a:t>fostering cross-sectoral collaboration</a:t>
            </a:r>
            <a:endParaRPr lang="et-EE" dirty="0">
              <a:solidFill>
                <a:schemeClr val="bg1"/>
              </a:solidFill>
              <a:latin typeface="Aino" panose="02000603040504020204" pitchFamily="2" charset="77"/>
              <a:sym typeface="Arial"/>
            </a:endParaRPr>
          </a:p>
        </p:txBody>
      </p:sp>
      <p:sp>
        <p:nvSpPr>
          <p:cNvPr id="7" name="Title 6">
            <a:extLst>
              <a:ext uri="{FF2B5EF4-FFF2-40B4-BE49-F238E27FC236}">
                <a16:creationId xmlns:a16="http://schemas.microsoft.com/office/drawing/2014/main" id="{E89C6990-E9B7-5182-C35D-094D51E94D04}"/>
              </a:ext>
            </a:extLst>
          </p:cNvPr>
          <p:cNvSpPr>
            <a:spLocks noGrp="1"/>
          </p:cNvSpPr>
          <p:nvPr>
            <p:ph type="title"/>
          </p:nvPr>
        </p:nvSpPr>
        <p:spPr/>
        <p:txBody>
          <a:bodyPr/>
          <a:lstStyle/>
          <a:p>
            <a:r>
              <a:rPr lang="en-US" dirty="0"/>
              <a:t>digital-minded leadership</a:t>
            </a:r>
            <a:endParaRPr lang="en-US" dirty="0">
              <a:solidFill>
                <a:schemeClr val="tx2"/>
              </a:solidFill>
            </a:endParaRPr>
          </a:p>
        </p:txBody>
      </p:sp>
      <p:pic>
        <p:nvPicPr>
          <p:cNvPr id="2" name="Graphic 1">
            <a:extLst>
              <a:ext uri="{FF2B5EF4-FFF2-40B4-BE49-F238E27FC236}">
                <a16:creationId xmlns:a16="http://schemas.microsoft.com/office/drawing/2014/main" id="{86E7C631-BCDD-6BC6-1984-7B2A43E297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1616" y="2321961"/>
            <a:ext cx="1080000" cy="1080000"/>
          </a:xfrm>
          <a:prstGeom prst="rect">
            <a:avLst/>
          </a:prstGeom>
        </p:spPr>
      </p:pic>
      <p:pic>
        <p:nvPicPr>
          <p:cNvPr id="3" name="Graphic 2">
            <a:extLst>
              <a:ext uri="{FF2B5EF4-FFF2-40B4-BE49-F238E27FC236}">
                <a16:creationId xmlns:a16="http://schemas.microsoft.com/office/drawing/2014/main" id="{276B367E-10D4-8C05-145B-01376393B3E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92000" y="2321961"/>
            <a:ext cx="1080000" cy="1080000"/>
          </a:xfrm>
          <a:prstGeom prst="rect">
            <a:avLst/>
          </a:prstGeom>
        </p:spPr>
      </p:pic>
      <p:pic>
        <p:nvPicPr>
          <p:cNvPr id="4" name="Graphic 3">
            <a:extLst>
              <a:ext uri="{FF2B5EF4-FFF2-40B4-BE49-F238E27FC236}">
                <a16:creationId xmlns:a16="http://schemas.microsoft.com/office/drawing/2014/main" id="{ADDB6C90-4D08-38EC-411C-0FAD269E24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44862" y="2312488"/>
            <a:ext cx="1080000" cy="1080000"/>
          </a:xfrm>
          <a:prstGeom prst="rect">
            <a:avLst/>
          </a:prstGeom>
        </p:spPr>
      </p:pic>
    </p:spTree>
    <p:extLst>
      <p:ext uri="{BB962C8B-B14F-4D97-AF65-F5344CB8AC3E}">
        <p14:creationId xmlns:p14="http://schemas.microsoft.com/office/powerpoint/2010/main" val="362299711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1"/>
          </p:nvPr>
        </p:nvSpPr>
        <p:spPr/>
        <p:txBody>
          <a:bodyPr/>
          <a:lstStyle/>
          <a:p>
            <a:pPr marL="285750" indent="-285750">
              <a:buClr>
                <a:schemeClr val="bg1"/>
              </a:buClr>
              <a:buFont typeface="System Font Regular"/>
              <a:buChar char="+"/>
            </a:pPr>
            <a:endParaRPr lang="et-EE" dirty="0"/>
          </a:p>
          <a:p>
            <a:pPr marL="285750" indent="-285750">
              <a:buClr>
                <a:schemeClr val="bg1"/>
              </a:buClr>
              <a:buFont typeface="System Font Regular"/>
              <a:buChar char="+"/>
            </a:pPr>
            <a:endParaRPr lang="et-EE" dirty="0"/>
          </a:p>
          <a:p>
            <a:pPr marL="285750" indent="-285750">
              <a:buClr>
                <a:schemeClr val="bg1"/>
              </a:buClr>
              <a:buFont typeface="System Font Regular"/>
              <a:buChar char="+"/>
            </a:pPr>
            <a:r>
              <a:rPr lang="en-US" dirty="0"/>
              <a:t>risk of over-regulating</a:t>
            </a:r>
          </a:p>
          <a:p>
            <a:pPr marL="285750" indent="-285750">
              <a:buClr>
                <a:schemeClr val="bg1"/>
              </a:buClr>
              <a:buFont typeface="System Font Regular"/>
              <a:buChar char="+"/>
            </a:pPr>
            <a:r>
              <a:rPr lang="en-US" dirty="0"/>
              <a:t>existing or new law</a:t>
            </a:r>
          </a:p>
          <a:p>
            <a:pPr marL="285750" indent="-285750">
              <a:buClr>
                <a:schemeClr val="bg1"/>
              </a:buClr>
              <a:buFont typeface="System Font Regular"/>
              <a:buChar char="+"/>
            </a:pPr>
            <a:r>
              <a:rPr lang="et-EE" dirty="0" err="1"/>
              <a:t>data</a:t>
            </a:r>
            <a:r>
              <a:rPr lang="et-EE" dirty="0"/>
              <a:t> </a:t>
            </a:r>
            <a:r>
              <a:rPr lang="en-US" dirty="0"/>
              <a:t>ownership</a:t>
            </a:r>
            <a:r>
              <a:rPr lang="et-EE" dirty="0"/>
              <a:t> and </a:t>
            </a:r>
            <a:r>
              <a:rPr lang="et-EE" dirty="0" err="1"/>
              <a:t>protection</a:t>
            </a:r>
            <a:endParaRPr lang="en-US" dirty="0"/>
          </a:p>
          <a:p>
            <a:pPr marL="285750" indent="-285750">
              <a:buClr>
                <a:schemeClr val="bg1"/>
              </a:buClr>
              <a:buFont typeface="System Font Regular"/>
              <a:buChar char="+"/>
            </a:pPr>
            <a:r>
              <a:rPr lang="en-US" dirty="0"/>
              <a:t>electronic identification as prerequisite </a:t>
            </a:r>
          </a:p>
          <a:p>
            <a:pPr marL="285750" indent="-285750">
              <a:buClr>
                <a:schemeClr val="bg1"/>
              </a:buClr>
              <a:buFont typeface="System Font Regular"/>
              <a:buChar char="+"/>
            </a:pPr>
            <a:r>
              <a:rPr lang="en-US" dirty="0"/>
              <a:t>connectivity</a:t>
            </a:r>
          </a:p>
          <a:p>
            <a:pPr marL="285750" indent="-285750">
              <a:buClr>
                <a:schemeClr val="bg1"/>
              </a:buClr>
              <a:buFont typeface="System Font Regular"/>
              <a:buChar char="+"/>
            </a:pPr>
            <a:r>
              <a:rPr lang="en-US" dirty="0"/>
              <a:t>technology as a tool</a:t>
            </a:r>
          </a:p>
        </p:txBody>
      </p:sp>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p:txBody>
          <a:bodyPr/>
          <a:lstStyle/>
          <a:p>
            <a:r>
              <a:rPr lang="en-US" dirty="0"/>
              <a:t>legislation principles</a:t>
            </a:r>
          </a:p>
        </p:txBody>
      </p:sp>
      <p:sp>
        <p:nvSpPr>
          <p:cNvPr id="19" name="TextBox 18">
            <a:extLst>
              <a:ext uri="{FF2B5EF4-FFF2-40B4-BE49-F238E27FC236}">
                <a16:creationId xmlns:a16="http://schemas.microsoft.com/office/drawing/2014/main" id="{EA65E274-CF14-A91F-F59D-79B3AA9D3FB2}"/>
              </a:ext>
            </a:extLst>
          </p:cNvPr>
          <p:cNvSpPr txBox="1"/>
          <p:nvPr/>
        </p:nvSpPr>
        <p:spPr>
          <a:xfrm rot="16200000">
            <a:off x="8299957" y="-1654680"/>
            <a:ext cx="1688087" cy="6095998"/>
          </a:xfrm>
          <a:prstGeom prst="round2SameRect">
            <a:avLst/>
          </a:prstGeom>
          <a:solidFill>
            <a:schemeClr val="accent6"/>
          </a:solidFill>
        </p:spPr>
        <p:txBody>
          <a:bodyPr vert="vert" wrap="square" lIns="108000" tIns="108000" rIns="108000" bIns="108000" rtlCol="0" anchor="t">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t-EE" sz="3000" u="none" strike="noStrike" kern="1200" cap="none" spc="0" normalizeH="0" baseline="0" noProof="0" dirty="0">
              <a:ln>
                <a:noFill/>
              </a:ln>
              <a:solidFill>
                <a:schemeClr val="bg1"/>
              </a:solidFill>
              <a:effectLst/>
              <a:uLnTx/>
              <a:uFillTx/>
              <a:latin typeface="Aino" panose="02000603040504020204" pitchFamily="2" charset="77"/>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t-EE" sz="3000" u="none" strike="noStrike" kern="1200" cap="none" spc="0" normalizeH="0" baseline="0" noProof="0" dirty="0" err="1">
                <a:ln>
                  <a:noFill/>
                </a:ln>
                <a:solidFill>
                  <a:schemeClr val="bg1"/>
                </a:solidFill>
                <a:effectLst/>
                <a:uLnTx/>
                <a:uFillTx/>
                <a:latin typeface="Aino" panose="02000603040504020204" pitchFamily="2" charset="77"/>
              </a:rPr>
              <a:t>identification</a:t>
            </a:r>
            <a:r>
              <a:rPr kumimoji="0" lang="et-EE" sz="3000" u="none" strike="noStrike" kern="1200" cap="none" spc="0" normalizeH="0" baseline="0" noProof="0" dirty="0">
                <a:ln>
                  <a:noFill/>
                </a:ln>
                <a:solidFill>
                  <a:schemeClr val="bg1"/>
                </a:solidFill>
                <a:effectLst/>
                <a:uLnTx/>
                <a:uFillTx/>
                <a:latin typeface="Aino" panose="02000603040504020204" pitchFamily="2" charset="77"/>
              </a:rPr>
              <a:t> </a:t>
            </a:r>
            <a:r>
              <a:rPr kumimoji="0" lang="et-EE" sz="3000" u="none" strike="noStrike" kern="1200" cap="none" spc="0" normalizeH="0" baseline="0" noProof="0" dirty="0" err="1">
                <a:ln>
                  <a:noFill/>
                </a:ln>
                <a:solidFill>
                  <a:schemeClr val="bg1"/>
                </a:solidFill>
                <a:effectLst/>
                <a:uLnTx/>
                <a:uFillTx/>
                <a:latin typeface="Aino" panose="02000603040504020204" pitchFamily="2" charset="77"/>
              </a:rPr>
              <a:t>laws</a:t>
            </a:r>
            <a:endParaRPr kumimoji="0" lang="et-EE" sz="3000" u="none" strike="noStrike" kern="1200" cap="none" spc="0" normalizeH="0" baseline="0" noProof="0" dirty="0">
              <a:ln>
                <a:noFill/>
              </a:ln>
              <a:solidFill>
                <a:schemeClr val="bg1"/>
              </a:solidFill>
              <a:effectLst/>
              <a:uLnTx/>
              <a:uFillTx/>
              <a:latin typeface="Aino" panose="02000603040504020204" pitchFamily="2" charset="77"/>
              <a:ea typeface="Arial"/>
              <a:cs typeface="Arial"/>
              <a:sym typeface="Arial"/>
            </a:endParaRPr>
          </a:p>
        </p:txBody>
      </p:sp>
      <p:sp>
        <p:nvSpPr>
          <p:cNvPr id="2" name="TextBox 1">
            <a:extLst>
              <a:ext uri="{FF2B5EF4-FFF2-40B4-BE49-F238E27FC236}">
                <a16:creationId xmlns:a16="http://schemas.microsoft.com/office/drawing/2014/main" id="{9261D224-2894-0CD3-C579-47D0FF962E42}"/>
              </a:ext>
            </a:extLst>
          </p:cNvPr>
          <p:cNvSpPr txBox="1"/>
          <p:nvPr/>
        </p:nvSpPr>
        <p:spPr>
          <a:xfrm rot="16200000">
            <a:off x="8273645" y="249309"/>
            <a:ext cx="1688089" cy="6095998"/>
          </a:xfrm>
          <a:prstGeom prst="round2SameRect">
            <a:avLst/>
          </a:prstGeom>
          <a:solidFill>
            <a:schemeClr val="accent6"/>
          </a:solidFill>
        </p:spPr>
        <p:txBody>
          <a:bodyPr vert="vert" wrap="square" lIns="108000" tIns="108000" rIns="108000" bIns="108000" rtlCol="0" anchor="t">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t-EE" sz="3000" u="none" strike="noStrike" kern="1200" cap="none" spc="0" normalizeH="0" baseline="0" noProof="0" dirty="0">
              <a:ln>
                <a:noFill/>
              </a:ln>
              <a:solidFill>
                <a:schemeClr val="bg1"/>
              </a:solidFill>
              <a:effectLst/>
              <a:uLnTx/>
              <a:uFillTx/>
              <a:latin typeface="Aino" panose="02000603040504020204" pitchFamily="2" charset="77"/>
            </a:endParaRPr>
          </a:p>
          <a:p>
            <a:pPr marL="139700" lvl="0" algn="ctr" rtl="0">
              <a:lnSpc>
                <a:spcPct val="100000"/>
              </a:lnSpc>
              <a:spcBef>
                <a:spcPts val="0"/>
              </a:spcBef>
              <a:spcAft>
                <a:spcPts val="0"/>
              </a:spcAft>
              <a:buSzPts val="1400"/>
            </a:pPr>
            <a:r>
              <a:rPr lang="en-US" sz="3000" dirty="0">
                <a:solidFill>
                  <a:schemeClr val="bg1"/>
                </a:solidFill>
                <a:latin typeface="Aino" panose="02000603040504020204" pitchFamily="2" charset="77"/>
                <a:ea typeface="Arial"/>
                <a:cs typeface="Arial"/>
                <a:sym typeface="Arial"/>
              </a:rPr>
              <a:t>information </a:t>
            </a:r>
            <a:r>
              <a:rPr lang="et-EE" sz="3000" dirty="0">
                <a:solidFill>
                  <a:schemeClr val="bg1"/>
                </a:solidFill>
                <a:latin typeface="Aino" panose="02000603040504020204" pitchFamily="2" charset="77"/>
                <a:ea typeface="Arial"/>
                <a:cs typeface="Arial"/>
                <a:sym typeface="Arial"/>
              </a:rPr>
              <a:t>s</a:t>
            </a:r>
            <a:r>
              <a:rPr lang="en-US" sz="3000" dirty="0" err="1">
                <a:solidFill>
                  <a:schemeClr val="bg1"/>
                </a:solidFill>
                <a:latin typeface="Aino" panose="02000603040504020204" pitchFamily="2" charset="77"/>
                <a:ea typeface="Arial"/>
                <a:cs typeface="Arial"/>
                <a:sym typeface="Arial"/>
              </a:rPr>
              <a:t>ociety</a:t>
            </a:r>
            <a:endParaRPr lang="en-US" sz="3000" dirty="0">
              <a:solidFill>
                <a:schemeClr val="bg1"/>
              </a:solidFill>
              <a:latin typeface="Aino" panose="02000603040504020204" pitchFamily="2" charset="77"/>
              <a:ea typeface="Arial"/>
              <a:cs typeface="Arial"/>
              <a:sym typeface="Arial"/>
            </a:endParaRPr>
          </a:p>
        </p:txBody>
      </p:sp>
      <p:sp>
        <p:nvSpPr>
          <p:cNvPr id="3" name="TextBox 2">
            <a:extLst>
              <a:ext uri="{FF2B5EF4-FFF2-40B4-BE49-F238E27FC236}">
                <a16:creationId xmlns:a16="http://schemas.microsoft.com/office/drawing/2014/main" id="{253E1F48-7AAE-B730-726C-84D36F7DBD2E}"/>
              </a:ext>
            </a:extLst>
          </p:cNvPr>
          <p:cNvSpPr txBox="1"/>
          <p:nvPr/>
        </p:nvSpPr>
        <p:spPr>
          <a:xfrm rot="16200000">
            <a:off x="8273645" y="2200782"/>
            <a:ext cx="1688088" cy="6095998"/>
          </a:xfrm>
          <a:prstGeom prst="round2SameRect">
            <a:avLst/>
          </a:prstGeom>
          <a:solidFill>
            <a:schemeClr val="accent6"/>
          </a:solidFill>
        </p:spPr>
        <p:txBody>
          <a:bodyPr vert="vert" wrap="square" lIns="108000" tIns="108000" rIns="108000" bIns="108000" rtlCol="0" anchor="t">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t-EE" sz="3000" u="none" strike="noStrike" kern="1200" cap="none" spc="0" normalizeH="0" baseline="0" noProof="0" dirty="0">
              <a:ln>
                <a:noFill/>
              </a:ln>
              <a:solidFill>
                <a:schemeClr val="bg1"/>
              </a:solidFill>
              <a:effectLst/>
              <a:uLnTx/>
              <a:uFillTx/>
              <a:latin typeface="Aino" panose="02000603040504020204" pitchFamily="2" charset="77"/>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t-EE" sz="2800" b="0" i="0" u="none" strike="noStrike" kern="1200" cap="none" spc="0" normalizeH="0" baseline="0" noProof="0" dirty="0" err="1">
                <a:ln>
                  <a:noFill/>
                </a:ln>
                <a:solidFill>
                  <a:schemeClr val="bg1"/>
                </a:solidFill>
                <a:effectLst/>
                <a:uLnTx/>
                <a:uFillTx/>
                <a:latin typeface="Aino" panose="02000603040504020204" pitchFamily="2" charset="77"/>
              </a:rPr>
              <a:t>supportive</a:t>
            </a:r>
            <a:r>
              <a:rPr kumimoji="0" lang="et-EE" sz="2800" b="0" i="0" u="none" strike="noStrike" kern="1200" cap="none" spc="0" normalizeH="0" baseline="0" noProof="0" dirty="0">
                <a:ln>
                  <a:noFill/>
                </a:ln>
                <a:solidFill>
                  <a:schemeClr val="bg1"/>
                </a:solidFill>
                <a:effectLst/>
                <a:uLnTx/>
                <a:uFillTx/>
                <a:latin typeface="Aino" panose="02000603040504020204" pitchFamily="2" charset="77"/>
              </a:rPr>
              <a:t> </a:t>
            </a:r>
            <a:r>
              <a:rPr kumimoji="0" lang="et-EE" sz="2800" b="0" i="0" u="none" strike="noStrike" kern="1200" cap="none" spc="0" normalizeH="0" baseline="0" noProof="0" dirty="0" err="1">
                <a:ln>
                  <a:noFill/>
                </a:ln>
                <a:solidFill>
                  <a:schemeClr val="bg1"/>
                </a:solidFill>
                <a:effectLst/>
                <a:uLnTx/>
                <a:uFillTx/>
                <a:latin typeface="Aino" panose="02000603040504020204" pitchFamily="2" charset="77"/>
              </a:rPr>
              <a:t>regulation</a:t>
            </a:r>
            <a:endParaRPr kumimoji="0" lang="et-EE" sz="2800" b="0" i="0" u="none" strike="noStrike" kern="1200" cap="none" spc="0" normalizeH="0" baseline="0" noProof="0" dirty="0">
              <a:ln>
                <a:noFill/>
              </a:ln>
              <a:solidFill>
                <a:schemeClr val="bg1"/>
              </a:solidFill>
              <a:effectLst/>
              <a:uLnTx/>
              <a:uFillTx/>
              <a:latin typeface="Aino" panose="02000603040504020204" pitchFamily="2" charset="77"/>
              <a:ea typeface="Arial"/>
              <a:cs typeface="Arial"/>
              <a:sym typeface="Arial"/>
            </a:endParaRPr>
          </a:p>
        </p:txBody>
      </p:sp>
    </p:spTree>
    <p:extLst>
      <p:ext uri="{BB962C8B-B14F-4D97-AF65-F5344CB8AC3E}">
        <p14:creationId xmlns:p14="http://schemas.microsoft.com/office/powerpoint/2010/main" val="50755764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17096A3-5625-576C-AE9C-6BD76FC5150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67BCCA-9AA0-C228-E36C-548B1E830AED}"/>
              </a:ext>
            </a:extLst>
          </p:cNvPr>
          <p:cNvSpPr txBox="1"/>
          <p:nvPr/>
        </p:nvSpPr>
        <p:spPr>
          <a:xfrm>
            <a:off x="8028357" y="1771736"/>
            <a:ext cx="3600000" cy="3811585"/>
          </a:xfrm>
          <a:prstGeom prst="round2SameRect">
            <a:avLst/>
          </a:prstGeom>
          <a:solidFill>
            <a:schemeClr val="accent5"/>
          </a:solidFill>
        </p:spPr>
        <p:txBody>
          <a:bodyPr wrap="square" lIns="108000" tIns="108000" rIns="108000" bIns="108000" rtlCol="0" anchor="t">
            <a:no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t-EE" sz="18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800" b="0" i="0" u="none" strike="noStrike" kern="1200" cap="none" spc="0" normalizeH="0" baseline="0" noProof="0" dirty="0">
                <a:ln>
                  <a:noFill/>
                </a:ln>
                <a:solidFill>
                  <a:srgbClr val="FFFFFF"/>
                </a:solidFill>
                <a:effectLst/>
                <a:uLnTx/>
                <a:uFillTx/>
                <a:latin typeface="Aino"/>
                <a:ea typeface="+mn-ea"/>
                <a:cs typeface="+mn-cs"/>
              </a:rPr>
              <a:t> of Finance</a:t>
            </a:r>
          </a:p>
        </p:txBody>
      </p:sp>
      <p:sp>
        <p:nvSpPr>
          <p:cNvPr id="7" name="TextBox 6">
            <a:extLst>
              <a:ext uri="{FF2B5EF4-FFF2-40B4-BE49-F238E27FC236}">
                <a16:creationId xmlns:a16="http://schemas.microsoft.com/office/drawing/2014/main" id="{D1C02F50-1EA2-B25F-ECA3-4ABEB1DBF73B}"/>
              </a:ext>
            </a:extLst>
          </p:cNvPr>
          <p:cNvSpPr txBox="1"/>
          <p:nvPr/>
        </p:nvSpPr>
        <p:spPr>
          <a:xfrm>
            <a:off x="550863" y="1771733"/>
            <a:ext cx="7332357" cy="3811588"/>
          </a:xfrm>
          <a:prstGeom prst="round2SameRect">
            <a:avLst/>
          </a:prstGeom>
          <a:solidFill>
            <a:schemeClr val="accent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800" i="0" u="none" strike="noStrike" kern="1200" cap="none" spc="0" normalizeH="0" baseline="0" dirty="0">
                <a:ln>
                  <a:noFill/>
                </a:ln>
                <a:solidFill>
                  <a:schemeClr val="bg1"/>
                </a:solidFill>
                <a:effectLst/>
                <a:uLnTx/>
                <a:uFillTx/>
                <a:latin typeface="Aino"/>
                <a:ea typeface="+mn-ea"/>
                <a:cs typeface="+mn-cs"/>
              </a:rPr>
              <a:t>Ministry of </a:t>
            </a:r>
            <a:r>
              <a:rPr kumimoji="0" lang="et-EE" sz="1800" i="0" u="none" strike="noStrike" kern="1200" cap="none" spc="0" normalizeH="0" baseline="0" dirty="0" err="1">
                <a:ln>
                  <a:noFill/>
                </a:ln>
                <a:solidFill>
                  <a:schemeClr val="bg1"/>
                </a:solidFill>
                <a:effectLst/>
                <a:uLnTx/>
                <a:uFillTx/>
                <a:latin typeface="Aino"/>
                <a:ea typeface="+mn-ea"/>
                <a:cs typeface="+mn-cs"/>
              </a:rPr>
              <a:t>Justice</a:t>
            </a:r>
            <a:r>
              <a:rPr kumimoji="0" lang="et-EE" sz="1800" i="0" u="none" strike="noStrike" kern="1200" cap="none" spc="0" normalizeH="0" baseline="0" dirty="0">
                <a:ln>
                  <a:noFill/>
                </a:ln>
                <a:solidFill>
                  <a:schemeClr val="bg1"/>
                </a:solidFill>
                <a:effectLst/>
                <a:uLnTx/>
                <a:uFillTx/>
                <a:latin typeface="Aino"/>
                <a:ea typeface="+mn-ea"/>
                <a:cs typeface="+mn-cs"/>
              </a:rPr>
              <a:t> and Digital </a:t>
            </a:r>
            <a:r>
              <a:rPr kumimoji="0" lang="et-EE" sz="1800" i="0" u="none" strike="noStrike" kern="1200" cap="none" spc="0" normalizeH="0" baseline="0" dirty="0" err="1">
                <a:ln>
                  <a:noFill/>
                </a:ln>
                <a:solidFill>
                  <a:schemeClr val="bg1"/>
                </a:solidFill>
                <a:effectLst/>
                <a:uLnTx/>
                <a:uFillTx/>
                <a:latin typeface="Aino"/>
                <a:ea typeface="+mn-ea"/>
                <a:cs typeface="+mn-cs"/>
              </a:rPr>
              <a:t>Affairs</a:t>
            </a:r>
            <a:endParaRPr kumimoji="0" lang="et-EE" sz="1800" i="0" u="none" strike="noStrike" kern="1200" cap="none" spc="0" normalizeH="0" baseline="0" dirty="0">
              <a:ln>
                <a:noFill/>
              </a:ln>
              <a:solidFill>
                <a:schemeClr val="bg1"/>
              </a:solidFill>
              <a:effectLst/>
              <a:uLnTx/>
              <a:uFillTx/>
              <a:latin typeface="Aino"/>
              <a:ea typeface="+mn-ea"/>
              <a:cs typeface="+mn-cs"/>
            </a:endParaRPr>
          </a:p>
        </p:txBody>
      </p:sp>
      <p:sp>
        <p:nvSpPr>
          <p:cNvPr id="2" name="TextBox 1">
            <a:extLst>
              <a:ext uri="{FF2B5EF4-FFF2-40B4-BE49-F238E27FC236}">
                <a16:creationId xmlns:a16="http://schemas.microsoft.com/office/drawing/2014/main" id="{7DA2DEAF-72B7-EA97-78E1-F82760E4116A}"/>
              </a:ext>
            </a:extLst>
          </p:cNvPr>
          <p:cNvSpPr txBox="1"/>
          <p:nvPr/>
        </p:nvSpPr>
        <p:spPr>
          <a:xfrm>
            <a:off x="538083" y="2940343"/>
            <a:ext cx="3600000" cy="3811588"/>
          </a:xfrm>
          <a:prstGeom prst="round2SameRect">
            <a:avLst/>
          </a:prstGeom>
          <a:solidFill>
            <a:schemeClr val="accent6"/>
          </a:solidFill>
        </p:spPr>
        <p:txBody>
          <a:bodyPr wrap="square" lIns="108000" tIns="108000" rIns="108000" bIns="108000" rtlCol="0" anchor="t">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t-EE" sz="1800" b="1" i="0" u="none" strike="noStrike" kern="1200" cap="none" spc="0" normalizeH="0" baseline="0" noProof="0" dirty="0">
                <a:ln>
                  <a:noFill/>
                </a:ln>
                <a:solidFill>
                  <a:srgbClr val="FFFFFF"/>
                </a:solidFill>
                <a:effectLst/>
                <a:uLnTx/>
                <a:uFillTx/>
                <a:latin typeface="Aino"/>
                <a:ea typeface="+mn-ea"/>
                <a:cs typeface="+mn-cs"/>
              </a:rPr>
              <a:t>€1.2 B</a:t>
            </a:r>
          </a:p>
          <a:p>
            <a:pPr>
              <a:lnSpc>
                <a:spcPct val="90000"/>
              </a:lnSpc>
              <a:spcBef>
                <a:spcPts val="1000"/>
              </a:spcBef>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Digital Agenda 2030</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26" name="Title 1">
            <a:extLst>
              <a:ext uri="{FF2B5EF4-FFF2-40B4-BE49-F238E27FC236}">
                <a16:creationId xmlns:a16="http://schemas.microsoft.com/office/drawing/2014/main" id="{95583E66-C637-AE10-138B-FF857DED2A4E}"/>
              </a:ext>
            </a:extLst>
          </p:cNvPr>
          <p:cNvSpPr>
            <a:spLocks noGrp="1"/>
          </p:cNvSpPr>
          <p:nvPr>
            <p:ph type="title"/>
          </p:nvPr>
        </p:nvSpPr>
        <p:spPr/>
        <p:txBody>
          <a:bodyPr/>
          <a:lstStyle/>
          <a:p>
            <a:r>
              <a:rPr lang="en-US" dirty="0"/>
              <a:t>IT financing</a:t>
            </a:r>
          </a:p>
        </p:txBody>
      </p:sp>
      <p:sp>
        <p:nvSpPr>
          <p:cNvPr id="4" name="TextBox 3">
            <a:extLst>
              <a:ext uri="{FF2B5EF4-FFF2-40B4-BE49-F238E27FC236}">
                <a16:creationId xmlns:a16="http://schemas.microsoft.com/office/drawing/2014/main" id="{0EDD715D-D3A4-25E3-F5C0-2D30DE2023CA}"/>
              </a:ext>
            </a:extLst>
          </p:cNvPr>
          <p:cNvSpPr txBox="1"/>
          <p:nvPr/>
        </p:nvSpPr>
        <p:spPr>
          <a:xfrm>
            <a:off x="8028357" y="2940342"/>
            <a:ext cx="3600000" cy="3429001"/>
          </a:xfrm>
          <a:prstGeom prst="round2SameRect">
            <a:avLst/>
          </a:prstGeom>
          <a:solidFill>
            <a:schemeClr val="accent6"/>
          </a:solidFill>
        </p:spPr>
        <p:txBody>
          <a:bodyPr wrap="square" lIns="108000" tIns="108000" rIns="108000" bIns="108000" rtlCol="0" anchor="t">
            <a:noAutofit/>
          </a:bodyPr>
          <a:lstStyle/>
          <a:p>
            <a:pPr>
              <a:lnSpc>
                <a:spcPct val="90000"/>
              </a:lnSpc>
              <a:spcBef>
                <a:spcPts val="1000"/>
              </a:spcBef>
              <a:defRPr/>
            </a:pPr>
            <a:r>
              <a:rPr kumimoji="0" lang="et-EE" sz="1800" b="1" i="0" u="none" strike="noStrike" kern="1200" cap="none" spc="0" normalizeH="0" baseline="0" noProof="0" dirty="0">
                <a:ln>
                  <a:noFill/>
                </a:ln>
                <a:solidFill>
                  <a:srgbClr val="FFFFFF"/>
                </a:solidFill>
                <a:effectLst/>
                <a:uLnTx/>
                <a:uFillTx/>
                <a:latin typeface="Aino"/>
                <a:ea typeface="+mn-ea"/>
                <a:cs typeface="+mn-cs"/>
              </a:rPr>
              <a:t>€30 M (2022)</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t-EE" sz="1800" b="0" i="0" u="none" strike="noStrike" kern="1200" cap="none" spc="0" normalizeH="0" baseline="0" noProof="0" dirty="0" err="1">
                <a:ln>
                  <a:noFill/>
                </a:ln>
                <a:solidFill>
                  <a:srgbClr val="FFFFFF"/>
                </a:solidFill>
                <a:effectLst/>
                <a:uLnTx/>
                <a:uFillTx/>
                <a:latin typeface="Aino"/>
                <a:ea typeface="+mn-ea"/>
                <a:cs typeface="+mn-cs"/>
              </a:rPr>
              <a:t>additional</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state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budget</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endParaRPr kumimoji="0" lang="et-EE" sz="1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a:lnSpc>
                <a:spcPct val="90000"/>
              </a:lnSpc>
              <a:spcBef>
                <a:spcPts val="1000"/>
              </a:spcBef>
              <a:defRPr/>
            </a:pPr>
            <a:r>
              <a:rPr lang="et-EE" noProof="0" dirty="0">
                <a:solidFill>
                  <a:srgbClr val="FFFFFF"/>
                </a:solidFill>
                <a:latin typeface="Aino"/>
              </a:rPr>
              <a:t>e</a:t>
            </a:r>
            <a:r>
              <a:rPr kumimoji="0" lang="en-US" sz="1800" b="0" i="0" u="none" strike="noStrike" kern="1200" cap="none" spc="0" normalizeH="0" baseline="0" noProof="0" dirty="0" err="1">
                <a:ln>
                  <a:noFill/>
                </a:ln>
                <a:solidFill>
                  <a:srgbClr val="FFFFFF"/>
                </a:solidFill>
                <a:effectLst/>
                <a:uLnTx/>
                <a:uFillTx/>
                <a:latin typeface="Aino"/>
                <a:ea typeface="+mn-ea"/>
                <a:cs typeface="+mn-cs"/>
              </a:rPr>
              <a:t>xpert</a:t>
            </a:r>
            <a:r>
              <a:rPr kumimoji="0" lang="en-US" sz="1800" b="0" i="0" u="none" strike="noStrike" kern="1200" cap="none" spc="0" normalizeH="0" baseline="0" noProof="0" dirty="0">
                <a:ln>
                  <a:noFill/>
                </a:ln>
                <a:solidFill>
                  <a:srgbClr val="FFFFFF"/>
                </a:solidFill>
                <a:effectLst/>
                <a:uLnTx/>
                <a:uFillTx/>
                <a:latin typeface="Aino"/>
                <a:ea typeface="+mn-ea"/>
                <a:cs typeface="+mn-cs"/>
              </a:rPr>
              <a:t> evaluation for additional resources</a:t>
            </a:r>
          </a:p>
        </p:txBody>
      </p:sp>
      <p:sp>
        <p:nvSpPr>
          <p:cNvPr id="6" name="TextBox 5">
            <a:extLst>
              <a:ext uri="{FF2B5EF4-FFF2-40B4-BE49-F238E27FC236}">
                <a16:creationId xmlns:a16="http://schemas.microsoft.com/office/drawing/2014/main" id="{FAD8E422-11AE-C427-5302-3E320B37EAC7}"/>
              </a:ext>
            </a:extLst>
          </p:cNvPr>
          <p:cNvSpPr txBox="1"/>
          <p:nvPr/>
        </p:nvSpPr>
        <p:spPr>
          <a:xfrm>
            <a:off x="4283220" y="2940341"/>
            <a:ext cx="3600000" cy="3429001"/>
          </a:xfrm>
          <a:prstGeom prst="round2SameRect">
            <a:avLst/>
          </a:prstGeom>
          <a:solidFill>
            <a:schemeClr val="accent6"/>
          </a:solidFill>
        </p:spPr>
        <p:txBody>
          <a:bodyPr wrap="square" lIns="108000" tIns="108000" rIns="108000" bIns="108000" rtlCol="0" anchor="t">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t-EE" sz="1800" b="1" i="0" u="none" strike="noStrike" kern="1200" cap="none" spc="0" normalizeH="0" baseline="0" noProof="0" dirty="0">
                <a:ln>
                  <a:noFill/>
                </a:ln>
                <a:solidFill>
                  <a:srgbClr val="FFFFFF"/>
                </a:solidFill>
                <a:effectLst/>
                <a:uLnTx/>
                <a:uFillTx/>
                <a:latin typeface="Aino"/>
                <a:ea typeface="+mn-ea"/>
                <a:cs typeface="+mn-cs"/>
              </a:rPr>
              <a:t>222 M </a:t>
            </a:r>
            <a:r>
              <a:rPr kumimoji="0" lang="et-EE" sz="1800" b="0" i="0" u="none" strike="noStrike" kern="1200" cap="none" spc="0" normalizeH="0" baseline="0" noProof="0" dirty="0">
                <a:ln>
                  <a:noFill/>
                </a:ln>
                <a:solidFill>
                  <a:srgbClr val="FFFFFF"/>
                </a:solidFill>
                <a:effectLst/>
                <a:uLnTx/>
                <a:uFillTx/>
                <a:latin typeface="Aino"/>
                <a:ea typeface="+mn-ea"/>
                <a:cs typeface="+mn-cs"/>
              </a:rPr>
              <a:t>(SF 2021-27)</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t-EE" sz="1800" b="1" i="0" u="none" strike="noStrike" kern="1200" cap="none" spc="0" normalizeH="0" baseline="0" noProof="0" dirty="0">
                <a:ln>
                  <a:noFill/>
                </a:ln>
                <a:solidFill>
                  <a:srgbClr val="FFFFFF"/>
                </a:solidFill>
                <a:effectLst/>
                <a:uLnTx/>
                <a:uFillTx/>
                <a:latin typeface="Aino"/>
                <a:ea typeface="+mn-ea"/>
                <a:cs typeface="+mn-cs"/>
              </a:rPr>
              <a:t>72 M </a:t>
            </a:r>
            <a:r>
              <a:rPr kumimoji="0" lang="et-EE" sz="1800" b="0" i="0" u="none" strike="noStrike" kern="1200" cap="none" spc="0" normalizeH="0" baseline="0" noProof="0" dirty="0">
                <a:ln>
                  <a:noFill/>
                </a:ln>
                <a:solidFill>
                  <a:srgbClr val="FFFFFF"/>
                </a:solidFill>
                <a:effectLst/>
                <a:uLnTx/>
                <a:uFillTx/>
                <a:latin typeface="Aino"/>
                <a:ea typeface="+mn-ea"/>
                <a:cs typeface="+mn-cs"/>
              </a:rPr>
              <a:t>(RRF 2021-25)</a:t>
            </a:r>
          </a:p>
          <a:p>
            <a:pPr>
              <a:lnSpc>
                <a:spcPct val="90000"/>
              </a:lnSpc>
              <a:spcBef>
                <a:spcPts val="1000"/>
              </a:spcBef>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EU </a:t>
            </a:r>
            <a:r>
              <a:rPr kumimoji="0" lang="et-EE" sz="1800" b="0" i="0" u="none" strike="noStrike" kern="1200" cap="none" spc="0" normalizeH="0" baseline="0" noProof="0" dirty="0" err="1">
                <a:ln>
                  <a:noFill/>
                </a:ln>
                <a:solidFill>
                  <a:srgbClr val="FFFFFF"/>
                </a:solidFill>
                <a:effectLst/>
                <a:uLnTx/>
                <a:uFillTx/>
                <a:latin typeface="Aino"/>
                <a:ea typeface="+mn-ea"/>
                <a:cs typeface="+mn-cs"/>
              </a:rPr>
              <a:t>Funds</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p>
          <a:p>
            <a:pPr>
              <a:lnSpc>
                <a:spcPct val="90000"/>
              </a:lnSpc>
              <a:spcBef>
                <a:spcPts val="1000"/>
              </a:spcBef>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m</a:t>
            </a:r>
            <a:r>
              <a:rPr kumimoji="0" lang="en-US" sz="1800" b="0" i="0" u="none" strike="noStrike" kern="1200" cap="none" spc="0" normalizeH="0" baseline="0" noProof="0" dirty="0" err="1">
                <a:ln>
                  <a:noFill/>
                </a:ln>
                <a:solidFill>
                  <a:srgbClr val="FFFFFF"/>
                </a:solidFill>
                <a:effectLst/>
                <a:uLnTx/>
                <a:uFillTx/>
                <a:latin typeface="Aino"/>
                <a:ea typeface="+mn-ea"/>
                <a:cs typeface="+mn-cs"/>
              </a:rPr>
              <a:t>inistry</a:t>
            </a:r>
            <a:r>
              <a:rPr kumimoji="0" lang="en-US" sz="1800" b="0" i="0" u="none" strike="noStrike" kern="1200" cap="none" spc="0" normalizeH="0" baseline="0" noProof="0" dirty="0">
                <a:ln>
                  <a:noFill/>
                </a:ln>
                <a:solidFill>
                  <a:srgbClr val="FFFFFF"/>
                </a:solidFill>
                <a:effectLst/>
                <a:uLnTx/>
                <a:uFillTx/>
                <a:latin typeface="Aino"/>
                <a:ea typeface="+mn-ea"/>
                <a:cs typeface="+mn-cs"/>
              </a:rPr>
              <a:t> coordinates</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n-US" sz="1800" b="0" i="0" u="none" strike="noStrike" kern="1200" cap="none" spc="0" normalizeH="0" baseline="0" noProof="0" dirty="0">
                <a:ln>
                  <a:noFill/>
                </a:ln>
                <a:solidFill>
                  <a:srgbClr val="FFFFFF"/>
                </a:solidFill>
                <a:effectLst/>
                <a:uLnTx/>
                <a:uFillTx/>
                <a:latin typeface="Aino"/>
                <a:ea typeface="+mn-ea"/>
                <a:cs typeface="+mn-cs"/>
              </a:rPr>
              <a:t>division of budget across the state</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9" name="TextBox 8">
            <a:extLst>
              <a:ext uri="{FF2B5EF4-FFF2-40B4-BE49-F238E27FC236}">
                <a16:creationId xmlns:a16="http://schemas.microsoft.com/office/drawing/2014/main" id="{2CD0EA79-8858-1CEE-425F-2883D5FA623D}"/>
              </a:ext>
            </a:extLst>
          </p:cNvPr>
          <p:cNvSpPr txBox="1"/>
          <p:nvPr/>
        </p:nvSpPr>
        <p:spPr>
          <a:xfrm>
            <a:off x="538648" y="5245634"/>
            <a:ext cx="11102489" cy="1612366"/>
          </a:xfrm>
          <a:prstGeom prst="round2SameRect">
            <a:avLst/>
          </a:prstGeom>
          <a:solidFill>
            <a:srgbClr val="3C0078"/>
          </a:solidFill>
        </p:spPr>
        <p:txBody>
          <a:bodyPr wrap="square" lIns="108000" tIns="108000" rIns="108000" bIns="108000" rtlCol="0" anchor="t">
            <a:noAutofit/>
          </a:bodyPr>
          <a:lstStyle/>
          <a:p>
            <a:pPr algn="ctr"/>
            <a:r>
              <a:rPr kumimoji="0" lang="et-EE" sz="1800" b="0" i="0" u="none" strike="noStrike" kern="1200" cap="none" spc="0" normalizeH="0" baseline="0" noProof="0" dirty="0">
                <a:ln>
                  <a:noFill/>
                </a:ln>
                <a:solidFill>
                  <a:srgbClr val="FFFFFF"/>
                </a:solidFill>
                <a:effectLst/>
                <a:uLnTx/>
                <a:uFillTx/>
                <a:latin typeface="Aino"/>
                <a:ea typeface="+mn-ea"/>
                <a:cs typeface="+mn-cs"/>
              </a:rPr>
              <a:t>all </a:t>
            </a:r>
            <a:r>
              <a:rPr kumimoji="0" lang="et-EE" sz="1800" b="0" i="0" u="none" strike="noStrike" kern="1200" cap="none" spc="0" normalizeH="0" baseline="0" noProof="0" dirty="0" err="1">
                <a:ln>
                  <a:noFill/>
                </a:ln>
                <a:solidFill>
                  <a:srgbClr val="FFFFFF"/>
                </a:solidFill>
                <a:effectLst/>
                <a:uLnTx/>
                <a:uFillTx/>
                <a:latin typeface="Aino"/>
                <a:ea typeface="+mn-ea"/>
                <a:cs typeface="+mn-cs"/>
              </a:rPr>
              <a:t>ministries</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244135662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hallway with a blue floor&#10;&#10;Description automatically generated">
            <a:extLst>
              <a:ext uri="{FF2B5EF4-FFF2-40B4-BE49-F238E27FC236}">
                <a16:creationId xmlns:a16="http://schemas.microsoft.com/office/drawing/2014/main" id="{F5678373-F041-4A3F-5E49-0D27F612734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p:txBody>
          <a:bodyPr/>
          <a:lstStyle/>
          <a:p>
            <a:r>
              <a:rPr lang="en-US" dirty="0"/>
              <a:t>strategic funds</a:t>
            </a:r>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1520824"/>
            <a:ext cx="4824413" cy="755651"/>
          </a:xfrm>
        </p:spPr>
        <p:txBody>
          <a:bodyPr/>
          <a:lstStyle/>
          <a:p>
            <a:r>
              <a:rPr lang="en-US" dirty="0"/>
              <a:t>fairest funding for innovation</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3994150"/>
            <a:ext cx="4824413" cy="2243138"/>
          </a:xfrm>
        </p:spPr>
        <p:txBody>
          <a:bodyPr/>
          <a:lstStyle/>
          <a:p>
            <a:r>
              <a:rPr lang="en-US" dirty="0"/>
              <a:t>corresponding with agenda and strategy</a:t>
            </a:r>
          </a:p>
          <a:p>
            <a:r>
              <a:rPr lang="en-US" dirty="0"/>
              <a:t>measurable</a:t>
            </a:r>
          </a:p>
          <a:p>
            <a:r>
              <a:rPr lang="en-US" dirty="0"/>
              <a:t>sustainable</a:t>
            </a:r>
          </a:p>
          <a:p>
            <a:r>
              <a:rPr lang="en-US" dirty="0"/>
              <a:t>capability to carry out</a:t>
            </a:r>
          </a:p>
          <a:p>
            <a:r>
              <a:rPr lang="en-US" dirty="0"/>
              <a:t>compliance with pre-conditions</a:t>
            </a:r>
          </a:p>
        </p:txBody>
      </p:sp>
      <p:sp>
        <p:nvSpPr>
          <p:cNvPr id="9" name="Text Placeholder 8">
            <a:extLst>
              <a:ext uri="{FF2B5EF4-FFF2-40B4-BE49-F238E27FC236}">
                <a16:creationId xmlns:a16="http://schemas.microsoft.com/office/drawing/2014/main" id="{89E5FEAC-3542-1D0B-B55A-E42A3C4C4B8F}"/>
              </a:ext>
            </a:extLst>
          </p:cNvPr>
          <p:cNvSpPr>
            <a:spLocks noGrp="1"/>
          </p:cNvSpPr>
          <p:nvPr>
            <p:ph type="body" sz="quarter" idx="14"/>
          </p:nvPr>
        </p:nvSpPr>
        <p:spPr/>
        <p:txBody>
          <a:bodyPr/>
          <a:lstStyle/>
          <a:p>
            <a:r>
              <a:rPr lang="en-US" dirty="0"/>
              <a:t>© ERM - Anu Ansu</a:t>
            </a:r>
          </a:p>
        </p:txBody>
      </p:sp>
    </p:spTree>
    <p:extLst>
      <p:ext uri="{BB962C8B-B14F-4D97-AF65-F5344CB8AC3E}">
        <p14:creationId xmlns:p14="http://schemas.microsoft.com/office/powerpoint/2010/main" val="2732155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89C6990-E9B7-5182-C35D-094D51E94D04}"/>
              </a:ext>
            </a:extLst>
          </p:cNvPr>
          <p:cNvSpPr>
            <a:spLocks noGrp="1"/>
          </p:cNvSpPr>
          <p:nvPr>
            <p:ph type="title"/>
          </p:nvPr>
        </p:nvSpPr>
        <p:spPr>
          <a:xfrm>
            <a:off x="561208" y="554994"/>
            <a:ext cx="8426918" cy="692497"/>
          </a:xfrm>
        </p:spPr>
        <p:txBody>
          <a:bodyPr/>
          <a:lstStyle/>
          <a:p>
            <a:r>
              <a:rPr lang="en-US"/>
              <a:t>evolution of digital public services </a:t>
            </a:r>
            <a:endParaRPr lang="en-US" dirty="0"/>
          </a:p>
        </p:txBody>
      </p:sp>
      <p:sp>
        <p:nvSpPr>
          <p:cNvPr id="8" name="Rectangle 7">
            <a:extLst>
              <a:ext uri="{FF2B5EF4-FFF2-40B4-BE49-F238E27FC236}">
                <a16:creationId xmlns:a16="http://schemas.microsoft.com/office/drawing/2014/main" id="{4BC4AA47-D628-4FA1-A597-D85BB6BD5A99}"/>
              </a:ext>
            </a:extLst>
          </p:cNvPr>
          <p:cNvSpPr/>
          <p:nvPr/>
        </p:nvSpPr>
        <p:spPr>
          <a:xfrm rot="1769957">
            <a:off x="8109733" y="3481938"/>
            <a:ext cx="901249" cy="60472"/>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9" name="Rectangle 8">
            <a:extLst>
              <a:ext uri="{FF2B5EF4-FFF2-40B4-BE49-F238E27FC236}">
                <a16:creationId xmlns:a16="http://schemas.microsoft.com/office/drawing/2014/main" id="{D7A86E7A-948C-CA68-4805-1CAFCEC40610}"/>
              </a:ext>
            </a:extLst>
          </p:cNvPr>
          <p:cNvSpPr/>
          <p:nvPr/>
        </p:nvSpPr>
        <p:spPr>
          <a:xfrm rot="5400000">
            <a:off x="8431479" y="3983639"/>
            <a:ext cx="901249" cy="60472"/>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10" name="Rectangle 9">
            <a:extLst>
              <a:ext uri="{FF2B5EF4-FFF2-40B4-BE49-F238E27FC236}">
                <a16:creationId xmlns:a16="http://schemas.microsoft.com/office/drawing/2014/main" id="{207833A4-7617-5803-A61C-A3CBB90B49E1}"/>
              </a:ext>
            </a:extLst>
          </p:cNvPr>
          <p:cNvSpPr/>
          <p:nvPr/>
        </p:nvSpPr>
        <p:spPr>
          <a:xfrm rot="9104870">
            <a:off x="8134973" y="4543579"/>
            <a:ext cx="901249" cy="60472"/>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11" name="Rectangle 10">
            <a:extLst>
              <a:ext uri="{FF2B5EF4-FFF2-40B4-BE49-F238E27FC236}">
                <a16:creationId xmlns:a16="http://schemas.microsoft.com/office/drawing/2014/main" id="{8B3DCF40-A413-EE77-21D4-DF69F5EE88B4}"/>
              </a:ext>
            </a:extLst>
          </p:cNvPr>
          <p:cNvSpPr/>
          <p:nvPr/>
        </p:nvSpPr>
        <p:spPr>
          <a:xfrm rot="12082121">
            <a:off x="7566710" y="4564352"/>
            <a:ext cx="901249" cy="60472"/>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13" name="Rectangle 12">
            <a:extLst>
              <a:ext uri="{FF2B5EF4-FFF2-40B4-BE49-F238E27FC236}">
                <a16:creationId xmlns:a16="http://schemas.microsoft.com/office/drawing/2014/main" id="{65A5DF13-2A85-3F4A-E8B8-BFA86BAFD41C}"/>
              </a:ext>
            </a:extLst>
          </p:cNvPr>
          <p:cNvSpPr/>
          <p:nvPr/>
        </p:nvSpPr>
        <p:spPr>
          <a:xfrm rot="16200000">
            <a:off x="7273922" y="4061265"/>
            <a:ext cx="796086" cy="88402"/>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14" name="Rectangle 13">
            <a:extLst>
              <a:ext uri="{FF2B5EF4-FFF2-40B4-BE49-F238E27FC236}">
                <a16:creationId xmlns:a16="http://schemas.microsoft.com/office/drawing/2014/main" id="{7ECB89BB-0075-3556-BF8D-0520D8F3AB6D}"/>
              </a:ext>
            </a:extLst>
          </p:cNvPr>
          <p:cNvSpPr/>
          <p:nvPr/>
        </p:nvSpPr>
        <p:spPr>
          <a:xfrm rot="9194325">
            <a:off x="7712168" y="3463096"/>
            <a:ext cx="693972" cy="51291"/>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15" name="Rectangle 14">
            <a:extLst>
              <a:ext uri="{FF2B5EF4-FFF2-40B4-BE49-F238E27FC236}">
                <a16:creationId xmlns:a16="http://schemas.microsoft.com/office/drawing/2014/main" id="{2E1F008C-C65E-E86B-E78F-D61259B4E1A9}"/>
              </a:ext>
            </a:extLst>
          </p:cNvPr>
          <p:cNvSpPr/>
          <p:nvPr/>
        </p:nvSpPr>
        <p:spPr>
          <a:xfrm rot="12160656">
            <a:off x="3073422" y="4516169"/>
            <a:ext cx="901249" cy="60472"/>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17" name="Rectangle 16">
            <a:extLst>
              <a:ext uri="{FF2B5EF4-FFF2-40B4-BE49-F238E27FC236}">
                <a16:creationId xmlns:a16="http://schemas.microsoft.com/office/drawing/2014/main" id="{68A1EA33-71FA-4ACE-CED4-1F1A613571C8}"/>
              </a:ext>
            </a:extLst>
          </p:cNvPr>
          <p:cNvSpPr/>
          <p:nvPr/>
        </p:nvSpPr>
        <p:spPr>
          <a:xfrm rot="16200000">
            <a:off x="4230736" y="4057916"/>
            <a:ext cx="577616" cy="57361"/>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18" name="Rectangle 17">
            <a:extLst>
              <a:ext uri="{FF2B5EF4-FFF2-40B4-BE49-F238E27FC236}">
                <a16:creationId xmlns:a16="http://schemas.microsoft.com/office/drawing/2014/main" id="{8D1A5619-4809-9F34-354D-4146658D356C}"/>
              </a:ext>
            </a:extLst>
          </p:cNvPr>
          <p:cNvSpPr/>
          <p:nvPr/>
        </p:nvSpPr>
        <p:spPr>
          <a:xfrm rot="9013526">
            <a:off x="3310578" y="3508097"/>
            <a:ext cx="577616" cy="57361"/>
          </a:xfrm>
          <a:prstGeom prst="rect">
            <a:avLst/>
          </a:prstGeom>
          <a:solidFill>
            <a:srgbClr val="00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FFFFFF"/>
              </a:solidFill>
              <a:effectLst/>
              <a:uLnTx/>
              <a:uFillTx/>
              <a:latin typeface="Aino"/>
              <a:ea typeface="+mn-ea"/>
              <a:cs typeface="+mn-cs"/>
            </a:endParaRPr>
          </a:p>
        </p:txBody>
      </p:sp>
      <p:sp>
        <p:nvSpPr>
          <p:cNvPr id="16" name="Freeform: Shape 15">
            <a:extLst>
              <a:ext uri="{FF2B5EF4-FFF2-40B4-BE49-F238E27FC236}">
                <a16:creationId xmlns:a16="http://schemas.microsoft.com/office/drawing/2014/main" id="{F654A737-0D4B-157F-0AE9-7FF661E73643}"/>
              </a:ext>
            </a:extLst>
          </p:cNvPr>
          <p:cNvSpPr/>
          <p:nvPr/>
        </p:nvSpPr>
        <p:spPr>
          <a:xfrm>
            <a:off x="1482135" y="2162219"/>
            <a:ext cx="4589460" cy="3593937"/>
          </a:xfrm>
          <a:custGeom>
            <a:avLst/>
            <a:gdLst>
              <a:gd name="connsiteX0" fmla="*/ 3934758 w 4100000"/>
              <a:gd name="connsiteY0" fmla="*/ 930191 h 2787971"/>
              <a:gd name="connsiteX1" fmla="*/ 3606723 w 4100000"/>
              <a:gd name="connsiteY1" fmla="*/ 438175 h 2787971"/>
              <a:gd name="connsiteX2" fmla="*/ 2787973 w 4100000"/>
              <a:gd name="connsiteY2" fmla="*/ 0 h 2787971"/>
              <a:gd name="connsiteX3" fmla="*/ 1804013 w 4100000"/>
              <a:gd name="connsiteY3" fmla="*/ 0 h 2787971"/>
              <a:gd name="connsiteX4" fmla="*/ 1438542 w 4100000"/>
              <a:gd name="connsiteY4" fmla="*/ 70391 h 2787971"/>
              <a:gd name="connsiteX5" fmla="*/ 618563 w 4100000"/>
              <a:gd name="connsiteY5" fmla="*/ 398354 h 2787971"/>
              <a:gd name="connsiteX6" fmla="*/ 44303 w 4100000"/>
              <a:gd name="connsiteY6" fmla="*/ 1020095 h 2787971"/>
              <a:gd name="connsiteX7" fmla="*/ 165212 w 4100000"/>
              <a:gd name="connsiteY7" fmla="*/ 1857781 h 2787971"/>
              <a:gd name="connsiteX8" fmla="*/ 493246 w 4100000"/>
              <a:gd name="connsiteY8" fmla="*/ 2349797 h 2787971"/>
              <a:gd name="connsiteX9" fmla="*/ 1311997 w 4100000"/>
              <a:gd name="connsiteY9" fmla="*/ 2787972 h 2787971"/>
              <a:gd name="connsiteX10" fmla="*/ 2952027 w 4100000"/>
              <a:gd name="connsiteY10" fmla="*/ 2787972 h 2787971"/>
              <a:gd name="connsiteX11" fmla="*/ 3832135 w 4100000"/>
              <a:gd name="connsiteY11" fmla="*/ 2244066 h 2787971"/>
              <a:gd name="connsiteX12" fmla="*/ 3996116 w 4100000"/>
              <a:gd name="connsiteY12" fmla="*/ 1916031 h 2787971"/>
              <a:gd name="connsiteX13" fmla="*/ 3934758 w 4100000"/>
              <a:gd name="connsiteY13" fmla="*/ 930191 h 278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00000" h="2787971">
                <a:moveTo>
                  <a:pt x="3934758" y="930191"/>
                </a:moveTo>
                <a:lnTo>
                  <a:pt x="3606723" y="438175"/>
                </a:lnTo>
                <a:cubicBezTo>
                  <a:pt x="3424241" y="164415"/>
                  <a:pt x="3117020" y="0"/>
                  <a:pt x="2787973" y="0"/>
                </a:cubicBezTo>
                <a:lnTo>
                  <a:pt x="1804013" y="0"/>
                </a:lnTo>
                <a:cubicBezTo>
                  <a:pt x="1678841" y="0"/>
                  <a:pt x="1554753" y="23921"/>
                  <a:pt x="1438542" y="70391"/>
                </a:cubicBezTo>
                <a:lnTo>
                  <a:pt x="618563" y="398354"/>
                </a:lnTo>
                <a:cubicBezTo>
                  <a:pt x="343213" y="508494"/>
                  <a:pt x="132256" y="736940"/>
                  <a:pt x="44303" y="1020095"/>
                </a:cubicBezTo>
                <a:cubicBezTo>
                  <a:pt x="-43650" y="1303323"/>
                  <a:pt x="724" y="1611050"/>
                  <a:pt x="165212" y="1857781"/>
                </a:cubicBezTo>
                <a:lnTo>
                  <a:pt x="493246" y="2349797"/>
                </a:lnTo>
                <a:cubicBezTo>
                  <a:pt x="675729" y="2623557"/>
                  <a:pt x="983022" y="2787972"/>
                  <a:pt x="1311997" y="2787972"/>
                </a:cubicBezTo>
                <a:lnTo>
                  <a:pt x="2952027" y="2787972"/>
                </a:lnTo>
                <a:cubicBezTo>
                  <a:pt x="3324725" y="2787972"/>
                  <a:pt x="3665407" y="2577449"/>
                  <a:pt x="3832135" y="2244066"/>
                </a:cubicBezTo>
                <a:lnTo>
                  <a:pt x="3996116" y="1916031"/>
                </a:lnTo>
                <a:cubicBezTo>
                  <a:pt x="4154026" y="1600209"/>
                  <a:pt x="4130611" y="1224042"/>
                  <a:pt x="3934758" y="930191"/>
                </a:cubicBezTo>
                <a:close/>
              </a:path>
            </a:pathLst>
          </a:custGeom>
          <a:solidFill>
            <a:srgbClr val="98A589"/>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A5D"/>
              </a:solidFill>
              <a:effectLst/>
              <a:uLnTx/>
              <a:uFillTx/>
              <a:latin typeface="Aino"/>
              <a:ea typeface="+mn-ea"/>
              <a:cs typeface="+mn-cs"/>
            </a:endParaRPr>
          </a:p>
        </p:txBody>
      </p:sp>
      <p:grpSp>
        <p:nvGrpSpPr>
          <p:cNvPr id="32" name="Graphic 2">
            <a:extLst>
              <a:ext uri="{FF2B5EF4-FFF2-40B4-BE49-F238E27FC236}">
                <a16:creationId xmlns:a16="http://schemas.microsoft.com/office/drawing/2014/main" id="{A3479681-E74F-F734-44F4-F6E93355D320}"/>
              </a:ext>
            </a:extLst>
          </p:cNvPr>
          <p:cNvGrpSpPr/>
          <p:nvPr/>
        </p:nvGrpSpPr>
        <p:grpSpPr>
          <a:xfrm>
            <a:off x="2959244" y="2421227"/>
            <a:ext cx="2912743" cy="3246753"/>
            <a:chOff x="2959244" y="2421227"/>
            <a:chExt cx="2912743" cy="3246753"/>
          </a:xfrm>
          <a:noFill/>
        </p:grpSpPr>
        <p:sp>
          <p:nvSpPr>
            <p:cNvPr id="34" name="Freeform: Shape 33">
              <a:extLst>
                <a:ext uri="{FF2B5EF4-FFF2-40B4-BE49-F238E27FC236}">
                  <a16:creationId xmlns:a16="http://schemas.microsoft.com/office/drawing/2014/main" id="{AA199D17-84E9-8377-F961-D9A9A00A0AD8}"/>
                </a:ext>
              </a:extLst>
            </p:cNvPr>
            <p:cNvSpPr/>
            <p:nvPr/>
          </p:nvSpPr>
          <p:spPr>
            <a:xfrm>
              <a:off x="2959244" y="2421227"/>
              <a:ext cx="944584" cy="3246753"/>
            </a:xfrm>
            <a:custGeom>
              <a:avLst/>
              <a:gdLst>
                <a:gd name="connsiteX0" fmla="*/ 14680 w 944584"/>
                <a:gd name="connsiteY0" fmla="*/ 0 h 3246753"/>
                <a:gd name="connsiteX1" fmla="*/ 944584 w 944584"/>
                <a:gd name="connsiteY1" fmla="*/ 1627603 h 3246753"/>
                <a:gd name="connsiteX2" fmla="*/ 0 w 944584"/>
                <a:gd name="connsiteY2" fmla="*/ 3246753 h 3246753"/>
              </a:gdLst>
              <a:ahLst/>
              <a:cxnLst>
                <a:cxn ang="0">
                  <a:pos x="connsiteX0" y="connsiteY0"/>
                </a:cxn>
                <a:cxn ang="0">
                  <a:pos x="connsiteX1" y="connsiteY1"/>
                </a:cxn>
                <a:cxn ang="0">
                  <a:pos x="connsiteX2" y="connsiteY2"/>
                </a:cxn>
              </a:cxnLst>
              <a:rect l="l" t="t" r="r" b="b"/>
              <a:pathLst>
                <a:path w="944584" h="3246753">
                  <a:moveTo>
                    <a:pt x="14680" y="0"/>
                  </a:moveTo>
                  <a:lnTo>
                    <a:pt x="944584" y="1627603"/>
                  </a:lnTo>
                  <a:lnTo>
                    <a:pt x="0" y="3246753"/>
                  </a:lnTo>
                </a:path>
              </a:pathLst>
            </a:custGeom>
            <a:noFill/>
            <a:ln w="2540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48" name="Freeform: Shape 47">
              <a:extLst>
                <a:ext uri="{FF2B5EF4-FFF2-40B4-BE49-F238E27FC236}">
                  <a16:creationId xmlns:a16="http://schemas.microsoft.com/office/drawing/2014/main" id="{A76768CF-57BF-FD35-D667-12E8D6DEE8A4}"/>
                </a:ext>
              </a:extLst>
            </p:cNvPr>
            <p:cNvSpPr/>
            <p:nvPr/>
          </p:nvSpPr>
          <p:spPr>
            <a:xfrm>
              <a:off x="2959308" y="4048830"/>
              <a:ext cx="2912679" cy="1619150"/>
            </a:xfrm>
            <a:custGeom>
              <a:avLst/>
              <a:gdLst>
                <a:gd name="connsiteX0" fmla="*/ 0 w 2912679"/>
                <a:gd name="connsiteY0" fmla="*/ 1619151 h 1619150"/>
                <a:gd name="connsiteX1" fmla="*/ 944584 w 2912679"/>
                <a:gd name="connsiteY1" fmla="*/ 0 h 1619150"/>
                <a:gd name="connsiteX2" fmla="*/ 2912679 w 2912679"/>
                <a:gd name="connsiteY2" fmla="*/ 8452 h 1619150"/>
              </a:gdLst>
              <a:ahLst/>
              <a:cxnLst>
                <a:cxn ang="0">
                  <a:pos x="connsiteX0" y="connsiteY0"/>
                </a:cxn>
                <a:cxn ang="0">
                  <a:pos x="connsiteX1" y="connsiteY1"/>
                </a:cxn>
                <a:cxn ang="0">
                  <a:pos x="connsiteX2" y="connsiteY2"/>
                </a:cxn>
              </a:cxnLst>
              <a:rect l="l" t="t" r="r" b="b"/>
              <a:pathLst>
                <a:path w="2912679" h="1619150">
                  <a:moveTo>
                    <a:pt x="0" y="1619151"/>
                  </a:moveTo>
                  <a:lnTo>
                    <a:pt x="944584" y="0"/>
                  </a:lnTo>
                  <a:lnTo>
                    <a:pt x="2912679" y="8452"/>
                  </a:lnTo>
                </a:path>
              </a:pathLst>
            </a:custGeom>
            <a:noFill/>
            <a:ln w="2540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A5D"/>
                </a:solidFill>
                <a:effectLst/>
                <a:uLnTx/>
                <a:uFillTx/>
                <a:latin typeface="Aino"/>
                <a:ea typeface="+mn-ea"/>
                <a:cs typeface="+mn-cs"/>
              </a:endParaRPr>
            </a:p>
          </p:txBody>
        </p:sp>
      </p:grpSp>
      <p:sp>
        <p:nvSpPr>
          <p:cNvPr id="74" name="TextBox 73">
            <a:extLst>
              <a:ext uri="{FF2B5EF4-FFF2-40B4-BE49-F238E27FC236}">
                <a16:creationId xmlns:a16="http://schemas.microsoft.com/office/drawing/2014/main" id="{E7FBA429-D644-1F0D-B1D8-C706ED761F27}"/>
              </a:ext>
            </a:extLst>
          </p:cNvPr>
          <p:cNvSpPr txBox="1"/>
          <p:nvPr/>
        </p:nvSpPr>
        <p:spPr>
          <a:xfrm>
            <a:off x="2108981" y="3770390"/>
            <a:ext cx="1124705" cy="553998"/>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evaluation of objectives and improvement</a:t>
            </a:r>
          </a:p>
        </p:txBody>
      </p:sp>
      <p:sp>
        <p:nvSpPr>
          <p:cNvPr id="72" name="TextBox 71">
            <a:extLst>
              <a:ext uri="{FF2B5EF4-FFF2-40B4-BE49-F238E27FC236}">
                <a16:creationId xmlns:a16="http://schemas.microsoft.com/office/drawing/2014/main" id="{90602C7A-FC71-49D1-D16F-7360A9B4ED61}"/>
              </a:ext>
            </a:extLst>
          </p:cNvPr>
          <p:cNvSpPr txBox="1"/>
          <p:nvPr/>
        </p:nvSpPr>
        <p:spPr>
          <a:xfrm>
            <a:off x="3938407" y="4912979"/>
            <a:ext cx="1124705" cy="184666"/>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monitoring</a:t>
            </a:r>
          </a:p>
        </p:txBody>
      </p:sp>
      <p:sp>
        <p:nvSpPr>
          <p:cNvPr id="73" name="TextBox 72">
            <a:extLst>
              <a:ext uri="{FF2B5EF4-FFF2-40B4-BE49-F238E27FC236}">
                <a16:creationId xmlns:a16="http://schemas.microsoft.com/office/drawing/2014/main" id="{5967947F-3CF2-7892-5901-4A21C6B22425}"/>
              </a:ext>
            </a:extLst>
          </p:cNvPr>
          <p:cNvSpPr txBox="1"/>
          <p:nvPr/>
        </p:nvSpPr>
        <p:spPr>
          <a:xfrm>
            <a:off x="3871830" y="2897924"/>
            <a:ext cx="1124705" cy="184666"/>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setting KP</a:t>
            </a:r>
            <a:r>
              <a:rPr kumimoji="0" lang="et-EE" sz="1200" b="0" i="0" u="none" strike="noStrike" kern="1200" cap="none" spc="0" normalizeH="0" baseline="0" noProof="0" dirty="0">
                <a:ln>
                  <a:noFill/>
                </a:ln>
                <a:solidFill>
                  <a:srgbClr val="000096"/>
                </a:solidFill>
                <a:effectLst/>
                <a:uLnTx/>
                <a:uFillTx/>
                <a:latin typeface="Aino"/>
                <a:ea typeface="+mn-ea"/>
                <a:cs typeface="+mn-cs"/>
              </a:rPr>
              <a:t>I’</a:t>
            </a:r>
            <a:r>
              <a:rPr kumimoji="0" lang="en-US" sz="1200" b="0" i="0" u="none" strike="noStrike" kern="1200" cap="none" spc="0" normalizeH="0" baseline="0" noProof="0" dirty="0">
                <a:ln>
                  <a:noFill/>
                </a:ln>
                <a:solidFill>
                  <a:srgbClr val="000096"/>
                </a:solidFill>
                <a:effectLst/>
                <a:uLnTx/>
                <a:uFillTx/>
                <a:latin typeface="Aino"/>
                <a:ea typeface="+mn-ea"/>
                <a:cs typeface="+mn-cs"/>
              </a:rPr>
              <a:t>s </a:t>
            </a:r>
          </a:p>
        </p:txBody>
      </p:sp>
      <p:sp>
        <p:nvSpPr>
          <p:cNvPr id="51" name="TextBox 50">
            <a:extLst>
              <a:ext uri="{FF2B5EF4-FFF2-40B4-BE49-F238E27FC236}">
                <a16:creationId xmlns:a16="http://schemas.microsoft.com/office/drawing/2014/main" id="{375A6BC4-F39E-6618-2085-82A15336DAAB}"/>
              </a:ext>
            </a:extLst>
          </p:cNvPr>
          <p:cNvSpPr txBox="1"/>
          <p:nvPr/>
        </p:nvSpPr>
        <p:spPr>
          <a:xfrm>
            <a:off x="269369" y="2456980"/>
            <a:ext cx="1124705"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Aino"/>
                <a:ea typeface="+mn-ea"/>
                <a:cs typeface="+mn-cs"/>
              </a:rPr>
              <a:t>closing the service</a:t>
            </a:r>
          </a:p>
        </p:txBody>
      </p:sp>
      <p:sp>
        <p:nvSpPr>
          <p:cNvPr id="80" name="Freeform: Shape 79">
            <a:extLst>
              <a:ext uri="{FF2B5EF4-FFF2-40B4-BE49-F238E27FC236}">
                <a16:creationId xmlns:a16="http://schemas.microsoft.com/office/drawing/2014/main" id="{383ADEB1-583C-BCB1-AFD7-0B91B4F79EF8}"/>
              </a:ext>
            </a:extLst>
          </p:cNvPr>
          <p:cNvSpPr/>
          <p:nvPr/>
        </p:nvSpPr>
        <p:spPr>
          <a:xfrm>
            <a:off x="807436" y="2885945"/>
            <a:ext cx="254384" cy="194712"/>
          </a:xfrm>
          <a:custGeom>
            <a:avLst/>
            <a:gdLst>
              <a:gd name="connsiteX0" fmla="*/ 0 w 254384"/>
              <a:gd name="connsiteY0" fmla="*/ 194712 h 194712"/>
              <a:gd name="connsiteX1" fmla="*/ 59672 w 254384"/>
              <a:gd name="connsiteY1" fmla="*/ 0 h 194712"/>
              <a:gd name="connsiteX2" fmla="*/ 254384 w 254384"/>
              <a:gd name="connsiteY2" fmla="*/ 59672 h 194712"/>
            </a:gdLst>
            <a:ahLst/>
            <a:cxnLst>
              <a:cxn ang="0">
                <a:pos x="connsiteX0" y="connsiteY0"/>
              </a:cxn>
              <a:cxn ang="0">
                <a:pos x="connsiteX1" y="connsiteY1"/>
              </a:cxn>
              <a:cxn ang="0">
                <a:pos x="connsiteX2" y="connsiteY2"/>
              </a:cxn>
            </a:cxnLst>
            <a:rect l="l" t="t" r="r" b="b"/>
            <a:pathLst>
              <a:path w="254384" h="194712">
                <a:moveTo>
                  <a:pt x="0" y="194712"/>
                </a:moveTo>
                <a:lnTo>
                  <a:pt x="59672" y="0"/>
                </a:lnTo>
                <a:lnTo>
                  <a:pt x="254384" y="59672"/>
                </a:lnTo>
              </a:path>
            </a:pathLst>
          </a:custGeom>
          <a:noFill/>
          <a:ln w="25091"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grpSp>
        <p:nvGrpSpPr>
          <p:cNvPr id="38" name="Group 37">
            <a:extLst>
              <a:ext uri="{FF2B5EF4-FFF2-40B4-BE49-F238E27FC236}">
                <a16:creationId xmlns:a16="http://schemas.microsoft.com/office/drawing/2014/main" id="{165B286E-94F4-3BEE-16EB-B50A30009757}"/>
              </a:ext>
            </a:extLst>
          </p:cNvPr>
          <p:cNvGrpSpPr/>
          <p:nvPr/>
        </p:nvGrpSpPr>
        <p:grpSpPr>
          <a:xfrm>
            <a:off x="3302077" y="3509713"/>
            <a:ext cx="1132541" cy="1132541"/>
            <a:chOff x="3977864" y="3633119"/>
            <a:chExt cx="1132541" cy="1132541"/>
          </a:xfrm>
        </p:grpSpPr>
        <p:sp>
          <p:nvSpPr>
            <p:cNvPr id="37" name="Freeform: Shape 36">
              <a:extLst>
                <a:ext uri="{FF2B5EF4-FFF2-40B4-BE49-F238E27FC236}">
                  <a16:creationId xmlns:a16="http://schemas.microsoft.com/office/drawing/2014/main" id="{B131AE3A-BCEF-56A7-D78F-F524F30BE035}"/>
                </a:ext>
              </a:extLst>
            </p:cNvPr>
            <p:cNvSpPr/>
            <p:nvPr/>
          </p:nvSpPr>
          <p:spPr>
            <a:xfrm>
              <a:off x="3977864" y="3633119"/>
              <a:ext cx="1132541" cy="1132541"/>
            </a:xfrm>
            <a:custGeom>
              <a:avLst/>
              <a:gdLst>
                <a:gd name="connsiteX0" fmla="*/ 1132541 w 1132541"/>
                <a:gd name="connsiteY0" fmla="*/ 566271 h 1132541"/>
                <a:gd name="connsiteX1" fmla="*/ 566270 w 1132541"/>
                <a:gd name="connsiteY1" fmla="*/ 1132541 h 1132541"/>
                <a:gd name="connsiteX2" fmla="*/ 0 w 1132541"/>
                <a:gd name="connsiteY2" fmla="*/ 566271 h 1132541"/>
                <a:gd name="connsiteX3" fmla="*/ 566270 w 1132541"/>
                <a:gd name="connsiteY3" fmla="*/ 0 h 1132541"/>
                <a:gd name="connsiteX4" fmla="*/ 1132541 w 1132541"/>
                <a:gd name="connsiteY4" fmla="*/ 566271 h 113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2541" h="1132541">
                  <a:moveTo>
                    <a:pt x="1132541" y="566271"/>
                  </a:moveTo>
                  <a:cubicBezTo>
                    <a:pt x="1132541" y="879013"/>
                    <a:pt x="879013" y="1132541"/>
                    <a:pt x="566270" y="1132541"/>
                  </a:cubicBezTo>
                  <a:cubicBezTo>
                    <a:pt x="253528" y="1132541"/>
                    <a:pt x="0" y="879013"/>
                    <a:pt x="0" y="566271"/>
                  </a:cubicBezTo>
                  <a:cubicBezTo>
                    <a:pt x="0" y="253528"/>
                    <a:pt x="253528" y="0"/>
                    <a:pt x="566270" y="0"/>
                  </a:cubicBezTo>
                  <a:cubicBezTo>
                    <a:pt x="879012" y="0"/>
                    <a:pt x="1132541" y="253528"/>
                    <a:pt x="1132541" y="566271"/>
                  </a:cubicBezTo>
                  <a:close/>
                </a:path>
              </a:pathLst>
            </a:custGeom>
            <a:solidFill>
              <a:schemeClr val="bg1"/>
            </a:solidFill>
            <a:ln w="2222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56" name="TextBox 55">
              <a:extLst>
                <a:ext uri="{FF2B5EF4-FFF2-40B4-BE49-F238E27FC236}">
                  <a16:creationId xmlns:a16="http://schemas.microsoft.com/office/drawing/2014/main" id="{D316682C-0293-D044-7131-49D36A36B09D}"/>
                </a:ext>
              </a:extLst>
            </p:cNvPr>
            <p:cNvSpPr txBox="1"/>
            <p:nvPr/>
          </p:nvSpPr>
          <p:spPr>
            <a:xfrm>
              <a:off x="3991620" y="4070954"/>
              <a:ext cx="1108148"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96"/>
                  </a:solidFill>
                  <a:effectLst/>
                  <a:uLnTx/>
                  <a:uFillTx/>
                  <a:latin typeface="Aino"/>
                  <a:ea typeface="+mn-ea"/>
                  <a:cs typeface="+mn-cs"/>
                </a:rPr>
                <a:t>provision of service </a:t>
              </a:r>
            </a:p>
          </p:txBody>
        </p:sp>
      </p:grpSp>
      <p:sp>
        <p:nvSpPr>
          <p:cNvPr id="33" name="Freeform: Shape 32">
            <a:extLst>
              <a:ext uri="{FF2B5EF4-FFF2-40B4-BE49-F238E27FC236}">
                <a16:creationId xmlns:a16="http://schemas.microsoft.com/office/drawing/2014/main" id="{11C72EE4-B2CB-6F39-F2F8-C04E488C5CDE}"/>
              </a:ext>
            </a:extLst>
          </p:cNvPr>
          <p:cNvSpPr/>
          <p:nvPr/>
        </p:nvSpPr>
        <p:spPr>
          <a:xfrm>
            <a:off x="6468442" y="2162219"/>
            <a:ext cx="4816659" cy="3663617"/>
          </a:xfrm>
          <a:custGeom>
            <a:avLst/>
            <a:gdLst>
              <a:gd name="connsiteX0" fmla="*/ 736796 w 4026810"/>
              <a:gd name="connsiteY0" fmla="*/ 272170 h 2787971"/>
              <a:gd name="connsiteX1" fmla="*/ 1393950 w 4026810"/>
              <a:gd name="connsiteY1" fmla="*/ 0 h 2787971"/>
              <a:gd name="connsiteX2" fmla="*/ 2632952 w 4026810"/>
              <a:gd name="connsiteY2" fmla="*/ 0 h 2787971"/>
              <a:gd name="connsiteX3" fmla="*/ 3289961 w 4026810"/>
              <a:gd name="connsiteY3" fmla="*/ 272170 h 2787971"/>
              <a:gd name="connsiteX4" fmla="*/ 3754659 w 4026810"/>
              <a:gd name="connsiteY4" fmla="*/ 736868 h 2787971"/>
              <a:gd name="connsiteX5" fmla="*/ 3754659 w 4026810"/>
              <a:gd name="connsiteY5" fmla="*/ 2051104 h 2787971"/>
              <a:gd name="connsiteX6" fmla="*/ 3289961 w 4026810"/>
              <a:gd name="connsiteY6" fmla="*/ 2515802 h 2787971"/>
              <a:gd name="connsiteX7" fmla="*/ 2632952 w 4026810"/>
              <a:gd name="connsiteY7" fmla="*/ 2787972 h 2787971"/>
              <a:gd name="connsiteX8" fmla="*/ 929324 w 4026810"/>
              <a:gd name="connsiteY8" fmla="*/ 2787972 h 2787971"/>
              <a:gd name="connsiteX9" fmla="*/ 0 w 4026810"/>
              <a:gd name="connsiteY9" fmla="*/ 1858648 h 2787971"/>
              <a:gd name="connsiteX10" fmla="*/ 0 w 4026810"/>
              <a:gd name="connsiteY10" fmla="*/ 1394022 h 2787971"/>
              <a:gd name="connsiteX11" fmla="*/ 272170 w 4026810"/>
              <a:gd name="connsiteY11" fmla="*/ 736868 h 2787971"/>
              <a:gd name="connsiteX12" fmla="*/ 736796 w 4026810"/>
              <a:gd name="connsiteY12" fmla="*/ 272170 h 278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26810" h="2787971">
                <a:moveTo>
                  <a:pt x="736796" y="272170"/>
                </a:moveTo>
                <a:cubicBezTo>
                  <a:pt x="911112" y="97926"/>
                  <a:pt x="1147508" y="0"/>
                  <a:pt x="1393950" y="0"/>
                </a:cubicBezTo>
                <a:lnTo>
                  <a:pt x="2632952" y="0"/>
                </a:lnTo>
                <a:cubicBezTo>
                  <a:pt x="2879394" y="0"/>
                  <a:pt x="3115790" y="97926"/>
                  <a:pt x="3289961" y="272170"/>
                </a:cubicBezTo>
                <a:lnTo>
                  <a:pt x="3754659" y="736868"/>
                </a:lnTo>
                <a:cubicBezTo>
                  <a:pt x="4117528" y="1099810"/>
                  <a:pt x="4117528" y="1688235"/>
                  <a:pt x="3754659" y="2051104"/>
                </a:cubicBezTo>
                <a:lnTo>
                  <a:pt x="3289961" y="2515802"/>
                </a:lnTo>
                <a:cubicBezTo>
                  <a:pt x="3115717" y="2690118"/>
                  <a:pt x="2879394" y="2787972"/>
                  <a:pt x="2632952" y="2787972"/>
                </a:cubicBezTo>
                <a:lnTo>
                  <a:pt x="929324" y="2787972"/>
                </a:lnTo>
                <a:cubicBezTo>
                  <a:pt x="416061" y="2787972"/>
                  <a:pt x="0" y="2371912"/>
                  <a:pt x="0" y="1858648"/>
                </a:cubicBezTo>
                <a:lnTo>
                  <a:pt x="0" y="1394022"/>
                </a:lnTo>
                <a:cubicBezTo>
                  <a:pt x="0" y="1147580"/>
                  <a:pt x="97927" y="911184"/>
                  <a:pt x="272170" y="736868"/>
                </a:cubicBezTo>
                <a:lnTo>
                  <a:pt x="736796" y="272170"/>
                </a:lnTo>
                <a:close/>
              </a:path>
            </a:pathLst>
          </a:custGeom>
          <a:solidFill>
            <a:srgbClr val="D2DBC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grpSp>
        <p:nvGrpSpPr>
          <p:cNvPr id="20" name="Graphic 2">
            <a:extLst>
              <a:ext uri="{FF2B5EF4-FFF2-40B4-BE49-F238E27FC236}">
                <a16:creationId xmlns:a16="http://schemas.microsoft.com/office/drawing/2014/main" id="{71604B4C-85CE-CFA9-77DD-26C3BB237CB9}"/>
              </a:ext>
            </a:extLst>
          </p:cNvPr>
          <p:cNvGrpSpPr/>
          <p:nvPr/>
        </p:nvGrpSpPr>
        <p:grpSpPr>
          <a:xfrm>
            <a:off x="6685413" y="2431730"/>
            <a:ext cx="3800367" cy="3247071"/>
            <a:chOff x="6410433" y="2420846"/>
            <a:chExt cx="3749358" cy="3247071"/>
          </a:xfrm>
          <a:noFill/>
        </p:grpSpPr>
        <p:sp>
          <p:nvSpPr>
            <p:cNvPr id="23" name="Freeform: Shape 22">
              <a:extLst>
                <a:ext uri="{FF2B5EF4-FFF2-40B4-BE49-F238E27FC236}">
                  <a16:creationId xmlns:a16="http://schemas.microsoft.com/office/drawing/2014/main" id="{ABCC174B-E923-01A3-48C8-8DFC49F248F0}"/>
                </a:ext>
              </a:extLst>
            </p:cNvPr>
            <p:cNvSpPr/>
            <p:nvPr/>
          </p:nvSpPr>
          <p:spPr>
            <a:xfrm>
              <a:off x="7347772" y="2420846"/>
              <a:ext cx="1874679" cy="1623535"/>
            </a:xfrm>
            <a:custGeom>
              <a:avLst/>
              <a:gdLst>
                <a:gd name="connsiteX0" fmla="*/ 1874679 w 1874679"/>
                <a:gd name="connsiteY0" fmla="*/ 0 h 1623535"/>
                <a:gd name="connsiteX1" fmla="*/ 937340 w 1874679"/>
                <a:gd name="connsiteY1" fmla="*/ 1623535 h 1623535"/>
                <a:gd name="connsiteX2" fmla="*/ 0 w 1874679"/>
                <a:gd name="connsiteY2" fmla="*/ 0 h 1623535"/>
              </a:gdLst>
              <a:ahLst/>
              <a:cxnLst>
                <a:cxn ang="0">
                  <a:pos x="connsiteX0" y="connsiteY0"/>
                </a:cxn>
                <a:cxn ang="0">
                  <a:pos x="connsiteX1" y="connsiteY1"/>
                </a:cxn>
                <a:cxn ang="0">
                  <a:pos x="connsiteX2" y="connsiteY2"/>
                </a:cxn>
              </a:cxnLst>
              <a:rect l="l" t="t" r="r" b="b"/>
              <a:pathLst>
                <a:path w="1874679" h="1623535">
                  <a:moveTo>
                    <a:pt x="1874679" y="0"/>
                  </a:moveTo>
                  <a:lnTo>
                    <a:pt x="937340" y="1623535"/>
                  </a:lnTo>
                  <a:lnTo>
                    <a:pt x="0" y="0"/>
                  </a:lnTo>
                </a:path>
              </a:pathLst>
            </a:custGeom>
            <a:noFill/>
            <a:ln w="2540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24" name="Freeform: Shape 23">
              <a:extLst>
                <a:ext uri="{FF2B5EF4-FFF2-40B4-BE49-F238E27FC236}">
                  <a16:creationId xmlns:a16="http://schemas.microsoft.com/office/drawing/2014/main" id="{F6012558-FAFC-67AA-AD9F-D2B6CA675C74}"/>
                </a:ext>
              </a:extLst>
            </p:cNvPr>
            <p:cNvSpPr/>
            <p:nvPr/>
          </p:nvSpPr>
          <p:spPr>
            <a:xfrm>
              <a:off x="6410433" y="4044382"/>
              <a:ext cx="1874679" cy="1623535"/>
            </a:xfrm>
            <a:custGeom>
              <a:avLst/>
              <a:gdLst>
                <a:gd name="connsiteX0" fmla="*/ 0 w 1874679"/>
                <a:gd name="connsiteY0" fmla="*/ 0 h 1623535"/>
                <a:gd name="connsiteX1" fmla="*/ 1874679 w 1874679"/>
                <a:gd name="connsiteY1" fmla="*/ 0 h 1623535"/>
                <a:gd name="connsiteX2" fmla="*/ 937340 w 1874679"/>
                <a:gd name="connsiteY2" fmla="*/ 1623536 h 1623535"/>
              </a:gdLst>
              <a:ahLst/>
              <a:cxnLst>
                <a:cxn ang="0">
                  <a:pos x="connsiteX0" y="connsiteY0"/>
                </a:cxn>
                <a:cxn ang="0">
                  <a:pos x="connsiteX1" y="connsiteY1"/>
                </a:cxn>
                <a:cxn ang="0">
                  <a:pos x="connsiteX2" y="connsiteY2"/>
                </a:cxn>
              </a:cxnLst>
              <a:rect l="l" t="t" r="r" b="b"/>
              <a:pathLst>
                <a:path w="1874679" h="1623535">
                  <a:moveTo>
                    <a:pt x="0" y="0"/>
                  </a:moveTo>
                  <a:lnTo>
                    <a:pt x="1874679" y="0"/>
                  </a:lnTo>
                  <a:lnTo>
                    <a:pt x="937340" y="1623536"/>
                  </a:lnTo>
                </a:path>
              </a:pathLst>
            </a:custGeom>
            <a:noFill/>
            <a:ln w="2540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25" name="Freeform: Shape 24">
              <a:extLst>
                <a:ext uri="{FF2B5EF4-FFF2-40B4-BE49-F238E27FC236}">
                  <a16:creationId xmlns:a16="http://schemas.microsoft.com/office/drawing/2014/main" id="{EE9B875C-D172-11F6-6596-AB3F7566EC58}"/>
                </a:ext>
              </a:extLst>
            </p:cNvPr>
            <p:cNvSpPr/>
            <p:nvPr/>
          </p:nvSpPr>
          <p:spPr>
            <a:xfrm>
              <a:off x="7347772" y="4044382"/>
              <a:ext cx="1874679" cy="1623535"/>
            </a:xfrm>
            <a:custGeom>
              <a:avLst/>
              <a:gdLst>
                <a:gd name="connsiteX0" fmla="*/ 0 w 1874679"/>
                <a:gd name="connsiteY0" fmla="*/ 1623536 h 1623535"/>
                <a:gd name="connsiteX1" fmla="*/ 937340 w 1874679"/>
                <a:gd name="connsiteY1" fmla="*/ 0 h 1623535"/>
                <a:gd name="connsiteX2" fmla="*/ 1874679 w 1874679"/>
                <a:gd name="connsiteY2" fmla="*/ 1623536 h 1623535"/>
              </a:gdLst>
              <a:ahLst/>
              <a:cxnLst>
                <a:cxn ang="0">
                  <a:pos x="connsiteX0" y="connsiteY0"/>
                </a:cxn>
                <a:cxn ang="0">
                  <a:pos x="connsiteX1" y="connsiteY1"/>
                </a:cxn>
                <a:cxn ang="0">
                  <a:pos x="connsiteX2" y="connsiteY2"/>
                </a:cxn>
              </a:cxnLst>
              <a:rect l="l" t="t" r="r" b="b"/>
              <a:pathLst>
                <a:path w="1874679" h="1623535">
                  <a:moveTo>
                    <a:pt x="0" y="1623536"/>
                  </a:moveTo>
                  <a:lnTo>
                    <a:pt x="937340" y="0"/>
                  </a:lnTo>
                  <a:lnTo>
                    <a:pt x="1874679" y="1623536"/>
                  </a:lnTo>
                </a:path>
              </a:pathLst>
            </a:custGeom>
            <a:noFill/>
            <a:ln w="2540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31" name="Freeform: Shape 30">
              <a:extLst>
                <a:ext uri="{FF2B5EF4-FFF2-40B4-BE49-F238E27FC236}">
                  <a16:creationId xmlns:a16="http://schemas.microsoft.com/office/drawing/2014/main" id="{D068B159-1895-A690-6218-F48D0DBCB9C2}"/>
                </a:ext>
              </a:extLst>
            </p:cNvPr>
            <p:cNvSpPr/>
            <p:nvPr/>
          </p:nvSpPr>
          <p:spPr>
            <a:xfrm>
              <a:off x="8285112" y="4044382"/>
              <a:ext cx="1874678" cy="1623535"/>
            </a:xfrm>
            <a:custGeom>
              <a:avLst/>
              <a:gdLst>
                <a:gd name="connsiteX0" fmla="*/ 937340 w 1874678"/>
                <a:gd name="connsiteY0" fmla="*/ 1623536 h 1623535"/>
                <a:gd name="connsiteX1" fmla="*/ 0 w 1874678"/>
                <a:gd name="connsiteY1" fmla="*/ 0 h 1623535"/>
                <a:gd name="connsiteX2" fmla="*/ 1874679 w 1874678"/>
                <a:gd name="connsiteY2" fmla="*/ 0 h 1623535"/>
              </a:gdLst>
              <a:ahLst/>
              <a:cxnLst>
                <a:cxn ang="0">
                  <a:pos x="connsiteX0" y="connsiteY0"/>
                </a:cxn>
                <a:cxn ang="0">
                  <a:pos x="connsiteX1" y="connsiteY1"/>
                </a:cxn>
                <a:cxn ang="0">
                  <a:pos x="connsiteX2" y="connsiteY2"/>
                </a:cxn>
              </a:cxnLst>
              <a:rect l="l" t="t" r="r" b="b"/>
              <a:pathLst>
                <a:path w="1874678" h="1623535">
                  <a:moveTo>
                    <a:pt x="937340" y="1623536"/>
                  </a:moveTo>
                  <a:lnTo>
                    <a:pt x="0" y="0"/>
                  </a:lnTo>
                  <a:lnTo>
                    <a:pt x="1874679" y="0"/>
                  </a:lnTo>
                </a:path>
              </a:pathLst>
            </a:custGeom>
            <a:noFill/>
            <a:ln w="2540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grpSp>
      <p:sp>
        <p:nvSpPr>
          <p:cNvPr id="27" name="Freeform: Shape 26">
            <a:extLst>
              <a:ext uri="{FF2B5EF4-FFF2-40B4-BE49-F238E27FC236}">
                <a16:creationId xmlns:a16="http://schemas.microsoft.com/office/drawing/2014/main" id="{C2F48D62-D7CD-7E1E-BE56-14B78A6E93C4}"/>
              </a:ext>
            </a:extLst>
          </p:cNvPr>
          <p:cNvSpPr/>
          <p:nvPr/>
        </p:nvSpPr>
        <p:spPr>
          <a:xfrm>
            <a:off x="7960665" y="3480384"/>
            <a:ext cx="1132541" cy="1132541"/>
          </a:xfrm>
          <a:custGeom>
            <a:avLst/>
            <a:gdLst>
              <a:gd name="connsiteX0" fmla="*/ 1132541 w 1132541"/>
              <a:gd name="connsiteY0" fmla="*/ 566271 h 1132541"/>
              <a:gd name="connsiteX1" fmla="*/ 566270 w 1132541"/>
              <a:gd name="connsiteY1" fmla="*/ 1132541 h 1132541"/>
              <a:gd name="connsiteX2" fmla="*/ 0 w 1132541"/>
              <a:gd name="connsiteY2" fmla="*/ 566271 h 1132541"/>
              <a:gd name="connsiteX3" fmla="*/ 566270 w 1132541"/>
              <a:gd name="connsiteY3" fmla="*/ 0 h 1132541"/>
              <a:gd name="connsiteX4" fmla="*/ 1132541 w 1132541"/>
              <a:gd name="connsiteY4" fmla="*/ 566271 h 113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2541" h="1132541">
                <a:moveTo>
                  <a:pt x="1132541" y="566271"/>
                </a:moveTo>
                <a:cubicBezTo>
                  <a:pt x="1132541" y="879013"/>
                  <a:pt x="879013" y="1132541"/>
                  <a:pt x="566270" y="1132541"/>
                </a:cubicBezTo>
                <a:cubicBezTo>
                  <a:pt x="253528" y="1132541"/>
                  <a:pt x="0" y="879013"/>
                  <a:pt x="0" y="566271"/>
                </a:cubicBezTo>
                <a:cubicBezTo>
                  <a:pt x="0" y="253528"/>
                  <a:pt x="253528" y="0"/>
                  <a:pt x="566270" y="0"/>
                </a:cubicBezTo>
                <a:cubicBezTo>
                  <a:pt x="879012" y="0"/>
                  <a:pt x="1132541" y="253528"/>
                  <a:pt x="1132541" y="566271"/>
                </a:cubicBezTo>
                <a:close/>
              </a:path>
            </a:pathLst>
          </a:custGeom>
          <a:solidFill>
            <a:schemeClr val="bg1"/>
          </a:solidFill>
          <a:ln w="22225"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64" name="TextBox 63">
            <a:extLst>
              <a:ext uri="{FF2B5EF4-FFF2-40B4-BE49-F238E27FC236}">
                <a16:creationId xmlns:a16="http://schemas.microsoft.com/office/drawing/2014/main" id="{EE028234-C0C9-CBAA-9169-3D8FED3794AF}"/>
              </a:ext>
            </a:extLst>
          </p:cNvPr>
          <p:cNvSpPr txBox="1"/>
          <p:nvPr/>
        </p:nvSpPr>
        <p:spPr>
          <a:xfrm>
            <a:off x="7972861" y="3878327"/>
            <a:ext cx="1108148"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96"/>
                </a:solidFill>
                <a:effectLst/>
                <a:uLnTx/>
                <a:uFillTx/>
                <a:latin typeface="Aino"/>
                <a:ea typeface="+mn-ea"/>
                <a:cs typeface="+mn-cs"/>
              </a:rPr>
              <a:t>evolution of development </a:t>
            </a:r>
          </a:p>
        </p:txBody>
      </p:sp>
      <p:sp>
        <p:nvSpPr>
          <p:cNvPr id="65" name="TextBox 64">
            <a:extLst>
              <a:ext uri="{FF2B5EF4-FFF2-40B4-BE49-F238E27FC236}">
                <a16:creationId xmlns:a16="http://schemas.microsoft.com/office/drawing/2014/main" id="{7AA1B9B1-FBE1-3552-5C2B-0367135A9CD4}"/>
              </a:ext>
            </a:extLst>
          </p:cNvPr>
          <p:cNvSpPr txBox="1"/>
          <p:nvPr/>
        </p:nvSpPr>
        <p:spPr>
          <a:xfrm>
            <a:off x="6769678" y="3228892"/>
            <a:ext cx="1124705" cy="553998"/>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knowledge-sharing</a:t>
            </a:r>
          </a:p>
        </p:txBody>
      </p:sp>
      <p:sp>
        <p:nvSpPr>
          <p:cNvPr id="66" name="TextBox 65">
            <a:extLst>
              <a:ext uri="{FF2B5EF4-FFF2-40B4-BE49-F238E27FC236}">
                <a16:creationId xmlns:a16="http://schemas.microsoft.com/office/drawing/2014/main" id="{F5B62649-936B-9674-D498-A61DE36463CC}"/>
              </a:ext>
            </a:extLst>
          </p:cNvPr>
          <p:cNvSpPr txBox="1"/>
          <p:nvPr/>
        </p:nvSpPr>
        <p:spPr>
          <a:xfrm>
            <a:off x="7948324" y="2461658"/>
            <a:ext cx="1224065" cy="553998"/>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understanding and objectives</a:t>
            </a:r>
          </a:p>
        </p:txBody>
      </p:sp>
      <p:sp>
        <p:nvSpPr>
          <p:cNvPr id="67" name="TextBox 66">
            <a:extLst>
              <a:ext uri="{FF2B5EF4-FFF2-40B4-BE49-F238E27FC236}">
                <a16:creationId xmlns:a16="http://schemas.microsoft.com/office/drawing/2014/main" id="{7044674F-6908-3F7A-668F-EABF804D57E5}"/>
              </a:ext>
            </a:extLst>
          </p:cNvPr>
          <p:cNvSpPr txBox="1"/>
          <p:nvPr/>
        </p:nvSpPr>
        <p:spPr>
          <a:xfrm>
            <a:off x="9012791" y="3399635"/>
            <a:ext cx="1258450"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initial drafting</a:t>
            </a:r>
          </a:p>
        </p:txBody>
      </p:sp>
      <p:sp>
        <p:nvSpPr>
          <p:cNvPr id="69" name="TextBox 68">
            <a:extLst>
              <a:ext uri="{FF2B5EF4-FFF2-40B4-BE49-F238E27FC236}">
                <a16:creationId xmlns:a16="http://schemas.microsoft.com/office/drawing/2014/main" id="{644539B0-626C-C53A-E066-315FC872768A}"/>
              </a:ext>
            </a:extLst>
          </p:cNvPr>
          <p:cNvSpPr txBox="1"/>
          <p:nvPr/>
        </p:nvSpPr>
        <p:spPr>
          <a:xfrm>
            <a:off x="6827256" y="4578586"/>
            <a:ext cx="1124705"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deployment</a:t>
            </a:r>
          </a:p>
        </p:txBody>
      </p:sp>
      <p:sp>
        <p:nvSpPr>
          <p:cNvPr id="70" name="TextBox 69">
            <a:extLst>
              <a:ext uri="{FF2B5EF4-FFF2-40B4-BE49-F238E27FC236}">
                <a16:creationId xmlns:a16="http://schemas.microsoft.com/office/drawing/2014/main" id="{A14E372C-7529-DF3A-26D9-1B788FCEEC74}"/>
              </a:ext>
            </a:extLst>
          </p:cNvPr>
          <p:cNvSpPr txBox="1"/>
          <p:nvPr/>
        </p:nvSpPr>
        <p:spPr>
          <a:xfrm>
            <a:off x="9000965" y="4378298"/>
            <a:ext cx="1124705"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testing</a:t>
            </a:r>
          </a:p>
        </p:txBody>
      </p:sp>
      <p:sp>
        <p:nvSpPr>
          <p:cNvPr id="71" name="TextBox 70">
            <a:extLst>
              <a:ext uri="{FF2B5EF4-FFF2-40B4-BE49-F238E27FC236}">
                <a16:creationId xmlns:a16="http://schemas.microsoft.com/office/drawing/2014/main" id="{9512C886-C9EC-2338-9B4B-6508AB3B0331}"/>
              </a:ext>
            </a:extLst>
          </p:cNvPr>
          <p:cNvSpPr txBox="1"/>
          <p:nvPr/>
        </p:nvSpPr>
        <p:spPr>
          <a:xfrm>
            <a:off x="7932432" y="5140312"/>
            <a:ext cx="1255850"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96"/>
                </a:solidFill>
                <a:effectLst/>
                <a:uLnTx/>
                <a:uFillTx/>
                <a:latin typeface="Aino"/>
                <a:ea typeface="+mn-ea"/>
                <a:cs typeface="+mn-cs"/>
              </a:rPr>
              <a:t>development </a:t>
            </a:r>
          </a:p>
        </p:txBody>
      </p:sp>
      <p:sp>
        <p:nvSpPr>
          <p:cNvPr id="77" name="Freeform: Shape 76">
            <a:extLst>
              <a:ext uri="{FF2B5EF4-FFF2-40B4-BE49-F238E27FC236}">
                <a16:creationId xmlns:a16="http://schemas.microsoft.com/office/drawing/2014/main" id="{F822FBA2-1D6E-0B25-E3FF-8DB2C1E5A29C}"/>
              </a:ext>
            </a:extLst>
          </p:cNvPr>
          <p:cNvSpPr/>
          <p:nvPr/>
        </p:nvSpPr>
        <p:spPr>
          <a:xfrm>
            <a:off x="5853990" y="4293069"/>
            <a:ext cx="286921" cy="155947"/>
          </a:xfrm>
          <a:custGeom>
            <a:avLst/>
            <a:gdLst>
              <a:gd name="connsiteX0" fmla="*/ 286921 w 286921"/>
              <a:gd name="connsiteY0" fmla="*/ 24974 h 155947"/>
              <a:gd name="connsiteX1" fmla="*/ 130973 w 286921"/>
              <a:gd name="connsiteY1" fmla="*/ 155948 h 155947"/>
              <a:gd name="connsiteX2" fmla="*/ 0 w 286921"/>
              <a:gd name="connsiteY2" fmla="*/ 0 h 155947"/>
            </a:gdLst>
            <a:ahLst/>
            <a:cxnLst>
              <a:cxn ang="0">
                <a:pos x="connsiteX0" y="connsiteY0"/>
              </a:cxn>
              <a:cxn ang="0">
                <a:pos x="connsiteX1" y="connsiteY1"/>
              </a:cxn>
              <a:cxn ang="0">
                <a:pos x="connsiteX2" y="connsiteY2"/>
              </a:cxn>
            </a:cxnLst>
            <a:rect l="l" t="t" r="r" b="b"/>
            <a:pathLst>
              <a:path w="286921" h="155947">
                <a:moveTo>
                  <a:pt x="286921" y="24974"/>
                </a:moveTo>
                <a:lnTo>
                  <a:pt x="130973" y="155948"/>
                </a:lnTo>
                <a:lnTo>
                  <a:pt x="0" y="0"/>
                </a:lnTo>
              </a:path>
            </a:pathLst>
          </a:custGeom>
          <a:noFill/>
          <a:ln w="28575"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78" name="Freeform: Shape 77">
            <a:extLst>
              <a:ext uri="{FF2B5EF4-FFF2-40B4-BE49-F238E27FC236}">
                <a16:creationId xmlns:a16="http://schemas.microsoft.com/office/drawing/2014/main" id="{5DBC63AE-9575-FEB5-0517-B8D3C5320D56}"/>
              </a:ext>
            </a:extLst>
          </p:cNvPr>
          <p:cNvSpPr/>
          <p:nvPr/>
        </p:nvSpPr>
        <p:spPr>
          <a:xfrm>
            <a:off x="6372831" y="3595724"/>
            <a:ext cx="285395" cy="161921"/>
          </a:xfrm>
          <a:custGeom>
            <a:avLst/>
            <a:gdLst>
              <a:gd name="connsiteX0" fmla="*/ 0 w 285395"/>
              <a:gd name="connsiteY0" fmla="*/ 123411 h 161921"/>
              <a:gd name="connsiteX1" fmla="*/ 161985 w 285395"/>
              <a:gd name="connsiteY1" fmla="*/ 0 h 161921"/>
              <a:gd name="connsiteX2" fmla="*/ 285396 w 285395"/>
              <a:gd name="connsiteY2" fmla="*/ 161921 h 161921"/>
            </a:gdLst>
            <a:ahLst/>
            <a:cxnLst>
              <a:cxn ang="0">
                <a:pos x="connsiteX0" y="connsiteY0"/>
              </a:cxn>
              <a:cxn ang="0">
                <a:pos x="connsiteX1" y="connsiteY1"/>
              </a:cxn>
              <a:cxn ang="0">
                <a:pos x="connsiteX2" y="connsiteY2"/>
              </a:cxn>
            </a:cxnLst>
            <a:rect l="l" t="t" r="r" b="b"/>
            <a:pathLst>
              <a:path w="285395" h="161921">
                <a:moveTo>
                  <a:pt x="0" y="123411"/>
                </a:moveTo>
                <a:lnTo>
                  <a:pt x="161985" y="0"/>
                </a:lnTo>
                <a:lnTo>
                  <a:pt x="285396" y="161921"/>
                </a:lnTo>
              </a:path>
            </a:pathLst>
          </a:custGeom>
          <a:noFill/>
          <a:ln w="28575"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grpSp>
        <p:nvGrpSpPr>
          <p:cNvPr id="60" name="Group 59">
            <a:extLst>
              <a:ext uri="{FF2B5EF4-FFF2-40B4-BE49-F238E27FC236}">
                <a16:creationId xmlns:a16="http://schemas.microsoft.com/office/drawing/2014/main" id="{AAE0C65C-ED74-3FFC-5ACA-6BB19E05AA0B}"/>
              </a:ext>
            </a:extLst>
          </p:cNvPr>
          <p:cNvGrpSpPr/>
          <p:nvPr/>
        </p:nvGrpSpPr>
        <p:grpSpPr>
          <a:xfrm>
            <a:off x="5539755" y="3139245"/>
            <a:ext cx="1320961" cy="360744"/>
            <a:chOff x="1202729" y="2276475"/>
            <a:chExt cx="1160996" cy="486770"/>
          </a:xfrm>
          <a:solidFill>
            <a:schemeClr val="accent3"/>
          </a:solidFill>
        </p:grpSpPr>
        <p:sp>
          <p:nvSpPr>
            <p:cNvPr id="61" name="Rectangle: Rounded Corners 60">
              <a:extLst>
                <a:ext uri="{FF2B5EF4-FFF2-40B4-BE49-F238E27FC236}">
                  <a16:creationId xmlns:a16="http://schemas.microsoft.com/office/drawing/2014/main" id="{92B2E342-3DD5-60FC-6048-3AAC8C9555E9}"/>
                </a:ext>
              </a:extLst>
            </p:cNvPr>
            <p:cNvSpPr/>
            <p:nvPr/>
          </p:nvSpPr>
          <p:spPr>
            <a:xfrm>
              <a:off x="1202729" y="2276475"/>
              <a:ext cx="1160996" cy="486770"/>
            </a:xfrm>
            <a:prstGeom prst="roundRect">
              <a:avLst>
                <a:gd name="adj" fmla="val 50000"/>
              </a:avLst>
            </a:prstGeom>
            <a:grpFill/>
            <a:ln>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62" name="TextBox 61">
              <a:extLst>
                <a:ext uri="{FF2B5EF4-FFF2-40B4-BE49-F238E27FC236}">
                  <a16:creationId xmlns:a16="http://schemas.microsoft.com/office/drawing/2014/main" id="{93F0B9E3-8B35-8E28-1190-30C3DB523E61}"/>
                </a:ext>
              </a:extLst>
            </p:cNvPr>
            <p:cNvSpPr txBox="1"/>
            <p:nvPr/>
          </p:nvSpPr>
          <p:spPr>
            <a:xfrm>
              <a:off x="1251752" y="2395351"/>
              <a:ext cx="1079144" cy="249179"/>
            </a:xfrm>
            <a:prstGeom prst="rect">
              <a:avLst/>
            </a:prstGeom>
            <a:grpFill/>
            <a:ln>
              <a:noFill/>
              <a:prstDash val="lgDashDot"/>
            </a:ln>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ino"/>
                  <a:ea typeface="+mn-ea"/>
                  <a:cs typeface="+mn-cs"/>
                </a:rPr>
                <a:t>pain</a:t>
              </a:r>
              <a:endParaRPr kumimoji="0" lang="en-GB" sz="1200" b="0" i="0" u="none" strike="noStrike" kern="1200" cap="none" spc="0" normalizeH="0" baseline="0" noProof="0" dirty="0">
                <a:ln>
                  <a:noFill/>
                </a:ln>
                <a:solidFill>
                  <a:srgbClr val="FFFFFF"/>
                </a:solidFill>
                <a:effectLst/>
                <a:uLnTx/>
                <a:uFillTx/>
                <a:latin typeface="Aino"/>
                <a:ea typeface="+mn-ea"/>
                <a:cs typeface="+mn-cs"/>
              </a:endParaRPr>
            </a:p>
          </p:txBody>
        </p:sp>
      </p:grpSp>
      <p:sp>
        <p:nvSpPr>
          <p:cNvPr id="36" name="Freeform: Shape 35">
            <a:extLst>
              <a:ext uri="{FF2B5EF4-FFF2-40B4-BE49-F238E27FC236}">
                <a16:creationId xmlns:a16="http://schemas.microsoft.com/office/drawing/2014/main" id="{0C90F4F7-22EC-C1BA-B344-7272BC843292}"/>
              </a:ext>
            </a:extLst>
          </p:cNvPr>
          <p:cNvSpPr/>
          <p:nvPr/>
        </p:nvSpPr>
        <p:spPr>
          <a:xfrm>
            <a:off x="5234243" y="2152095"/>
            <a:ext cx="2000523" cy="168232"/>
          </a:xfrm>
          <a:custGeom>
            <a:avLst/>
            <a:gdLst>
              <a:gd name="connsiteX0" fmla="*/ 0 w 2297158"/>
              <a:gd name="connsiteY0" fmla="*/ 377450 h 397027"/>
              <a:gd name="connsiteX1" fmla="*/ 1130501 w 2297158"/>
              <a:gd name="connsiteY1" fmla="*/ 0 h 397027"/>
              <a:gd name="connsiteX2" fmla="*/ 2297159 w 2297158"/>
              <a:gd name="connsiteY2" fmla="*/ 397027 h 397027"/>
            </a:gdLst>
            <a:ahLst/>
            <a:cxnLst>
              <a:cxn ang="0">
                <a:pos x="connsiteX0" y="connsiteY0"/>
              </a:cxn>
              <a:cxn ang="0">
                <a:pos x="connsiteX1" y="connsiteY1"/>
              </a:cxn>
              <a:cxn ang="0">
                <a:pos x="connsiteX2" y="connsiteY2"/>
              </a:cxn>
            </a:cxnLst>
            <a:rect l="l" t="t" r="r" b="b"/>
            <a:pathLst>
              <a:path w="2297158" h="397027">
                <a:moveTo>
                  <a:pt x="0" y="377450"/>
                </a:moveTo>
                <a:cubicBezTo>
                  <a:pt x="350667" y="196856"/>
                  <a:pt x="669003" y="0"/>
                  <a:pt x="1130501" y="0"/>
                </a:cubicBezTo>
                <a:cubicBezTo>
                  <a:pt x="1591999" y="0"/>
                  <a:pt x="1931442" y="211395"/>
                  <a:pt x="2297159" y="397027"/>
                </a:cubicBezTo>
              </a:path>
            </a:pathLst>
          </a:custGeom>
          <a:noFill/>
          <a:ln w="22225"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39" name="Freeform: Shape 38">
            <a:extLst>
              <a:ext uri="{FF2B5EF4-FFF2-40B4-BE49-F238E27FC236}">
                <a16:creationId xmlns:a16="http://schemas.microsoft.com/office/drawing/2014/main" id="{4A6F9BAB-B148-628F-5BA5-4900CAAA27BA}"/>
              </a:ext>
            </a:extLst>
          </p:cNvPr>
          <p:cNvSpPr>
            <a:spLocks noChangeAspect="1"/>
          </p:cNvSpPr>
          <p:nvPr/>
        </p:nvSpPr>
        <p:spPr>
          <a:xfrm rot="13221077">
            <a:off x="5246209" y="5586203"/>
            <a:ext cx="108000" cy="216000"/>
          </a:xfrm>
          <a:custGeom>
            <a:avLst/>
            <a:gdLst>
              <a:gd name="connsiteX0" fmla="*/ 0 w 144501"/>
              <a:gd name="connsiteY0" fmla="*/ 0 h 289002"/>
              <a:gd name="connsiteX1" fmla="*/ 144501 w 144501"/>
              <a:gd name="connsiteY1" fmla="*/ 144501 h 289002"/>
              <a:gd name="connsiteX2" fmla="*/ 0 w 144501"/>
              <a:gd name="connsiteY2" fmla="*/ 289002 h 289002"/>
            </a:gdLst>
            <a:ahLst/>
            <a:cxnLst>
              <a:cxn ang="0">
                <a:pos x="connsiteX0" y="connsiteY0"/>
              </a:cxn>
              <a:cxn ang="0">
                <a:pos x="connsiteX1" y="connsiteY1"/>
              </a:cxn>
              <a:cxn ang="0">
                <a:pos x="connsiteX2" y="connsiteY2"/>
              </a:cxn>
            </a:cxnLst>
            <a:rect l="l" t="t" r="r" b="b"/>
            <a:pathLst>
              <a:path w="144501" h="289002">
                <a:moveTo>
                  <a:pt x="0" y="0"/>
                </a:moveTo>
                <a:lnTo>
                  <a:pt x="144501" y="144501"/>
                </a:lnTo>
                <a:lnTo>
                  <a:pt x="0" y="289002"/>
                </a:lnTo>
              </a:path>
            </a:pathLst>
          </a:custGeom>
          <a:noFill/>
          <a:ln w="25400"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41" name="Freeform: Shape 40">
            <a:extLst>
              <a:ext uri="{FF2B5EF4-FFF2-40B4-BE49-F238E27FC236}">
                <a16:creationId xmlns:a16="http://schemas.microsoft.com/office/drawing/2014/main" id="{037DD442-03FD-D209-BD4F-EBE1541C6F1A}"/>
              </a:ext>
            </a:extLst>
          </p:cNvPr>
          <p:cNvSpPr>
            <a:spLocks noChangeAspect="1"/>
          </p:cNvSpPr>
          <p:nvPr/>
        </p:nvSpPr>
        <p:spPr>
          <a:xfrm rot="1945800">
            <a:off x="7232112" y="2241281"/>
            <a:ext cx="108000" cy="216000"/>
          </a:xfrm>
          <a:custGeom>
            <a:avLst/>
            <a:gdLst>
              <a:gd name="connsiteX0" fmla="*/ 0 w 144501"/>
              <a:gd name="connsiteY0" fmla="*/ 0 h 289002"/>
              <a:gd name="connsiteX1" fmla="*/ 144501 w 144501"/>
              <a:gd name="connsiteY1" fmla="*/ 144501 h 289002"/>
              <a:gd name="connsiteX2" fmla="*/ 0 w 144501"/>
              <a:gd name="connsiteY2" fmla="*/ 289002 h 289002"/>
            </a:gdLst>
            <a:ahLst/>
            <a:cxnLst>
              <a:cxn ang="0">
                <a:pos x="connsiteX0" y="connsiteY0"/>
              </a:cxn>
              <a:cxn ang="0">
                <a:pos x="connsiteX1" y="connsiteY1"/>
              </a:cxn>
              <a:cxn ang="0">
                <a:pos x="connsiteX2" y="connsiteY2"/>
              </a:cxn>
            </a:cxnLst>
            <a:rect l="l" t="t" r="r" b="b"/>
            <a:pathLst>
              <a:path w="144501" h="289002">
                <a:moveTo>
                  <a:pt x="0" y="0"/>
                </a:moveTo>
                <a:lnTo>
                  <a:pt x="144501" y="144501"/>
                </a:lnTo>
                <a:lnTo>
                  <a:pt x="0" y="289002"/>
                </a:lnTo>
              </a:path>
            </a:pathLst>
          </a:custGeom>
          <a:noFill/>
          <a:ln w="25400" cap="rnd">
            <a:solidFill>
              <a:schemeClr val="accent3"/>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26" name="Rectangle 25">
            <a:extLst>
              <a:ext uri="{FF2B5EF4-FFF2-40B4-BE49-F238E27FC236}">
                <a16:creationId xmlns:a16="http://schemas.microsoft.com/office/drawing/2014/main" id="{6F87E8E3-3A61-7721-8F25-00888251C8FF}"/>
              </a:ext>
            </a:extLst>
          </p:cNvPr>
          <p:cNvSpPr/>
          <p:nvPr/>
        </p:nvSpPr>
        <p:spPr>
          <a:xfrm rot="9378557">
            <a:off x="3377236" y="3507235"/>
            <a:ext cx="514774" cy="45719"/>
          </a:xfrm>
          <a:prstGeom prst="rect">
            <a:avLst/>
          </a:prstGeom>
          <a:solidFill>
            <a:srgbClr val="98A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42" name="Rectangle 41">
            <a:extLst>
              <a:ext uri="{FF2B5EF4-FFF2-40B4-BE49-F238E27FC236}">
                <a16:creationId xmlns:a16="http://schemas.microsoft.com/office/drawing/2014/main" id="{F8E6BF7F-249A-E8BA-8E1C-0AA813473520}"/>
              </a:ext>
            </a:extLst>
          </p:cNvPr>
          <p:cNvSpPr/>
          <p:nvPr/>
        </p:nvSpPr>
        <p:spPr>
          <a:xfrm rot="16200000">
            <a:off x="4209849" y="3978630"/>
            <a:ext cx="514774" cy="45719"/>
          </a:xfrm>
          <a:prstGeom prst="rect">
            <a:avLst/>
          </a:prstGeom>
          <a:solidFill>
            <a:srgbClr val="98A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43" name="Rectangle 42">
            <a:extLst>
              <a:ext uri="{FF2B5EF4-FFF2-40B4-BE49-F238E27FC236}">
                <a16:creationId xmlns:a16="http://schemas.microsoft.com/office/drawing/2014/main" id="{8C9473D5-8F49-CF91-A8E0-F82CD0C08A1D}"/>
              </a:ext>
            </a:extLst>
          </p:cNvPr>
          <p:cNvSpPr/>
          <p:nvPr/>
        </p:nvSpPr>
        <p:spPr>
          <a:xfrm rot="1724299">
            <a:off x="3287053" y="4553028"/>
            <a:ext cx="514774" cy="45719"/>
          </a:xfrm>
          <a:prstGeom prst="rect">
            <a:avLst/>
          </a:prstGeom>
          <a:solidFill>
            <a:srgbClr val="98A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p:txBody>
      </p:sp>
      <p:grpSp>
        <p:nvGrpSpPr>
          <p:cNvPr id="49" name="Graphic 2">
            <a:extLst>
              <a:ext uri="{FF2B5EF4-FFF2-40B4-BE49-F238E27FC236}">
                <a16:creationId xmlns:a16="http://schemas.microsoft.com/office/drawing/2014/main" id="{58B80923-47AC-52B4-1801-5F81BEF2C593}"/>
              </a:ext>
            </a:extLst>
          </p:cNvPr>
          <p:cNvGrpSpPr/>
          <p:nvPr/>
        </p:nvGrpSpPr>
        <p:grpSpPr>
          <a:xfrm rot="21268154">
            <a:off x="974257" y="2956550"/>
            <a:ext cx="516013" cy="1422658"/>
            <a:chOff x="1417877" y="2626171"/>
            <a:chExt cx="516013" cy="1422658"/>
          </a:xfrm>
          <a:noFill/>
        </p:grpSpPr>
        <p:sp>
          <p:nvSpPr>
            <p:cNvPr id="52" name="Freeform: Shape 51">
              <a:extLst>
                <a:ext uri="{FF2B5EF4-FFF2-40B4-BE49-F238E27FC236}">
                  <a16:creationId xmlns:a16="http://schemas.microsoft.com/office/drawing/2014/main" id="{B6906CA4-440A-5D0D-7A02-396EC3DA1E54}"/>
                </a:ext>
              </a:extLst>
            </p:cNvPr>
            <p:cNvSpPr/>
            <p:nvPr/>
          </p:nvSpPr>
          <p:spPr>
            <a:xfrm>
              <a:off x="1933700" y="4010701"/>
              <a:ext cx="190" cy="38129"/>
            </a:xfrm>
            <a:custGeom>
              <a:avLst/>
              <a:gdLst>
                <a:gd name="connsiteX0" fmla="*/ 191 w 190"/>
                <a:gd name="connsiteY0" fmla="*/ 38129 h 38129"/>
                <a:gd name="connsiteX1" fmla="*/ 0 w 190"/>
                <a:gd name="connsiteY1" fmla="*/ 0 h 38129"/>
              </a:gdLst>
              <a:ahLst/>
              <a:cxnLst>
                <a:cxn ang="0">
                  <a:pos x="connsiteX0" y="connsiteY0"/>
                </a:cxn>
                <a:cxn ang="0">
                  <a:pos x="connsiteX1" y="connsiteY1"/>
                </a:cxn>
              </a:cxnLst>
              <a:rect l="l" t="t" r="r" b="b"/>
              <a:pathLst>
                <a:path w="190" h="38129">
                  <a:moveTo>
                    <a:pt x="191" y="38129"/>
                  </a:moveTo>
                  <a:cubicBezTo>
                    <a:pt x="191" y="25229"/>
                    <a:pt x="127" y="12519"/>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53" name="Freeform: Shape 52">
              <a:extLst>
                <a:ext uri="{FF2B5EF4-FFF2-40B4-BE49-F238E27FC236}">
                  <a16:creationId xmlns:a16="http://schemas.microsoft.com/office/drawing/2014/main" id="{3508C029-8988-3E7D-6BB4-E18C0F75819E}"/>
                </a:ext>
              </a:extLst>
            </p:cNvPr>
            <p:cNvSpPr/>
            <p:nvPr/>
          </p:nvSpPr>
          <p:spPr>
            <a:xfrm>
              <a:off x="1448571" y="2696519"/>
              <a:ext cx="483285" cy="1236970"/>
            </a:xfrm>
            <a:custGeom>
              <a:avLst/>
              <a:gdLst>
                <a:gd name="connsiteX0" fmla="*/ 483286 w 483285"/>
                <a:gd name="connsiteY0" fmla="*/ 1236970 h 1236970"/>
                <a:gd name="connsiteX1" fmla="*/ 0 w 483285"/>
                <a:gd name="connsiteY1" fmla="*/ 0 h 1236970"/>
              </a:gdLst>
              <a:ahLst/>
              <a:cxnLst>
                <a:cxn ang="0">
                  <a:pos x="connsiteX0" y="connsiteY0"/>
                </a:cxn>
                <a:cxn ang="0">
                  <a:pos x="connsiteX1" y="connsiteY1"/>
                </a:cxn>
              </a:cxnLst>
              <a:rect l="l" t="t" r="r" b="b"/>
              <a:pathLst>
                <a:path w="483285" h="1236970">
                  <a:moveTo>
                    <a:pt x="483286" y="1236970"/>
                  </a:moveTo>
                  <a:cubicBezTo>
                    <a:pt x="457549" y="516585"/>
                    <a:pt x="188485" y="403151"/>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54" name="Freeform: Shape 53">
              <a:extLst>
                <a:ext uri="{FF2B5EF4-FFF2-40B4-BE49-F238E27FC236}">
                  <a16:creationId xmlns:a16="http://schemas.microsoft.com/office/drawing/2014/main" id="{BA3A6E4B-2531-00DE-7141-C08F3DEC4324}"/>
                </a:ext>
              </a:extLst>
            </p:cNvPr>
            <p:cNvSpPr/>
            <p:nvPr/>
          </p:nvSpPr>
          <p:spPr>
            <a:xfrm>
              <a:off x="1417877" y="2626171"/>
              <a:ext cx="14806" cy="35142"/>
            </a:xfrm>
            <a:custGeom>
              <a:avLst/>
              <a:gdLst>
                <a:gd name="connsiteX0" fmla="*/ 14807 w 14806"/>
                <a:gd name="connsiteY0" fmla="*/ 35142 h 35142"/>
                <a:gd name="connsiteX1" fmla="*/ 0 w 14806"/>
                <a:gd name="connsiteY1" fmla="*/ 0 h 35142"/>
              </a:gdLst>
              <a:ahLst/>
              <a:cxnLst>
                <a:cxn ang="0">
                  <a:pos x="connsiteX0" y="connsiteY0"/>
                </a:cxn>
                <a:cxn ang="0">
                  <a:pos x="connsiteX1" y="connsiteY1"/>
                </a:cxn>
              </a:cxnLst>
              <a:rect l="l" t="t" r="r" b="b"/>
              <a:pathLst>
                <a:path w="14806" h="35142">
                  <a:moveTo>
                    <a:pt x="14807" y="35142"/>
                  </a:moveTo>
                  <a:cubicBezTo>
                    <a:pt x="9786" y="23704"/>
                    <a:pt x="4830" y="11947"/>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grpSp>
      <p:grpSp>
        <p:nvGrpSpPr>
          <p:cNvPr id="81" name="Graphic 2">
            <a:extLst>
              <a:ext uri="{FF2B5EF4-FFF2-40B4-BE49-F238E27FC236}">
                <a16:creationId xmlns:a16="http://schemas.microsoft.com/office/drawing/2014/main" id="{EF4C32FB-760E-0E0C-F5E2-AEF573E87D27}"/>
              </a:ext>
            </a:extLst>
          </p:cNvPr>
          <p:cNvGrpSpPr/>
          <p:nvPr/>
        </p:nvGrpSpPr>
        <p:grpSpPr>
          <a:xfrm rot="11894698">
            <a:off x="6359885" y="3773657"/>
            <a:ext cx="495912" cy="947875"/>
            <a:chOff x="1417877" y="2626171"/>
            <a:chExt cx="516013" cy="1422658"/>
          </a:xfrm>
          <a:noFill/>
        </p:grpSpPr>
        <p:sp>
          <p:nvSpPr>
            <p:cNvPr id="82" name="Freeform: Shape 81">
              <a:extLst>
                <a:ext uri="{FF2B5EF4-FFF2-40B4-BE49-F238E27FC236}">
                  <a16:creationId xmlns:a16="http://schemas.microsoft.com/office/drawing/2014/main" id="{29A107A0-ACB8-66F2-4422-8E617460F471}"/>
                </a:ext>
              </a:extLst>
            </p:cNvPr>
            <p:cNvSpPr/>
            <p:nvPr/>
          </p:nvSpPr>
          <p:spPr>
            <a:xfrm>
              <a:off x="1933700" y="4010701"/>
              <a:ext cx="190" cy="38129"/>
            </a:xfrm>
            <a:custGeom>
              <a:avLst/>
              <a:gdLst>
                <a:gd name="connsiteX0" fmla="*/ 191 w 190"/>
                <a:gd name="connsiteY0" fmla="*/ 38129 h 38129"/>
                <a:gd name="connsiteX1" fmla="*/ 0 w 190"/>
                <a:gd name="connsiteY1" fmla="*/ 0 h 38129"/>
              </a:gdLst>
              <a:ahLst/>
              <a:cxnLst>
                <a:cxn ang="0">
                  <a:pos x="connsiteX0" y="connsiteY0"/>
                </a:cxn>
                <a:cxn ang="0">
                  <a:pos x="connsiteX1" y="connsiteY1"/>
                </a:cxn>
              </a:cxnLst>
              <a:rect l="l" t="t" r="r" b="b"/>
              <a:pathLst>
                <a:path w="190" h="38129">
                  <a:moveTo>
                    <a:pt x="191" y="38129"/>
                  </a:moveTo>
                  <a:cubicBezTo>
                    <a:pt x="191" y="25229"/>
                    <a:pt x="127" y="12519"/>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83" name="Freeform: Shape 82">
              <a:extLst>
                <a:ext uri="{FF2B5EF4-FFF2-40B4-BE49-F238E27FC236}">
                  <a16:creationId xmlns:a16="http://schemas.microsoft.com/office/drawing/2014/main" id="{28261370-EE62-CE67-91DA-3D132D40C9E7}"/>
                </a:ext>
              </a:extLst>
            </p:cNvPr>
            <p:cNvSpPr/>
            <p:nvPr/>
          </p:nvSpPr>
          <p:spPr>
            <a:xfrm>
              <a:off x="1448571" y="2696519"/>
              <a:ext cx="483285" cy="1236970"/>
            </a:xfrm>
            <a:custGeom>
              <a:avLst/>
              <a:gdLst>
                <a:gd name="connsiteX0" fmla="*/ 483286 w 483285"/>
                <a:gd name="connsiteY0" fmla="*/ 1236970 h 1236970"/>
                <a:gd name="connsiteX1" fmla="*/ 0 w 483285"/>
                <a:gd name="connsiteY1" fmla="*/ 0 h 1236970"/>
              </a:gdLst>
              <a:ahLst/>
              <a:cxnLst>
                <a:cxn ang="0">
                  <a:pos x="connsiteX0" y="connsiteY0"/>
                </a:cxn>
                <a:cxn ang="0">
                  <a:pos x="connsiteX1" y="connsiteY1"/>
                </a:cxn>
              </a:cxnLst>
              <a:rect l="l" t="t" r="r" b="b"/>
              <a:pathLst>
                <a:path w="483285" h="1236970">
                  <a:moveTo>
                    <a:pt x="483286" y="1236970"/>
                  </a:moveTo>
                  <a:cubicBezTo>
                    <a:pt x="457549" y="516585"/>
                    <a:pt x="188485" y="403151"/>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84" name="Freeform: Shape 83">
              <a:extLst>
                <a:ext uri="{FF2B5EF4-FFF2-40B4-BE49-F238E27FC236}">
                  <a16:creationId xmlns:a16="http://schemas.microsoft.com/office/drawing/2014/main" id="{69899381-27D6-03CC-9198-92A292FE1897}"/>
                </a:ext>
              </a:extLst>
            </p:cNvPr>
            <p:cNvSpPr/>
            <p:nvPr/>
          </p:nvSpPr>
          <p:spPr>
            <a:xfrm>
              <a:off x="1417877" y="2626171"/>
              <a:ext cx="14806" cy="35142"/>
            </a:xfrm>
            <a:custGeom>
              <a:avLst/>
              <a:gdLst>
                <a:gd name="connsiteX0" fmla="*/ 14807 w 14806"/>
                <a:gd name="connsiteY0" fmla="*/ 35142 h 35142"/>
                <a:gd name="connsiteX1" fmla="*/ 0 w 14806"/>
                <a:gd name="connsiteY1" fmla="*/ 0 h 35142"/>
              </a:gdLst>
              <a:ahLst/>
              <a:cxnLst>
                <a:cxn ang="0">
                  <a:pos x="connsiteX0" y="connsiteY0"/>
                </a:cxn>
                <a:cxn ang="0">
                  <a:pos x="connsiteX1" y="connsiteY1"/>
                </a:cxn>
              </a:cxnLst>
              <a:rect l="l" t="t" r="r" b="b"/>
              <a:pathLst>
                <a:path w="14806" h="35142">
                  <a:moveTo>
                    <a:pt x="14807" y="35142"/>
                  </a:moveTo>
                  <a:cubicBezTo>
                    <a:pt x="9786" y="23704"/>
                    <a:pt x="4830" y="11947"/>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grpSp>
      <p:sp>
        <p:nvSpPr>
          <p:cNvPr id="21" name="Rectangle 20">
            <a:extLst>
              <a:ext uri="{FF2B5EF4-FFF2-40B4-BE49-F238E27FC236}">
                <a16:creationId xmlns:a16="http://schemas.microsoft.com/office/drawing/2014/main" id="{4A10BEC0-9A15-94AE-5E20-28B82AA31F95}"/>
              </a:ext>
            </a:extLst>
          </p:cNvPr>
          <p:cNvSpPr/>
          <p:nvPr/>
        </p:nvSpPr>
        <p:spPr>
          <a:xfrm rot="14208283">
            <a:off x="6630241" y="4949754"/>
            <a:ext cx="377306" cy="271628"/>
          </a:xfrm>
          <a:prstGeom prst="rect">
            <a:avLst/>
          </a:prstGeom>
          <a:solidFill>
            <a:srgbClr val="D2D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p:txBody>
      </p:sp>
      <p:grpSp>
        <p:nvGrpSpPr>
          <p:cNvPr id="55" name="Graphic 2">
            <a:extLst>
              <a:ext uri="{FF2B5EF4-FFF2-40B4-BE49-F238E27FC236}">
                <a16:creationId xmlns:a16="http://schemas.microsoft.com/office/drawing/2014/main" id="{E34CD699-9310-ABA6-DAA8-4045E8895321}"/>
              </a:ext>
            </a:extLst>
          </p:cNvPr>
          <p:cNvGrpSpPr/>
          <p:nvPr/>
        </p:nvGrpSpPr>
        <p:grpSpPr>
          <a:xfrm rot="897794">
            <a:off x="5461009" y="3125305"/>
            <a:ext cx="677282" cy="1095975"/>
            <a:chOff x="1417877" y="2626171"/>
            <a:chExt cx="516013" cy="1422658"/>
          </a:xfrm>
          <a:noFill/>
        </p:grpSpPr>
        <p:sp>
          <p:nvSpPr>
            <p:cNvPr id="57" name="Freeform: Shape 56">
              <a:extLst>
                <a:ext uri="{FF2B5EF4-FFF2-40B4-BE49-F238E27FC236}">
                  <a16:creationId xmlns:a16="http://schemas.microsoft.com/office/drawing/2014/main" id="{5ACEE6B3-3B17-790D-F980-B78B19321DCB}"/>
                </a:ext>
              </a:extLst>
            </p:cNvPr>
            <p:cNvSpPr/>
            <p:nvPr/>
          </p:nvSpPr>
          <p:spPr>
            <a:xfrm>
              <a:off x="1933700" y="4010701"/>
              <a:ext cx="190" cy="38129"/>
            </a:xfrm>
            <a:custGeom>
              <a:avLst/>
              <a:gdLst>
                <a:gd name="connsiteX0" fmla="*/ 191 w 190"/>
                <a:gd name="connsiteY0" fmla="*/ 38129 h 38129"/>
                <a:gd name="connsiteX1" fmla="*/ 0 w 190"/>
                <a:gd name="connsiteY1" fmla="*/ 0 h 38129"/>
              </a:gdLst>
              <a:ahLst/>
              <a:cxnLst>
                <a:cxn ang="0">
                  <a:pos x="connsiteX0" y="connsiteY0"/>
                </a:cxn>
                <a:cxn ang="0">
                  <a:pos x="connsiteX1" y="connsiteY1"/>
                </a:cxn>
              </a:cxnLst>
              <a:rect l="l" t="t" r="r" b="b"/>
              <a:pathLst>
                <a:path w="190" h="38129">
                  <a:moveTo>
                    <a:pt x="191" y="38129"/>
                  </a:moveTo>
                  <a:cubicBezTo>
                    <a:pt x="191" y="25229"/>
                    <a:pt x="127" y="12519"/>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58" name="Freeform: Shape 57">
              <a:extLst>
                <a:ext uri="{FF2B5EF4-FFF2-40B4-BE49-F238E27FC236}">
                  <a16:creationId xmlns:a16="http://schemas.microsoft.com/office/drawing/2014/main" id="{E013DA44-9ABF-D967-E226-FB330EDA898D}"/>
                </a:ext>
              </a:extLst>
            </p:cNvPr>
            <p:cNvSpPr/>
            <p:nvPr/>
          </p:nvSpPr>
          <p:spPr>
            <a:xfrm>
              <a:off x="1448571" y="2696519"/>
              <a:ext cx="483285" cy="1236970"/>
            </a:xfrm>
            <a:custGeom>
              <a:avLst/>
              <a:gdLst>
                <a:gd name="connsiteX0" fmla="*/ 483286 w 483285"/>
                <a:gd name="connsiteY0" fmla="*/ 1236970 h 1236970"/>
                <a:gd name="connsiteX1" fmla="*/ 0 w 483285"/>
                <a:gd name="connsiteY1" fmla="*/ 0 h 1236970"/>
              </a:gdLst>
              <a:ahLst/>
              <a:cxnLst>
                <a:cxn ang="0">
                  <a:pos x="connsiteX0" y="connsiteY0"/>
                </a:cxn>
                <a:cxn ang="0">
                  <a:pos x="connsiteX1" y="connsiteY1"/>
                </a:cxn>
              </a:cxnLst>
              <a:rect l="l" t="t" r="r" b="b"/>
              <a:pathLst>
                <a:path w="483285" h="1236970">
                  <a:moveTo>
                    <a:pt x="483286" y="1236970"/>
                  </a:moveTo>
                  <a:cubicBezTo>
                    <a:pt x="457549" y="516585"/>
                    <a:pt x="188485" y="403151"/>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59" name="Freeform: Shape 58">
              <a:extLst>
                <a:ext uri="{FF2B5EF4-FFF2-40B4-BE49-F238E27FC236}">
                  <a16:creationId xmlns:a16="http://schemas.microsoft.com/office/drawing/2014/main" id="{7F05E1CC-21FE-FECE-5766-3B1A83B183E3}"/>
                </a:ext>
              </a:extLst>
            </p:cNvPr>
            <p:cNvSpPr/>
            <p:nvPr/>
          </p:nvSpPr>
          <p:spPr>
            <a:xfrm>
              <a:off x="1417877" y="2626171"/>
              <a:ext cx="14806" cy="35142"/>
            </a:xfrm>
            <a:custGeom>
              <a:avLst/>
              <a:gdLst>
                <a:gd name="connsiteX0" fmla="*/ 14807 w 14806"/>
                <a:gd name="connsiteY0" fmla="*/ 35142 h 35142"/>
                <a:gd name="connsiteX1" fmla="*/ 0 w 14806"/>
                <a:gd name="connsiteY1" fmla="*/ 0 h 35142"/>
              </a:gdLst>
              <a:ahLst/>
              <a:cxnLst>
                <a:cxn ang="0">
                  <a:pos x="connsiteX0" y="connsiteY0"/>
                </a:cxn>
                <a:cxn ang="0">
                  <a:pos x="connsiteX1" y="connsiteY1"/>
                </a:cxn>
              </a:cxnLst>
              <a:rect l="l" t="t" r="r" b="b"/>
              <a:pathLst>
                <a:path w="14806" h="35142">
                  <a:moveTo>
                    <a:pt x="14807" y="35142"/>
                  </a:moveTo>
                  <a:cubicBezTo>
                    <a:pt x="9786" y="23704"/>
                    <a:pt x="4830" y="11947"/>
                    <a:pt x="0" y="0"/>
                  </a:cubicBezTo>
                </a:path>
              </a:pathLst>
            </a:custGeom>
            <a:noFill/>
            <a:ln w="25400"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grpSp>
      <p:sp>
        <p:nvSpPr>
          <p:cNvPr id="68" name="Rectangle 67">
            <a:extLst>
              <a:ext uri="{FF2B5EF4-FFF2-40B4-BE49-F238E27FC236}">
                <a16:creationId xmlns:a16="http://schemas.microsoft.com/office/drawing/2014/main" id="{14A9FE4D-8EDD-5964-6A19-1859F6A273CC}"/>
              </a:ext>
            </a:extLst>
          </p:cNvPr>
          <p:cNvSpPr/>
          <p:nvPr/>
        </p:nvSpPr>
        <p:spPr>
          <a:xfrm>
            <a:off x="5368542" y="3500047"/>
            <a:ext cx="539757" cy="232986"/>
          </a:xfrm>
          <a:prstGeom prst="rect">
            <a:avLst/>
          </a:prstGeom>
          <a:solidFill>
            <a:srgbClr val="98A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75" name="Rectangle 74">
            <a:extLst>
              <a:ext uri="{FF2B5EF4-FFF2-40B4-BE49-F238E27FC236}">
                <a16:creationId xmlns:a16="http://schemas.microsoft.com/office/drawing/2014/main" id="{121708ED-D07D-0017-CFA3-586B6E1A407D}"/>
              </a:ext>
            </a:extLst>
          </p:cNvPr>
          <p:cNvSpPr/>
          <p:nvPr/>
        </p:nvSpPr>
        <p:spPr>
          <a:xfrm rot="19647240">
            <a:off x="5146526" y="3078581"/>
            <a:ext cx="570683" cy="191773"/>
          </a:xfrm>
          <a:prstGeom prst="rect">
            <a:avLst/>
          </a:prstGeom>
          <a:solidFill>
            <a:srgbClr val="98A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76" name="Freeform: Shape 75">
            <a:extLst>
              <a:ext uri="{FF2B5EF4-FFF2-40B4-BE49-F238E27FC236}">
                <a16:creationId xmlns:a16="http://schemas.microsoft.com/office/drawing/2014/main" id="{64954C92-5770-2E52-FAAB-F3BCE9BC611F}"/>
              </a:ext>
            </a:extLst>
          </p:cNvPr>
          <p:cNvSpPr/>
          <p:nvPr/>
        </p:nvSpPr>
        <p:spPr>
          <a:xfrm rot="10800000">
            <a:off x="5234243" y="5698554"/>
            <a:ext cx="1664977" cy="168232"/>
          </a:xfrm>
          <a:custGeom>
            <a:avLst/>
            <a:gdLst>
              <a:gd name="connsiteX0" fmla="*/ 0 w 2297158"/>
              <a:gd name="connsiteY0" fmla="*/ 377450 h 397027"/>
              <a:gd name="connsiteX1" fmla="*/ 1130501 w 2297158"/>
              <a:gd name="connsiteY1" fmla="*/ 0 h 397027"/>
              <a:gd name="connsiteX2" fmla="*/ 2297159 w 2297158"/>
              <a:gd name="connsiteY2" fmla="*/ 397027 h 397027"/>
            </a:gdLst>
            <a:ahLst/>
            <a:cxnLst>
              <a:cxn ang="0">
                <a:pos x="connsiteX0" y="connsiteY0"/>
              </a:cxn>
              <a:cxn ang="0">
                <a:pos x="connsiteX1" y="connsiteY1"/>
              </a:cxn>
              <a:cxn ang="0">
                <a:pos x="connsiteX2" y="connsiteY2"/>
              </a:cxn>
            </a:cxnLst>
            <a:rect l="l" t="t" r="r" b="b"/>
            <a:pathLst>
              <a:path w="2297158" h="397027">
                <a:moveTo>
                  <a:pt x="0" y="377450"/>
                </a:moveTo>
                <a:cubicBezTo>
                  <a:pt x="350667" y="196856"/>
                  <a:pt x="669003" y="0"/>
                  <a:pt x="1130501" y="0"/>
                </a:cubicBezTo>
                <a:cubicBezTo>
                  <a:pt x="1591999" y="0"/>
                  <a:pt x="1931442" y="211395"/>
                  <a:pt x="2297159" y="397027"/>
                </a:cubicBezTo>
              </a:path>
            </a:pathLst>
          </a:custGeom>
          <a:noFill/>
          <a:ln w="22225" cap="rnd">
            <a:solidFill>
              <a:schemeClr val="accent3"/>
            </a:solidFill>
            <a:prstDash val="dash"/>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A5D"/>
              </a:solidFill>
              <a:effectLst/>
              <a:uLnTx/>
              <a:uFillTx/>
              <a:latin typeface="Aino"/>
              <a:ea typeface="+mn-ea"/>
              <a:cs typeface="+mn-cs"/>
            </a:endParaRPr>
          </a:p>
        </p:txBody>
      </p:sp>
      <p:sp>
        <p:nvSpPr>
          <p:cNvPr id="91" name="Rectangle 90">
            <a:extLst>
              <a:ext uri="{FF2B5EF4-FFF2-40B4-BE49-F238E27FC236}">
                <a16:creationId xmlns:a16="http://schemas.microsoft.com/office/drawing/2014/main" id="{983B3AD9-81F0-C1A1-BCC6-09B3AE557C7F}"/>
              </a:ext>
            </a:extLst>
          </p:cNvPr>
          <p:cNvSpPr/>
          <p:nvPr/>
        </p:nvSpPr>
        <p:spPr>
          <a:xfrm rot="10800000">
            <a:off x="6538493" y="4440540"/>
            <a:ext cx="473259" cy="141310"/>
          </a:xfrm>
          <a:prstGeom prst="rect">
            <a:avLst/>
          </a:prstGeom>
          <a:solidFill>
            <a:srgbClr val="D2D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p:txBody>
      </p:sp>
      <p:grpSp>
        <p:nvGrpSpPr>
          <p:cNvPr id="44" name="Group 43">
            <a:extLst>
              <a:ext uri="{FF2B5EF4-FFF2-40B4-BE49-F238E27FC236}">
                <a16:creationId xmlns:a16="http://schemas.microsoft.com/office/drawing/2014/main" id="{B6D39813-8535-D8A5-1643-C27D6C44A3E0}"/>
              </a:ext>
            </a:extLst>
          </p:cNvPr>
          <p:cNvGrpSpPr/>
          <p:nvPr/>
        </p:nvGrpSpPr>
        <p:grpSpPr>
          <a:xfrm>
            <a:off x="5551074" y="4514460"/>
            <a:ext cx="1321672" cy="360744"/>
            <a:chOff x="1202729" y="2276475"/>
            <a:chExt cx="1160996" cy="486770"/>
          </a:xfrm>
          <a:solidFill>
            <a:schemeClr val="accent3"/>
          </a:solidFill>
        </p:grpSpPr>
        <p:sp>
          <p:nvSpPr>
            <p:cNvPr id="45" name="Rectangle: Rounded Corners 44">
              <a:extLst>
                <a:ext uri="{FF2B5EF4-FFF2-40B4-BE49-F238E27FC236}">
                  <a16:creationId xmlns:a16="http://schemas.microsoft.com/office/drawing/2014/main" id="{87159E71-2D19-31C6-58AC-B1E9BE301CFB}"/>
                </a:ext>
              </a:extLst>
            </p:cNvPr>
            <p:cNvSpPr/>
            <p:nvPr/>
          </p:nvSpPr>
          <p:spPr>
            <a:xfrm>
              <a:off x="1202729" y="2276475"/>
              <a:ext cx="1160996" cy="486770"/>
            </a:xfrm>
            <a:prstGeom prst="roundRect">
              <a:avLst>
                <a:gd name="adj" fmla="val 50000"/>
              </a:avLst>
            </a:prstGeom>
            <a:grpFill/>
            <a:ln>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46" name="TextBox 45">
              <a:extLst>
                <a:ext uri="{FF2B5EF4-FFF2-40B4-BE49-F238E27FC236}">
                  <a16:creationId xmlns:a16="http://schemas.microsoft.com/office/drawing/2014/main" id="{B30AE255-7B8C-4AF7-6242-854598DB4111}"/>
                </a:ext>
              </a:extLst>
            </p:cNvPr>
            <p:cNvSpPr txBox="1"/>
            <p:nvPr/>
          </p:nvSpPr>
          <p:spPr>
            <a:xfrm>
              <a:off x="1251752" y="2395351"/>
              <a:ext cx="1079144" cy="249179"/>
            </a:xfrm>
            <a:prstGeom prst="rect">
              <a:avLst/>
            </a:prstGeom>
            <a:grpFill/>
            <a:ln>
              <a:noFill/>
              <a:prstDash val="lgDashDot"/>
            </a:ln>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err="1">
                  <a:ln>
                    <a:noFill/>
                  </a:ln>
                  <a:solidFill>
                    <a:srgbClr val="FFFFFF"/>
                  </a:solidFill>
                  <a:effectLst/>
                  <a:uLnTx/>
                  <a:uFillTx/>
                  <a:latin typeface="Aino"/>
                  <a:ea typeface="+mn-ea"/>
                  <a:cs typeface="+mn-cs"/>
                </a:rPr>
                <a:t>documentation</a:t>
              </a:r>
              <a:endParaRPr kumimoji="0" lang="en-GB" sz="1200" b="0" i="0" u="none" strike="noStrike" kern="1200" cap="none" spc="0" normalizeH="0" baseline="0" noProof="0" dirty="0">
                <a:ln>
                  <a:noFill/>
                </a:ln>
                <a:solidFill>
                  <a:srgbClr val="FFFFFF"/>
                </a:solidFill>
                <a:effectLst/>
                <a:uLnTx/>
                <a:uFillTx/>
                <a:latin typeface="Aino"/>
                <a:ea typeface="+mn-ea"/>
                <a:cs typeface="+mn-cs"/>
              </a:endParaRPr>
            </a:p>
          </p:txBody>
        </p:sp>
      </p:grpSp>
    </p:spTree>
    <p:extLst>
      <p:ext uri="{BB962C8B-B14F-4D97-AF65-F5344CB8AC3E}">
        <p14:creationId xmlns:p14="http://schemas.microsoft.com/office/powerpoint/2010/main" val="166952105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3">
            <a:extLst>
              <a:ext uri="{FF2B5EF4-FFF2-40B4-BE49-F238E27FC236}">
                <a16:creationId xmlns:a16="http://schemas.microsoft.com/office/drawing/2014/main" id="{8B213C40-E391-4095-B429-C545BDBB0F75}"/>
              </a:ext>
            </a:extLst>
          </p:cNvPr>
          <p:cNvSpPr/>
          <p:nvPr/>
        </p:nvSpPr>
        <p:spPr>
          <a:xfrm>
            <a:off x="-10681" y="0"/>
            <a:ext cx="12192000" cy="6858000"/>
          </a:xfrm>
          <a:prstGeom prst="rect">
            <a:avLst/>
          </a:prstGeom>
          <a:gradFill>
            <a:gsLst>
              <a:gs pos="100000">
                <a:srgbClr val="000000">
                  <a:alpha val="65000"/>
                </a:srgbClr>
              </a:gs>
              <a:gs pos="45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a:ea typeface="+mn-ea"/>
              <a:cs typeface="+mn-cs"/>
            </a:endParaRPr>
          </a:p>
        </p:txBody>
      </p:sp>
      <p:sp>
        <p:nvSpPr>
          <p:cNvPr id="12" name="Rectangle 11">
            <a:extLst>
              <a:ext uri="{FF2B5EF4-FFF2-40B4-BE49-F238E27FC236}">
                <a16:creationId xmlns:a16="http://schemas.microsoft.com/office/drawing/2014/main" id="{355BEA8B-B0B3-2944-B2AD-34A80014D016}"/>
              </a:ext>
            </a:extLst>
          </p:cNvPr>
          <p:cNvSpPr/>
          <p:nvPr/>
        </p:nvSpPr>
        <p:spPr>
          <a:xfrm rot="5400000">
            <a:off x="2355056" y="-2355056"/>
            <a:ext cx="6858000" cy="11568112"/>
          </a:xfrm>
          <a:prstGeom prst="rect">
            <a:avLst/>
          </a:prstGeom>
          <a:gradFill flip="none" rotWithShape="1">
            <a:gsLst>
              <a:gs pos="0">
                <a:schemeClr val="accent3">
                  <a:lumMod val="0"/>
                  <a:lumOff val="100000"/>
                  <a:alpha val="0"/>
                </a:schemeClr>
              </a:gs>
              <a:gs pos="35000">
                <a:schemeClr val="accent3">
                  <a:lumMod val="0"/>
                  <a:lumOff val="100000"/>
                  <a:alpha val="0"/>
                </a:schemeClr>
              </a:gs>
              <a:gs pos="100000">
                <a:srgbClr val="00000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a:ea typeface="+mn-ea"/>
              <a:cs typeface="+mn-cs"/>
            </a:endParaRPr>
          </a:p>
        </p:txBody>
      </p:sp>
      <p:pic>
        <p:nvPicPr>
          <p:cNvPr id="14" name="Pildi kohatäide 13">
            <a:extLst>
              <a:ext uri="{FF2B5EF4-FFF2-40B4-BE49-F238E27FC236}">
                <a16:creationId xmlns:a16="http://schemas.microsoft.com/office/drawing/2014/main" id="{7F33EAEC-82C4-423C-827F-047E8BB9D83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p:blipFill>
        <p:spPr/>
      </p:pic>
      <p:sp>
        <p:nvSpPr>
          <p:cNvPr id="7" name="Text Placeholder 6"/>
          <p:cNvSpPr>
            <a:spLocks noGrp="1"/>
          </p:cNvSpPr>
          <p:nvPr>
            <p:ph type="body" sz="quarter" idx="11"/>
          </p:nvPr>
        </p:nvSpPr>
        <p:spPr/>
        <p:txBody>
          <a:bodyPr/>
          <a:lstStyle/>
          <a:p>
            <a:pPr>
              <a:buClr>
                <a:schemeClr val="accent6"/>
              </a:buClr>
            </a:pPr>
            <a:r>
              <a:rPr lang="et-EE" dirty="0" err="1">
                <a:solidFill>
                  <a:schemeClr val="accent6"/>
                </a:solidFill>
              </a:rPr>
              <a:t>electronic</a:t>
            </a:r>
            <a:r>
              <a:rPr lang="et-EE" dirty="0">
                <a:solidFill>
                  <a:schemeClr val="accent6"/>
                </a:solidFill>
              </a:rPr>
              <a:t> ID </a:t>
            </a:r>
            <a:r>
              <a:rPr lang="et-EE" dirty="0" err="1">
                <a:solidFill>
                  <a:schemeClr val="accent6"/>
                </a:solidFill>
              </a:rPr>
              <a:t>is</a:t>
            </a:r>
            <a:r>
              <a:rPr lang="et-EE" dirty="0">
                <a:solidFill>
                  <a:schemeClr val="accent6"/>
                </a:solidFill>
              </a:rPr>
              <a:t> </a:t>
            </a:r>
            <a:r>
              <a:rPr lang="et-EE" dirty="0" err="1">
                <a:solidFill>
                  <a:schemeClr val="accent6"/>
                </a:solidFill>
              </a:rPr>
              <a:t>compulsory</a:t>
            </a:r>
            <a:endParaRPr lang="et-EE" dirty="0">
              <a:solidFill>
                <a:schemeClr val="accent6"/>
              </a:solidFill>
            </a:endParaRPr>
          </a:p>
          <a:p>
            <a:pPr>
              <a:buClr>
                <a:schemeClr val="accent6"/>
              </a:buClr>
            </a:pPr>
            <a:r>
              <a:rPr lang="et-EE" dirty="0">
                <a:solidFill>
                  <a:schemeClr val="accent6"/>
                </a:solidFill>
              </a:rPr>
              <a:t>64% </a:t>
            </a:r>
            <a:r>
              <a:rPr lang="et-EE" dirty="0" err="1">
                <a:solidFill>
                  <a:schemeClr val="accent6"/>
                </a:solidFill>
              </a:rPr>
              <a:t>use</a:t>
            </a:r>
            <a:r>
              <a:rPr lang="et-EE" dirty="0">
                <a:solidFill>
                  <a:schemeClr val="accent6"/>
                </a:solidFill>
              </a:rPr>
              <a:t> ID-</a:t>
            </a:r>
            <a:r>
              <a:rPr lang="et-EE" dirty="0" err="1">
                <a:solidFill>
                  <a:schemeClr val="accent6"/>
                </a:solidFill>
              </a:rPr>
              <a:t>card</a:t>
            </a:r>
            <a:r>
              <a:rPr lang="et-EE" dirty="0">
                <a:solidFill>
                  <a:schemeClr val="accent6"/>
                </a:solidFill>
              </a:rPr>
              <a:t> </a:t>
            </a:r>
            <a:r>
              <a:rPr lang="et-EE" dirty="0" err="1">
                <a:solidFill>
                  <a:schemeClr val="accent6"/>
                </a:solidFill>
              </a:rPr>
              <a:t>regularly</a:t>
            </a:r>
            <a:r>
              <a:rPr lang="et-EE" dirty="0">
                <a:solidFill>
                  <a:schemeClr val="accent6"/>
                </a:solidFill>
              </a:rPr>
              <a:t>  </a:t>
            </a:r>
            <a:endParaRPr lang="en-US" dirty="0">
              <a:solidFill>
                <a:schemeClr val="accent6"/>
              </a:solidFill>
            </a:endParaRPr>
          </a:p>
          <a:p>
            <a:pPr>
              <a:buClr>
                <a:schemeClr val="accent6"/>
              </a:buClr>
            </a:pPr>
            <a:r>
              <a:rPr lang="et-EE" dirty="0">
                <a:solidFill>
                  <a:schemeClr val="accent6"/>
                </a:solidFill>
              </a:rPr>
              <a:t>19% </a:t>
            </a:r>
            <a:r>
              <a:rPr lang="et-EE" dirty="0" err="1">
                <a:solidFill>
                  <a:schemeClr val="accent6"/>
                </a:solidFill>
              </a:rPr>
              <a:t>people</a:t>
            </a:r>
            <a:r>
              <a:rPr lang="et-EE" dirty="0">
                <a:solidFill>
                  <a:schemeClr val="accent6"/>
                </a:solidFill>
              </a:rPr>
              <a:t> </a:t>
            </a:r>
            <a:r>
              <a:rPr lang="et-EE" dirty="0" err="1">
                <a:solidFill>
                  <a:schemeClr val="accent6"/>
                </a:solidFill>
              </a:rPr>
              <a:t>use</a:t>
            </a:r>
            <a:r>
              <a:rPr lang="et-EE" dirty="0">
                <a:solidFill>
                  <a:schemeClr val="accent6"/>
                </a:solidFill>
              </a:rPr>
              <a:t> </a:t>
            </a:r>
            <a:r>
              <a:rPr lang="et-EE" dirty="0" err="1">
                <a:solidFill>
                  <a:schemeClr val="accent6"/>
                </a:solidFill>
              </a:rPr>
              <a:t>mobile-ID</a:t>
            </a:r>
            <a:endParaRPr lang="et-EE" dirty="0">
              <a:solidFill>
                <a:schemeClr val="accent6"/>
              </a:solidFill>
            </a:endParaRPr>
          </a:p>
          <a:p>
            <a:pPr>
              <a:buClr>
                <a:schemeClr val="accent6"/>
              </a:buClr>
            </a:pPr>
            <a:r>
              <a:rPr lang="et-EE" dirty="0">
                <a:solidFill>
                  <a:schemeClr val="accent6"/>
                </a:solidFill>
              </a:rPr>
              <a:t>53% </a:t>
            </a:r>
            <a:r>
              <a:rPr lang="et-EE" dirty="0" err="1">
                <a:solidFill>
                  <a:schemeClr val="accent6"/>
                </a:solidFill>
              </a:rPr>
              <a:t>use</a:t>
            </a:r>
            <a:r>
              <a:rPr lang="et-EE" dirty="0">
                <a:solidFill>
                  <a:schemeClr val="accent6"/>
                </a:solidFill>
              </a:rPr>
              <a:t> </a:t>
            </a:r>
            <a:r>
              <a:rPr lang="et-EE" dirty="0" err="1">
                <a:solidFill>
                  <a:schemeClr val="accent6"/>
                </a:solidFill>
              </a:rPr>
              <a:t>smart</a:t>
            </a:r>
            <a:r>
              <a:rPr lang="et-EE" dirty="0">
                <a:solidFill>
                  <a:schemeClr val="accent6"/>
                </a:solidFill>
              </a:rPr>
              <a:t>-ID</a:t>
            </a:r>
          </a:p>
          <a:p>
            <a:pPr>
              <a:buClr>
                <a:schemeClr val="accent6"/>
              </a:buClr>
            </a:pPr>
            <a:r>
              <a:rPr lang="et-EE" dirty="0">
                <a:solidFill>
                  <a:schemeClr val="accent6"/>
                </a:solidFill>
              </a:rPr>
              <a:t>142 000+ e-residents</a:t>
            </a:r>
          </a:p>
        </p:txBody>
      </p:sp>
      <p:sp>
        <p:nvSpPr>
          <p:cNvPr id="5" name="Title 4"/>
          <p:cNvSpPr>
            <a:spLocks noGrp="1"/>
          </p:cNvSpPr>
          <p:nvPr>
            <p:ph type="title"/>
          </p:nvPr>
        </p:nvSpPr>
        <p:spPr/>
        <p:txBody>
          <a:bodyPr/>
          <a:lstStyle/>
          <a:p>
            <a:r>
              <a:rPr lang="en-GB" dirty="0">
                <a:solidFill>
                  <a:schemeClr val="accent6"/>
                </a:solidFill>
              </a:rPr>
              <a:t>electronic</a:t>
            </a:r>
            <a:r>
              <a:rPr lang="et-EE" dirty="0">
                <a:solidFill>
                  <a:schemeClr val="accent6"/>
                </a:solidFill>
              </a:rPr>
              <a:t> ID</a:t>
            </a:r>
            <a:endParaRPr lang="en-GB" dirty="0">
              <a:solidFill>
                <a:schemeClr val="accent6"/>
              </a:solidFill>
            </a:endParaRPr>
          </a:p>
        </p:txBody>
      </p:sp>
      <p:sp>
        <p:nvSpPr>
          <p:cNvPr id="9" name="Content Placeholder 8"/>
          <p:cNvSpPr>
            <a:spLocks noGrp="1"/>
          </p:cNvSpPr>
          <p:nvPr>
            <p:ph type="body" sz="quarter" idx="13"/>
          </p:nvPr>
        </p:nvSpPr>
        <p:spPr/>
        <p:txBody>
          <a:bodyPr/>
          <a:lstStyle/>
          <a:p>
            <a:r>
              <a:rPr lang="et-EE" dirty="0" err="1">
                <a:solidFill>
                  <a:schemeClr val="accent6"/>
                </a:solidFill>
              </a:rPr>
              <a:t>the</a:t>
            </a:r>
            <a:r>
              <a:rPr lang="et-EE" dirty="0">
                <a:solidFill>
                  <a:schemeClr val="accent6"/>
                </a:solidFill>
              </a:rPr>
              <a:t> </a:t>
            </a:r>
            <a:r>
              <a:rPr lang="et-EE" dirty="0" err="1">
                <a:solidFill>
                  <a:schemeClr val="accent6"/>
                </a:solidFill>
              </a:rPr>
              <a:t>strongest</a:t>
            </a:r>
            <a:r>
              <a:rPr lang="et-EE" dirty="0">
                <a:solidFill>
                  <a:schemeClr val="accent6"/>
                </a:solidFill>
              </a:rPr>
              <a:t> </a:t>
            </a:r>
            <a:r>
              <a:rPr lang="et-EE" dirty="0" err="1">
                <a:solidFill>
                  <a:schemeClr val="accent6"/>
                </a:solidFill>
              </a:rPr>
              <a:t>identity</a:t>
            </a:r>
            <a:r>
              <a:rPr lang="et-EE" dirty="0">
                <a:solidFill>
                  <a:schemeClr val="accent6"/>
                </a:solidFill>
              </a:rPr>
              <a:t> </a:t>
            </a:r>
            <a:r>
              <a:rPr lang="et-EE" dirty="0" err="1">
                <a:solidFill>
                  <a:schemeClr val="accent6"/>
                </a:solidFill>
              </a:rPr>
              <a:t>since</a:t>
            </a:r>
            <a:r>
              <a:rPr lang="et-EE" dirty="0">
                <a:solidFill>
                  <a:schemeClr val="accent6"/>
                </a:solidFill>
              </a:rPr>
              <a:t> 2002</a:t>
            </a:r>
          </a:p>
          <a:p>
            <a:endParaRPr lang="et-EE" dirty="0"/>
          </a:p>
        </p:txBody>
      </p:sp>
    </p:spTree>
    <p:extLst>
      <p:ext uri="{BB962C8B-B14F-4D97-AF65-F5344CB8AC3E}">
        <p14:creationId xmlns:p14="http://schemas.microsoft.com/office/powerpoint/2010/main" val="173814237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hand holding a cell phone">
            <a:extLst>
              <a:ext uri="{FF2B5EF4-FFF2-40B4-BE49-F238E27FC236}">
                <a16:creationId xmlns:a16="http://schemas.microsoft.com/office/drawing/2014/main" id="{3B25328F-6B74-627C-E52C-4E121417ACB6}"/>
              </a:ext>
            </a:extLst>
          </p:cNvPr>
          <p:cNvPicPr>
            <a:picLocks noGrp="1" noChangeAspect="1"/>
          </p:cNvPicPr>
          <p:nvPr>
            <p:ph type="pic" sz="quarter" idx="12"/>
          </p:nvPr>
        </p:nvPicPr>
        <p:blipFill>
          <a:blip r:embed="rId3"/>
          <a:srcRect t="11566" r="1088" b="15056"/>
          <a:stretch/>
        </p:blipFill>
        <p:spPr>
          <a:xfrm>
            <a:off x="0" y="0"/>
            <a:ext cx="12192000" cy="6858000"/>
          </a:xfrm>
        </p:spPr>
      </p:pic>
      <p:sp>
        <p:nvSpPr>
          <p:cNvPr id="20" name="Rectangle 13">
            <a:extLst>
              <a:ext uri="{FF2B5EF4-FFF2-40B4-BE49-F238E27FC236}">
                <a16:creationId xmlns:a16="http://schemas.microsoft.com/office/drawing/2014/main" id="{46039CFF-64C7-A973-0C58-A0ABB00F7AC1}"/>
              </a:ext>
            </a:extLst>
          </p:cNvPr>
          <p:cNvSpPr/>
          <p:nvPr/>
        </p:nvSpPr>
        <p:spPr>
          <a:xfrm>
            <a:off x="0" y="0"/>
            <a:ext cx="12192000" cy="6865864"/>
          </a:xfrm>
          <a:prstGeom prst="rect">
            <a:avLst/>
          </a:prstGeom>
          <a:gradFill>
            <a:gsLst>
              <a:gs pos="96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13">
            <a:extLst>
              <a:ext uri="{FF2B5EF4-FFF2-40B4-BE49-F238E27FC236}">
                <a16:creationId xmlns:a16="http://schemas.microsoft.com/office/drawing/2014/main" id="{E757716F-A952-E14B-E1C9-74E062994979}"/>
              </a:ext>
            </a:extLst>
          </p:cNvPr>
          <p:cNvSpPr>
            <a:spLocks noGrp="1"/>
          </p:cNvSpPr>
          <p:nvPr>
            <p:ph type="body" sz="quarter" idx="11"/>
          </p:nvPr>
        </p:nvSpPr>
        <p:spPr>
          <a:xfrm>
            <a:off x="573012" y="4057649"/>
            <a:ext cx="8415113" cy="3086101"/>
          </a:xfrm>
        </p:spPr>
        <p:txBody>
          <a:bodyPr/>
          <a:lstStyle/>
          <a:p>
            <a:endParaRPr lang="et-EE" b="0" i="0" dirty="0">
              <a:effectLst/>
              <a:latin typeface="+mn-lt"/>
            </a:endParaRPr>
          </a:p>
          <a:p>
            <a:r>
              <a:rPr lang="et-EE" b="0" i="0" dirty="0" err="1">
                <a:effectLst/>
                <a:latin typeface="+mn-lt"/>
              </a:rPr>
              <a:t>access</a:t>
            </a:r>
            <a:r>
              <a:rPr lang="et-EE" b="0" i="0" dirty="0">
                <a:effectLst/>
                <a:latin typeface="+mn-lt"/>
              </a:rPr>
              <a:t> </a:t>
            </a:r>
            <a:r>
              <a:rPr lang="et-EE" b="0" i="0" dirty="0" err="1">
                <a:effectLst/>
                <a:latin typeface="+mn-lt"/>
              </a:rPr>
              <a:t>your</a:t>
            </a:r>
            <a:r>
              <a:rPr lang="et-EE" b="0" i="0" dirty="0">
                <a:effectLst/>
                <a:latin typeface="+mn-lt"/>
              </a:rPr>
              <a:t> personal </a:t>
            </a:r>
            <a:r>
              <a:rPr lang="et-EE" b="0" i="0" dirty="0" err="1">
                <a:effectLst/>
                <a:latin typeface="+mn-lt"/>
              </a:rPr>
              <a:t>information</a:t>
            </a:r>
            <a:endParaRPr lang="et-EE" b="0" i="0" dirty="0">
              <a:effectLst/>
              <a:latin typeface="+mn-lt"/>
            </a:endParaRPr>
          </a:p>
          <a:p>
            <a:r>
              <a:rPr lang="et-EE" dirty="0" err="1">
                <a:latin typeface="+mn-lt"/>
              </a:rPr>
              <a:t>communicate</a:t>
            </a:r>
            <a:r>
              <a:rPr lang="et-EE" dirty="0">
                <a:latin typeface="+mn-lt"/>
              </a:rPr>
              <a:t> </a:t>
            </a:r>
            <a:r>
              <a:rPr lang="et-EE" dirty="0" err="1">
                <a:latin typeface="+mn-lt"/>
              </a:rPr>
              <a:t>with</a:t>
            </a:r>
            <a:r>
              <a:rPr lang="et-EE" dirty="0">
                <a:latin typeface="+mn-lt"/>
              </a:rPr>
              <a:t> </a:t>
            </a:r>
            <a:r>
              <a:rPr lang="et-EE" dirty="0" err="1">
                <a:latin typeface="+mn-lt"/>
              </a:rPr>
              <a:t>local</a:t>
            </a:r>
            <a:r>
              <a:rPr lang="et-EE" dirty="0">
                <a:latin typeface="+mn-lt"/>
              </a:rPr>
              <a:t> </a:t>
            </a:r>
            <a:r>
              <a:rPr lang="et-EE" dirty="0" err="1">
                <a:latin typeface="+mn-lt"/>
              </a:rPr>
              <a:t>authorities</a:t>
            </a:r>
            <a:endParaRPr lang="et-EE" dirty="0">
              <a:latin typeface="+mn-lt"/>
            </a:endParaRPr>
          </a:p>
          <a:p>
            <a:r>
              <a:rPr lang="et-EE" dirty="0" err="1">
                <a:latin typeface="+mn-lt"/>
              </a:rPr>
              <a:t>v</a:t>
            </a:r>
            <a:r>
              <a:rPr lang="et-EE" b="0" i="0" dirty="0" err="1">
                <a:effectLst/>
                <a:latin typeface="+mn-lt"/>
              </a:rPr>
              <a:t>iew</a:t>
            </a:r>
            <a:r>
              <a:rPr lang="et-EE" b="0" i="0" dirty="0">
                <a:effectLst/>
                <a:latin typeface="+mn-lt"/>
              </a:rPr>
              <a:t> and manage e-</a:t>
            </a:r>
            <a:r>
              <a:rPr lang="et-EE" b="0" i="0" dirty="0" err="1">
                <a:effectLst/>
                <a:latin typeface="+mn-lt"/>
              </a:rPr>
              <a:t>prescriptions</a:t>
            </a:r>
            <a:endParaRPr lang="et-EE" b="0" i="0" dirty="0">
              <a:effectLst/>
              <a:latin typeface="+mn-lt"/>
            </a:endParaRPr>
          </a:p>
          <a:p>
            <a:r>
              <a:rPr lang="et-EE" dirty="0" err="1">
                <a:latin typeface="+mn-lt"/>
              </a:rPr>
              <a:t>receive</a:t>
            </a:r>
            <a:r>
              <a:rPr lang="et-EE" dirty="0">
                <a:latin typeface="+mn-lt"/>
              </a:rPr>
              <a:t> </a:t>
            </a:r>
            <a:r>
              <a:rPr lang="et-EE" dirty="0" err="1">
                <a:latin typeface="+mn-lt"/>
              </a:rPr>
              <a:t>notifications</a:t>
            </a:r>
            <a:r>
              <a:rPr lang="et-EE" dirty="0">
                <a:latin typeface="+mn-lt"/>
              </a:rPr>
              <a:t> on </a:t>
            </a:r>
            <a:r>
              <a:rPr lang="et-EE" dirty="0" err="1">
                <a:latin typeface="+mn-lt"/>
              </a:rPr>
              <a:t>accidents</a:t>
            </a:r>
            <a:r>
              <a:rPr lang="et-EE" dirty="0">
                <a:latin typeface="+mn-lt"/>
              </a:rPr>
              <a:t>, </a:t>
            </a:r>
            <a:r>
              <a:rPr lang="et-EE" dirty="0" err="1">
                <a:latin typeface="+mn-lt"/>
              </a:rPr>
              <a:t>natural</a:t>
            </a:r>
            <a:r>
              <a:rPr lang="et-EE" dirty="0">
                <a:latin typeface="+mn-lt"/>
              </a:rPr>
              <a:t> </a:t>
            </a:r>
            <a:r>
              <a:rPr lang="et-EE" dirty="0" err="1">
                <a:latin typeface="+mn-lt"/>
              </a:rPr>
              <a:t>disasters</a:t>
            </a:r>
            <a:r>
              <a:rPr lang="et-EE" dirty="0">
                <a:latin typeface="+mn-lt"/>
              </a:rPr>
              <a:t> etc.</a:t>
            </a:r>
          </a:p>
          <a:p>
            <a:r>
              <a:rPr lang="et-EE" dirty="0" err="1">
                <a:latin typeface="+mn-lt"/>
              </a:rPr>
              <a:t>u</a:t>
            </a:r>
            <a:r>
              <a:rPr lang="et-EE" b="0" i="0" dirty="0" err="1">
                <a:effectLst/>
                <a:latin typeface="+mn-lt"/>
              </a:rPr>
              <a:t>se</a:t>
            </a:r>
            <a:r>
              <a:rPr lang="et-EE" b="0" i="0" dirty="0">
                <a:effectLst/>
                <a:latin typeface="+mn-lt"/>
              </a:rPr>
              <a:t> </a:t>
            </a:r>
            <a:r>
              <a:rPr lang="et-EE" b="0" i="0" dirty="0" err="1">
                <a:effectLst/>
                <a:latin typeface="+mn-lt"/>
              </a:rPr>
              <a:t>the</a:t>
            </a:r>
            <a:r>
              <a:rPr lang="et-EE" b="0" i="0" dirty="0">
                <a:effectLst/>
                <a:latin typeface="+mn-lt"/>
              </a:rPr>
              <a:t> </a:t>
            </a:r>
            <a:r>
              <a:rPr lang="et-EE" b="0" i="0" dirty="0" err="1">
                <a:effectLst/>
                <a:latin typeface="+mn-lt"/>
              </a:rPr>
              <a:t>data</a:t>
            </a:r>
            <a:r>
              <a:rPr lang="et-EE" b="0" i="0" dirty="0">
                <a:effectLst/>
                <a:latin typeface="+mn-lt"/>
              </a:rPr>
              <a:t> </a:t>
            </a:r>
            <a:r>
              <a:rPr lang="et-EE" b="0" i="0" dirty="0" err="1">
                <a:effectLst/>
                <a:latin typeface="+mn-lt"/>
              </a:rPr>
              <a:t>tracker</a:t>
            </a:r>
            <a:endParaRPr lang="et-EE" b="0" i="0" dirty="0">
              <a:effectLst/>
              <a:latin typeface="+mn-lt"/>
            </a:endParaRPr>
          </a:p>
        </p:txBody>
      </p:sp>
      <p:sp>
        <p:nvSpPr>
          <p:cNvPr id="13" name="Title 12">
            <a:extLst>
              <a:ext uri="{FF2B5EF4-FFF2-40B4-BE49-F238E27FC236}">
                <a16:creationId xmlns:a16="http://schemas.microsoft.com/office/drawing/2014/main" id="{9D03487E-E414-BA1E-2B1A-6F796ABC1E60}"/>
              </a:ext>
            </a:extLst>
          </p:cNvPr>
          <p:cNvSpPr>
            <a:spLocks noGrp="1"/>
          </p:cNvSpPr>
          <p:nvPr>
            <p:ph type="title"/>
          </p:nvPr>
        </p:nvSpPr>
        <p:spPr>
          <a:xfrm>
            <a:off x="561208" y="554994"/>
            <a:ext cx="8426918" cy="769441"/>
          </a:xfrm>
        </p:spPr>
        <p:txBody>
          <a:bodyPr/>
          <a:lstStyle/>
          <a:p>
            <a:r>
              <a:rPr lang="et-EE"/>
              <a:t>eesti.ee </a:t>
            </a:r>
            <a:r>
              <a:rPr lang="et-EE" err="1"/>
              <a:t>app</a:t>
            </a:r>
            <a:r>
              <a:rPr lang="et-EE"/>
              <a:t> </a:t>
            </a:r>
          </a:p>
        </p:txBody>
      </p:sp>
      <p:sp>
        <p:nvSpPr>
          <p:cNvPr id="16" name="Text Placeholder 15">
            <a:extLst>
              <a:ext uri="{FF2B5EF4-FFF2-40B4-BE49-F238E27FC236}">
                <a16:creationId xmlns:a16="http://schemas.microsoft.com/office/drawing/2014/main" id="{D50B6245-B5E7-4202-8DD7-58470FBAD7E3}"/>
              </a:ext>
            </a:extLst>
          </p:cNvPr>
          <p:cNvSpPr>
            <a:spLocks noGrp="1"/>
          </p:cNvSpPr>
          <p:nvPr>
            <p:ph type="body" sz="quarter" idx="13"/>
          </p:nvPr>
        </p:nvSpPr>
        <p:spPr>
          <a:xfrm>
            <a:off x="561208" y="1324435"/>
            <a:ext cx="8426450" cy="381025"/>
          </a:xfrm>
        </p:spPr>
        <p:txBody>
          <a:bodyPr/>
          <a:lstStyle/>
          <a:p>
            <a:r>
              <a:rPr lang="et-EE" err="1"/>
              <a:t>digital</a:t>
            </a:r>
            <a:r>
              <a:rPr lang="et-EE"/>
              <a:t> </a:t>
            </a:r>
            <a:r>
              <a:rPr lang="et-EE" err="1"/>
              <a:t>state</a:t>
            </a:r>
            <a:r>
              <a:rPr lang="et-EE"/>
              <a:t> in </a:t>
            </a:r>
            <a:r>
              <a:rPr lang="et-EE" err="1"/>
              <a:t>your</a:t>
            </a:r>
            <a:r>
              <a:rPr lang="et-EE"/>
              <a:t> </a:t>
            </a:r>
            <a:r>
              <a:rPr lang="et-EE" err="1"/>
              <a:t>pocket</a:t>
            </a:r>
            <a:endParaRPr lang="et-EE"/>
          </a:p>
        </p:txBody>
      </p:sp>
      <p:pic>
        <p:nvPicPr>
          <p:cNvPr id="22" name="Graphic 21">
            <a:extLst>
              <a:ext uri="{FF2B5EF4-FFF2-40B4-BE49-F238E27FC236}">
                <a16:creationId xmlns:a16="http://schemas.microsoft.com/office/drawing/2014/main" id="{48058B1B-A900-EA32-B909-A4DBB57984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9574" y="1451172"/>
            <a:ext cx="1051860" cy="1051860"/>
          </a:xfrm>
          <a:prstGeom prst="rect">
            <a:avLst/>
          </a:prstGeom>
        </p:spPr>
      </p:pic>
      <p:pic>
        <p:nvPicPr>
          <p:cNvPr id="24" name="Graphic 23">
            <a:extLst>
              <a:ext uri="{FF2B5EF4-FFF2-40B4-BE49-F238E27FC236}">
                <a16:creationId xmlns:a16="http://schemas.microsoft.com/office/drawing/2014/main" id="{30F83731-F1B1-B44F-778D-B74CB177FD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66653" y="3859831"/>
            <a:ext cx="1034781" cy="1034781"/>
          </a:xfrm>
          <a:prstGeom prst="rect">
            <a:avLst/>
          </a:prstGeom>
        </p:spPr>
      </p:pic>
      <p:sp>
        <p:nvSpPr>
          <p:cNvPr id="25" name="TextBox 24">
            <a:extLst>
              <a:ext uri="{FF2B5EF4-FFF2-40B4-BE49-F238E27FC236}">
                <a16:creationId xmlns:a16="http://schemas.microsoft.com/office/drawing/2014/main" id="{0AF0B321-D206-5097-1063-9D40EED835B9}"/>
              </a:ext>
            </a:extLst>
          </p:cNvPr>
          <p:cNvSpPr txBox="1"/>
          <p:nvPr/>
        </p:nvSpPr>
        <p:spPr>
          <a:xfrm>
            <a:off x="9121008" y="5139034"/>
            <a:ext cx="2308992" cy="923330"/>
          </a:xfrm>
          <a:prstGeom prst="rect">
            <a:avLst/>
          </a:prstGeom>
          <a:noFill/>
        </p:spPr>
        <p:txBody>
          <a:bodyPr wrap="square" rtlCol="0">
            <a:spAutoFit/>
          </a:bodyPr>
          <a:lstStyle/>
          <a:p>
            <a:pPr algn="ctr"/>
            <a:r>
              <a:rPr lang="et-EE" err="1">
                <a:solidFill>
                  <a:schemeClr val="bg1"/>
                </a:solidFill>
                <a:latin typeface="Aino" panose="02000603040504020204" pitchFamily="50" charset="-70"/>
              </a:rPr>
              <a:t>access</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to</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virtual</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assistant</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bürokratt</a:t>
            </a:r>
            <a:r>
              <a:rPr lang="et-EE">
                <a:solidFill>
                  <a:schemeClr val="bg1"/>
                </a:solidFill>
                <a:latin typeface="Aino" panose="02000603040504020204" pitchFamily="50" charset="-70"/>
              </a:rPr>
              <a:t> in </a:t>
            </a:r>
            <a:r>
              <a:rPr lang="et-EE" err="1">
                <a:solidFill>
                  <a:schemeClr val="bg1"/>
                </a:solidFill>
                <a:latin typeface="Aino" panose="02000603040504020204" pitchFamily="50" charset="-70"/>
              </a:rPr>
              <a:t>the</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future</a:t>
            </a:r>
            <a:endParaRPr lang="et-EE">
              <a:solidFill>
                <a:schemeClr val="bg1"/>
              </a:solidFill>
              <a:latin typeface="Aino" panose="02000603040504020204" pitchFamily="50" charset="-70"/>
            </a:endParaRPr>
          </a:p>
        </p:txBody>
      </p:sp>
      <p:sp>
        <p:nvSpPr>
          <p:cNvPr id="27" name="TextBox 26">
            <a:extLst>
              <a:ext uri="{FF2B5EF4-FFF2-40B4-BE49-F238E27FC236}">
                <a16:creationId xmlns:a16="http://schemas.microsoft.com/office/drawing/2014/main" id="{1910E4E1-BC8C-8CFD-F73E-8585ADBA8AE7}"/>
              </a:ext>
            </a:extLst>
          </p:cNvPr>
          <p:cNvSpPr txBox="1"/>
          <p:nvPr/>
        </p:nvSpPr>
        <p:spPr>
          <a:xfrm>
            <a:off x="9054333" y="2668722"/>
            <a:ext cx="2442342" cy="1200329"/>
          </a:xfrm>
          <a:prstGeom prst="rect">
            <a:avLst/>
          </a:prstGeom>
          <a:noFill/>
        </p:spPr>
        <p:txBody>
          <a:bodyPr wrap="square" rtlCol="0">
            <a:spAutoFit/>
          </a:bodyPr>
          <a:lstStyle/>
          <a:p>
            <a:pPr algn="ctr"/>
            <a:r>
              <a:rPr lang="et-EE" dirty="0" err="1">
                <a:solidFill>
                  <a:schemeClr val="bg1"/>
                </a:solidFill>
              </a:rPr>
              <a:t>potential</a:t>
            </a:r>
            <a:r>
              <a:rPr lang="et-EE" dirty="0">
                <a:solidFill>
                  <a:schemeClr val="bg1"/>
                </a:solidFill>
              </a:rPr>
              <a:t> </a:t>
            </a:r>
            <a:r>
              <a:rPr lang="et-EE" dirty="0" err="1">
                <a:solidFill>
                  <a:schemeClr val="bg1"/>
                </a:solidFill>
              </a:rPr>
              <a:t>substitute</a:t>
            </a:r>
            <a:r>
              <a:rPr lang="et-EE" dirty="0">
                <a:solidFill>
                  <a:schemeClr val="bg1"/>
                </a:solidFill>
              </a:rPr>
              <a:t> </a:t>
            </a:r>
            <a:r>
              <a:rPr lang="et-EE" dirty="0" err="1">
                <a:solidFill>
                  <a:schemeClr val="bg1"/>
                </a:solidFill>
              </a:rPr>
              <a:t>to</a:t>
            </a:r>
            <a:r>
              <a:rPr lang="et-EE" dirty="0">
                <a:solidFill>
                  <a:schemeClr val="bg1"/>
                </a:solidFill>
              </a:rPr>
              <a:t> </a:t>
            </a:r>
            <a:r>
              <a:rPr lang="et-EE" dirty="0" err="1">
                <a:solidFill>
                  <a:schemeClr val="bg1"/>
                </a:solidFill>
              </a:rPr>
              <a:t>physical</a:t>
            </a:r>
            <a:r>
              <a:rPr lang="et-EE" dirty="0">
                <a:solidFill>
                  <a:schemeClr val="bg1"/>
                </a:solidFill>
              </a:rPr>
              <a:t> </a:t>
            </a:r>
            <a:r>
              <a:rPr lang="et-EE" dirty="0" err="1">
                <a:solidFill>
                  <a:schemeClr val="bg1"/>
                </a:solidFill>
              </a:rPr>
              <a:t>documents</a:t>
            </a:r>
            <a:endParaRPr lang="et-EE" b="0" i="0" dirty="0">
              <a:solidFill>
                <a:schemeClr val="bg1"/>
              </a:solidFill>
              <a:effectLst/>
            </a:endParaRPr>
          </a:p>
          <a:p>
            <a:endParaRPr lang="et-EE" dirty="0"/>
          </a:p>
        </p:txBody>
      </p:sp>
    </p:spTree>
    <p:extLst>
      <p:ext uri="{BB962C8B-B14F-4D97-AF65-F5344CB8AC3E}">
        <p14:creationId xmlns:p14="http://schemas.microsoft.com/office/powerpoint/2010/main" val="3144334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 calcmode="lin" valueType="num">
                                      <p:cBhvr additive="base">
                                        <p:cTn id="1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 calcmode="lin" valueType="num">
                                      <p:cBhvr additive="base">
                                        <p:cTn id="22"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 calcmode="lin" valueType="num">
                                      <p:cBhvr additive="base">
                                        <p:cTn id="2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 calcmode="lin" valueType="num">
                                      <p:cBhvr additive="base">
                                        <p:cTn id="32"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grpId="0" nodeType="after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13" grpId="0"/>
      <p:bldP spid="16" grpId="0" build="p"/>
      <p:bldP spid="25"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F180E2-0F99-AE2E-4295-A717EF4293A1}"/>
              </a:ext>
            </a:extLst>
          </p:cNvPr>
          <p:cNvSpPr>
            <a:spLocks noGrp="1"/>
          </p:cNvSpPr>
          <p:nvPr>
            <p:ph type="body" sz="quarter" idx="12"/>
          </p:nvPr>
        </p:nvSpPr>
        <p:spPr>
          <a:xfrm>
            <a:off x="623887" y="3011490"/>
            <a:ext cx="4824413" cy="3225798"/>
          </a:xfrm>
        </p:spPr>
        <p:txBody>
          <a:bodyPr/>
          <a:lstStyle/>
          <a:p>
            <a:pPr marL="0" marR="0" lvl="0" indent="0" algn="l" defTabSz="914400" rtl="0" eaLnBrk="1" fontAlgn="auto" latinLnBrk="0" hangingPunct="1">
              <a:lnSpc>
                <a:spcPct val="100000"/>
              </a:lnSpc>
              <a:spcBef>
                <a:spcPts val="0"/>
              </a:spcBef>
              <a:spcAft>
                <a:spcPts val="800"/>
              </a:spcAft>
              <a:buClr>
                <a:srgbClr val="0000F0"/>
              </a:buClr>
              <a:buSzTx/>
              <a:buFont typeface="System Font Regular"/>
              <a:buNone/>
              <a:tabLst/>
              <a:defRPr/>
            </a:pPr>
            <a:r>
              <a:rPr kumimoji="0" lang="en-GB" sz="18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X-Road</a:t>
            </a:r>
            <a:r>
              <a:rPr kumimoji="0" lang="et-EE" sz="1800" b="0" i="0" u="none" strike="noStrike" kern="1200" cap="none" spc="0" normalizeH="0" baseline="0" noProof="0" dirty="0">
                <a:ln>
                  <a:noFill/>
                </a:ln>
                <a:solidFill>
                  <a:srgbClr val="0000F0"/>
                </a:solidFill>
                <a:effectLst/>
                <a:uLnTx/>
                <a:uFillTx/>
                <a:latin typeface="Aptos" panose="020B0004020202020204" pitchFamily="34" charset="0"/>
                <a:ea typeface="Aptos" panose="020B0004020202020204" pitchFamily="34" charset="0"/>
                <a:cs typeface="Times New Roman" panose="02020603050405020304" pitchFamily="18" charset="0"/>
              </a:rPr>
              <a:t>®</a:t>
            </a:r>
            <a:r>
              <a:rPr kumimoji="0" lang="en-GB" sz="18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n-GB" sz="1800" b="1" i="0" u="none" strike="noStrike" kern="1200" cap="none" spc="0" normalizeH="0" baseline="0" noProof="0" dirty="0">
                <a:ln>
                  <a:noFill/>
                </a:ln>
                <a:solidFill>
                  <a:srgbClr val="0000F0"/>
                </a:solidFill>
                <a:effectLst/>
                <a:uLnTx/>
                <a:uFillTx/>
                <a:latin typeface="Aino"/>
                <a:ea typeface="+mn-ea"/>
                <a:cs typeface="+mn-cs"/>
              </a:rPr>
              <a:t>–</a:t>
            </a:r>
            <a:r>
              <a:rPr kumimoji="0" lang="et-EE" sz="1800" b="1" i="0" u="none" strike="noStrike" kern="1200" cap="none" spc="0" normalizeH="0" baseline="0" noProof="0" dirty="0">
                <a:ln>
                  <a:noFill/>
                </a:ln>
                <a:solidFill>
                  <a:srgbClr val="0000F0"/>
                </a:solidFill>
                <a:effectLst/>
                <a:uLnTx/>
                <a:uFillTx/>
                <a:latin typeface="Aino"/>
                <a:ea typeface="+mn-ea"/>
                <a:cs typeface="+mn-cs"/>
              </a:rPr>
              <a:t> </a:t>
            </a:r>
            <a:r>
              <a:rPr kumimoji="0" lang="et-EE" sz="1800" b="1" i="0" u="none" strike="noStrike" kern="1200" cap="none" spc="0" normalizeH="0" baseline="0" noProof="0" dirty="0" err="1">
                <a:ln>
                  <a:noFill/>
                </a:ln>
                <a:solidFill>
                  <a:srgbClr val="0000F0"/>
                </a:solidFill>
                <a:effectLst/>
                <a:uLnTx/>
                <a:uFillTx/>
                <a:latin typeface="Aino"/>
                <a:ea typeface="+mn-ea"/>
                <a:cs typeface="+mn-cs"/>
              </a:rPr>
              <a:t>an</a:t>
            </a:r>
            <a:r>
              <a:rPr kumimoji="0" lang="en-US" sz="1800" b="1" i="0" u="none" strike="noStrike" kern="1200" cap="none" spc="0" normalizeH="0" baseline="0" noProof="0" dirty="0">
                <a:ln>
                  <a:noFill/>
                </a:ln>
                <a:solidFill>
                  <a:srgbClr val="0000F0"/>
                </a:solidFill>
                <a:effectLst/>
                <a:uLnTx/>
                <a:uFillTx/>
                <a:latin typeface="Aino"/>
                <a:ea typeface="+mn-ea"/>
                <a:cs typeface="+mn-cs"/>
              </a:rPr>
              <a:t> open-source platform for secure data exchange between </a:t>
            </a:r>
            <a:r>
              <a:rPr kumimoji="0" lang="en-US" sz="1800" b="1" i="0" u="none" strike="noStrike" kern="1200" cap="none" spc="0" normalizeH="0" baseline="0" noProof="0" dirty="0" err="1">
                <a:ln>
                  <a:noFill/>
                </a:ln>
                <a:solidFill>
                  <a:srgbClr val="0000F0"/>
                </a:solidFill>
                <a:effectLst/>
                <a:uLnTx/>
                <a:uFillTx/>
                <a:latin typeface="Aino"/>
                <a:ea typeface="+mn-ea"/>
                <a:cs typeface="+mn-cs"/>
              </a:rPr>
              <a:t>organi</a:t>
            </a:r>
            <a:r>
              <a:rPr kumimoji="0" lang="et-EE" sz="1800" b="1" i="0" u="none" strike="noStrike" kern="1200" cap="none" spc="0" normalizeH="0" baseline="0" noProof="0" dirty="0">
                <a:ln>
                  <a:noFill/>
                </a:ln>
                <a:solidFill>
                  <a:srgbClr val="0000F0"/>
                </a:solidFill>
                <a:effectLst/>
                <a:uLnTx/>
                <a:uFillTx/>
                <a:latin typeface="Aino"/>
                <a:ea typeface="+mn-ea"/>
                <a:cs typeface="+mn-cs"/>
              </a:rPr>
              <a:t>s</a:t>
            </a:r>
            <a:r>
              <a:rPr kumimoji="0" lang="en-US" sz="1800" b="1" i="0" u="none" strike="noStrike" kern="1200" cap="none" spc="0" normalizeH="0" baseline="0" noProof="0" dirty="0" err="1">
                <a:ln>
                  <a:noFill/>
                </a:ln>
                <a:solidFill>
                  <a:srgbClr val="0000F0"/>
                </a:solidFill>
                <a:effectLst/>
                <a:uLnTx/>
                <a:uFillTx/>
                <a:latin typeface="Aino"/>
                <a:ea typeface="+mn-ea"/>
                <a:cs typeface="+mn-cs"/>
              </a:rPr>
              <a:t>ations</a:t>
            </a:r>
            <a:r>
              <a:rPr kumimoji="0" lang="en-US" sz="1800" b="1" i="0" u="none" strike="noStrike" kern="1200" cap="none" spc="0" normalizeH="0" baseline="0" noProof="0" dirty="0">
                <a:ln>
                  <a:noFill/>
                </a:ln>
                <a:solidFill>
                  <a:srgbClr val="0000F0"/>
                </a:solidFill>
                <a:effectLst/>
                <a:uLnTx/>
                <a:uFillTx/>
                <a:latin typeface="Aino"/>
                <a:ea typeface="+mn-ea"/>
                <a:cs typeface="+mn-cs"/>
              </a:rPr>
              <a:t>, used by the world's leading digital nations</a:t>
            </a:r>
            <a:r>
              <a:rPr kumimoji="0" lang="et-EE" sz="1800" b="1" i="0" u="none" strike="noStrike" kern="1200" cap="none" spc="0" normalizeH="0" baseline="0" noProof="0" dirty="0">
                <a:ln>
                  <a:noFill/>
                </a:ln>
                <a:solidFill>
                  <a:srgbClr val="0000F0"/>
                </a:solidFill>
                <a:effectLst/>
                <a:uLnTx/>
                <a:uFillTx/>
                <a:latin typeface="Aino"/>
                <a:ea typeface="+mn-ea"/>
                <a:cs typeface="+mn-cs"/>
              </a:rPr>
              <a:t> </a:t>
            </a:r>
            <a:r>
              <a:rPr kumimoji="0" lang="et-EE" sz="1800" b="1" i="0" u="none" strike="noStrike" kern="1200" cap="none" spc="0" normalizeH="0" baseline="0" noProof="0" dirty="0" err="1">
                <a:ln>
                  <a:noFill/>
                </a:ln>
                <a:solidFill>
                  <a:srgbClr val="0000F0"/>
                </a:solidFill>
                <a:effectLst/>
                <a:uLnTx/>
                <a:uFillTx/>
                <a:latin typeface="Aino"/>
                <a:ea typeface="+mn-ea"/>
                <a:cs typeface="+mn-cs"/>
              </a:rPr>
              <a:t>with</a:t>
            </a:r>
            <a:r>
              <a:rPr kumimoji="0" lang="et-EE" sz="1800" b="1" i="0" u="none" strike="noStrike" kern="1200" cap="none" spc="0" normalizeH="0" baseline="0" noProof="0" dirty="0">
                <a:ln>
                  <a:noFill/>
                </a:ln>
                <a:solidFill>
                  <a:srgbClr val="0000F0"/>
                </a:solidFill>
                <a:effectLst/>
                <a:uLnTx/>
                <a:uFillTx/>
                <a:latin typeface="Aino"/>
                <a:ea typeface="+mn-ea"/>
                <a:cs typeface="+mn-cs"/>
              </a:rPr>
              <a:t> &gt;500M end-</a:t>
            </a:r>
            <a:r>
              <a:rPr kumimoji="0" lang="et-EE" sz="1800" b="1" i="0" u="none" strike="noStrike" kern="1200" cap="none" spc="0" normalizeH="0" baseline="0" noProof="0" dirty="0" err="1">
                <a:ln>
                  <a:noFill/>
                </a:ln>
                <a:solidFill>
                  <a:srgbClr val="0000F0"/>
                </a:solidFill>
                <a:effectLst/>
                <a:uLnTx/>
                <a:uFillTx/>
                <a:latin typeface="Aino"/>
                <a:ea typeface="+mn-ea"/>
                <a:cs typeface="+mn-cs"/>
              </a:rPr>
              <a:t>users</a:t>
            </a:r>
            <a:r>
              <a:rPr kumimoji="0" lang="en-US" sz="1800" b="1" i="0" u="none" strike="noStrike" kern="1200" cap="none" spc="0" normalizeH="0" baseline="0" noProof="0" dirty="0">
                <a:ln>
                  <a:noFill/>
                </a:ln>
                <a:solidFill>
                  <a:srgbClr val="0000F0"/>
                </a:solidFill>
                <a:effectLst/>
                <a:uLnTx/>
                <a:uFillTx/>
                <a:latin typeface="Aino"/>
                <a:ea typeface="+mn-ea"/>
                <a:cs typeface="+mn-cs"/>
              </a:rPr>
              <a:t>.</a:t>
            </a:r>
            <a:endParaRPr kumimoji="0" lang="et-EE" sz="1800" b="1" i="0" u="none" strike="noStrike" kern="1200" cap="none" spc="0" normalizeH="0" baseline="0" noProof="0" dirty="0">
              <a:ln>
                <a:noFill/>
              </a:ln>
              <a:solidFill>
                <a:srgbClr val="0000F0"/>
              </a:solidFill>
              <a:effectLst/>
              <a:uLnTx/>
              <a:uFillTx/>
              <a:latin typeface="Aino"/>
              <a:ea typeface="+mn-ea"/>
              <a:cs typeface="+mn-cs"/>
            </a:endParaRPr>
          </a:p>
          <a:p>
            <a:pPr marL="0" indent="0">
              <a:buNone/>
            </a:pPr>
            <a:endParaRPr lang="en-US" dirty="0">
              <a:solidFill>
                <a:schemeClr val="tx2"/>
              </a:solidFill>
            </a:endParaRPr>
          </a:p>
          <a:p>
            <a:pPr marL="0" indent="0">
              <a:buNone/>
            </a:pPr>
            <a:r>
              <a:rPr lang="en-US" b="1" dirty="0" err="1">
                <a:solidFill>
                  <a:schemeClr val="tx2"/>
                </a:solidFill>
              </a:rPr>
              <a:t>X-tee</a:t>
            </a:r>
            <a:r>
              <a:rPr lang="en-US" b="1" dirty="0">
                <a:solidFill>
                  <a:schemeClr val="tx2"/>
                </a:solidFill>
              </a:rPr>
              <a:t> – the Estonian X-Road ecosystem since 2001</a:t>
            </a:r>
          </a:p>
          <a:p>
            <a:pPr>
              <a:buClr>
                <a:schemeClr val="tx2"/>
              </a:buClr>
            </a:pPr>
            <a:r>
              <a:rPr lang="en-US" dirty="0">
                <a:solidFill>
                  <a:schemeClr val="tx2"/>
                </a:solidFill>
              </a:rPr>
              <a:t>saving 3 million working hours annually</a:t>
            </a:r>
          </a:p>
          <a:p>
            <a:pPr>
              <a:buClr>
                <a:schemeClr val="tx2"/>
              </a:buClr>
            </a:pPr>
            <a:r>
              <a:rPr lang="en-US" dirty="0">
                <a:solidFill>
                  <a:schemeClr val="tx2"/>
                </a:solidFill>
              </a:rPr>
              <a:t>over 3,000 different services</a:t>
            </a:r>
          </a:p>
          <a:p>
            <a:pPr>
              <a:buClr>
                <a:schemeClr val="tx2"/>
              </a:buClr>
            </a:pPr>
            <a:r>
              <a:rPr lang="en-US" dirty="0">
                <a:solidFill>
                  <a:schemeClr val="tx2"/>
                </a:solidFill>
              </a:rPr>
              <a:t>over </a:t>
            </a:r>
            <a:r>
              <a:rPr lang="et-EE" dirty="0">
                <a:solidFill>
                  <a:schemeClr val="tx2"/>
                </a:solidFill>
              </a:rPr>
              <a:t>3</a:t>
            </a:r>
            <a:r>
              <a:rPr lang="en-US" dirty="0">
                <a:solidFill>
                  <a:schemeClr val="tx2"/>
                </a:solidFill>
              </a:rPr>
              <a:t> billion transactions per year</a:t>
            </a:r>
            <a:endParaRPr lang="et-EE" dirty="0">
              <a:solidFill>
                <a:schemeClr val="tx2"/>
              </a:solidFill>
            </a:endParaRPr>
          </a:p>
        </p:txBody>
      </p:sp>
      <p:sp>
        <p:nvSpPr>
          <p:cNvPr id="7" name="Title 6">
            <a:extLst>
              <a:ext uri="{FF2B5EF4-FFF2-40B4-BE49-F238E27FC236}">
                <a16:creationId xmlns:a16="http://schemas.microsoft.com/office/drawing/2014/main" id="{E89C6990-E9B7-5182-C35D-094D51E94D04}"/>
              </a:ext>
            </a:extLst>
          </p:cNvPr>
          <p:cNvSpPr>
            <a:spLocks noGrp="1"/>
          </p:cNvSpPr>
          <p:nvPr>
            <p:ph type="title"/>
          </p:nvPr>
        </p:nvSpPr>
        <p:spPr/>
        <p:txBody>
          <a:bodyPr/>
          <a:lstStyle/>
          <a:p>
            <a:r>
              <a:rPr lang="en-US" spc="-10" dirty="0">
                <a:solidFill>
                  <a:schemeClr val="tx2"/>
                </a:solidFill>
              </a:rPr>
              <a:t>x-road</a:t>
            </a:r>
          </a:p>
        </p:txBody>
      </p:sp>
      <p:sp>
        <p:nvSpPr>
          <p:cNvPr id="2" name="Text Placeholder 1">
            <a:extLst>
              <a:ext uri="{FF2B5EF4-FFF2-40B4-BE49-F238E27FC236}">
                <a16:creationId xmlns:a16="http://schemas.microsoft.com/office/drawing/2014/main" id="{F88DEFB1-D7F7-89B3-9C36-C5A5FEF9999A}"/>
              </a:ext>
            </a:extLst>
          </p:cNvPr>
          <p:cNvSpPr>
            <a:spLocks noGrp="1"/>
          </p:cNvSpPr>
          <p:nvPr>
            <p:ph type="body" sz="quarter" idx="11"/>
          </p:nvPr>
        </p:nvSpPr>
        <p:spPr>
          <a:xfrm>
            <a:off x="623886" y="1633439"/>
            <a:ext cx="5284789" cy="857351"/>
          </a:xfrm>
        </p:spPr>
        <p:txBody>
          <a:bodyPr/>
          <a:lstStyle/>
          <a:p>
            <a:r>
              <a:rPr lang="et-EE" sz="1800" dirty="0" err="1">
                <a:solidFill>
                  <a:srgbClr val="0000F0"/>
                </a:solidFill>
                <a:effectLst/>
                <a:ea typeface="Aptos" panose="020B0004020202020204" pitchFamily="34" charset="0"/>
                <a:cs typeface="Times New Roman" panose="02020603050405020304" pitchFamily="18" charset="0"/>
              </a:rPr>
              <a:t>probably</a:t>
            </a:r>
            <a:r>
              <a:rPr lang="et-EE" sz="1800" dirty="0">
                <a:solidFill>
                  <a:srgbClr val="0000F0"/>
                </a:solidFill>
                <a:effectLst/>
                <a:ea typeface="Aptos" panose="020B0004020202020204" pitchFamily="34" charset="0"/>
                <a:cs typeface="Times New Roman" panose="02020603050405020304" pitchFamily="18" charset="0"/>
              </a:rPr>
              <a:t> </a:t>
            </a:r>
            <a:r>
              <a:rPr lang="et-EE" sz="1800" dirty="0" err="1">
                <a:solidFill>
                  <a:srgbClr val="0000F0"/>
                </a:solidFill>
                <a:effectLst/>
                <a:ea typeface="Aptos" panose="020B0004020202020204" pitchFamily="34" charset="0"/>
                <a:cs typeface="Times New Roman" panose="02020603050405020304" pitchFamily="18" charset="0"/>
              </a:rPr>
              <a:t>the</a:t>
            </a:r>
            <a:r>
              <a:rPr lang="et-EE" sz="1800" dirty="0">
                <a:solidFill>
                  <a:srgbClr val="0000F0"/>
                </a:solidFill>
                <a:effectLst/>
                <a:ea typeface="Aptos" panose="020B0004020202020204" pitchFamily="34" charset="0"/>
                <a:cs typeface="Times New Roman" panose="02020603050405020304" pitchFamily="18" charset="0"/>
              </a:rPr>
              <a:t> </a:t>
            </a:r>
            <a:r>
              <a:rPr lang="et-EE" sz="1800" dirty="0" err="1">
                <a:solidFill>
                  <a:srgbClr val="0000F0"/>
                </a:solidFill>
                <a:effectLst/>
                <a:ea typeface="Aptos" panose="020B0004020202020204" pitchFamily="34" charset="0"/>
                <a:cs typeface="Times New Roman" panose="02020603050405020304" pitchFamily="18" charset="0"/>
              </a:rPr>
              <a:t>world’s</a:t>
            </a:r>
            <a:r>
              <a:rPr lang="et-EE" sz="1800" dirty="0">
                <a:solidFill>
                  <a:srgbClr val="0000F0"/>
                </a:solidFill>
              </a:rPr>
              <a:t> </a:t>
            </a:r>
            <a:r>
              <a:rPr lang="et-EE" sz="1800" dirty="0" err="1">
                <a:solidFill>
                  <a:srgbClr val="0000F0"/>
                </a:solidFill>
              </a:rPr>
              <a:t>most</a:t>
            </a:r>
            <a:r>
              <a:rPr lang="et-EE" sz="1800" dirty="0">
                <a:solidFill>
                  <a:srgbClr val="0000F0"/>
                </a:solidFill>
              </a:rPr>
              <a:t> </a:t>
            </a:r>
            <a:r>
              <a:rPr lang="et-EE" sz="1800" dirty="0" err="1">
                <a:solidFill>
                  <a:srgbClr val="0000F0"/>
                </a:solidFill>
              </a:rPr>
              <a:t>widely</a:t>
            </a:r>
            <a:r>
              <a:rPr lang="et-EE" sz="1800" dirty="0">
                <a:solidFill>
                  <a:srgbClr val="0000F0"/>
                </a:solidFill>
              </a:rPr>
              <a:t> </a:t>
            </a:r>
            <a:r>
              <a:rPr lang="et-EE" sz="1800" dirty="0" err="1">
                <a:solidFill>
                  <a:srgbClr val="0000F0"/>
                </a:solidFill>
              </a:rPr>
              <a:t>used</a:t>
            </a:r>
            <a:r>
              <a:rPr lang="et-EE" sz="1800" dirty="0">
                <a:solidFill>
                  <a:srgbClr val="0000F0"/>
                </a:solidFill>
              </a:rPr>
              <a:t> </a:t>
            </a:r>
            <a:br>
              <a:rPr lang="et-EE" sz="1800" dirty="0">
                <a:solidFill>
                  <a:srgbClr val="0000F0"/>
                </a:solidFill>
                <a:effectLst/>
                <a:ea typeface="Aptos" panose="020B0004020202020204" pitchFamily="34" charset="0"/>
                <a:cs typeface="Times New Roman" panose="02020603050405020304" pitchFamily="18" charset="0"/>
              </a:rPr>
            </a:br>
            <a:r>
              <a:rPr lang="et-EE" sz="1800" dirty="0" err="1">
                <a:solidFill>
                  <a:srgbClr val="0000F0"/>
                </a:solidFill>
                <a:effectLst/>
                <a:ea typeface="Aptos" panose="020B0004020202020204" pitchFamily="34" charset="0"/>
                <a:cs typeface="Times New Roman" panose="02020603050405020304" pitchFamily="18" charset="0"/>
              </a:rPr>
              <a:t>digital</a:t>
            </a:r>
            <a:r>
              <a:rPr lang="et-EE" sz="1800" dirty="0">
                <a:solidFill>
                  <a:srgbClr val="0000F0"/>
                </a:solidFill>
                <a:effectLst/>
                <a:ea typeface="Aptos" panose="020B0004020202020204" pitchFamily="34" charset="0"/>
                <a:cs typeface="Times New Roman" panose="02020603050405020304" pitchFamily="18" charset="0"/>
              </a:rPr>
              <a:t> </a:t>
            </a:r>
            <a:r>
              <a:rPr lang="et-EE" sz="1800" dirty="0" err="1">
                <a:solidFill>
                  <a:srgbClr val="0000F0"/>
                </a:solidFill>
                <a:effectLst/>
                <a:ea typeface="Aptos" panose="020B0004020202020204" pitchFamily="34" charset="0"/>
                <a:cs typeface="Times New Roman" panose="02020603050405020304" pitchFamily="18" charset="0"/>
              </a:rPr>
              <a:t>public</a:t>
            </a:r>
            <a:r>
              <a:rPr lang="et-EE" sz="1800" dirty="0">
                <a:solidFill>
                  <a:srgbClr val="0000F0"/>
                </a:solidFill>
                <a:effectLst/>
                <a:ea typeface="Aptos" panose="020B0004020202020204" pitchFamily="34" charset="0"/>
                <a:cs typeface="Times New Roman" panose="02020603050405020304" pitchFamily="18" charset="0"/>
              </a:rPr>
              <a:t> </a:t>
            </a:r>
            <a:r>
              <a:rPr lang="et-EE" sz="1800" dirty="0" err="1">
                <a:solidFill>
                  <a:srgbClr val="0000F0"/>
                </a:solidFill>
                <a:effectLst/>
                <a:ea typeface="Aptos" panose="020B0004020202020204" pitchFamily="34" charset="0"/>
                <a:cs typeface="Times New Roman" panose="02020603050405020304" pitchFamily="18" charset="0"/>
              </a:rPr>
              <a:t>infrastructure</a:t>
            </a:r>
            <a:r>
              <a:rPr lang="et-EE" sz="1800" dirty="0">
                <a:solidFill>
                  <a:srgbClr val="0000F0"/>
                </a:solidFill>
                <a:effectLst/>
                <a:ea typeface="Aptos" panose="020B0004020202020204" pitchFamily="34" charset="0"/>
                <a:cs typeface="Times New Roman" panose="02020603050405020304" pitchFamily="18" charset="0"/>
              </a:rPr>
              <a:t> </a:t>
            </a:r>
            <a:r>
              <a:rPr lang="et-EE" sz="1800" dirty="0" err="1">
                <a:solidFill>
                  <a:srgbClr val="0000F0"/>
                </a:solidFill>
                <a:effectLst/>
                <a:ea typeface="Aptos" panose="020B0004020202020204" pitchFamily="34" charset="0"/>
                <a:cs typeface="Times New Roman" panose="02020603050405020304" pitchFamily="18" charset="0"/>
              </a:rPr>
              <a:t>for</a:t>
            </a:r>
            <a:r>
              <a:rPr lang="et-EE" sz="1800" dirty="0">
                <a:solidFill>
                  <a:srgbClr val="0000F0"/>
                </a:solidFill>
                <a:effectLst/>
                <a:ea typeface="Aptos" panose="020B0004020202020204" pitchFamily="34" charset="0"/>
                <a:cs typeface="Times New Roman" panose="02020603050405020304" pitchFamily="18" charset="0"/>
              </a:rPr>
              <a:t> </a:t>
            </a:r>
            <a:r>
              <a:rPr lang="et-EE" sz="1800" dirty="0" err="1">
                <a:solidFill>
                  <a:srgbClr val="0000F0"/>
                </a:solidFill>
                <a:effectLst/>
                <a:ea typeface="Aptos" panose="020B0004020202020204" pitchFamily="34" charset="0"/>
                <a:cs typeface="Times New Roman" panose="02020603050405020304" pitchFamily="18" charset="0"/>
              </a:rPr>
              <a:t>data</a:t>
            </a:r>
            <a:r>
              <a:rPr lang="et-EE" sz="1800" dirty="0">
                <a:solidFill>
                  <a:srgbClr val="0000F0"/>
                </a:solidFill>
                <a:effectLst/>
                <a:ea typeface="Aptos" panose="020B0004020202020204" pitchFamily="34" charset="0"/>
                <a:cs typeface="Times New Roman" panose="02020603050405020304" pitchFamily="18" charset="0"/>
              </a:rPr>
              <a:t> </a:t>
            </a:r>
            <a:r>
              <a:rPr lang="et-EE" sz="1800" dirty="0" err="1">
                <a:solidFill>
                  <a:srgbClr val="0000F0"/>
                </a:solidFill>
                <a:effectLst/>
                <a:ea typeface="Aptos" panose="020B0004020202020204" pitchFamily="34" charset="0"/>
                <a:cs typeface="Times New Roman" panose="02020603050405020304" pitchFamily="18" charset="0"/>
              </a:rPr>
              <a:t>exchange</a:t>
            </a:r>
            <a:endParaRPr lang="en-GB" sz="1800" dirty="0">
              <a:solidFill>
                <a:srgbClr val="0000F0"/>
              </a:solidFill>
            </a:endParaRPr>
          </a:p>
          <a:p>
            <a:endParaRPr lang="en-US" dirty="0">
              <a:solidFill>
                <a:schemeClr val="tx2"/>
              </a:solidFill>
            </a:endParaRPr>
          </a:p>
        </p:txBody>
      </p:sp>
      <p:pic>
        <p:nvPicPr>
          <p:cNvPr id="6" name="Picture 4">
            <a:extLst>
              <a:ext uri="{FF2B5EF4-FFF2-40B4-BE49-F238E27FC236}">
                <a16:creationId xmlns:a16="http://schemas.microsoft.com/office/drawing/2014/main" id="{2A3A63C6-6028-F5BD-B622-F1CD19CA07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48" t="19551" r="7354" b="18500"/>
          <a:stretch/>
        </p:blipFill>
        <p:spPr bwMode="auto">
          <a:xfrm>
            <a:off x="5558887" y="1528111"/>
            <a:ext cx="6633113" cy="489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483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BD18518-CC10-D430-6D36-DB4FCECEAAC3}"/>
              </a:ext>
            </a:extLst>
          </p:cNvPr>
          <p:cNvSpPr/>
          <p:nvPr/>
        </p:nvSpPr>
        <p:spPr>
          <a:xfrm>
            <a:off x="561208" y="2599275"/>
            <a:ext cx="3600000" cy="4934181"/>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0000F0"/>
              </a:solidFill>
              <a:effectLst/>
              <a:uLnTx/>
              <a:uFillTx/>
              <a:latin typeface="Aino"/>
              <a:ea typeface="+mn-ea"/>
              <a:cs typeface="+mn-cs"/>
            </a:endParaRPr>
          </a:p>
        </p:txBody>
      </p:sp>
      <p:sp>
        <p:nvSpPr>
          <p:cNvPr id="10" name="Title 9"/>
          <p:cNvSpPr>
            <a:spLocks noGrp="1"/>
          </p:cNvSpPr>
          <p:nvPr>
            <p:ph type="title"/>
          </p:nvPr>
        </p:nvSpPr>
        <p:spPr>
          <a:xfrm>
            <a:off x="561208" y="554994"/>
            <a:ext cx="8426918" cy="692497"/>
          </a:xfrm>
        </p:spPr>
        <p:txBody>
          <a:bodyPr/>
          <a:lstStyle/>
          <a:p>
            <a:r>
              <a:rPr lang="et-EE" dirty="0" err="1"/>
              <a:t>three</a:t>
            </a:r>
            <a:r>
              <a:rPr lang="et-EE" dirty="0"/>
              <a:t> </a:t>
            </a:r>
            <a:r>
              <a:rPr lang="et-EE" dirty="0" err="1"/>
              <a:t>pillars</a:t>
            </a:r>
            <a:endParaRPr lang="en-GB" dirty="0"/>
          </a:p>
        </p:txBody>
      </p:sp>
      <p:sp>
        <p:nvSpPr>
          <p:cNvPr id="7" name="Text Placeholder 6">
            <a:extLst>
              <a:ext uri="{FF2B5EF4-FFF2-40B4-BE49-F238E27FC236}">
                <a16:creationId xmlns:a16="http://schemas.microsoft.com/office/drawing/2014/main" id="{D8B6541C-5E75-3353-7326-F6319CCF323B}"/>
              </a:ext>
            </a:extLst>
          </p:cNvPr>
          <p:cNvSpPr>
            <a:spLocks noGrp="1"/>
          </p:cNvSpPr>
          <p:nvPr>
            <p:ph type="body" sz="quarter" idx="13"/>
          </p:nvPr>
        </p:nvSpPr>
        <p:spPr/>
        <p:txBody>
          <a:bodyPr/>
          <a:lstStyle/>
          <a:p>
            <a:r>
              <a:rPr lang="et-EE" dirty="0" err="1"/>
              <a:t>the</a:t>
            </a:r>
            <a:r>
              <a:rPr lang="et-EE" dirty="0"/>
              <a:t> </a:t>
            </a:r>
            <a:r>
              <a:rPr lang="et-EE" dirty="0" err="1"/>
              <a:t>safest</a:t>
            </a:r>
            <a:r>
              <a:rPr lang="et-EE" dirty="0"/>
              <a:t> </a:t>
            </a:r>
            <a:r>
              <a:rPr lang="et-EE" dirty="0" err="1"/>
              <a:t>combination</a:t>
            </a:r>
            <a:r>
              <a:rPr lang="et-EE" dirty="0"/>
              <a:t> </a:t>
            </a:r>
            <a:r>
              <a:rPr lang="et-EE" dirty="0" err="1"/>
              <a:t>to</a:t>
            </a:r>
            <a:r>
              <a:rPr lang="et-EE" dirty="0"/>
              <a:t> </a:t>
            </a:r>
            <a:r>
              <a:rPr lang="et-EE" dirty="0" err="1"/>
              <a:t>information</a:t>
            </a:r>
            <a:r>
              <a:rPr lang="et-EE" dirty="0"/>
              <a:t> </a:t>
            </a:r>
            <a:r>
              <a:rPr lang="et-EE" dirty="0" err="1"/>
              <a:t>security</a:t>
            </a:r>
            <a:endParaRPr lang="en-GB" dirty="0"/>
          </a:p>
        </p:txBody>
      </p:sp>
      <p:sp>
        <p:nvSpPr>
          <p:cNvPr id="15" name="TextBox 14"/>
          <p:cNvSpPr txBox="1"/>
          <p:nvPr/>
        </p:nvSpPr>
        <p:spPr>
          <a:xfrm>
            <a:off x="550863" y="3457989"/>
            <a:ext cx="3714163" cy="2296783"/>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Confidentiality</a:t>
            </a:r>
            <a:endParaRPr kumimoji="0" lang="et-EE" sz="1800" b="1"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e-</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identity</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a:t>
            </a: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ID-card</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m</a:t>
            </a:r>
            <a:r>
              <a:rPr kumimoji="0" lang="en-GB"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obile</a:t>
            </a:r>
            <a:r>
              <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-ID</a:t>
            </a: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Smart</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-ID</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e-residency</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card</a:t>
            </a: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p:txBody>
      </p:sp>
      <p:sp>
        <p:nvSpPr>
          <p:cNvPr id="4" name="Rounded Rectangle 3">
            <a:extLst>
              <a:ext uri="{FF2B5EF4-FFF2-40B4-BE49-F238E27FC236}">
                <a16:creationId xmlns:a16="http://schemas.microsoft.com/office/drawing/2014/main" id="{D4125C66-1835-5BB8-09CA-21AD67490138}"/>
              </a:ext>
            </a:extLst>
          </p:cNvPr>
          <p:cNvSpPr/>
          <p:nvPr/>
        </p:nvSpPr>
        <p:spPr>
          <a:xfrm>
            <a:off x="4296000" y="2599274"/>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0000F0"/>
              </a:solidFill>
              <a:effectLst/>
              <a:uLnTx/>
              <a:uFillTx/>
              <a:latin typeface="Aino"/>
              <a:ea typeface="+mn-ea"/>
              <a:cs typeface="+mn-cs"/>
            </a:endParaRPr>
          </a:p>
        </p:txBody>
      </p:sp>
      <p:sp>
        <p:nvSpPr>
          <p:cNvPr id="14" name="Rounded Rectangle 4">
            <a:extLst>
              <a:ext uri="{FF2B5EF4-FFF2-40B4-BE49-F238E27FC236}">
                <a16:creationId xmlns:a16="http://schemas.microsoft.com/office/drawing/2014/main" id="{5B18E143-6057-11E6-1C8C-B022FE7D8491}"/>
              </a:ext>
            </a:extLst>
          </p:cNvPr>
          <p:cNvSpPr/>
          <p:nvPr/>
        </p:nvSpPr>
        <p:spPr>
          <a:xfrm>
            <a:off x="8256240" y="2599274"/>
            <a:ext cx="3600000" cy="4934181"/>
          </a:xfrm>
          <a:prstGeom prst="roundRect">
            <a:avLst/>
          </a:prstGeom>
          <a:solidFill>
            <a:srgbClr val="00005A"/>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0000F0"/>
              </a:solidFill>
              <a:effectLst/>
              <a:uLnTx/>
              <a:uFillTx/>
              <a:latin typeface="Aino"/>
              <a:ea typeface="+mn-ea"/>
              <a:cs typeface="+mn-cs"/>
            </a:endParaRPr>
          </a:p>
        </p:txBody>
      </p:sp>
      <p:sp>
        <p:nvSpPr>
          <p:cNvPr id="16" name="TextBox 15">
            <a:extLst>
              <a:ext uri="{FF2B5EF4-FFF2-40B4-BE49-F238E27FC236}">
                <a16:creationId xmlns:a16="http://schemas.microsoft.com/office/drawing/2014/main" id="{D412953F-02B4-54C6-2B6B-890722E14D78}"/>
              </a:ext>
            </a:extLst>
          </p:cNvPr>
          <p:cNvSpPr txBox="1"/>
          <p:nvPr/>
        </p:nvSpPr>
        <p:spPr>
          <a:xfrm>
            <a:off x="8246936" y="3457989"/>
            <a:ext cx="3600000" cy="1299587"/>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Availability</a:t>
            </a:r>
            <a:endParaRPr kumimoji="0" lang="et-EE" sz="1800" b="1"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X-R</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oad®</a:t>
            </a: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p:txBody>
      </p:sp>
      <p:sp>
        <p:nvSpPr>
          <p:cNvPr id="17" name="TextBox 16">
            <a:extLst>
              <a:ext uri="{FF2B5EF4-FFF2-40B4-BE49-F238E27FC236}">
                <a16:creationId xmlns:a16="http://schemas.microsoft.com/office/drawing/2014/main" id="{19F89956-DD2B-73A9-3ABA-94508080DEAE}"/>
              </a:ext>
            </a:extLst>
          </p:cNvPr>
          <p:cNvSpPr txBox="1"/>
          <p:nvPr/>
        </p:nvSpPr>
        <p:spPr>
          <a:xfrm>
            <a:off x="4307920" y="3429000"/>
            <a:ext cx="3600000" cy="1964384"/>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Integrity</a:t>
            </a:r>
            <a:endParaRPr kumimoji="0" lang="et-EE" sz="1800" b="1"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KSI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b</a:t>
            </a:r>
            <a:r>
              <a:rPr kumimoji="0" lang="en-GB"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lockchain</a:t>
            </a: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Embassy</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Tracker</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p:txBody>
      </p:sp>
      <p:sp>
        <p:nvSpPr>
          <p:cNvPr id="20" name="Rounded Rectangle 3">
            <a:extLst>
              <a:ext uri="{FF2B5EF4-FFF2-40B4-BE49-F238E27FC236}">
                <a16:creationId xmlns:a16="http://schemas.microsoft.com/office/drawing/2014/main" id="{EFBC637C-2DE5-A605-89B3-85B428F77984}"/>
              </a:ext>
            </a:extLst>
          </p:cNvPr>
          <p:cNvSpPr/>
          <p:nvPr/>
        </p:nvSpPr>
        <p:spPr>
          <a:xfrm>
            <a:off x="4466816" y="2564927"/>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0000F0"/>
              </a:solidFill>
              <a:effectLst/>
              <a:uLnTx/>
              <a:uFillTx/>
              <a:latin typeface="Aino"/>
              <a:ea typeface="+mn-ea"/>
              <a:cs typeface="+mn-cs"/>
            </a:endParaRPr>
          </a:p>
        </p:txBody>
      </p:sp>
      <p:sp>
        <p:nvSpPr>
          <p:cNvPr id="21" name="TextBox 20">
            <a:extLst>
              <a:ext uri="{FF2B5EF4-FFF2-40B4-BE49-F238E27FC236}">
                <a16:creationId xmlns:a16="http://schemas.microsoft.com/office/drawing/2014/main" id="{975C6497-171E-E0EA-F57D-649C92C28985}"/>
              </a:ext>
            </a:extLst>
          </p:cNvPr>
          <p:cNvSpPr txBox="1"/>
          <p:nvPr/>
        </p:nvSpPr>
        <p:spPr>
          <a:xfrm>
            <a:off x="4478736" y="3394653"/>
            <a:ext cx="3600000" cy="1964384"/>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Integrity</a:t>
            </a:r>
            <a:endParaRPr kumimoji="0" lang="et-EE" sz="1800" b="1"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KSI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b</a:t>
            </a:r>
            <a:r>
              <a:rPr kumimoji="0" lang="en-GB"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lockchain</a:t>
            </a: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Embassy</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Tracker</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p:txBody>
      </p:sp>
      <p:sp>
        <p:nvSpPr>
          <p:cNvPr id="22" name="Rounded Rectangle 3">
            <a:extLst>
              <a:ext uri="{FF2B5EF4-FFF2-40B4-BE49-F238E27FC236}">
                <a16:creationId xmlns:a16="http://schemas.microsoft.com/office/drawing/2014/main" id="{940F6B88-CDF0-1201-4B47-F937DBD02110}"/>
              </a:ext>
            </a:extLst>
          </p:cNvPr>
          <p:cNvSpPr/>
          <p:nvPr/>
        </p:nvSpPr>
        <p:spPr>
          <a:xfrm>
            <a:off x="4307920" y="2596209"/>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0000F0"/>
              </a:solidFill>
              <a:effectLst/>
              <a:uLnTx/>
              <a:uFillTx/>
              <a:latin typeface="Aino"/>
              <a:ea typeface="+mn-ea"/>
              <a:cs typeface="+mn-cs"/>
            </a:endParaRPr>
          </a:p>
        </p:txBody>
      </p:sp>
      <p:sp>
        <p:nvSpPr>
          <p:cNvPr id="23" name="Rounded Rectangle 3">
            <a:extLst>
              <a:ext uri="{FF2B5EF4-FFF2-40B4-BE49-F238E27FC236}">
                <a16:creationId xmlns:a16="http://schemas.microsoft.com/office/drawing/2014/main" id="{EE3A2949-9AC7-7102-3590-358B74C461BD}"/>
              </a:ext>
            </a:extLst>
          </p:cNvPr>
          <p:cNvSpPr/>
          <p:nvPr/>
        </p:nvSpPr>
        <p:spPr>
          <a:xfrm>
            <a:off x="4478736" y="2561862"/>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0000F0"/>
              </a:solidFill>
              <a:effectLst/>
              <a:uLnTx/>
              <a:uFillTx/>
              <a:latin typeface="Aino"/>
              <a:ea typeface="+mn-ea"/>
              <a:cs typeface="+mn-cs"/>
            </a:endParaRPr>
          </a:p>
        </p:txBody>
      </p:sp>
      <p:sp>
        <p:nvSpPr>
          <p:cNvPr id="24" name="TextBox 23">
            <a:extLst>
              <a:ext uri="{FF2B5EF4-FFF2-40B4-BE49-F238E27FC236}">
                <a16:creationId xmlns:a16="http://schemas.microsoft.com/office/drawing/2014/main" id="{CC5BD32A-248C-2B80-942D-1003922C0745}"/>
              </a:ext>
            </a:extLst>
          </p:cNvPr>
          <p:cNvSpPr txBox="1"/>
          <p:nvPr/>
        </p:nvSpPr>
        <p:spPr>
          <a:xfrm>
            <a:off x="4490656" y="3391588"/>
            <a:ext cx="3600000" cy="1964384"/>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Integrity</a:t>
            </a:r>
            <a:endParaRPr kumimoji="0" lang="et-EE" sz="1800" b="1"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KSI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b</a:t>
            </a:r>
            <a:r>
              <a:rPr kumimoji="0" lang="en-GB"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lockchain</a:t>
            </a: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Embassy</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Tracker</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p:txBody>
      </p:sp>
      <p:sp>
        <p:nvSpPr>
          <p:cNvPr id="25" name="Rounded Rectangle 3">
            <a:extLst>
              <a:ext uri="{FF2B5EF4-FFF2-40B4-BE49-F238E27FC236}">
                <a16:creationId xmlns:a16="http://schemas.microsoft.com/office/drawing/2014/main" id="{638D5C7F-A4A2-CA47-328F-C85FF6AB420A}"/>
              </a:ext>
            </a:extLst>
          </p:cNvPr>
          <p:cNvSpPr/>
          <p:nvPr/>
        </p:nvSpPr>
        <p:spPr>
          <a:xfrm>
            <a:off x="4430610" y="2593144"/>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dirty="0">
              <a:ln>
                <a:noFill/>
              </a:ln>
              <a:solidFill>
                <a:srgbClr val="0000F0"/>
              </a:solidFill>
              <a:effectLst/>
              <a:uLnTx/>
              <a:uFillTx/>
              <a:latin typeface="Aino"/>
              <a:ea typeface="+mn-ea"/>
              <a:cs typeface="+mn-cs"/>
            </a:endParaRPr>
          </a:p>
        </p:txBody>
      </p:sp>
      <p:sp>
        <p:nvSpPr>
          <p:cNvPr id="26" name="TextBox 25">
            <a:extLst>
              <a:ext uri="{FF2B5EF4-FFF2-40B4-BE49-F238E27FC236}">
                <a16:creationId xmlns:a16="http://schemas.microsoft.com/office/drawing/2014/main" id="{41EEDEB9-51D1-1D63-251D-B994C10208FB}"/>
              </a:ext>
            </a:extLst>
          </p:cNvPr>
          <p:cNvSpPr txBox="1"/>
          <p:nvPr/>
        </p:nvSpPr>
        <p:spPr>
          <a:xfrm>
            <a:off x="4442530" y="3422870"/>
            <a:ext cx="3600000" cy="1964384"/>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Integrity</a:t>
            </a:r>
            <a:endParaRPr kumimoji="0" lang="et-EE" sz="1800" b="1"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Public</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Key</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Infrastructure</a:t>
            </a:r>
            <a:endPar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Embassy</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Tracker</a:t>
            </a:r>
            <a:r>
              <a:rPr kumimoji="0" lang="et-EE"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p:txBody>
      </p:sp>
    </p:spTree>
    <p:extLst>
      <p:ext uri="{BB962C8B-B14F-4D97-AF65-F5344CB8AC3E}">
        <p14:creationId xmlns:p14="http://schemas.microsoft.com/office/powerpoint/2010/main" val="140329399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up of a computer server&#10;&#10;Description automatically generated">
            <a:extLst>
              <a:ext uri="{FF2B5EF4-FFF2-40B4-BE49-F238E27FC236}">
                <a16:creationId xmlns:a16="http://schemas.microsoft.com/office/drawing/2014/main" id="{7759370C-7D8C-2C57-AF84-3B1D241B6DA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p:txBody>
          <a:bodyPr/>
          <a:lstStyle/>
          <a:p>
            <a:r>
              <a:rPr lang="en-US" dirty="0"/>
              <a:t>cyber security </a:t>
            </a:r>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1449389"/>
            <a:ext cx="9446704" cy="1979612"/>
          </a:xfrm>
        </p:spPr>
        <p:txBody>
          <a:bodyPr/>
          <a:lstStyle/>
          <a:p>
            <a:r>
              <a:rPr lang="en-US" dirty="0"/>
              <a:t>the strongest competence</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3994150"/>
            <a:ext cx="5472113" cy="2243138"/>
          </a:xfrm>
        </p:spPr>
        <p:txBody>
          <a:bodyPr/>
          <a:lstStyle/>
          <a:p>
            <a:r>
              <a:rPr lang="en-US" dirty="0"/>
              <a:t>first cyber attack against a nation state in 2007</a:t>
            </a:r>
          </a:p>
          <a:p>
            <a:r>
              <a:rPr lang="en-US" dirty="0"/>
              <a:t>home of NATO CCDCOE and EU IT agency</a:t>
            </a:r>
          </a:p>
          <a:p>
            <a:r>
              <a:rPr lang="en-US" dirty="0"/>
              <a:t>cyber </a:t>
            </a:r>
            <a:r>
              <a:rPr lang="en-US" dirty="0" err="1"/>
              <a:t>defence</a:t>
            </a:r>
            <a:r>
              <a:rPr lang="en-US" dirty="0"/>
              <a:t> league and cyber command</a:t>
            </a:r>
          </a:p>
          <a:p>
            <a:r>
              <a:rPr lang="en-US" dirty="0"/>
              <a:t>non-permanent member of UNSC  2020-2021</a:t>
            </a:r>
          </a:p>
          <a:p>
            <a:r>
              <a:rPr lang="en-US" dirty="0"/>
              <a:t>data embassy </a:t>
            </a:r>
          </a:p>
          <a:p>
            <a:r>
              <a:rPr lang="en-US" dirty="0"/>
              <a:t>KSI Blockchain</a:t>
            </a:r>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p:txBody>
          <a:bodyPr/>
          <a:lstStyle/>
          <a:p>
            <a:r>
              <a:rPr lang="en-US" dirty="0"/>
              <a:t>© Sergei </a:t>
            </a:r>
            <a:r>
              <a:rPr lang="en-US" dirty="0" err="1"/>
              <a:t>Zjuganov</a:t>
            </a:r>
            <a:endParaRPr lang="en-US" dirty="0"/>
          </a:p>
        </p:txBody>
      </p:sp>
      <p:pic>
        <p:nvPicPr>
          <p:cNvPr id="2" name="Picture 1" descr="A qr code with black squares&#10;&#10;AI-generated content may be incorrect.">
            <a:extLst>
              <a:ext uri="{FF2B5EF4-FFF2-40B4-BE49-F238E27FC236}">
                <a16:creationId xmlns:a16="http://schemas.microsoft.com/office/drawing/2014/main" id="{8C260CEA-1C6B-ADE9-B5DE-FD87F0F729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0360" y="4939303"/>
            <a:ext cx="1297985" cy="1297985"/>
          </a:xfrm>
          <a:prstGeom prst="rect">
            <a:avLst/>
          </a:prstGeom>
        </p:spPr>
      </p:pic>
      <p:sp>
        <p:nvSpPr>
          <p:cNvPr id="3" name="TextBox 2">
            <a:extLst>
              <a:ext uri="{FF2B5EF4-FFF2-40B4-BE49-F238E27FC236}">
                <a16:creationId xmlns:a16="http://schemas.microsoft.com/office/drawing/2014/main" id="{ACAF1F5A-3DC3-0A79-5E28-A04D1EDE807E}"/>
              </a:ext>
            </a:extLst>
          </p:cNvPr>
          <p:cNvSpPr txBox="1"/>
          <p:nvPr/>
        </p:nvSpPr>
        <p:spPr>
          <a:xfrm>
            <a:off x="9185131" y="4219589"/>
            <a:ext cx="2382982" cy="646331"/>
          </a:xfrm>
          <a:prstGeom prst="rect">
            <a:avLst/>
          </a:prstGeom>
          <a:noFill/>
        </p:spPr>
        <p:txBody>
          <a:bodyPr wrap="square" rtlCol="0">
            <a:spAutoFit/>
          </a:bodyPr>
          <a:lstStyle/>
          <a:p>
            <a:pPr algn="r"/>
            <a:r>
              <a:rPr lang="et-EE" dirty="0">
                <a:solidFill>
                  <a:schemeClr val="bg1"/>
                </a:solidFill>
              </a:rPr>
              <a:t>Estonian </a:t>
            </a:r>
            <a:r>
              <a:rPr lang="et-EE" dirty="0" err="1">
                <a:solidFill>
                  <a:schemeClr val="bg1"/>
                </a:solidFill>
              </a:rPr>
              <a:t>CyberTech</a:t>
            </a:r>
            <a:r>
              <a:rPr lang="et-EE" dirty="0">
                <a:solidFill>
                  <a:schemeClr val="bg1"/>
                </a:solidFill>
              </a:rPr>
              <a:t> </a:t>
            </a:r>
            <a:br>
              <a:rPr lang="et-EE" dirty="0">
                <a:solidFill>
                  <a:schemeClr val="bg1"/>
                </a:solidFill>
              </a:rPr>
            </a:br>
            <a:r>
              <a:rPr lang="et-EE" dirty="0" err="1">
                <a:solidFill>
                  <a:schemeClr val="bg1"/>
                </a:solidFill>
              </a:rPr>
              <a:t>cluster</a:t>
            </a:r>
            <a:endParaRPr lang="et-EE" dirty="0">
              <a:solidFill>
                <a:schemeClr val="bg1"/>
              </a:solidFill>
            </a:endParaRPr>
          </a:p>
        </p:txBody>
      </p:sp>
    </p:spTree>
    <p:extLst>
      <p:ext uri="{BB962C8B-B14F-4D97-AF65-F5344CB8AC3E}">
        <p14:creationId xmlns:p14="http://schemas.microsoft.com/office/powerpoint/2010/main" val="3693385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hand holding a black object&#10;&#10;Description automatically generated">
            <a:extLst>
              <a:ext uri="{FF2B5EF4-FFF2-40B4-BE49-F238E27FC236}">
                <a16:creationId xmlns:a16="http://schemas.microsoft.com/office/drawing/2014/main" id="{A83249CE-D1D4-0B07-2462-31A240160F8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a:xfrm>
            <a:off x="623887" y="658801"/>
            <a:ext cx="5472113" cy="974638"/>
          </a:xfrm>
        </p:spPr>
        <p:txBody>
          <a:bodyPr/>
          <a:lstStyle/>
          <a:p>
            <a:r>
              <a:rPr lang="en-US" dirty="0"/>
              <a:t>cyber security essentials </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3994150"/>
            <a:ext cx="4824413" cy="2243138"/>
          </a:xfrm>
        </p:spPr>
        <p:txBody>
          <a:bodyPr/>
          <a:lstStyle/>
          <a:p>
            <a:r>
              <a:rPr lang="en-US" dirty="0"/>
              <a:t>extensive cooperation </a:t>
            </a:r>
            <a:endParaRPr lang="et-EE" dirty="0"/>
          </a:p>
          <a:p>
            <a:r>
              <a:rPr lang="et-EE" dirty="0"/>
              <a:t>trust </a:t>
            </a:r>
            <a:r>
              <a:rPr lang="et-EE" dirty="0" err="1"/>
              <a:t>through</a:t>
            </a:r>
            <a:r>
              <a:rPr lang="et-EE" dirty="0"/>
              <a:t> </a:t>
            </a:r>
            <a:r>
              <a:rPr lang="en-US" dirty="0"/>
              <a:t>transparency</a:t>
            </a:r>
          </a:p>
          <a:p>
            <a:r>
              <a:rPr lang="en-US" dirty="0"/>
              <a:t>adequate resources &amp; supportive regulatory environment</a:t>
            </a:r>
          </a:p>
          <a:p>
            <a:r>
              <a:rPr lang="en-US" dirty="0"/>
              <a:t>central coordination</a:t>
            </a:r>
          </a:p>
          <a:p>
            <a:r>
              <a:rPr lang="en-US" dirty="0"/>
              <a:t>focus of cyber hygiene </a:t>
            </a:r>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p:txBody>
          <a:bodyPr/>
          <a:lstStyle/>
          <a:p>
            <a:r>
              <a:rPr lang="en-US" dirty="0"/>
              <a:t>© </a:t>
            </a:r>
            <a:r>
              <a:rPr lang="en-US" dirty="0" err="1"/>
              <a:t>Atko</a:t>
            </a:r>
            <a:r>
              <a:rPr lang="en-US" dirty="0"/>
              <a:t> </a:t>
            </a:r>
            <a:r>
              <a:rPr lang="en-US" dirty="0" err="1"/>
              <a:t>Januson</a:t>
            </a:r>
            <a:endParaRPr lang="en-US" dirty="0"/>
          </a:p>
        </p:txBody>
      </p:sp>
    </p:spTree>
    <p:extLst>
      <p:ext uri="{BB962C8B-B14F-4D97-AF65-F5344CB8AC3E}">
        <p14:creationId xmlns:p14="http://schemas.microsoft.com/office/powerpoint/2010/main" val="1382536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group of people sitting on bean bags&#10;&#10;Description automatically generated">
            <a:extLst>
              <a:ext uri="{FF2B5EF4-FFF2-40B4-BE49-F238E27FC236}">
                <a16:creationId xmlns:a16="http://schemas.microsoft.com/office/drawing/2014/main" id="{C8DE2E8A-5E9A-EED6-0BD5-778AE872373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a:xfrm>
            <a:off x="623887" y="658801"/>
            <a:ext cx="6119813" cy="1617674"/>
          </a:xfrm>
        </p:spPr>
        <p:txBody>
          <a:bodyPr/>
          <a:lstStyle/>
          <a:p>
            <a:r>
              <a:rPr lang="en-US" dirty="0"/>
              <a:t>main coordination</a:t>
            </a:r>
            <a:br>
              <a:rPr lang="en-US" dirty="0"/>
            </a:br>
            <a:r>
              <a:rPr lang="en-US" dirty="0"/>
              <a:t>formats</a:t>
            </a:r>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2192111"/>
            <a:ext cx="5472113" cy="1236889"/>
          </a:xfrm>
        </p:spPr>
        <p:txBody>
          <a:bodyPr/>
          <a:lstStyle/>
          <a:p>
            <a:r>
              <a:rPr lang="en-US" dirty="0"/>
              <a:t>securing the digital ecosystem</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p:txBody>
          <a:bodyPr/>
          <a:lstStyle/>
          <a:p>
            <a:r>
              <a:rPr lang="en-US" dirty="0"/>
              <a:t>Cyber Security Council</a:t>
            </a:r>
          </a:p>
          <a:p>
            <a:r>
              <a:rPr lang="en-US" dirty="0"/>
              <a:t>National Cyber Security Advisory Council</a:t>
            </a:r>
          </a:p>
          <a:p>
            <a:r>
              <a:rPr lang="en-US" dirty="0"/>
              <a:t>Cyber Attack Attribution Commission</a:t>
            </a:r>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p:txBody>
          <a:bodyPr/>
          <a:lstStyle/>
          <a:p>
            <a:r>
              <a:rPr lang="en-US" dirty="0"/>
              <a:t>© </a:t>
            </a:r>
            <a:r>
              <a:rPr lang="en-US" dirty="0" err="1"/>
              <a:t>TalTech</a:t>
            </a:r>
            <a:endParaRPr lang="en-US" dirty="0"/>
          </a:p>
        </p:txBody>
      </p:sp>
    </p:spTree>
    <p:extLst>
      <p:ext uri="{BB962C8B-B14F-4D97-AF65-F5344CB8AC3E}">
        <p14:creationId xmlns:p14="http://schemas.microsoft.com/office/powerpoint/2010/main" val="1527359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BD16398-F7E3-8F3F-1E55-7EB96A3ACD43}"/>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3CDFBA15-C782-5C92-747A-29086567681D}"/>
              </a:ext>
            </a:extLst>
          </p:cNvPr>
          <p:cNvSpPr txBox="1"/>
          <p:nvPr/>
        </p:nvSpPr>
        <p:spPr>
          <a:xfrm>
            <a:off x="550862" y="2228850"/>
            <a:ext cx="11093967" cy="4648988"/>
          </a:xfrm>
          <a:prstGeom prst="round2SameRect">
            <a:avLst/>
          </a:prstGeom>
          <a:solidFill>
            <a:schemeClr val="accent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Aino"/>
                <a:ea typeface="+mn-ea"/>
                <a:cs typeface="+mn-cs"/>
              </a:rPr>
              <a:t>Government of Estonia</a:t>
            </a:r>
            <a:endParaRPr kumimoji="0" lang="en-GB" sz="1400" b="1" i="0" u="none" strike="noStrike" kern="1200" cap="none" spc="0" normalizeH="0" baseline="0" noProof="0" dirty="0">
              <a:ln>
                <a:noFill/>
              </a:ln>
              <a:solidFill>
                <a:schemeClr val="bg1"/>
              </a:solidFill>
              <a:effectLst/>
              <a:uLnTx/>
              <a:uFillTx/>
              <a:latin typeface="Aino"/>
              <a:ea typeface="+mn-ea"/>
              <a:cs typeface="+mn-cs"/>
            </a:endParaRPr>
          </a:p>
        </p:txBody>
      </p:sp>
      <p:sp>
        <p:nvSpPr>
          <p:cNvPr id="10" name="Title 9">
            <a:extLst>
              <a:ext uri="{FF2B5EF4-FFF2-40B4-BE49-F238E27FC236}">
                <a16:creationId xmlns:a16="http://schemas.microsoft.com/office/drawing/2014/main" id="{BAD67EB3-F137-D4AE-34C8-A3E7A651AFDD}"/>
              </a:ext>
            </a:extLst>
          </p:cNvPr>
          <p:cNvSpPr>
            <a:spLocks noGrp="1"/>
          </p:cNvSpPr>
          <p:nvPr>
            <p:ph type="title"/>
          </p:nvPr>
        </p:nvSpPr>
        <p:spPr>
          <a:xfrm>
            <a:off x="561208" y="554994"/>
            <a:ext cx="11069584" cy="1384995"/>
          </a:xfrm>
        </p:spPr>
        <p:txBody>
          <a:bodyPr/>
          <a:lstStyle/>
          <a:p>
            <a:r>
              <a:rPr lang="en-US" dirty="0"/>
              <a:t>management of national cyber security </a:t>
            </a:r>
          </a:p>
        </p:txBody>
      </p:sp>
      <p:sp>
        <p:nvSpPr>
          <p:cNvPr id="24" name="TextBox 23">
            <a:extLst>
              <a:ext uri="{FF2B5EF4-FFF2-40B4-BE49-F238E27FC236}">
                <a16:creationId xmlns:a16="http://schemas.microsoft.com/office/drawing/2014/main" id="{75AB8023-97A1-0AD1-6FD0-4E8666CCD780}"/>
              </a:ext>
            </a:extLst>
          </p:cNvPr>
          <p:cNvSpPr txBox="1"/>
          <p:nvPr/>
        </p:nvSpPr>
        <p:spPr>
          <a:xfrm>
            <a:off x="9822866" y="5437839"/>
            <a:ext cx="1818272" cy="1440000"/>
          </a:xfrm>
          <a:prstGeom prst="roundRect">
            <a:avLst/>
          </a:prstGeom>
          <a:solidFill>
            <a:schemeClr val="accent6"/>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 </a:t>
            </a:r>
            <a:r>
              <a:rPr kumimoji="0" lang="en-US" sz="1400" b="0" i="0" u="none" strike="noStrike" kern="1200" cap="none" spc="0" normalizeH="0" baseline="0" noProof="0" dirty="0" err="1">
                <a:ln>
                  <a:noFill/>
                </a:ln>
                <a:solidFill>
                  <a:srgbClr val="FFFFFF"/>
                </a:solidFill>
                <a:effectLst/>
                <a:uLnTx/>
                <a:uFillTx/>
                <a:latin typeface="Aino"/>
                <a:ea typeface="+mn-ea"/>
                <a:cs typeface="+mn-cs"/>
              </a:rPr>
              <a:t>Defen</a:t>
            </a:r>
            <a:r>
              <a:rPr lang="et-EE" sz="1400" dirty="0">
                <a:solidFill>
                  <a:srgbClr val="FFFFFF"/>
                </a:solidFill>
                <a:latin typeface="Aino"/>
              </a:rPr>
              <a:t>s</a:t>
            </a:r>
            <a:r>
              <a:rPr kumimoji="0" lang="en-US" sz="1400" b="0" i="0" u="none" strike="noStrike" kern="1200" cap="none" spc="0" normalizeH="0" baseline="0" noProof="0" dirty="0">
                <a:ln>
                  <a:noFill/>
                </a:ln>
                <a:solidFill>
                  <a:srgbClr val="FFFFFF"/>
                </a:solidFill>
                <a:effectLst/>
                <a:uLnTx/>
                <a:uFillTx/>
                <a:latin typeface="Aino"/>
                <a:ea typeface="+mn-ea"/>
                <a:cs typeface="+mn-cs"/>
              </a:rPr>
              <a:t>e</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52" name="TextBox 51">
            <a:extLst>
              <a:ext uri="{FF2B5EF4-FFF2-40B4-BE49-F238E27FC236}">
                <a16:creationId xmlns:a16="http://schemas.microsoft.com/office/drawing/2014/main" id="{80AE15A2-6CB2-279E-1BEC-66C4428278CD}"/>
              </a:ext>
            </a:extLst>
          </p:cNvPr>
          <p:cNvSpPr txBox="1"/>
          <p:nvPr/>
        </p:nvSpPr>
        <p:spPr>
          <a:xfrm>
            <a:off x="9822866" y="3975803"/>
            <a:ext cx="1836000" cy="1440000"/>
          </a:xfrm>
          <a:prstGeom prst="roundRect">
            <a:avLst/>
          </a:prstGeom>
          <a:solidFill>
            <a:schemeClr val="accent6"/>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a:t>
            </a:r>
            <a:r>
              <a:rPr lang="en-US" sz="1400" dirty="0">
                <a:solidFill>
                  <a:srgbClr val="FFFFFF"/>
                </a:solidFill>
                <a:latin typeface="Aino"/>
              </a:rPr>
              <a:t> </a:t>
            </a:r>
            <a:r>
              <a:rPr kumimoji="0" lang="et-EE" sz="1400" b="0" i="0" u="none" strike="noStrike" kern="1200" cap="none" spc="0" normalizeH="0" baseline="0" noProof="0" dirty="0" err="1">
                <a:ln>
                  <a:noFill/>
                </a:ln>
                <a:solidFill>
                  <a:srgbClr val="FFFFFF"/>
                </a:solidFill>
                <a:effectLst/>
                <a:uLnTx/>
                <a:uFillTx/>
                <a:latin typeface="Aino"/>
                <a:ea typeface="+mn-ea"/>
                <a:cs typeface="+mn-cs"/>
              </a:rPr>
              <a:t>Interior</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61" name="TextBox 60">
            <a:extLst>
              <a:ext uri="{FF2B5EF4-FFF2-40B4-BE49-F238E27FC236}">
                <a16:creationId xmlns:a16="http://schemas.microsoft.com/office/drawing/2014/main" id="{0606689F-3E07-B6D8-E966-5663AF47F623}"/>
              </a:ext>
            </a:extLst>
          </p:cNvPr>
          <p:cNvSpPr txBox="1"/>
          <p:nvPr/>
        </p:nvSpPr>
        <p:spPr>
          <a:xfrm>
            <a:off x="6066665" y="5437838"/>
            <a:ext cx="1821515" cy="1440000"/>
          </a:xfrm>
          <a:prstGeom prst="roundRect">
            <a:avLst/>
          </a:prstGeom>
          <a:solidFill>
            <a:schemeClr val="accent6"/>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 </a:t>
            </a:r>
            <a:r>
              <a:rPr kumimoji="0" lang="en-US" sz="1400" b="0" i="0" u="none" strike="noStrike" kern="1200" cap="none" spc="0" normalizeH="0" baseline="0" noProof="0" dirty="0">
                <a:ln>
                  <a:noFill/>
                </a:ln>
                <a:solidFill>
                  <a:srgbClr val="FFFFFF"/>
                </a:solidFill>
                <a:effectLst/>
                <a:uLnTx/>
                <a:uFillTx/>
                <a:latin typeface="Aino"/>
                <a:ea typeface="+mn-ea"/>
                <a:cs typeface="+mn-cs"/>
              </a:rPr>
              <a:t>Education and Research</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85" name="TextBox 84">
            <a:extLst>
              <a:ext uri="{FF2B5EF4-FFF2-40B4-BE49-F238E27FC236}">
                <a16:creationId xmlns:a16="http://schemas.microsoft.com/office/drawing/2014/main" id="{FC65F74E-8BAB-EFC3-4C13-4D4E5266848C}"/>
              </a:ext>
            </a:extLst>
          </p:cNvPr>
          <p:cNvSpPr txBox="1"/>
          <p:nvPr/>
        </p:nvSpPr>
        <p:spPr>
          <a:xfrm>
            <a:off x="547172" y="3975803"/>
            <a:ext cx="5477392" cy="2869152"/>
          </a:xfrm>
          <a:prstGeom prst="round2SameRect">
            <a:avLst/>
          </a:prstGeom>
          <a:solidFill>
            <a:schemeClr val="accent6"/>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GB" sz="1400" b="0" i="0" u="none" strike="noStrike" kern="1200" cap="none" spc="0" normalizeH="0" baseline="0" dirty="0">
                <a:ln>
                  <a:noFill/>
                </a:ln>
                <a:solidFill>
                  <a:schemeClr val="bg1"/>
                </a:solidFill>
                <a:effectLst/>
                <a:uLnTx/>
                <a:uFillTx/>
                <a:latin typeface="Aino"/>
                <a:ea typeface="+mn-ea"/>
                <a:cs typeface="+mn-cs"/>
              </a:rPr>
              <a:t>Ministry of </a:t>
            </a:r>
            <a:r>
              <a:rPr kumimoji="0" lang="et-EE" sz="1400" b="0" i="0" u="none" strike="noStrike" kern="1200" cap="none" spc="0" normalizeH="0" baseline="0" dirty="0" err="1">
                <a:ln>
                  <a:noFill/>
                </a:ln>
                <a:solidFill>
                  <a:schemeClr val="bg1"/>
                </a:solidFill>
                <a:effectLst/>
                <a:uLnTx/>
                <a:uFillTx/>
                <a:latin typeface="Aino"/>
                <a:ea typeface="+mn-ea"/>
                <a:cs typeface="+mn-cs"/>
              </a:rPr>
              <a:t>Justice</a:t>
            </a:r>
            <a:r>
              <a:rPr kumimoji="0" lang="et-EE" sz="1400" b="0" i="0" u="none" strike="noStrike" kern="1200" cap="none" spc="0" normalizeH="0" baseline="0" dirty="0">
                <a:ln>
                  <a:noFill/>
                </a:ln>
                <a:solidFill>
                  <a:schemeClr val="bg1"/>
                </a:solidFill>
                <a:effectLst/>
                <a:uLnTx/>
                <a:uFillTx/>
                <a:latin typeface="Aino"/>
                <a:ea typeface="+mn-ea"/>
                <a:cs typeface="+mn-cs"/>
              </a:rPr>
              <a:t> and Digital </a:t>
            </a:r>
            <a:r>
              <a:rPr kumimoji="0" lang="et-EE" sz="1400" b="0" i="0" u="none" strike="noStrike" kern="1200" cap="none" spc="0" normalizeH="0" baseline="0" dirty="0" err="1">
                <a:ln>
                  <a:noFill/>
                </a:ln>
                <a:solidFill>
                  <a:schemeClr val="bg1"/>
                </a:solidFill>
                <a:effectLst/>
                <a:uLnTx/>
                <a:uFillTx/>
                <a:latin typeface="Aino"/>
                <a:ea typeface="+mn-ea"/>
                <a:cs typeface="+mn-cs"/>
              </a:rPr>
              <a:t>Affairs</a:t>
            </a:r>
            <a:endParaRPr kumimoji="0" lang="en-GB" sz="1400" b="0" i="0" u="none" strike="noStrike" kern="1200" cap="none" spc="0" normalizeH="0" baseline="0" dirty="0">
              <a:ln>
                <a:noFill/>
              </a:ln>
              <a:solidFill>
                <a:schemeClr val="bg1"/>
              </a:solidFill>
              <a:effectLst/>
              <a:uLnTx/>
              <a:uFillTx/>
              <a:latin typeface="Aino"/>
              <a:ea typeface="+mn-ea"/>
              <a:cs typeface="+mn-cs"/>
            </a:endParaRPr>
          </a:p>
        </p:txBody>
      </p:sp>
      <p:sp>
        <p:nvSpPr>
          <p:cNvPr id="90" name="TextBox 89">
            <a:extLst>
              <a:ext uri="{FF2B5EF4-FFF2-40B4-BE49-F238E27FC236}">
                <a16:creationId xmlns:a16="http://schemas.microsoft.com/office/drawing/2014/main" id="{F4EE3896-81A6-CCBF-B11D-A139CE821A1F}"/>
              </a:ext>
            </a:extLst>
          </p:cNvPr>
          <p:cNvSpPr txBox="1"/>
          <p:nvPr/>
        </p:nvSpPr>
        <p:spPr>
          <a:xfrm>
            <a:off x="7944766" y="3975803"/>
            <a:ext cx="1836000" cy="1440000"/>
          </a:xfrm>
          <a:prstGeom prst="roundRect">
            <a:avLst/>
          </a:prstGeom>
          <a:solidFill>
            <a:schemeClr val="accent6"/>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a:t>
            </a:r>
            <a:r>
              <a:rPr lang="en-US" sz="1400" dirty="0">
                <a:solidFill>
                  <a:srgbClr val="FFFFFF"/>
                </a:solidFill>
                <a:latin typeface="Aino"/>
              </a:rPr>
              <a:t> </a:t>
            </a:r>
            <a:r>
              <a:rPr kumimoji="0" lang="en-US" sz="1400" b="0" i="0" u="none" strike="noStrike" kern="1200" cap="none" spc="0" normalizeH="0" baseline="0" noProof="0" dirty="0">
                <a:ln>
                  <a:noFill/>
                </a:ln>
                <a:solidFill>
                  <a:srgbClr val="FFFFFF"/>
                </a:solidFill>
                <a:effectLst/>
                <a:uLnTx/>
                <a:uFillTx/>
                <a:latin typeface="Aino"/>
                <a:ea typeface="+mn-ea"/>
                <a:cs typeface="+mn-cs"/>
              </a:rPr>
              <a:t>Finance</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91" name="TextBox 90">
            <a:extLst>
              <a:ext uri="{FF2B5EF4-FFF2-40B4-BE49-F238E27FC236}">
                <a16:creationId xmlns:a16="http://schemas.microsoft.com/office/drawing/2014/main" id="{DA52D7CA-FB0E-57B8-172A-BD349B858451}"/>
              </a:ext>
            </a:extLst>
          </p:cNvPr>
          <p:cNvSpPr txBox="1"/>
          <p:nvPr/>
        </p:nvSpPr>
        <p:spPr>
          <a:xfrm>
            <a:off x="7939357" y="5438697"/>
            <a:ext cx="1832332" cy="1439142"/>
          </a:xfrm>
          <a:prstGeom prst="roundRect">
            <a:avLst/>
          </a:prstGeom>
          <a:solidFill>
            <a:schemeClr val="accent6"/>
          </a:solidFill>
        </p:spPr>
        <p:txBody>
          <a:bodyPr wrap="square" lIns="108000" tIns="108000" rIns="108000" bIns="10800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a:ea typeface="+mn-ea"/>
                <a:cs typeface="+mn-cs"/>
              </a:rPr>
              <a:t>Ministry</a:t>
            </a:r>
            <a:r>
              <a:rPr kumimoji="0" lang="et-EE" sz="1400" b="0" i="0" u="none" strike="noStrike" kern="1200" cap="none" spc="0" normalizeH="0" baseline="0" noProof="0" dirty="0">
                <a:ln>
                  <a:noFill/>
                </a:ln>
                <a:solidFill>
                  <a:srgbClr val="FFFFFF"/>
                </a:solidFill>
                <a:effectLst/>
                <a:uLnTx/>
                <a:uFillTx/>
                <a:latin typeface="Aino"/>
                <a:ea typeface="+mn-ea"/>
                <a:cs typeface="+mn-cs"/>
              </a:rPr>
              <a:t> of </a:t>
            </a:r>
            <a:r>
              <a:rPr kumimoji="0" lang="en-US" sz="1400" b="0" i="0" u="none" strike="noStrike" kern="1200" cap="none" spc="0" normalizeH="0" baseline="0" noProof="0" dirty="0">
                <a:ln>
                  <a:noFill/>
                </a:ln>
                <a:solidFill>
                  <a:srgbClr val="FFFFFF"/>
                </a:solidFill>
                <a:effectLst/>
                <a:uLnTx/>
                <a:uFillTx/>
                <a:latin typeface="Aino"/>
                <a:ea typeface="+mn-ea"/>
                <a:cs typeface="+mn-cs"/>
              </a:rPr>
              <a:t>Foreign Affairs</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40" name="TextBox 39">
            <a:extLst>
              <a:ext uri="{FF2B5EF4-FFF2-40B4-BE49-F238E27FC236}">
                <a16:creationId xmlns:a16="http://schemas.microsoft.com/office/drawing/2014/main" id="{997332CD-882A-9D02-3714-923D43CD803A}"/>
              </a:ext>
            </a:extLst>
          </p:cNvPr>
          <p:cNvSpPr txBox="1"/>
          <p:nvPr/>
        </p:nvSpPr>
        <p:spPr>
          <a:xfrm>
            <a:off x="575245" y="5062735"/>
            <a:ext cx="2739454" cy="1795265"/>
          </a:xfrm>
          <a:prstGeom prst="round2SameRect">
            <a:avLst/>
          </a:prstGeom>
          <a:noFill/>
          <a:ln w="25400">
            <a:solidFill>
              <a:schemeClr val="bg1"/>
            </a:solidFill>
          </a:ln>
        </p:spPr>
        <p:txBody>
          <a:bodyPr wrap="square" lIns="108000" tIns="108000" rIns="108000" bIns="108000"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t-EE" sz="800" b="0" i="0" u="none" strike="noStrike" kern="1200" cap="none" spc="0" normalizeH="0" baseline="0" noProof="0" dirty="0" err="1">
                <a:ln>
                  <a:noFill/>
                </a:ln>
                <a:solidFill>
                  <a:schemeClr val="bg1"/>
                </a:solidFill>
                <a:effectLst/>
                <a:uLnTx/>
                <a:uFillTx/>
                <a:latin typeface="Aino"/>
                <a:ea typeface="+mn-ea"/>
                <a:cs typeface="+mn-cs"/>
              </a:rPr>
              <a:t>Information</a:t>
            </a:r>
            <a:r>
              <a:rPr kumimoji="0" lang="et-EE" sz="800" b="0" i="0" u="none" strike="noStrike" kern="1200" cap="none" spc="0" normalizeH="0" baseline="0" noProof="0" dirty="0">
                <a:ln>
                  <a:noFill/>
                </a:ln>
                <a:solidFill>
                  <a:schemeClr val="bg1"/>
                </a:solidFill>
                <a:effectLst/>
                <a:uLnTx/>
                <a:uFillTx/>
                <a:latin typeface="Aino"/>
                <a:ea typeface="+mn-ea"/>
                <a:cs typeface="+mn-cs"/>
              </a:rPr>
              <a:t> System </a:t>
            </a:r>
            <a:r>
              <a:rPr kumimoji="0" lang="et-EE" sz="800" b="0" i="0" u="none" strike="noStrike" kern="1200" cap="none" spc="0" normalizeH="0" baseline="0" noProof="0" dirty="0" err="1">
                <a:ln>
                  <a:noFill/>
                </a:ln>
                <a:solidFill>
                  <a:schemeClr val="bg1"/>
                </a:solidFill>
                <a:effectLst/>
                <a:uLnTx/>
                <a:uFillTx/>
                <a:latin typeface="Aino"/>
                <a:ea typeface="+mn-ea"/>
                <a:cs typeface="+mn-cs"/>
              </a:rPr>
              <a:t>Authority</a:t>
            </a:r>
            <a:r>
              <a:rPr kumimoji="0" lang="et-EE" sz="800" b="0" i="0" u="none" strike="noStrike" kern="1200" cap="none" spc="0" normalizeH="0" baseline="0" noProof="0" dirty="0">
                <a:ln>
                  <a:noFill/>
                </a:ln>
                <a:solidFill>
                  <a:schemeClr val="bg1"/>
                </a:solidFill>
                <a:effectLst/>
                <a:uLnTx/>
                <a:uFillTx/>
                <a:latin typeface="Aino"/>
                <a:ea typeface="+mn-ea"/>
                <a:cs typeface="+mn-cs"/>
              </a:rPr>
              <a:t> NCSC-EE (National </a:t>
            </a:r>
            <a:r>
              <a:rPr kumimoji="0" lang="et-EE" sz="800" b="0" i="0" u="none" strike="noStrike" kern="1200" cap="none" spc="0" normalizeH="0" baseline="0" noProof="0" dirty="0" err="1">
                <a:ln>
                  <a:noFill/>
                </a:ln>
                <a:solidFill>
                  <a:schemeClr val="bg1"/>
                </a:solidFill>
                <a:effectLst/>
                <a:uLnTx/>
                <a:uFillTx/>
                <a:latin typeface="Aino"/>
                <a:ea typeface="+mn-ea"/>
                <a:cs typeface="+mn-cs"/>
              </a:rPr>
              <a:t>CyberSecurity</a:t>
            </a:r>
            <a:r>
              <a:rPr kumimoji="0" lang="et-EE" sz="800" b="0" i="0" u="none" strike="noStrike" kern="1200" cap="none" spc="0" normalizeH="0" baseline="0" noProof="0" dirty="0">
                <a:ln>
                  <a:noFill/>
                </a:ln>
                <a:solidFill>
                  <a:schemeClr val="bg1"/>
                </a:solidFill>
                <a:effectLst/>
                <a:uLnTx/>
                <a:uFillTx/>
                <a:latin typeface="Aino"/>
                <a:ea typeface="+mn-ea"/>
                <a:cs typeface="+mn-cs"/>
              </a:rPr>
              <a:t> Center) </a:t>
            </a:r>
          </a:p>
          <a:p>
            <a:pPr marL="0" marR="0" lvl="0" indent="0" defTabSz="914400" rtl="0" eaLnBrk="1" fontAlgn="auto" latinLnBrk="0" hangingPunct="1">
              <a:lnSpc>
                <a:spcPct val="100000"/>
              </a:lnSpc>
              <a:spcBef>
                <a:spcPts val="0"/>
              </a:spcBef>
              <a:spcAft>
                <a:spcPts val="0"/>
              </a:spcAft>
              <a:buClrTx/>
              <a:buSzTx/>
              <a:buFontTx/>
              <a:buNone/>
              <a:tabLst/>
              <a:defRPr/>
            </a:pPr>
            <a:endParaRPr lang="et-EE" sz="800" dirty="0">
              <a:solidFill>
                <a:schemeClr val="bg1"/>
              </a:solidFill>
              <a:latin typeface="Aino"/>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ino"/>
                <a:ea typeface="+mn-ea"/>
                <a:cs typeface="+mn-cs"/>
              </a:rPr>
              <a:t>Consumer Protection and Technical Regulatory Authority State </a:t>
            </a:r>
            <a:r>
              <a:rPr kumimoji="0" lang="en-US" sz="800" b="0" i="0" u="none" strike="noStrike" kern="1200" cap="none" spc="0" normalizeH="0" baseline="0" noProof="0" dirty="0" err="1">
                <a:ln>
                  <a:noFill/>
                </a:ln>
                <a:solidFill>
                  <a:schemeClr val="bg1"/>
                </a:solidFill>
                <a:effectLst/>
                <a:uLnTx/>
                <a:uFillTx/>
                <a:latin typeface="Aino"/>
                <a:ea typeface="+mn-ea"/>
                <a:cs typeface="+mn-cs"/>
              </a:rPr>
              <a:t>Infocommunication</a:t>
            </a:r>
            <a:r>
              <a:rPr kumimoji="0" lang="en-US" sz="800" b="0" i="0" u="none" strike="noStrike" kern="1200" cap="none" spc="0" normalizeH="0" baseline="0" noProof="0" dirty="0">
                <a:ln>
                  <a:noFill/>
                </a:ln>
                <a:solidFill>
                  <a:schemeClr val="bg1"/>
                </a:solidFill>
                <a:effectLst/>
                <a:uLnTx/>
                <a:uFillTx/>
                <a:latin typeface="Aino"/>
                <a:ea typeface="+mn-ea"/>
                <a:cs typeface="+mn-cs"/>
              </a:rPr>
              <a:t> Foundation</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ino"/>
                <a:ea typeface="+mn-ea"/>
                <a:cs typeface="+mn-cs"/>
              </a:rPr>
              <a:t>Estonian Internet Foundation</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ino"/>
                <a:ea typeface="+mn-ea"/>
                <a:cs typeface="+mn-cs"/>
              </a:rPr>
              <a:t>Estonian Business and Innovation Agency</a:t>
            </a:r>
            <a:r>
              <a:rPr lang="et-EE" sz="800" dirty="0">
                <a:solidFill>
                  <a:schemeClr val="bg1"/>
                </a:solidFill>
                <a:latin typeface="Aino"/>
              </a:rPr>
              <a:t>, </a:t>
            </a:r>
            <a:r>
              <a:rPr kumimoji="0" lang="en-US" sz="800" b="0" i="0" u="none" strike="noStrike" kern="1200" cap="none" spc="0" normalizeH="0" baseline="0" noProof="0" dirty="0" err="1">
                <a:ln>
                  <a:noFill/>
                </a:ln>
                <a:solidFill>
                  <a:schemeClr val="bg1"/>
                </a:solidFill>
                <a:effectLst/>
                <a:uLnTx/>
                <a:uFillTx/>
                <a:latin typeface="Aino"/>
                <a:ea typeface="+mn-ea"/>
                <a:cs typeface="+mn-cs"/>
              </a:rPr>
              <a:t>StartUp</a:t>
            </a:r>
            <a:r>
              <a:rPr kumimoji="0" lang="en-US" sz="800" b="0" i="0" u="none" strike="noStrike" kern="1200" cap="none" spc="0" normalizeH="0" baseline="0" noProof="0" dirty="0">
                <a:ln>
                  <a:noFill/>
                </a:ln>
                <a:solidFill>
                  <a:schemeClr val="bg1"/>
                </a:solidFill>
                <a:effectLst/>
                <a:uLnTx/>
                <a:uFillTx/>
                <a:latin typeface="Aino"/>
                <a:ea typeface="+mn-ea"/>
                <a:cs typeface="+mn-cs"/>
              </a:rPr>
              <a:t> Estonia</a:t>
            </a:r>
            <a:endParaRPr kumimoji="0" lang="et-EE" sz="800" b="0" i="0" u="none" strike="noStrike" kern="1200" cap="none" spc="0" normalizeH="0" baseline="0" noProof="0" dirty="0">
              <a:ln>
                <a:noFill/>
              </a:ln>
              <a:solidFill>
                <a:schemeClr val="bg1"/>
              </a:solidFill>
              <a:effectLst/>
              <a:uLnTx/>
              <a:uFillTx/>
              <a:latin typeface="Aino"/>
              <a:ea typeface="+mn-ea"/>
              <a:cs typeface="+mn-cs"/>
            </a:endParaRPr>
          </a:p>
        </p:txBody>
      </p:sp>
      <p:sp>
        <p:nvSpPr>
          <p:cNvPr id="43" name="TextBox 42">
            <a:extLst>
              <a:ext uri="{FF2B5EF4-FFF2-40B4-BE49-F238E27FC236}">
                <a16:creationId xmlns:a16="http://schemas.microsoft.com/office/drawing/2014/main" id="{FD878728-97F5-A2A5-B9D5-A007CED424BC}"/>
              </a:ext>
            </a:extLst>
          </p:cNvPr>
          <p:cNvSpPr txBox="1"/>
          <p:nvPr/>
        </p:nvSpPr>
        <p:spPr>
          <a:xfrm>
            <a:off x="3314700" y="5062735"/>
            <a:ext cx="2700787" cy="1795265"/>
          </a:xfrm>
          <a:prstGeom prst="round2SameRect">
            <a:avLst/>
          </a:prstGeom>
          <a:noFill/>
          <a:ln w="25400">
            <a:solidFill>
              <a:schemeClr val="bg1"/>
            </a:solidFill>
          </a:ln>
        </p:spPr>
        <p:txBody>
          <a:bodyPr wrap="square" lIns="108000" tIns="108000" rIns="108000" bIns="108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ino"/>
                <a:ea typeface="+mn-ea"/>
                <a:cs typeface="+mn-cs"/>
              </a:rPr>
              <a:t>Cyber Security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ino"/>
                <a:ea typeface="+mn-ea"/>
                <a:cs typeface="+mn-cs"/>
              </a:rPr>
              <a:t>Council</a:t>
            </a:r>
            <a:endParaRPr kumimoji="0" lang="en-GB" sz="1400" b="0" i="0" u="none" strike="noStrike" kern="1200" cap="none" spc="0" normalizeH="0" baseline="0" noProof="0" dirty="0">
              <a:ln>
                <a:noFill/>
              </a:ln>
              <a:solidFill>
                <a:srgbClr val="FFFFFF"/>
              </a:solidFill>
              <a:effectLst/>
              <a:uLnTx/>
              <a:uFillTx/>
              <a:latin typeface="Aino"/>
              <a:ea typeface="+mn-ea"/>
              <a:cs typeface="+mn-cs"/>
            </a:endParaRPr>
          </a:p>
        </p:txBody>
      </p:sp>
      <p:sp>
        <p:nvSpPr>
          <p:cNvPr id="45" name="TextBox 44">
            <a:extLst>
              <a:ext uri="{FF2B5EF4-FFF2-40B4-BE49-F238E27FC236}">
                <a16:creationId xmlns:a16="http://schemas.microsoft.com/office/drawing/2014/main" id="{B8C46C6D-0FF1-97F4-4A95-BF354AB5ACED}"/>
              </a:ext>
            </a:extLst>
          </p:cNvPr>
          <p:cNvSpPr txBox="1"/>
          <p:nvPr/>
        </p:nvSpPr>
        <p:spPr>
          <a:xfrm>
            <a:off x="6066665" y="3975803"/>
            <a:ext cx="1836000" cy="1440000"/>
          </a:xfrm>
          <a:prstGeom prst="roundRect">
            <a:avLst/>
          </a:prstGeom>
          <a:solidFill>
            <a:schemeClr val="accent5"/>
          </a:solidFill>
          <a:ln w="25400">
            <a:solidFill>
              <a:schemeClr val="bg1"/>
            </a:solidFill>
          </a:ln>
        </p:spPr>
        <p:txBody>
          <a:bodyPr wrap="square" lIns="108000" tIns="108000" rIns="108000" bIns="108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ino"/>
                <a:ea typeface="+mn-ea"/>
                <a:cs typeface="+mn-cs"/>
              </a:rPr>
              <a:t>Government’s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ino"/>
                <a:ea typeface="+mn-ea"/>
                <a:cs typeface="+mn-cs"/>
              </a:rPr>
              <a:t>Security Committee</a:t>
            </a:r>
          </a:p>
        </p:txBody>
      </p:sp>
    </p:spTree>
    <p:extLst>
      <p:ext uri="{BB962C8B-B14F-4D97-AF65-F5344CB8AC3E}">
        <p14:creationId xmlns:p14="http://schemas.microsoft.com/office/powerpoint/2010/main" val="209322947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AD3F24-FFB0-D118-8375-E1AAEB6947DA}"/>
              </a:ext>
            </a:extLst>
          </p:cNvPr>
          <p:cNvSpPr>
            <a:spLocks noGrp="1"/>
          </p:cNvSpPr>
          <p:nvPr>
            <p:ph type="title"/>
          </p:nvPr>
        </p:nvSpPr>
        <p:spPr>
          <a:xfrm>
            <a:off x="623887" y="658801"/>
            <a:ext cx="5472113" cy="974638"/>
          </a:xfrm>
        </p:spPr>
        <p:txBody>
          <a:bodyPr/>
          <a:lstStyle/>
          <a:p>
            <a:r>
              <a:rPr lang="en-US" dirty="0"/>
              <a:t>data embassy </a:t>
            </a:r>
          </a:p>
        </p:txBody>
      </p:sp>
      <p:sp>
        <p:nvSpPr>
          <p:cNvPr id="5" name="Text Placeholder 4">
            <a:extLst>
              <a:ext uri="{FF2B5EF4-FFF2-40B4-BE49-F238E27FC236}">
                <a16:creationId xmlns:a16="http://schemas.microsoft.com/office/drawing/2014/main" id="{90EE17D7-DC1F-FEBB-A75A-17E54A545AFB}"/>
              </a:ext>
            </a:extLst>
          </p:cNvPr>
          <p:cNvSpPr>
            <a:spLocks noGrp="1"/>
          </p:cNvSpPr>
          <p:nvPr>
            <p:ph type="body" sz="quarter" idx="11"/>
          </p:nvPr>
        </p:nvSpPr>
        <p:spPr>
          <a:xfrm>
            <a:off x="623887" y="1520825"/>
            <a:ext cx="5487417" cy="755650"/>
          </a:xfrm>
        </p:spPr>
        <p:txBody>
          <a:bodyPr/>
          <a:lstStyle/>
          <a:p>
            <a:r>
              <a:rPr lang="en-US" dirty="0"/>
              <a:t>digital continuity of Estonia as a state</a:t>
            </a:r>
          </a:p>
        </p:txBody>
      </p:sp>
      <p:sp>
        <p:nvSpPr>
          <p:cNvPr id="6" name="Text Placeholder 5">
            <a:extLst>
              <a:ext uri="{FF2B5EF4-FFF2-40B4-BE49-F238E27FC236}">
                <a16:creationId xmlns:a16="http://schemas.microsoft.com/office/drawing/2014/main" id="{E4DAC874-A02A-3829-0789-41AC464D7A89}"/>
              </a:ext>
            </a:extLst>
          </p:cNvPr>
          <p:cNvSpPr>
            <a:spLocks noGrp="1"/>
          </p:cNvSpPr>
          <p:nvPr>
            <p:ph type="body" sz="quarter" idx="12"/>
          </p:nvPr>
        </p:nvSpPr>
        <p:spPr/>
        <p:txBody>
          <a:bodyPr/>
          <a:lstStyle/>
          <a:p>
            <a:r>
              <a:rPr lang="en-US" dirty="0"/>
              <a:t>first data embassy in Luxembourg</a:t>
            </a:r>
          </a:p>
          <a:p>
            <a:r>
              <a:rPr lang="en-US" dirty="0"/>
              <a:t>strategically important datasets </a:t>
            </a:r>
          </a:p>
          <a:p>
            <a:r>
              <a:rPr lang="en-US" dirty="0"/>
              <a:t>highest level of security</a:t>
            </a:r>
          </a:p>
          <a:p>
            <a:r>
              <a:rPr lang="en-US" dirty="0"/>
              <a:t>future: additional locations</a:t>
            </a:r>
          </a:p>
          <a:p>
            <a:r>
              <a:rPr lang="en-US" dirty="0"/>
              <a:t>Estonia as a host country</a:t>
            </a:r>
          </a:p>
        </p:txBody>
      </p:sp>
      <p:grpSp>
        <p:nvGrpSpPr>
          <p:cNvPr id="7" name="Google Shape;476;p16">
            <a:extLst>
              <a:ext uri="{FF2B5EF4-FFF2-40B4-BE49-F238E27FC236}">
                <a16:creationId xmlns:a16="http://schemas.microsoft.com/office/drawing/2014/main" id="{3D1CCFBE-C7F3-B157-7DC1-E3571AF66A39}"/>
              </a:ext>
            </a:extLst>
          </p:cNvPr>
          <p:cNvGrpSpPr/>
          <p:nvPr/>
        </p:nvGrpSpPr>
        <p:grpSpPr>
          <a:xfrm>
            <a:off x="4993536" y="1189973"/>
            <a:ext cx="6774882" cy="5047315"/>
            <a:chOff x="909" y="-195"/>
            <a:chExt cx="6055" cy="4511"/>
          </a:xfrm>
        </p:grpSpPr>
        <p:grpSp>
          <p:nvGrpSpPr>
            <p:cNvPr id="8" name="Google Shape;477;p16">
              <a:extLst>
                <a:ext uri="{FF2B5EF4-FFF2-40B4-BE49-F238E27FC236}">
                  <a16:creationId xmlns:a16="http://schemas.microsoft.com/office/drawing/2014/main" id="{D49AC578-668C-0E1B-1C95-3AC328A1CCE9}"/>
                </a:ext>
              </a:extLst>
            </p:cNvPr>
            <p:cNvGrpSpPr/>
            <p:nvPr/>
          </p:nvGrpSpPr>
          <p:grpSpPr>
            <a:xfrm>
              <a:off x="1159" y="997"/>
              <a:ext cx="5279" cy="3319"/>
              <a:chOff x="1159" y="997"/>
              <a:chExt cx="5279" cy="3319"/>
            </a:xfrm>
          </p:grpSpPr>
          <p:sp>
            <p:nvSpPr>
              <p:cNvPr id="444" name="Google Shape;478;p16">
                <a:extLst>
                  <a:ext uri="{FF2B5EF4-FFF2-40B4-BE49-F238E27FC236}">
                    <a16:creationId xmlns:a16="http://schemas.microsoft.com/office/drawing/2014/main" id="{4AFD0183-087F-4B09-DE0C-D577EDD41E5D}"/>
                  </a:ext>
                </a:extLst>
              </p:cNvPr>
              <p:cNvSpPr/>
              <p:nvPr/>
            </p:nvSpPr>
            <p:spPr>
              <a:xfrm>
                <a:off x="3184" y="3147"/>
                <a:ext cx="202" cy="285"/>
              </a:xfrm>
              <a:custGeom>
                <a:avLst/>
                <a:gdLst/>
                <a:ahLst/>
                <a:cxnLst/>
                <a:rect l="l" t="t" r="r" b="b"/>
                <a:pathLst>
                  <a:path w="202" h="285" extrusionOk="0">
                    <a:moveTo>
                      <a:pt x="202" y="285"/>
                    </a:moveTo>
                    <a:lnTo>
                      <a:pt x="0" y="28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 name="Google Shape;479;p16">
                <a:extLst>
                  <a:ext uri="{FF2B5EF4-FFF2-40B4-BE49-F238E27FC236}">
                    <a16:creationId xmlns:a16="http://schemas.microsoft.com/office/drawing/2014/main" id="{10671294-E379-8A7A-AF9E-928F6542E3CC}"/>
                  </a:ext>
                </a:extLst>
              </p:cNvPr>
              <p:cNvSpPr/>
              <p:nvPr/>
            </p:nvSpPr>
            <p:spPr>
              <a:xfrm>
                <a:off x="3528" y="3147"/>
                <a:ext cx="203" cy="285"/>
              </a:xfrm>
              <a:custGeom>
                <a:avLst/>
                <a:gdLst/>
                <a:ahLst/>
                <a:cxnLst/>
                <a:rect l="l" t="t" r="r" b="b"/>
                <a:pathLst>
                  <a:path w="203" h="285" extrusionOk="0">
                    <a:moveTo>
                      <a:pt x="203" y="285"/>
                    </a:moveTo>
                    <a:lnTo>
                      <a:pt x="0" y="28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 name="Google Shape;480;p16">
                <a:extLst>
                  <a:ext uri="{FF2B5EF4-FFF2-40B4-BE49-F238E27FC236}">
                    <a16:creationId xmlns:a16="http://schemas.microsoft.com/office/drawing/2014/main" id="{3E0CDE8A-41DD-96FC-CCB6-D66EBE5B898C}"/>
                  </a:ext>
                </a:extLst>
              </p:cNvPr>
              <p:cNvSpPr/>
              <p:nvPr/>
            </p:nvSpPr>
            <p:spPr>
              <a:xfrm>
                <a:off x="3526" y="3117"/>
                <a:ext cx="202" cy="285"/>
              </a:xfrm>
              <a:custGeom>
                <a:avLst/>
                <a:gdLst/>
                <a:ahLst/>
                <a:cxnLst/>
                <a:rect l="l" t="t" r="r" b="b"/>
                <a:pathLst>
                  <a:path w="202" h="285" extrusionOk="0">
                    <a:moveTo>
                      <a:pt x="0" y="0"/>
                    </a:moveTo>
                    <a:lnTo>
                      <a:pt x="202" y="0"/>
                    </a:lnTo>
                    <a:lnTo>
                      <a:pt x="202" y="28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7" name="Google Shape;481;p16">
                <a:extLst>
                  <a:ext uri="{FF2B5EF4-FFF2-40B4-BE49-F238E27FC236}">
                    <a16:creationId xmlns:a16="http://schemas.microsoft.com/office/drawing/2014/main" id="{0947D729-CE7D-9EB2-CCA3-1003FECBB201}"/>
                  </a:ext>
                </a:extLst>
              </p:cNvPr>
              <p:cNvSpPr/>
              <p:nvPr/>
            </p:nvSpPr>
            <p:spPr>
              <a:xfrm>
                <a:off x="3184" y="3117"/>
                <a:ext cx="202" cy="285"/>
              </a:xfrm>
              <a:custGeom>
                <a:avLst/>
                <a:gdLst/>
                <a:ahLst/>
                <a:cxnLst/>
                <a:rect l="l" t="t" r="r" b="b"/>
                <a:pathLst>
                  <a:path w="202" h="285" extrusionOk="0">
                    <a:moveTo>
                      <a:pt x="0" y="0"/>
                    </a:moveTo>
                    <a:lnTo>
                      <a:pt x="202" y="0"/>
                    </a:lnTo>
                    <a:lnTo>
                      <a:pt x="202" y="28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8" name="Google Shape;482;p16">
                <a:extLst>
                  <a:ext uri="{FF2B5EF4-FFF2-40B4-BE49-F238E27FC236}">
                    <a16:creationId xmlns:a16="http://schemas.microsoft.com/office/drawing/2014/main" id="{433904C2-A786-9177-162E-F530D4D4ABAD}"/>
                  </a:ext>
                </a:extLst>
              </p:cNvPr>
              <p:cNvSpPr/>
              <p:nvPr/>
            </p:nvSpPr>
            <p:spPr>
              <a:xfrm>
                <a:off x="3219" y="3156"/>
                <a:ext cx="132" cy="213"/>
              </a:xfrm>
              <a:custGeom>
                <a:avLst/>
                <a:gdLst/>
                <a:ahLst/>
                <a:cxnLst/>
                <a:rect l="l" t="t" r="r" b="b"/>
                <a:pathLst>
                  <a:path w="132" h="213" extrusionOk="0">
                    <a:moveTo>
                      <a:pt x="132" y="0"/>
                    </a:moveTo>
                    <a:lnTo>
                      <a:pt x="0" y="0"/>
                    </a:lnTo>
                    <a:lnTo>
                      <a:pt x="0" y="21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 name="Google Shape;483;p16">
                <a:extLst>
                  <a:ext uri="{FF2B5EF4-FFF2-40B4-BE49-F238E27FC236}">
                    <a16:creationId xmlns:a16="http://schemas.microsoft.com/office/drawing/2014/main" id="{08E4A3A6-E61D-E7BB-7D9C-D136D5E62CE0}"/>
                  </a:ext>
                </a:extLst>
              </p:cNvPr>
              <p:cNvSpPr/>
              <p:nvPr/>
            </p:nvSpPr>
            <p:spPr>
              <a:xfrm>
                <a:off x="3219" y="3180"/>
                <a:ext cx="132" cy="213"/>
              </a:xfrm>
              <a:custGeom>
                <a:avLst/>
                <a:gdLst/>
                <a:ahLst/>
                <a:cxnLst/>
                <a:rect l="l" t="t" r="r" b="b"/>
                <a:pathLst>
                  <a:path w="132" h="213" extrusionOk="0">
                    <a:moveTo>
                      <a:pt x="0" y="213"/>
                    </a:moveTo>
                    <a:lnTo>
                      <a:pt x="132" y="21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0" name="Google Shape;484;p16">
                <a:extLst>
                  <a:ext uri="{FF2B5EF4-FFF2-40B4-BE49-F238E27FC236}">
                    <a16:creationId xmlns:a16="http://schemas.microsoft.com/office/drawing/2014/main" id="{8EE2EBDA-1374-A807-B73A-10BD89E63270}"/>
                  </a:ext>
                </a:extLst>
              </p:cNvPr>
              <p:cNvSpPr/>
              <p:nvPr/>
            </p:nvSpPr>
            <p:spPr>
              <a:xfrm>
                <a:off x="3562" y="3156"/>
                <a:ext cx="132" cy="213"/>
              </a:xfrm>
              <a:custGeom>
                <a:avLst/>
                <a:gdLst/>
                <a:ahLst/>
                <a:cxnLst/>
                <a:rect l="l" t="t" r="r" b="b"/>
                <a:pathLst>
                  <a:path w="132" h="213" extrusionOk="0">
                    <a:moveTo>
                      <a:pt x="132" y="0"/>
                    </a:moveTo>
                    <a:lnTo>
                      <a:pt x="0" y="0"/>
                    </a:lnTo>
                    <a:lnTo>
                      <a:pt x="0" y="21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 name="Google Shape;485;p16">
                <a:extLst>
                  <a:ext uri="{FF2B5EF4-FFF2-40B4-BE49-F238E27FC236}">
                    <a16:creationId xmlns:a16="http://schemas.microsoft.com/office/drawing/2014/main" id="{CE18EAF0-707E-BE3F-67E2-03A16C310319}"/>
                  </a:ext>
                </a:extLst>
              </p:cNvPr>
              <p:cNvSpPr/>
              <p:nvPr/>
            </p:nvSpPr>
            <p:spPr>
              <a:xfrm>
                <a:off x="3562" y="3180"/>
                <a:ext cx="132" cy="213"/>
              </a:xfrm>
              <a:custGeom>
                <a:avLst/>
                <a:gdLst/>
                <a:ahLst/>
                <a:cxnLst/>
                <a:rect l="l" t="t" r="r" b="b"/>
                <a:pathLst>
                  <a:path w="132" h="213" extrusionOk="0">
                    <a:moveTo>
                      <a:pt x="0" y="213"/>
                    </a:moveTo>
                    <a:lnTo>
                      <a:pt x="132" y="21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52" name="Google Shape;486;p16">
                <a:extLst>
                  <a:ext uri="{FF2B5EF4-FFF2-40B4-BE49-F238E27FC236}">
                    <a16:creationId xmlns:a16="http://schemas.microsoft.com/office/drawing/2014/main" id="{452FE23C-4CA9-FECC-AC6A-6F5862EDF614}"/>
                  </a:ext>
                </a:extLst>
              </p:cNvPr>
              <p:cNvCxnSpPr/>
              <p:nvPr/>
            </p:nvCxnSpPr>
            <p:spPr>
              <a:xfrm rot="10800000" flipH="1">
                <a:off x="3240" y="3288"/>
                <a:ext cx="63" cy="63"/>
              </a:xfrm>
              <a:prstGeom prst="straightConnector1">
                <a:avLst/>
              </a:prstGeom>
              <a:noFill/>
              <a:ln w="12700" cap="rnd" cmpd="sng">
                <a:solidFill>
                  <a:srgbClr val="FFFFFF"/>
                </a:solidFill>
                <a:prstDash val="solid"/>
                <a:round/>
                <a:headEnd type="none" w="sm" len="sm"/>
                <a:tailEnd type="none" w="sm" len="sm"/>
              </a:ln>
            </p:spPr>
          </p:cxnSp>
          <p:cxnSp>
            <p:nvCxnSpPr>
              <p:cNvPr id="453" name="Google Shape;487;p16">
                <a:extLst>
                  <a:ext uri="{FF2B5EF4-FFF2-40B4-BE49-F238E27FC236}">
                    <a16:creationId xmlns:a16="http://schemas.microsoft.com/office/drawing/2014/main" id="{B7939A0A-0DF2-7B30-ADE1-CB0A1413268C}"/>
                  </a:ext>
                </a:extLst>
              </p:cNvPr>
              <p:cNvCxnSpPr/>
              <p:nvPr/>
            </p:nvCxnSpPr>
            <p:spPr>
              <a:xfrm rot="10800000" flipH="1">
                <a:off x="3618" y="3339"/>
                <a:ext cx="19" cy="19"/>
              </a:xfrm>
              <a:prstGeom prst="straightConnector1">
                <a:avLst/>
              </a:prstGeom>
              <a:noFill/>
              <a:ln w="12700" cap="rnd" cmpd="sng">
                <a:solidFill>
                  <a:srgbClr val="FFFFFF"/>
                </a:solidFill>
                <a:prstDash val="solid"/>
                <a:round/>
                <a:headEnd type="none" w="sm" len="sm"/>
                <a:tailEnd type="none" w="sm" len="sm"/>
              </a:ln>
            </p:spPr>
          </p:cxnSp>
          <p:cxnSp>
            <p:nvCxnSpPr>
              <p:cNvPr id="454" name="Google Shape;488;p16">
                <a:extLst>
                  <a:ext uri="{FF2B5EF4-FFF2-40B4-BE49-F238E27FC236}">
                    <a16:creationId xmlns:a16="http://schemas.microsoft.com/office/drawing/2014/main" id="{8E708004-BEE2-FD99-3C68-0D15BA1B6500}"/>
                  </a:ext>
                </a:extLst>
              </p:cNvPr>
              <p:cNvCxnSpPr/>
              <p:nvPr/>
            </p:nvCxnSpPr>
            <p:spPr>
              <a:xfrm rot="10800000" flipH="1">
                <a:off x="3628" y="3270"/>
                <a:ext cx="42" cy="42"/>
              </a:xfrm>
              <a:prstGeom prst="straightConnector1">
                <a:avLst/>
              </a:prstGeom>
              <a:noFill/>
              <a:ln w="12700" cap="rnd" cmpd="sng">
                <a:solidFill>
                  <a:srgbClr val="FFFFFF"/>
                </a:solidFill>
                <a:prstDash val="solid"/>
                <a:round/>
                <a:headEnd type="none" w="sm" len="sm"/>
                <a:tailEnd type="none" w="sm" len="sm"/>
              </a:ln>
            </p:spPr>
          </p:cxnSp>
          <p:cxnSp>
            <p:nvCxnSpPr>
              <p:cNvPr id="455" name="Google Shape;489;p16">
                <a:extLst>
                  <a:ext uri="{FF2B5EF4-FFF2-40B4-BE49-F238E27FC236}">
                    <a16:creationId xmlns:a16="http://schemas.microsoft.com/office/drawing/2014/main" id="{71C65BB7-DBEA-5129-6C4F-AE36C0D3E7EB}"/>
                  </a:ext>
                </a:extLst>
              </p:cNvPr>
              <p:cNvCxnSpPr/>
              <p:nvPr/>
            </p:nvCxnSpPr>
            <p:spPr>
              <a:xfrm rot="10800000" flipH="1">
                <a:off x="3276" y="3228"/>
                <a:ext cx="43" cy="42"/>
              </a:xfrm>
              <a:prstGeom prst="straightConnector1">
                <a:avLst/>
              </a:prstGeom>
              <a:noFill/>
              <a:ln w="12700" cap="rnd" cmpd="sng">
                <a:solidFill>
                  <a:srgbClr val="FFFFFF"/>
                </a:solidFill>
                <a:prstDash val="solid"/>
                <a:round/>
                <a:headEnd type="none" w="sm" len="sm"/>
                <a:tailEnd type="none" w="sm" len="sm"/>
              </a:ln>
            </p:spPr>
          </p:cxnSp>
          <p:sp>
            <p:nvSpPr>
              <p:cNvPr id="456" name="Google Shape;490;p16">
                <a:extLst>
                  <a:ext uri="{FF2B5EF4-FFF2-40B4-BE49-F238E27FC236}">
                    <a16:creationId xmlns:a16="http://schemas.microsoft.com/office/drawing/2014/main" id="{592BA4A4-2680-01E7-AEF3-CD07149F082F}"/>
                  </a:ext>
                </a:extLst>
              </p:cNvPr>
              <p:cNvSpPr/>
              <p:nvPr/>
            </p:nvSpPr>
            <p:spPr>
              <a:xfrm>
                <a:off x="3871" y="3147"/>
                <a:ext cx="201" cy="285"/>
              </a:xfrm>
              <a:custGeom>
                <a:avLst/>
                <a:gdLst/>
                <a:ahLst/>
                <a:cxnLst/>
                <a:rect l="l" t="t" r="r" b="b"/>
                <a:pathLst>
                  <a:path w="201" h="285" extrusionOk="0">
                    <a:moveTo>
                      <a:pt x="201" y="285"/>
                    </a:moveTo>
                    <a:lnTo>
                      <a:pt x="0" y="28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 name="Google Shape;491;p16">
                <a:extLst>
                  <a:ext uri="{FF2B5EF4-FFF2-40B4-BE49-F238E27FC236}">
                    <a16:creationId xmlns:a16="http://schemas.microsoft.com/office/drawing/2014/main" id="{A23F5907-B974-56F3-6B36-8618300C1730}"/>
                  </a:ext>
                </a:extLst>
              </p:cNvPr>
              <p:cNvSpPr/>
              <p:nvPr/>
            </p:nvSpPr>
            <p:spPr>
              <a:xfrm>
                <a:off x="4215" y="3147"/>
                <a:ext cx="201" cy="285"/>
              </a:xfrm>
              <a:custGeom>
                <a:avLst/>
                <a:gdLst/>
                <a:ahLst/>
                <a:cxnLst/>
                <a:rect l="l" t="t" r="r" b="b"/>
                <a:pathLst>
                  <a:path w="201" h="285" extrusionOk="0">
                    <a:moveTo>
                      <a:pt x="201" y="285"/>
                    </a:moveTo>
                    <a:lnTo>
                      <a:pt x="0" y="28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 name="Google Shape;492;p16">
                <a:extLst>
                  <a:ext uri="{FF2B5EF4-FFF2-40B4-BE49-F238E27FC236}">
                    <a16:creationId xmlns:a16="http://schemas.microsoft.com/office/drawing/2014/main" id="{F23ADEB9-ADAA-3EBD-CEEB-37F1D661CBAB}"/>
                  </a:ext>
                </a:extLst>
              </p:cNvPr>
              <p:cNvSpPr/>
              <p:nvPr/>
            </p:nvSpPr>
            <p:spPr>
              <a:xfrm>
                <a:off x="4212" y="3117"/>
                <a:ext cx="201" cy="285"/>
              </a:xfrm>
              <a:custGeom>
                <a:avLst/>
                <a:gdLst/>
                <a:ahLst/>
                <a:cxnLst/>
                <a:rect l="l" t="t" r="r" b="b"/>
                <a:pathLst>
                  <a:path w="201" h="285" extrusionOk="0">
                    <a:moveTo>
                      <a:pt x="0" y="0"/>
                    </a:moveTo>
                    <a:lnTo>
                      <a:pt x="201" y="0"/>
                    </a:lnTo>
                    <a:lnTo>
                      <a:pt x="201" y="28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 name="Google Shape;493;p16">
                <a:extLst>
                  <a:ext uri="{FF2B5EF4-FFF2-40B4-BE49-F238E27FC236}">
                    <a16:creationId xmlns:a16="http://schemas.microsoft.com/office/drawing/2014/main" id="{6A32A9FC-BAE5-5ECC-D498-B0291F209105}"/>
                  </a:ext>
                </a:extLst>
              </p:cNvPr>
              <p:cNvSpPr/>
              <p:nvPr/>
            </p:nvSpPr>
            <p:spPr>
              <a:xfrm>
                <a:off x="3871" y="3117"/>
                <a:ext cx="201" cy="285"/>
              </a:xfrm>
              <a:custGeom>
                <a:avLst/>
                <a:gdLst/>
                <a:ahLst/>
                <a:cxnLst/>
                <a:rect l="l" t="t" r="r" b="b"/>
                <a:pathLst>
                  <a:path w="201" h="285" extrusionOk="0">
                    <a:moveTo>
                      <a:pt x="0" y="0"/>
                    </a:moveTo>
                    <a:lnTo>
                      <a:pt x="201" y="0"/>
                    </a:lnTo>
                    <a:lnTo>
                      <a:pt x="201" y="28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0" name="Google Shape;494;p16">
                <a:extLst>
                  <a:ext uri="{FF2B5EF4-FFF2-40B4-BE49-F238E27FC236}">
                    <a16:creationId xmlns:a16="http://schemas.microsoft.com/office/drawing/2014/main" id="{9FDAFDF0-F0F2-ED59-7CF8-F5203FDA22FD}"/>
                  </a:ext>
                </a:extLst>
              </p:cNvPr>
              <p:cNvSpPr/>
              <p:nvPr/>
            </p:nvSpPr>
            <p:spPr>
              <a:xfrm>
                <a:off x="3905" y="3156"/>
                <a:ext cx="132" cy="213"/>
              </a:xfrm>
              <a:custGeom>
                <a:avLst/>
                <a:gdLst/>
                <a:ahLst/>
                <a:cxnLst/>
                <a:rect l="l" t="t" r="r" b="b"/>
                <a:pathLst>
                  <a:path w="132" h="213" extrusionOk="0">
                    <a:moveTo>
                      <a:pt x="132" y="0"/>
                    </a:moveTo>
                    <a:lnTo>
                      <a:pt x="0" y="0"/>
                    </a:lnTo>
                    <a:lnTo>
                      <a:pt x="0" y="21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1" name="Google Shape;495;p16">
                <a:extLst>
                  <a:ext uri="{FF2B5EF4-FFF2-40B4-BE49-F238E27FC236}">
                    <a16:creationId xmlns:a16="http://schemas.microsoft.com/office/drawing/2014/main" id="{DAC7BF0F-CF76-918D-AEFA-47926AC3791B}"/>
                  </a:ext>
                </a:extLst>
              </p:cNvPr>
              <p:cNvSpPr/>
              <p:nvPr/>
            </p:nvSpPr>
            <p:spPr>
              <a:xfrm>
                <a:off x="3905" y="3180"/>
                <a:ext cx="132" cy="213"/>
              </a:xfrm>
              <a:custGeom>
                <a:avLst/>
                <a:gdLst/>
                <a:ahLst/>
                <a:cxnLst/>
                <a:rect l="l" t="t" r="r" b="b"/>
                <a:pathLst>
                  <a:path w="132" h="213" extrusionOk="0">
                    <a:moveTo>
                      <a:pt x="0" y="213"/>
                    </a:moveTo>
                    <a:lnTo>
                      <a:pt x="132" y="21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 name="Google Shape;496;p16">
                <a:extLst>
                  <a:ext uri="{FF2B5EF4-FFF2-40B4-BE49-F238E27FC236}">
                    <a16:creationId xmlns:a16="http://schemas.microsoft.com/office/drawing/2014/main" id="{E9933010-A63C-0948-4034-9688288D1A0C}"/>
                  </a:ext>
                </a:extLst>
              </p:cNvPr>
              <p:cNvSpPr/>
              <p:nvPr/>
            </p:nvSpPr>
            <p:spPr>
              <a:xfrm>
                <a:off x="4248" y="3156"/>
                <a:ext cx="132" cy="213"/>
              </a:xfrm>
              <a:custGeom>
                <a:avLst/>
                <a:gdLst/>
                <a:ahLst/>
                <a:cxnLst/>
                <a:rect l="l" t="t" r="r" b="b"/>
                <a:pathLst>
                  <a:path w="132" h="213" extrusionOk="0">
                    <a:moveTo>
                      <a:pt x="132" y="0"/>
                    </a:moveTo>
                    <a:lnTo>
                      <a:pt x="0" y="0"/>
                    </a:lnTo>
                    <a:lnTo>
                      <a:pt x="0" y="21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 name="Google Shape;497;p16">
                <a:extLst>
                  <a:ext uri="{FF2B5EF4-FFF2-40B4-BE49-F238E27FC236}">
                    <a16:creationId xmlns:a16="http://schemas.microsoft.com/office/drawing/2014/main" id="{1B4EFCC9-AF87-5E08-5EF6-260406FDAF0D}"/>
                  </a:ext>
                </a:extLst>
              </p:cNvPr>
              <p:cNvSpPr/>
              <p:nvPr/>
            </p:nvSpPr>
            <p:spPr>
              <a:xfrm>
                <a:off x="4248" y="3180"/>
                <a:ext cx="132" cy="213"/>
              </a:xfrm>
              <a:custGeom>
                <a:avLst/>
                <a:gdLst/>
                <a:ahLst/>
                <a:cxnLst/>
                <a:rect l="l" t="t" r="r" b="b"/>
                <a:pathLst>
                  <a:path w="132" h="213" extrusionOk="0">
                    <a:moveTo>
                      <a:pt x="0" y="213"/>
                    </a:moveTo>
                    <a:lnTo>
                      <a:pt x="132" y="21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64" name="Google Shape;498;p16">
                <a:extLst>
                  <a:ext uri="{FF2B5EF4-FFF2-40B4-BE49-F238E27FC236}">
                    <a16:creationId xmlns:a16="http://schemas.microsoft.com/office/drawing/2014/main" id="{5D35391C-678A-9099-F6B6-C5574BD2E914}"/>
                  </a:ext>
                </a:extLst>
              </p:cNvPr>
              <p:cNvCxnSpPr/>
              <p:nvPr/>
            </p:nvCxnSpPr>
            <p:spPr>
              <a:xfrm rot="10800000" flipH="1">
                <a:off x="3926" y="3288"/>
                <a:ext cx="63" cy="63"/>
              </a:xfrm>
              <a:prstGeom prst="straightConnector1">
                <a:avLst/>
              </a:prstGeom>
              <a:noFill/>
              <a:ln w="12700" cap="rnd" cmpd="sng">
                <a:solidFill>
                  <a:srgbClr val="FFFFFF"/>
                </a:solidFill>
                <a:prstDash val="solid"/>
                <a:round/>
                <a:headEnd type="none" w="sm" len="sm"/>
                <a:tailEnd type="none" w="sm" len="sm"/>
              </a:ln>
            </p:spPr>
          </p:cxnSp>
          <p:cxnSp>
            <p:nvCxnSpPr>
              <p:cNvPr id="465" name="Google Shape;499;p16">
                <a:extLst>
                  <a:ext uri="{FF2B5EF4-FFF2-40B4-BE49-F238E27FC236}">
                    <a16:creationId xmlns:a16="http://schemas.microsoft.com/office/drawing/2014/main" id="{C8C03459-EF91-11FF-B3FF-8754836EA9E8}"/>
                  </a:ext>
                </a:extLst>
              </p:cNvPr>
              <p:cNvCxnSpPr/>
              <p:nvPr/>
            </p:nvCxnSpPr>
            <p:spPr>
              <a:xfrm rot="10800000" flipH="1">
                <a:off x="4304" y="3339"/>
                <a:ext cx="19" cy="19"/>
              </a:xfrm>
              <a:prstGeom prst="straightConnector1">
                <a:avLst/>
              </a:prstGeom>
              <a:noFill/>
              <a:ln w="12700" cap="rnd" cmpd="sng">
                <a:solidFill>
                  <a:srgbClr val="FFFFFF"/>
                </a:solidFill>
                <a:prstDash val="solid"/>
                <a:round/>
                <a:headEnd type="none" w="sm" len="sm"/>
                <a:tailEnd type="none" w="sm" len="sm"/>
              </a:ln>
            </p:spPr>
          </p:cxnSp>
          <p:cxnSp>
            <p:nvCxnSpPr>
              <p:cNvPr id="466" name="Google Shape;500;p16">
                <a:extLst>
                  <a:ext uri="{FF2B5EF4-FFF2-40B4-BE49-F238E27FC236}">
                    <a16:creationId xmlns:a16="http://schemas.microsoft.com/office/drawing/2014/main" id="{B782EB70-A83D-9322-115D-29B913E45E11}"/>
                  </a:ext>
                </a:extLst>
              </p:cNvPr>
              <p:cNvCxnSpPr/>
              <p:nvPr/>
            </p:nvCxnSpPr>
            <p:spPr>
              <a:xfrm rot="10800000" flipH="1">
                <a:off x="4314" y="3270"/>
                <a:ext cx="42" cy="42"/>
              </a:xfrm>
              <a:prstGeom prst="straightConnector1">
                <a:avLst/>
              </a:prstGeom>
              <a:noFill/>
              <a:ln w="12700" cap="rnd" cmpd="sng">
                <a:solidFill>
                  <a:srgbClr val="FFFFFF"/>
                </a:solidFill>
                <a:prstDash val="solid"/>
                <a:round/>
                <a:headEnd type="none" w="sm" len="sm"/>
                <a:tailEnd type="none" w="sm" len="sm"/>
              </a:ln>
            </p:spPr>
          </p:cxnSp>
          <p:cxnSp>
            <p:nvCxnSpPr>
              <p:cNvPr id="467" name="Google Shape;501;p16">
                <a:extLst>
                  <a:ext uri="{FF2B5EF4-FFF2-40B4-BE49-F238E27FC236}">
                    <a16:creationId xmlns:a16="http://schemas.microsoft.com/office/drawing/2014/main" id="{6D5B3B6D-C416-4BE9-B524-865198D12557}"/>
                  </a:ext>
                </a:extLst>
              </p:cNvPr>
              <p:cNvCxnSpPr/>
              <p:nvPr/>
            </p:nvCxnSpPr>
            <p:spPr>
              <a:xfrm rot="10800000" flipH="1">
                <a:off x="3962" y="3228"/>
                <a:ext cx="42" cy="42"/>
              </a:xfrm>
              <a:prstGeom prst="straightConnector1">
                <a:avLst/>
              </a:prstGeom>
              <a:noFill/>
              <a:ln w="12700" cap="rnd" cmpd="sng">
                <a:solidFill>
                  <a:srgbClr val="FFFFFF"/>
                </a:solidFill>
                <a:prstDash val="solid"/>
                <a:round/>
                <a:headEnd type="none" w="sm" len="sm"/>
                <a:tailEnd type="none" w="sm" len="sm"/>
              </a:ln>
            </p:spPr>
          </p:cxnSp>
          <p:cxnSp>
            <p:nvCxnSpPr>
              <p:cNvPr id="468" name="Google Shape;502;p16">
                <a:extLst>
                  <a:ext uri="{FF2B5EF4-FFF2-40B4-BE49-F238E27FC236}">
                    <a16:creationId xmlns:a16="http://schemas.microsoft.com/office/drawing/2014/main" id="{F1F63593-42FD-7E4E-39C4-708A7FEB1AD8}"/>
                  </a:ext>
                </a:extLst>
              </p:cNvPr>
              <p:cNvCxnSpPr/>
              <p:nvPr/>
            </p:nvCxnSpPr>
            <p:spPr>
              <a:xfrm>
                <a:off x="4611" y="2853"/>
                <a:ext cx="0" cy="1439"/>
              </a:xfrm>
              <a:prstGeom prst="straightConnector1">
                <a:avLst/>
              </a:prstGeom>
              <a:noFill/>
              <a:ln w="12700" cap="rnd" cmpd="sng">
                <a:solidFill>
                  <a:srgbClr val="FFFFFF"/>
                </a:solidFill>
                <a:prstDash val="solid"/>
                <a:round/>
                <a:headEnd type="none" w="sm" len="sm"/>
                <a:tailEnd type="none" w="sm" len="sm"/>
              </a:ln>
            </p:spPr>
          </p:cxnSp>
          <p:cxnSp>
            <p:nvCxnSpPr>
              <p:cNvPr id="469" name="Google Shape;503;p16">
                <a:extLst>
                  <a:ext uri="{FF2B5EF4-FFF2-40B4-BE49-F238E27FC236}">
                    <a16:creationId xmlns:a16="http://schemas.microsoft.com/office/drawing/2014/main" id="{E2F1EA70-8703-AB4F-B59C-AB33C7D84F2F}"/>
                  </a:ext>
                </a:extLst>
              </p:cNvPr>
              <p:cNvCxnSpPr/>
              <p:nvPr/>
            </p:nvCxnSpPr>
            <p:spPr>
              <a:xfrm>
                <a:off x="2997" y="997"/>
                <a:ext cx="845" cy="0"/>
              </a:xfrm>
              <a:prstGeom prst="straightConnector1">
                <a:avLst/>
              </a:prstGeom>
              <a:noFill/>
              <a:ln w="12700" cap="rnd" cmpd="sng">
                <a:solidFill>
                  <a:srgbClr val="FFFFFF"/>
                </a:solidFill>
                <a:prstDash val="solid"/>
                <a:round/>
                <a:headEnd type="none" w="sm" len="sm"/>
                <a:tailEnd type="none" w="sm" len="sm"/>
              </a:ln>
            </p:spPr>
          </p:cxnSp>
          <p:cxnSp>
            <p:nvCxnSpPr>
              <p:cNvPr id="470" name="Google Shape;504;p16">
                <a:extLst>
                  <a:ext uri="{FF2B5EF4-FFF2-40B4-BE49-F238E27FC236}">
                    <a16:creationId xmlns:a16="http://schemas.microsoft.com/office/drawing/2014/main" id="{C034C87C-6CCC-8A54-6A70-7CB2EF7659E0}"/>
                  </a:ext>
                </a:extLst>
              </p:cNvPr>
              <p:cNvCxnSpPr/>
              <p:nvPr/>
            </p:nvCxnSpPr>
            <p:spPr>
              <a:xfrm rot="10800000">
                <a:off x="2982" y="997"/>
                <a:ext cx="0" cy="3319"/>
              </a:xfrm>
              <a:prstGeom prst="straightConnector1">
                <a:avLst/>
              </a:prstGeom>
              <a:noFill/>
              <a:ln w="12700" cap="rnd" cmpd="sng">
                <a:solidFill>
                  <a:srgbClr val="FFFFFF"/>
                </a:solidFill>
                <a:prstDash val="solid"/>
                <a:round/>
                <a:headEnd type="none" w="sm" len="sm"/>
                <a:tailEnd type="none" w="sm" len="sm"/>
              </a:ln>
            </p:spPr>
          </p:cxnSp>
          <p:cxnSp>
            <p:nvCxnSpPr>
              <p:cNvPr id="471" name="Google Shape;505;p16">
                <a:extLst>
                  <a:ext uri="{FF2B5EF4-FFF2-40B4-BE49-F238E27FC236}">
                    <a16:creationId xmlns:a16="http://schemas.microsoft.com/office/drawing/2014/main" id="{B5845AC1-6A7B-DA06-EA18-68D6E546B47F}"/>
                  </a:ext>
                </a:extLst>
              </p:cNvPr>
              <p:cNvCxnSpPr/>
              <p:nvPr/>
            </p:nvCxnSpPr>
            <p:spPr>
              <a:xfrm>
                <a:off x="5524" y="2988"/>
                <a:ext cx="0" cy="1307"/>
              </a:xfrm>
              <a:prstGeom prst="straightConnector1">
                <a:avLst/>
              </a:prstGeom>
              <a:noFill/>
              <a:ln w="12700" cap="rnd" cmpd="sng">
                <a:solidFill>
                  <a:srgbClr val="FFFFFF"/>
                </a:solidFill>
                <a:prstDash val="solid"/>
                <a:round/>
                <a:headEnd type="none" w="sm" len="sm"/>
                <a:tailEnd type="none" w="sm" len="sm"/>
              </a:ln>
            </p:spPr>
          </p:cxnSp>
          <p:cxnSp>
            <p:nvCxnSpPr>
              <p:cNvPr id="472" name="Google Shape;506;p16">
                <a:extLst>
                  <a:ext uri="{FF2B5EF4-FFF2-40B4-BE49-F238E27FC236}">
                    <a16:creationId xmlns:a16="http://schemas.microsoft.com/office/drawing/2014/main" id="{6C043D4E-90D8-5455-0D61-E80438E5027E}"/>
                  </a:ext>
                </a:extLst>
              </p:cNvPr>
              <p:cNvCxnSpPr/>
              <p:nvPr/>
            </p:nvCxnSpPr>
            <p:spPr>
              <a:xfrm>
                <a:off x="4629" y="4312"/>
                <a:ext cx="0" cy="0"/>
              </a:xfrm>
              <a:prstGeom prst="straightConnector1">
                <a:avLst/>
              </a:prstGeom>
              <a:noFill/>
              <a:ln w="12700" cap="rnd" cmpd="sng">
                <a:solidFill>
                  <a:srgbClr val="FFFFFF"/>
                </a:solidFill>
                <a:prstDash val="solid"/>
                <a:round/>
                <a:headEnd type="none" w="sm" len="sm"/>
                <a:tailEnd type="none" w="sm" len="sm"/>
              </a:ln>
            </p:spPr>
          </p:cxnSp>
          <p:sp>
            <p:nvSpPr>
              <p:cNvPr id="473" name="Google Shape;507;p16">
                <a:extLst>
                  <a:ext uri="{FF2B5EF4-FFF2-40B4-BE49-F238E27FC236}">
                    <a16:creationId xmlns:a16="http://schemas.microsoft.com/office/drawing/2014/main" id="{25BFC2E8-A51B-14B9-1592-E15A23DD17E0}"/>
                  </a:ext>
                </a:extLst>
              </p:cNvPr>
              <p:cNvSpPr/>
              <p:nvPr/>
            </p:nvSpPr>
            <p:spPr>
              <a:xfrm>
                <a:off x="2086" y="2485"/>
                <a:ext cx="0" cy="1811"/>
              </a:xfrm>
              <a:custGeom>
                <a:avLst/>
                <a:gdLst/>
                <a:ahLst/>
                <a:cxnLst/>
                <a:rect l="l" t="t" r="r" b="b"/>
                <a:pathLst>
                  <a:path w="120000" h="1811" extrusionOk="0">
                    <a:moveTo>
                      <a:pt x="0" y="0"/>
                    </a:moveTo>
                    <a:lnTo>
                      <a:pt x="0" y="484"/>
                    </a:lnTo>
                    <a:lnTo>
                      <a:pt x="0" y="507"/>
                    </a:lnTo>
                    <a:lnTo>
                      <a:pt x="0" y="883"/>
                    </a:lnTo>
                    <a:lnTo>
                      <a:pt x="0" y="902"/>
                    </a:lnTo>
                    <a:lnTo>
                      <a:pt x="0" y="925"/>
                    </a:lnTo>
                    <a:lnTo>
                      <a:pt x="0" y="945"/>
                    </a:lnTo>
                    <a:lnTo>
                      <a:pt x="0" y="1811"/>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74" name="Google Shape;508;p16">
                <a:extLst>
                  <a:ext uri="{FF2B5EF4-FFF2-40B4-BE49-F238E27FC236}">
                    <a16:creationId xmlns:a16="http://schemas.microsoft.com/office/drawing/2014/main" id="{E8071C0D-3289-E6A6-16FE-E6AD865DD9DA}"/>
                  </a:ext>
                </a:extLst>
              </p:cNvPr>
              <p:cNvCxnSpPr/>
              <p:nvPr/>
            </p:nvCxnSpPr>
            <p:spPr>
              <a:xfrm rot="10800000">
                <a:off x="2086" y="2453"/>
                <a:ext cx="875" cy="0"/>
              </a:xfrm>
              <a:prstGeom prst="straightConnector1">
                <a:avLst/>
              </a:prstGeom>
              <a:noFill/>
              <a:ln w="12700" cap="rnd" cmpd="sng">
                <a:solidFill>
                  <a:srgbClr val="FFFFFF"/>
                </a:solidFill>
                <a:prstDash val="solid"/>
                <a:round/>
                <a:headEnd type="none" w="sm" len="sm"/>
                <a:tailEnd type="none" w="sm" len="sm"/>
              </a:ln>
            </p:spPr>
          </p:cxnSp>
          <p:cxnSp>
            <p:nvCxnSpPr>
              <p:cNvPr id="475" name="Google Shape;509;p16">
                <a:extLst>
                  <a:ext uri="{FF2B5EF4-FFF2-40B4-BE49-F238E27FC236}">
                    <a16:creationId xmlns:a16="http://schemas.microsoft.com/office/drawing/2014/main" id="{8E07BF6C-4F92-11AC-8696-A9C89BD2C3EA}"/>
                  </a:ext>
                </a:extLst>
              </p:cNvPr>
              <p:cNvCxnSpPr/>
              <p:nvPr/>
            </p:nvCxnSpPr>
            <p:spPr>
              <a:xfrm>
                <a:off x="2961" y="4311"/>
                <a:ext cx="0" cy="0"/>
              </a:xfrm>
              <a:prstGeom prst="straightConnector1">
                <a:avLst/>
              </a:prstGeom>
              <a:noFill/>
              <a:ln w="12700" cap="rnd" cmpd="sng">
                <a:solidFill>
                  <a:srgbClr val="FFFFFF"/>
                </a:solidFill>
                <a:prstDash val="solid"/>
                <a:round/>
                <a:headEnd type="none" w="sm" len="sm"/>
                <a:tailEnd type="none" w="sm" len="sm"/>
              </a:ln>
            </p:spPr>
          </p:cxnSp>
          <p:cxnSp>
            <p:nvCxnSpPr>
              <p:cNvPr id="476" name="Google Shape;510;p16">
                <a:extLst>
                  <a:ext uri="{FF2B5EF4-FFF2-40B4-BE49-F238E27FC236}">
                    <a16:creationId xmlns:a16="http://schemas.microsoft.com/office/drawing/2014/main" id="{FA9D9793-483D-5A9D-02FA-81EDD23A9DAA}"/>
                  </a:ext>
                </a:extLst>
              </p:cNvPr>
              <p:cNvCxnSpPr/>
              <p:nvPr/>
            </p:nvCxnSpPr>
            <p:spPr>
              <a:xfrm rot="10800000">
                <a:off x="2109" y="3866"/>
                <a:ext cx="852" cy="0"/>
              </a:xfrm>
              <a:prstGeom prst="straightConnector1">
                <a:avLst/>
              </a:prstGeom>
              <a:noFill/>
              <a:ln w="12700" cap="rnd" cmpd="sng">
                <a:solidFill>
                  <a:srgbClr val="FFFFFF"/>
                </a:solidFill>
                <a:prstDash val="solid"/>
                <a:round/>
                <a:headEnd type="none" w="sm" len="sm"/>
                <a:tailEnd type="none" w="sm" len="sm"/>
              </a:ln>
            </p:spPr>
          </p:cxnSp>
          <p:cxnSp>
            <p:nvCxnSpPr>
              <p:cNvPr id="477" name="Google Shape;511;p16">
                <a:extLst>
                  <a:ext uri="{FF2B5EF4-FFF2-40B4-BE49-F238E27FC236}">
                    <a16:creationId xmlns:a16="http://schemas.microsoft.com/office/drawing/2014/main" id="{C695D031-A3DF-B627-088A-A7E449C16ED0}"/>
                  </a:ext>
                </a:extLst>
              </p:cNvPr>
              <p:cNvCxnSpPr/>
              <p:nvPr/>
            </p:nvCxnSpPr>
            <p:spPr>
              <a:xfrm rot="10800000">
                <a:off x="2112" y="3386"/>
                <a:ext cx="849" cy="0"/>
              </a:xfrm>
              <a:prstGeom prst="straightConnector1">
                <a:avLst/>
              </a:prstGeom>
              <a:noFill/>
              <a:ln w="12700" cap="rnd" cmpd="sng">
                <a:solidFill>
                  <a:srgbClr val="FFFFFF"/>
                </a:solidFill>
                <a:prstDash val="solid"/>
                <a:round/>
                <a:headEnd type="none" w="sm" len="sm"/>
                <a:tailEnd type="none" w="sm" len="sm"/>
              </a:ln>
            </p:spPr>
          </p:cxnSp>
          <p:cxnSp>
            <p:nvCxnSpPr>
              <p:cNvPr id="478" name="Google Shape;512;p16">
                <a:extLst>
                  <a:ext uri="{FF2B5EF4-FFF2-40B4-BE49-F238E27FC236}">
                    <a16:creationId xmlns:a16="http://schemas.microsoft.com/office/drawing/2014/main" id="{34061DF5-46ED-B46B-742F-4ADACBC0FDE3}"/>
                  </a:ext>
                </a:extLst>
              </p:cNvPr>
              <p:cNvCxnSpPr/>
              <p:nvPr/>
            </p:nvCxnSpPr>
            <p:spPr>
              <a:xfrm>
                <a:off x="2739" y="4174"/>
                <a:ext cx="0" cy="0"/>
              </a:xfrm>
              <a:prstGeom prst="straightConnector1">
                <a:avLst/>
              </a:prstGeom>
              <a:noFill/>
              <a:ln w="12700" cap="rnd" cmpd="sng">
                <a:solidFill>
                  <a:srgbClr val="FFFFFF"/>
                </a:solidFill>
                <a:prstDash val="solid"/>
                <a:round/>
                <a:headEnd type="none" w="sm" len="sm"/>
                <a:tailEnd type="none" w="sm" len="sm"/>
              </a:ln>
            </p:spPr>
          </p:cxnSp>
          <p:cxnSp>
            <p:nvCxnSpPr>
              <p:cNvPr id="479" name="Google Shape;513;p16">
                <a:extLst>
                  <a:ext uri="{FF2B5EF4-FFF2-40B4-BE49-F238E27FC236}">
                    <a16:creationId xmlns:a16="http://schemas.microsoft.com/office/drawing/2014/main" id="{00666F3E-6F9D-1001-0B92-8E3F3A029AF2}"/>
                  </a:ext>
                </a:extLst>
              </p:cNvPr>
              <p:cNvCxnSpPr/>
              <p:nvPr/>
            </p:nvCxnSpPr>
            <p:spPr>
              <a:xfrm>
                <a:off x="2530" y="3468"/>
                <a:ext cx="76" cy="0"/>
              </a:xfrm>
              <a:prstGeom prst="straightConnector1">
                <a:avLst/>
              </a:prstGeom>
              <a:noFill/>
              <a:ln w="12700" cap="rnd" cmpd="sng">
                <a:solidFill>
                  <a:srgbClr val="FFFFFF"/>
                </a:solidFill>
                <a:prstDash val="solid"/>
                <a:round/>
                <a:headEnd type="none" w="sm" len="sm"/>
                <a:tailEnd type="none" w="sm" len="sm"/>
              </a:ln>
            </p:spPr>
          </p:cxnSp>
          <p:cxnSp>
            <p:nvCxnSpPr>
              <p:cNvPr id="480" name="Google Shape;514;p16">
                <a:extLst>
                  <a:ext uri="{FF2B5EF4-FFF2-40B4-BE49-F238E27FC236}">
                    <a16:creationId xmlns:a16="http://schemas.microsoft.com/office/drawing/2014/main" id="{96B235F7-A037-C351-9CA5-560B1582FF83}"/>
                  </a:ext>
                </a:extLst>
              </p:cNvPr>
              <p:cNvCxnSpPr/>
              <p:nvPr/>
            </p:nvCxnSpPr>
            <p:spPr>
              <a:xfrm>
                <a:off x="2454" y="3547"/>
                <a:ext cx="76" cy="0"/>
              </a:xfrm>
              <a:prstGeom prst="straightConnector1">
                <a:avLst/>
              </a:prstGeom>
              <a:noFill/>
              <a:ln w="12700" cap="rnd" cmpd="sng">
                <a:solidFill>
                  <a:srgbClr val="FFFFFF"/>
                </a:solidFill>
                <a:prstDash val="solid"/>
                <a:round/>
                <a:headEnd type="none" w="sm" len="sm"/>
                <a:tailEnd type="none" w="sm" len="sm"/>
              </a:ln>
            </p:spPr>
          </p:cxnSp>
          <p:cxnSp>
            <p:nvCxnSpPr>
              <p:cNvPr id="481" name="Google Shape;515;p16">
                <a:extLst>
                  <a:ext uri="{FF2B5EF4-FFF2-40B4-BE49-F238E27FC236}">
                    <a16:creationId xmlns:a16="http://schemas.microsoft.com/office/drawing/2014/main" id="{9213B453-8AE5-FEE5-9B09-8E51808E12C8}"/>
                  </a:ext>
                </a:extLst>
              </p:cNvPr>
              <p:cNvCxnSpPr/>
              <p:nvPr/>
            </p:nvCxnSpPr>
            <p:spPr>
              <a:xfrm rot="10800000">
                <a:off x="2213" y="3786"/>
                <a:ext cx="76" cy="0"/>
              </a:xfrm>
              <a:prstGeom prst="straightConnector1">
                <a:avLst/>
              </a:prstGeom>
              <a:noFill/>
              <a:ln w="12700" cap="rnd" cmpd="sng">
                <a:solidFill>
                  <a:srgbClr val="FFFFFF"/>
                </a:solidFill>
                <a:prstDash val="solid"/>
                <a:round/>
                <a:headEnd type="none" w="sm" len="sm"/>
                <a:tailEnd type="none" w="sm" len="sm"/>
              </a:ln>
            </p:spPr>
          </p:cxnSp>
          <p:cxnSp>
            <p:nvCxnSpPr>
              <p:cNvPr id="482" name="Google Shape;516;p16">
                <a:extLst>
                  <a:ext uri="{FF2B5EF4-FFF2-40B4-BE49-F238E27FC236}">
                    <a16:creationId xmlns:a16="http://schemas.microsoft.com/office/drawing/2014/main" id="{1B757777-39FB-1696-370F-074BA82CFB85}"/>
                  </a:ext>
                </a:extLst>
              </p:cNvPr>
              <p:cNvCxnSpPr/>
              <p:nvPr/>
            </p:nvCxnSpPr>
            <p:spPr>
              <a:xfrm rot="10800000">
                <a:off x="2298" y="3706"/>
                <a:ext cx="76" cy="0"/>
              </a:xfrm>
              <a:prstGeom prst="straightConnector1">
                <a:avLst/>
              </a:prstGeom>
              <a:noFill/>
              <a:ln w="12700" cap="rnd" cmpd="sng">
                <a:solidFill>
                  <a:srgbClr val="FFFFFF"/>
                </a:solidFill>
                <a:prstDash val="solid"/>
                <a:round/>
                <a:headEnd type="none" w="sm" len="sm"/>
                <a:tailEnd type="none" w="sm" len="sm"/>
              </a:ln>
            </p:spPr>
          </p:cxnSp>
          <p:cxnSp>
            <p:nvCxnSpPr>
              <p:cNvPr id="483" name="Google Shape;517;p16">
                <a:extLst>
                  <a:ext uri="{FF2B5EF4-FFF2-40B4-BE49-F238E27FC236}">
                    <a16:creationId xmlns:a16="http://schemas.microsoft.com/office/drawing/2014/main" id="{C07B3760-A47D-85C6-A31F-7D15AE6B20B4}"/>
                  </a:ext>
                </a:extLst>
              </p:cNvPr>
              <p:cNvCxnSpPr/>
              <p:nvPr/>
            </p:nvCxnSpPr>
            <p:spPr>
              <a:xfrm rot="10800000">
                <a:off x="2375" y="3627"/>
                <a:ext cx="76" cy="0"/>
              </a:xfrm>
              <a:prstGeom prst="straightConnector1">
                <a:avLst/>
              </a:prstGeom>
              <a:noFill/>
              <a:ln w="12700" cap="rnd" cmpd="sng">
                <a:solidFill>
                  <a:srgbClr val="FFFFFF"/>
                </a:solidFill>
                <a:prstDash val="solid"/>
                <a:round/>
                <a:headEnd type="none" w="sm" len="sm"/>
                <a:tailEnd type="none" w="sm" len="sm"/>
              </a:ln>
            </p:spPr>
          </p:cxnSp>
          <p:cxnSp>
            <p:nvCxnSpPr>
              <p:cNvPr id="484" name="Google Shape;518;p16">
                <a:extLst>
                  <a:ext uri="{FF2B5EF4-FFF2-40B4-BE49-F238E27FC236}">
                    <a16:creationId xmlns:a16="http://schemas.microsoft.com/office/drawing/2014/main" id="{09E77366-0E6E-C619-7760-BF6A6A6C0E93}"/>
                  </a:ext>
                </a:extLst>
              </p:cNvPr>
              <p:cNvCxnSpPr/>
              <p:nvPr/>
            </p:nvCxnSpPr>
            <p:spPr>
              <a:xfrm rot="10800000">
                <a:off x="2213" y="3001"/>
                <a:ext cx="76" cy="0"/>
              </a:xfrm>
              <a:prstGeom prst="straightConnector1">
                <a:avLst/>
              </a:prstGeom>
              <a:noFill/>
              <a:ln w="12700" cap="rnd" cmpd="sng">
                <a:solidFill>
                  <a:srgbClr val="FFFFFF"/>
                </a:solidFill>
                <a:prstDash val="solid"/>
                <a:round/>
                <a:headEnd type="none" w="sm" len="sm"/>
                <a:tailEnd type="none" w="sm" len="sm"/>
              </a:ln>
            </p:spPr>
          </p:cxnSp>
          <p:cxnSp>
            <p:nvCxnSpPr>
              <p:cNvPr id="485" name="Google Shape;519;p16">
                <a:extLst>
                  <a:ext uri="{FF2B5EF4-FFF2-40B4-BE49-F238E27FC236}">
                    <a16:creationId xmlns:a16="http://schemas.microsoft.com/office/drawing/2014/main" id="{1C75E9EA-BBE0-2A46-6DDA-C27701ADD81F}"/>
                  </a:ext>
                </a:extLst>
              </p:cNvPr>
              <p:cNvCxnSpPr/>
              <p:nvPr/>
            </p:nvCxnSpPr>
            <p:spPr>
              <a:xfrm rot="10800000">
                <a:off x="2288" y="3079"/>
                <a:ext cx="76" cy="0"/>
              </a:xfrm>
              <a:prstGeom prst="straightConnector1">
                <a:avLst/>
              </a:prstGeom>
              <a:noFill/>
              <a:ln w="12700" cap="rnd" cmpd="sng">
                <a:solidFill>
                  <a:srgbClr val="FFFFFF"/>
                </a:solidFill>
                <a:prstDash val="solid"/>
                <a:round/>
                <a:headEnd type="none" w="sm" len="sm"/>
                <a:tailEnd type="none" w="sm" len="sm"/>
              </a:ln>
            </p:spPr>
          </p:cxnSp>
          <p:cxnSp>
            <p:nvCxnSpPr>
              <p:cNvPr id="486" name="Google Shape;520;p16">
                <a:extLst>
                  <a:ext uri="{FF2B5EF4-FFF2-40B4-BE49-F238E27FC236}">
                    <a16:creationId xmlns:a16="http://schemas.microsoft.com/office/drawing/2014/main" id="{0740C690-807F-DEB3-2CEA-6B89D42AADBA}"/>
                  </a:ext>
                </a:extLst>
              </p:cNvPr>
              <p:cNvCxnSpPr/>
              <p:nvPr/>
            </p:nvCxnSpPr>
            <p:spPr>
              <a:xfrm>
                <a:off x="2530" y="3318"/>
                <a:ext cx="76" cy="0"/>
              </a:xfrm>
              <a:prstGeom prst="straightConnector1">
                <a:avLst/>
              </a:prstGeom>
              <a:noFill/>
              <a:ln w="12700" cap="rnd" cmpd="sng">
                <a:solidFill>
                  <a:srgbClr val="FFFFFF"/>
                </a:solidFill>
                <a:prstDash val="solid"/>
                <a:round/>
                <a:headEnd type="none" w="sm" len="sm"/>
                <a:tailEnd type="none" w="sm" len="sm"/>
              </a:ln>
            </p:spPr>
          </p:cxnSp>
          <p:cxnSp>
            <p:nvCxnSpPr>
              <p:cNvPr id="487" name="Google Shape;521;p16">
                <a:extLst>
                  <a:ext uri="{FF2B5EF4-FFF2-40B4-BE49-F238E27FC236}">
                    <a16:creationId xmlns:a16="http://schemas.microsoft.com/office/drawing/2014/main" id="{2453CA13-CE80-AE56-27AB-DCEED686CCF6}"/>
                  </a:ext>
                </a:extLst>
              </p:cNvPr>
              <p:cNvCxnSpPr/>
              <p:nvPr/>
            </p:nvCxnSpPr>
            <p:spPr>
              <a:xfrm>
                <a:off x="2444" y="3238"/>
                <a:ext cx="76" cy="0"/>
              </a:xfrm>
              <a:prstGeom prst="straightConnector1">
                <a:avLst/>
              </a:prstGeom>
              <a:noFill/>
              <a:ln w="12700" cap="rnd" cmpd="sng">
                <a:solidFill>
                  <a:srgbClr val="FFFFFF"/>
                </a:solidFill>
                <a:prstDash val="solid"/>
                <a:round/>
                <a:headEnd type="none" w="sm" len="sm"/>
                <a:tailEnd type="none" w="sm" len="sm"/>
              </a:ln>
            </p:spPr>
          </p:cxnSp>
          <p:cxnSp>
            <p:nvCxnSpPr>
              <p:cNvPr id="488" name="Google Shape;522;p16">
                <a:extLst>
                  <a:ext uri="{FF2B5EF4-FFF2-40B4-BE49-F238E27FC236}">
                    <a16:creationId xmlns:a16="http://schemas.microsoft.com/office/drawing/2014/main" id="{50438033-955D-C3D5-D757-84361E578779}"/>
                  </a:ext>
                </a:extLst>
              </p:cNvPr>
              <p:cNvCxnSpPr/>
              <p:nvPr/>
            </p:nvCxnSpPr>
            <p:spPr>
              <a:xfrm>
                <a:off x="2368" y="3159"/>
                <a:ext cx="76" cy="0"/>
              </a:xfrm>
              <a:prstGeom prst="straightConnector1">
                <a:avLst/>
              </a:prstGeom>
              <a:noFill/>
              <a:ln w="12700" cap="rnd" cmpd="sng">
                <a:solidFill>
                  <a:srgbClr val="FFFFFF"/>
                </a:solidFill>
                <a:prstDash val="solid"/>
                <a:round/>
                <a:headEnd type="none" w="sm" len="sm"/>
                <a:tailEnd type="none" w="sm" len="sm"/>
              </a:ln>
            </p:spPr>
          </p:cxnSp>
          <p:cxnSp>
            <p:nvCxnSpPr>
              <p:cNvPr id="489" name="Google Shape;523;p16">
                <a:extLst>
                  <a:ext uri="{FF2B5EF4-FFF2-40B4-BE49-F238E27FC236}">
                    <a16:creationId xmlns:a16="http://schemas.microsoft.com/office/drawing/2014/main" id="{0B0AB0EC-A7C3-6787-EFA1-CFCEC0A7CA85}"/>
                  </a:ext>
                </a:extLst>
              </p:cNvPr>
              <p:cNvCxnSpPr/>
              <p:nvPr/>
            </p:nvCxnSpPr>
            <p:spPr>
              <a:xfrm rot="10800000">
                <a:off x="2213" y="3948"/>
                <a:ext cx="76" cy="0"/>
              </a:xfrm>
              <a:prstGeom prst="straightConnector1">
                <a:avLst/>
              </a:prstGeom>
              <a:noFill/>
              <a:ln w="12700" cap="rnd" cmpd="sng">
                <a:solidFill>
                  <a:srgbClr val="FFFFFF"/>
                </a:solidFill>
                <a:prstDash val="solid"/>
                <a:round/>
                <a:headEnd type="none" w="sm" len="sm"/>
                <a:tailEnd type="none" w="sm" len="sm"/>
              </a:ln>
            </p:spPr>
          </p:cxnSp>
          <p:cxnSp>
            <p:nvCxnSpPr>
              <p:cNvPr id="490" name="Google Shape;524;p16">
                <a:extLst>
                  <a:ext uri="{FF2B5EF4-FFF2-40B4-BE49-F238E27FC236}">
                    <a16:creationId xmlns:a16="http://schemas.microsoft.com/office/drawing/2014/main" id="{1C693911-02C7-3845-D807-8E275985DC63}"/>
                  </a:ext>
                </a:extLst>
              </p:cNvPr>
              <p:cNvCxnSpPr/>
              <p:nvPr/>
            </p:nvCxnSpPr>
            <p:spPr>
              <a:xfrm rot="10800000">
                <a:off x="2288" y="4027"/>
                <a:ext cx="76" cy="0"/>
              </a:xfrm>
              <a:prstGeom prst="straightConnector1">
                <a:avLst/>
              </a:prstGeom>
              <a:noFill/>
              <a:ln w="12700" cap="rnd" cmpd="sng">
                <a:solidFill>
                  <a:srgbClr val="FFFFFF"/>
                </a:solidFill>
                <a:prstDash val="solid"/>
                <a:round/>
                <a:headEnd type="none" w="sm" len="sm"/>
                <a:tailEnd type="none" w="sm" len="sm"/>
              </a:ln>
            </p:spPr>
          </p:cxnSp>
          <p:cxnSp>
            <p:nvCxnSpPr>
              <p:cNvPr id="491" name="Google Shape;525;p16">
                <a:extLst>
                  <a:ext uri="{FF2B5EF4-FFF2-40B4-BE49-F238E27FC236}">
                    <a16:creationId xmlns:a16="http://schemas.microsoft.com/office/drawing/2014/main" id="{3744AE8D-1681-E91F-0A23-EB8C6C9F4501}"/>
                  </a:ext>
                </a:extLst>
              </p:cNvPr>
              <p:cNvCxnSpPr/>
              <p:nvPr/>
            </p:nvCxnSpPr>
            <p:spPr>
              <a:xfrm>
                <a:off x="2530" y="4265"/>
                <a:ext cx="76" cy="0"/>
              </a:xfrm>
              <a:prstGeom prst="straightConnector1">
                <a:avLst/>
              </a:prstGeom>
              <a:noFill/>
              <a:ln w="12700" cap="rnd" cmpd="sng">
                <a:solidFill>
                  <a:srgbClr val="FFFFFF"/>
                </a:solidFill>
                <a:prstDash val="solid"/>
                <a:round/>
                <a:headEnd type="none" w="sm" len="sm"/>
                <a:tailEnd type="none" w="sm" len="sm"/>
              </a:ln>
            </p:spPr>
          </p:cxnSp>
          <p:cxnSp>
            <p:nvCxnSpPr>
              <p:cNvPr id="492" name="Google Shape;526;p16">
                <a:extLst>
                  <a:ext uri="{FF2B5EF4-FFF2-40B4-BE49-F238E27FC236}">
                    <a16:creationId xmlns:a16="http://schemas.microsoft.com/office/drawing/2014/main" id="{D9F3C2EE-9508-96A5-FBD4-6A0D78462F27}"/>
                  </a:ext>
                </a:extLst>
              </p:cNvPr>
              <p:cNvCxnSpPr/>
              <p:nvPr/>
            </p:nvCxnSpPr>
            <p:spPr>
              <a:xfrm>
                <a:off x="2444" y="4186"/>
                <a:ext cx="76" cy="0"/>
              </a:xfrm>
              <a:prstGeom prst="straightConnector1">
                <a:avLst/>
              </a:prstGeom>
              <a:noFill/>
              <a:ln w="12700" cap="rnd" cmpd="sng">
                <a:solidFill>
                  <a:srgbClr val="FFFFFF"/>
                </a:solidFill>
                <a:prstDash val="solid"/>
                <a:round/>
                <a:headEnd type="none" w="sm" len="sm"/>
                <a:tailEnd type="none" w="sm" len="sm"/>
              </a:ln>
            </p:spPr>
          </p:cxnSp>
          <p:cxnSp>
            <p:nvCxnSpPr>
              <p:cNvPr id="493" name="Google Shape;527;p16">
                <a:extLst>
                  <a:ext uri="{FF2B5EF4-FFF2-40B4-BE49-F238E27FC236}">
                    <a16:creationId xmlns:a16="http://schemas.microsoft.com/office/drawing/2014/main" id="{3FBF6D7D-4D5C-FE7F-C8A4-4970872C5F45}"/>
                  </a:ext>
                </a:extLst>
              </p:cNvPr>
              <p:cNvCxnSpPr/>
              <p:nvPr/>
            </p:nvCxnSpPr>
            <p:spPr>
              <a:xfrm>
                <a:off x="2368" y="4106"/>
                <a:ext cx="76" cy="0"/>
              </a:xfrm>
              <a:prstGeom prst="straightConnector1">
                <a:avLst/>
              </a:prstGeom>
              <a:noFill/>
              <a:ln w="12700" cap="rnd" cmpd="sng">
                <a:solidFill>
                  <a:srgbClr val="FFFFFF"/>
                </a:solidFill>
                <a:prstDash val="solid"/>
                <a:round/>
                <a:headEnd type="none" w="sm" len="sm"/>
                <a:tailEnd type="none" w="sm" len="sm"/>
              </a:ln>
            </p:spPr>
          </p:cxnSp>
          <p:cxnSp>
            <p:nvCxnSpPr>
              <p:cNvPr id="494" name="Google Shape;528;p16">
                <a:extLst>
                  <a:ext uri="{FF2B5EF4-FFF2-40B4-BE49-F238E27FC236}">
                    <a16:creationId xmlns:a16="http://schemas.microsoft.com/office/drawing/2014/main" id="{1BE0105E-F118-2688-0596-935BE631CE9B}"/>
                  </a:ext>
                </a:extLst>
              </p:cNvPr>
              <p:cNvCxnSpPr/>
              <p:nvPr/>
            </p:nvCxnSpPr>
            <p:spPr>
              <a:xfrm rot="10800000">
                <a:off x="2109" y="2934"/>
                <a:ext cx="852" cy="0"/>
              </a:xfrm>
              <a:prstGeom prst="straightConnector1">
                <a:avLst/>
              </a:prstGeom>
              <a:noFill/>
              <a:ln w="12700" cap="rnd" cmpd="sng">
                <a:solidFill>
                  <a:srgbClr val="FFFFFF"/>
                </a:solidFill>
                <a:prstDash val="solid"/>
                <a:round/>
                <a:headEnd type="none" w="sm" len="sm"/>
                <a:tailEnd type="none" w="sm" len="sm"/>
              </a:ln>
            </p:spPr>
          </p:cxnSp>
          <p:cxnSp>
            <p:nvCxnSpPr>
              <p:cNvPr id="495" name="Google Shape;529;p16">
                <a:extLst>
                  <a:ext uri="{FF2B5EF4-FFF2-40B4-BE49-F238E27FC236}">
                    <a16:creationId xmlns:a16="http://schemas.microsoft.com/office/drawing/2014/main" id="{4D0B1AE8-CB1C-CEA4-2787-A08E70012F7D}"/>
                  </a:ext>
                </a:extLst>
              </p:cNvPr>
              <p:cNvCxnSpPr/>
              <p:nvPr/>
            </p:nvCxnSpPr>
            <p:spPr>
              <a:xfrm>
                <a:off x="3111" y="3705"/>
                <a:ext cx="1369" cy="0"/>
              </a:xfrm>
              <a:prstGeom prst="straightConnector1">
                <a:avLst/>
              </a:prstGeom>
              <a:noFill/>
              <a:ln w="12700" cap="rnd" cmpd="sng">
                <a:solidFill>
                  <a:srgbClr val="FFFFFF"/>
                </a:solidFill>
                <a:prstDash val="solid"/>
                <a:round/>
                <a:headEnd type="none" w="sm" len="sm"/>
                <a:tailEnd type="none" w="sm" len="sm"/>
              </a:ln>
            </p:spPr>
          </p:cxnSp>
          <p:cxnSp>
            <p:nvCxnSpPr>
              <p:cNvPr id="496" name="Google Shape;530;p16">
                <a:extLst>
                  <a:ext uri="{FF2B5EF4-FFF2-40B4-BE49-F238E27FC236}">
                    <a16:creationId xmlns:a16="http://schemas.microsoft.com/office/drawing/2014/main" id="{A2E2A522-DEED-A5AD-6F6B-C46FF2F73035}"/>
                  </a:ext>
                </a:extLst>
              </p:cNvPr>
              <p:cNvCxnSpPr/>
              <p:nvPr/>
            </p:nvCxnSpPr>
            <p:spPr>
              <a:xfrm>
                <a:off x="1159" y="4316"/>
                <a:ext cx="5279" cy="0"/>
              </a:xfrm>
              <a:prstGeom prst="straightConnector1">
                <a:avLst/>
              </a:prstGeom>
              <a:noFill/>
              <a:ln w="12700" cap="rnd" cmpd="sng">
                <a:solidFill>
                  <a:srgbClr val="FFFFFF"/>
                </a:solidFill>
                <a:prstDash val="solid"/>
                <a:round/>
                <a:headEnd type="none" w="sm" len="sm"/>
                <a:tailEnd type="none" w="sm" len="sm"/>
              </a:ln>
            </p:spPr>
          </p:cxnSp>
          <p:cxnSp>
            <p:nvCxnSpPr>
              <p:cNvPr id="497" name="Google Shape;531;p16">
                <a:extLst>
                  <a:ext uri="{FF2B5EF4-FFF2-40B4-BE49-F238E27FC236}">
                    <a16:creationId xmlns:a16="http://schemas.microsoft.com/office/drawing/2014/main" id="{DAFA4DB0-3879-CEB9-A63F-94711DA6DBE7}"/>
                  </a:ext>
                </a:extLst>
              </p:cNvPr>
              <p:cNvCxnSpPr/>
              <p:nvPr/>
            </p:nvCxnSpPr>
            <p:spPr>
              <a:xfrm rot="10800000">
                <a:off x="3288" y="3774"/>
                <a:ext cx="0" cy="479"/>
              </a:xfrm>
              <a:prstGeom prst="straightConnector1">
                <a:avLst/>
              </a:prstGeom>
              <a:noFill/>
              <a:ln w="12700" cap="rnd" cmpd="sng">
                <a:solidFill>
                  <a:srgbClr val="FFFFFF"/>
                </a:solidFill>
                <a:prstDash val="solid"/>
                <a:round/>
                <a:headEnd type="none" w="sm" len="sm"/>
                <a:tailEnd type="none" w="sm" len="sm"/>
              </a:ln>
            </p:spPr>
          </p:cxnSp>
          <p:cxnSp>
            <p:nvCxnSpPr>
              <p:cNvPr id="498" name="Google Shape;532;p16">
                <a:extLst>
                  <a:ext uri="{FF2B5EF4-FFF2-40B4-BE49-F238E27FC236}">
                    <a16:creationId xmlns:a16="http://schemas.microsoft.com/office/drawing/2014/main" id="{9E87D0B8-9349-5F82-726D-D7F74F0794E9}"/>
                  </a:ext>
                </a:extLst>
              </p:cNvPr>
              <p:cNvCxnSpPr/>
              <p:nvPr/>
            </p:nvCxnSpPr>
            <p:spPr>
              <a:xfrm>
                <a:off x="3216" y="3774"/>
                <a:ext cx="0" cy="479"/>
              </a:xfrm>
              <a:prstGeom prst="straightConnector1">
                <a:avLst/>
              </a:prstGeom>
              <a:noFill/>
              <a:ln w="12700" cap="rnd" cmpd="sng">
                <a:solidFill>
                  <a:srgbClr val="FFFFFF"/>
                </a:solidFill>
                <a:prstDash val="solid"/>
                <a:round/>
                <a:headEnd type="none" w="sm" len="sm"/>
                <a:tailEnd type="none" w="sm" len="sm"/>
              </a:ln>
            </p:spPr>
          </p:cxnSp>
          <p:sp>
            <p:nvSpPr>
              <p:cNvPr id="499" name="Google Shape;533;p16">
                <a:extLst>
                  <a:ext uri="{FF2B5EF4-FFF2-40B4-BE49-F238E27FC236}">
                    <a16:creationId xmlns:a16="http://schemas.microsoft.com/office/drawing/2014/main" id="{189A93AD-9C5B-274D-959A-FE9EE6C36010}"/>
                  </a:ext>
                </a:extLst>
              </p:cNvPr>
              <p:cNvSpPr/>
              <p:nvPr/>
            </p:nvSpPr>
            <p:spPr>
              <a:xfrm>
                <a:off x="3189" y="3723"/>
                <a:ext cx="127" cy="51"/>
              </a:xfrm>
              <a:custGeom>
                <a:avLst/>
                <a:gdLst/>
                <a:ahLst/>
                <a:cxnLst/>
                <a:rect l="l" t="t" r="r" b="b"/>
                <a:pathLst>
                  <a:path w="127" h="51" extrusionOk="0">
                    <a:moveTo>
                      <a:pt x="0" y="0"/>
                    </a:moveTo>
                    <a:lnTo>
                      <a:pt x="0" y="51"/>
                    </a:lnTo>
                    <a:lnTo>
                      <a:pt x="127" y="51"/>
                    </a:lnTo>
                    <a:lnTo>
                      <a:pt x="127"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0" name="Google Shape;534;p16">
                <a:extLst>
                  <a:ext uri="{FF2B5EF4-FFF2-40B4-BE49-F238E27FC236}">
                    <a16:creationId xmlns:a16="http://schemas.microsoft.com/office/drawing/2014/main" id="{4D805AE7-FF2A-9DBA-F78C-DF835F601FC3}"/>
                  </a:ext>
                </a:extLst>
              </p:cNvPr>
              <p:cNvSpPr/>
              <p:nvPr/>
            </p:nvSpPr>
            <p:spPr>
              <a:xfrm>
                <a:off x="3189" y="4253"/>
                <a:ext cx="127" cy="45"/>
              </a:xfrm>
              <a:custGeom>
                <a:avLst/>
                <a:gdLst/>
                <a:ahLst/>
                <a:cxnLst/>
                <a:rect l="l" t="t" r="r" b="b"/>
                <a:pathLst>
                  <a:path w="127" h="45" extrusionOk="0">
                    <a:moveTo>
                      <a:pt x="127" y="45"/>
                    </a:moveTo>
                    <a:lnTo>
                      <a:pt x="127" y="0"/>
                    </a:lnTo>
                    <a:lnTo>
                      <a:pt x="0" y="0"/>
                    </a:lnTo>
                    <a:lnTo>
                      <a:pt x="0" y="4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01" name="Google Shape;535;p16">
                <a:extLst>
                  <a:ext uri="{FF2B5EF4-FFF2-40B4-BE49-F238E27FC236}">
                    <a16:creationId xmlns:a16="http://schemas.microsoft.com/office/drawing/2014/main" id="{14FFF5D2-572A-FF2E-72DA-E739AA3A352E}"/>
                  </a:ext>
                </a:extLst>
              </p:cNvPr>
              <p:cNvCxnSpPr/>
              <p:nvPr/>
            </p:nvCxnSpPr>
            <p:spPr>
              <a:xfrm rot="10800000">
                <a:off x="3499" y="3774"/>
                <a:ext cx="0" cy="479"/>
              </a:xfrm>
              <a:prstGeom prst="straightConnector1">
                <a:avLst/>
              </a:prstGeom>
              <a:noFill/>
              <a:ln w="12700" cap="rnd" cmpd="sng">
                <a:solidFill>
                  <a:srgbClr val="FFFFFF"/>
                </a:solidFill>
                <a:prstDash val="solid"/>
                <a:round/>
                <a:headEnd type="none" w="sm" len="sm"/>
                <a:tailEnd type="none" w="sm" len="sm"/>
              </a:ln>
            </p:spPr>
          </p:cxnSp>
          <p:cxnSp>
            <p:nvCxnSpPr>
              <p:cNvPr id="502" name="Google Shape;536;p16">
                <a:extLst>
                  <a:ext uri="{FF2B5EF4-FFF2-40B4-BE49-F238E27FC236}">
                    <a16:creationId xmlns:a16="http://schemas.microsoft.com/office/drawing/2014/main" id="{48C6E633-6895-D503-91D4-1DB703FF424A}"/>
                  </a:ext>
                </a:extLst>
              </p:cNvPr>
              <p:cNvCxnSpPr/>
              <p:nvPr/>
            </p:nvCxnSpPr>
            <p:spPr>
              <a:xfrm>
                <a:off x="3426" y="3774"/>
                <a:ext cx="0" cy="479"/>
              </a:xfrm>
              <a:prstGeom prst="straightConnector1">
                <a:avLst/>
              </a:prstGeom>
              <a:noFill/>
              <a:ln w="12700" cap="rnd" cmpd="sng">
                <a:solidFill>
                  <a:srgbClr val="FFFFFF"/>
                </a:solidFill>
                <a:prstDash val="solid"/>
                <a:round/>
                <a:headEnd type="none" w="sm" len="sm"/>
                <a:tailEnd type="none" w="sm" len="sm"/>
              </a:ln>
            </p:spPr>
          </p:cxnSp>
          <p:sp>
            <p:nvSpPr>
              <p:cNvPr id="503" name="Google Shape;537;p16">
                <a:extLst>
                  <a:ext uri="{FF2B5EF4-FFF2-40B4-BE49-F238E27FC236}">
                    <a16:creationId xmlns:a16="http://schemas.microsoft.com/office/drawing/2014/main" id="{E09EF852-6FC2-5946-1913-389AC5A95BDC}"/>
                  </a:ext>
                </a:extLst>
              </p:cNvPr>
              <p:cNvSpPr/>
              <p:nvPr/>
            </p:nvSpPr>
            <p:spPr>
              <a:xfrm>
                <a:off x="3400" y="3723"/>
                <a:ext cx="126" cy="51"/>
              </a:xfrm>
              <a:custGeom>
                <a:avLst/>
                <a:gdLst/>
                <a:ahLst/>
                <a:cxnLst/>
                <a:rect l="l" t="t" r="r" b="b"/>
                <a:pathLst>
                  <a:path w="126" h="51" extrusionOk="0">
                    <a:moveTo>
                      <a:pt x="0" y="0"/>
                    </a:moveTo>
                    <a:lnTo>
                      <a:pt x="0" y="51"/>
                    </a:lnTo>
                    <a:lnTo>
                      <a:pt x="126" y="51"/>
                    </a:lnTo>
                    <a:lnTo>
                      <a:pt x="126"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4" name="Google Shape;538;p16">
                <a:extLst>
                  <a:ext uri="{FF2B5EF4-FFF2-40B4-BE49-F238E27FC236}">
                    <a16:creationId xmlns:a16="http://schemas.microsoft.com/office/drawing/2014/main" id="{8A09DB03-3410-44F2-E90E-50AD9740745A}"/>
                  </a:ext>
                </a:extLst>
              </p:cNvPr>
              <p:cNvSpPr/>
              <p:nvPr/>
            </p:nvSpPr>
            <p:spPr>
              <a:xfrm>
                <a:off x="3400" y="4253"/>
                <a:ext cx="126" cy="45"/>
              </a:xfrm>
              <a:custGeom>
                <a:avLst/>
                <a:gdLst/>
                <a:ahLst/>
                <a:cxnLst/>
                <a:rect l="l" t="t" r="r" b="b"/>
                <a:pathLst>
                  <a:path w="126" h="45" extrusionOk="0">
                    <a:moveTo>
                      <a:pt x="126" y="45"/>
                    </a:moveTo>
                    <a:lnTo>
                      <a:pt x="126" y="0"/>
                    </a:lnTo>
                    <a:lnTo>
                      <a:pt x="0" y="0"/>
                    </a:lnTo>
                    <a:lnTo>
                      <a:pt x="0" y="4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05" name="Google Shape;539;p16">
                <a:extLst>
                  <a:ext uri="{FF2B5EF4-FFF2-40B4-BE49-F238E27FC236}">
                    <a16:creationId xmlns:a16="http://schemas.microsoft.com/office/drawing/2014/main" id="{64C45CAA-FF2D-3522-4738-AC16C15DEBF6}"/>
                  </a:ext>
                </a:extLst>
              </p:cNvPr>
              <p:cNvCxnSpPr/>
              <p:nvPr/>
            </p:nvCxnSpPr>
            <p:spPr>
              <a:xfrm>
                <a:off x="2982" y="2454"/>
                <a:ext cx="0" cy="1862"/>
              </a:xfrm>
              <a:prstGeom prst="straightConnector1">
                <a:avLst/>
              </a:prstGeom>
              <a:noFill/>
              <a:ln w="12700" cap="rnd" cmpd="sng">
                <a:solidFill>
                  <a:srgbClr val="FFFFFF"/>
                </a:solidFill>
                <a:prstDash val="solid"/>
                <a:round/>
                <a:headEnd type="none" w="sm" len="sm"/>
                <a:tailEnd type="none" w="sm" len="sm"/>
              </a:ln>
            </p:spPr>
          </p:cxnSp>
          <p:cxnSp>
            <p:nvCxnSpPr>
              <p:cNvPr id="506" name="Google Shape;540;p16">
                <a:extLst>
                  <a:ext uri="{FF2B5EF4-FFF2-40B4-BE49-F238E27FC236}">
                    <a16:creationId xmlns:a16="http://schemas.microsoft.com/office/drawing/2014/main" id="{843EB4FC-AFA0-15D5-CDCE-7E65E072FA50}"/>
                  </a:ext>
                </a:extLst>
              </p:cNvPr>
              <p:cNvCxnSpPr/>
              <p:nvPr/>
            </p:nvCxnSpPr>
            <p:spPr>
              <a:xfrm rot="10800000">
                <a:off x="3995" y="3774"/>
                <a:ext cx="0" cy="464"/>
              </a:xfrm>
              <a:prstGeom prst="straightConnector1">
                <a:avLst/>
              </a:prstGeom>
              <a:noFill/>
              <a:ln w="12700" cap="rnd" cmpd="sng">
                <a:solidFill>
                  <a:srgbClr val="FFFFFF"/>
                </a:solidFill>
                <a:prstDash val="solid"/>
                <a:round/>
                <a:headEnd type="none" w="sm" len="sm"/>
                <a:tailEnd type="none" w="sm" len="sm"/>
              </a:ln>
            </p:spPr>
          </p:cxnSp>
          <p:cxnSp>
            <p:nvCxnSpPr>
              <p:cNvPr id="507" name="Google Shape;541;p16">
                <a:extLst>
                  <a:ext uri="{FF2B5EF4-FFF2-40B4-BE49-F238E27FC236}">
                    <a16:creationId xmlns:a16="http://schemas.microsoft.com/office/drawing/2014/main" id="{FA41C9C9-04B9-4A52-21A7-FFD3BF053FE7}"/>
                  </a:ext>
                </a:extLst>
              </p:cNvPr>
              <p:cNvCxnSpPr/>
              <p:nvPr/>
            </p:nvCxnSpPr>
            <p:spPr>
              <a:xfrm>
                <a:off x="3616" y="3774"/>
                <a:ext cx="0" cy="464"/>
              </a:xfrm>
              <a:prstGeom prst="straightConnector1">
                <a:avLst/>
              </a:prstGeom>
              <a:noFill/>
              <a:ln w="12700" cap="rnd" cmpd="sng">
                <a:solidFill>
                  <a:srgbClr val="FFFFFF"/>
                </a:solidFill>
                <a:prstDash val="solid"/>
                <a:round/>
                <a:headEnd type="none" w="sm" len="sm"/>
                <a:tailEnd type="none" w="sm" len="sm"/>
              </a:ln>
            </p:spPr>
          </p:cxnSp>
          <p:cxnSp>
            <p:nvCxnSpPr>
              <p:cNvPr id="508" name="Google Shape;542;p16">
                <a:extLst>
                  <a:ext uri="{FF2B5EF4-FFF2-40B4-BE49-F238E27FC236}">
                    <a16:creationId xmlns:a16="http://schemas.microsoft.com/office/drawing/2014/main" id="{78B2B535-3728-EE04-8D81-5BF6DE0142BA}"/>
                  </a:ext>
                </a:extLst>
              </p:cNvPr>
              <p:cNvCxnSpPr/>
              <p:nvPr/>
            </p:nvCxnSpPr>
            <p:spPr>
              <a:xfrm rot="10800000">
                <a:off x="4308" y="3774"/>
                <a:ext cx="0" cy="479"/>
              </a:xfrm>
              <a:prstGeom prst="straightConnector1">
                <a:avLst/>
              </a:prstGeom>
              <a:noFill/>
              <a:ln w="12700" cap="rnd" cmpd="sng">
                <a:solidFill>
                  <a:srgbClr val="FFFFFF"/>
                </a:solidFill>
                <a:prstDash val="solid"/>
                <a:round/>
                <a:headEnd type="none" w="sm" len="sm"/>
                <a:tailEnd type="none" w="sm" len="sm"/>
              </a:ln>
            </p:spPr>
          </p:cxnSp>
          <p:cxnSp>
            <p:nvCxnSpPr>
              <p:cNvPr id="509" name="Google Shape;543;p16">
                <a:extLst>
                  <a:ext uri="{FF2B5EF4-FFF2-40B4-BE49-F238E27FC236}">
                    <a16:creationId xmlns:a16="http://schemas.microsoft.com/office/drawing/2014/main" id="{881538EA-9B17-1722-E3ED-8AB14B896B6E}"/>
                  </a:ext>
                </a:extLst>
              </p:cNvPr>
              <p:cNvCxnSpPr/>
              <p:nvPr/>
            </p:nvCxnSpPr>
            <p:spPr>
              <a:xfrm>
                <a:off x="4381" y="3774"/>
                <a:ext cx="0" cy="479"/>
              </a:xfrm>
              <a:prstGeom prst="straightConnector1">
                <a:avLst/>
              </a:prstGeom>
              <a:noFill/>
              <a:ln w="12700" cap="rnd" cmpd="sng">
                <a:solidFill>
                  <a:srgbClr val="FFFFFF"/>
                </a:solidFill>
                <a:prstDash val="solid"/>
                <a:round/>
                <a:headEnd type="none" w="sm" len="sm"/>
                <a:tailEnd type="none" w="sm" len="sm"/>
              </a:ln>
            </p:spPr>
          </p:cxnSp>
          <p:sp>
            <p:nvSpPr>
              <p:cNvPr id="510" name="Google Shape;544;p16">
                <a:extLst>
                  <a:ext uri="{FF2B5EF4-FFF2-40B4-BE49-F238E27FC236}">
                    <a16:creationId xmlns:a16="http://schemas.microsoft.com/office/drawing/2014/main" id="{C9831B6B-8CF7-2B57-C013-D6CFF6ECEAE9}"/>
                  </a:ext>
                </a:extLst>
              </p:cNvPr>
              <p:cNvSpPr/>
              <p:nvPr/>
            </p:nvSpPr>
            <p:spPr>
              <a:xfrm>
                <a:off x="4281" y="3723"/>
                <a:ext cx="126" cy="51"/>
              </a:xfrm>
              <a:custGeom>
                <a:avLst/>
                <a:gdLst/>
                <a:ahLst/>
                <a:cxnLst/>
                <a:rect l="l" t="t" r="r" b="b"/>
                <a:pathLst>
                  <a:path w="126" h="51" extrusionOk="0">
                    <a:moveTo>
                      <a:pt x="126" y="0"/>
                    </a:moveTo>
                    <a:lnTo>
                      <a:pt x="126" y="51"/>
                    </a:lnTo>
                    <a:lnTo>
                      <a:pt x="0" y="51"/>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1" name="Google Shape;545;p16">
                <a:extLst>
                  <a:ext uri="{FF2B5EF4-FFF2-40B4-BE49-F238E27FC236}">
                    <a16:creationId xmlns:a16="http://schemas.microsoft.com/office/drawing/2014/main" id="{AB4F145C-27AA-E389-5692-07FEEA8D5CBA}"/>
                  </a:ext>
                </a:extLst>
              </p:cNvPr>
              <p:cNvSpPr/>
              <p:nvPr/>
            </p:nvSpPr>
            <p:spPr>
              <a:xfrm>
                <a:off x="4281" y="4253"/>
                <a:ext cx="126" cy="45"/>
              </a:xfrm>
              <a:custGeom>
                <a:avLst/>
                <a:gdLst/>
                <a:ahLst/>
                <a:cxnLst/>
                <a:rect l="l" t="t" r="r" b="b"/>
                <a:pathLst>
                  <a:path w="126" h="45" extrusionOk="0">
                    <a:moveTo>
                      <a:pt x="0" y="45"/>
                    </a:moveTo>
                    <a:lnTo>
                      <a:pt x="0" y="0"/>
                    </a:lnTo>
                    <a:lnTo>
                      <a:pt x="126" y="0"/>
                    </a:lnTo>
                    <a:lnTo>
                      <a:pt x="126" y="4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12" name="Google Shape;546;p16">
                <a:extLst>
                  <a:ext uri="{FF2B5EF4-FFF2-40B4-BE49-F238E27FC236}">
                    <a16:creationId xmlns:a16="http://schemas.microsoft.com/office/drawing/2014/main" id="{F61C8624-0E4B-C3CC-CB7A-C3F03E29A22E}"/>
                  </a:ext>
                </a:extLst>
              </p:cNvPr>
              <p:cNvCxnSpPr/>
              <p:nvPr/>
            </p:nvCxnSpPr>
            <p:spPr>
              <a:xfrm rot="10800000">
                <a:off x="4098" y="3774"/>
                <a:ext cx="0" cy="479"/>
              </a:xfrm>
              <a:prstGeom prst="straightConnector1">
                <a:avLst/>
              </a:prstGeom>
              <a:noFill/>
              <a:ln w="12700" cap="rnd" cmpd="sng">
                <a:solidFill>
                  <a:srgbClr val="FFFFFF"/>
                </a:solidFill>
                <a:prstDash val="solid"/>
                <a:round/>
                <a:headEnd type="none" w="sm" len="sm"/>
                <a:tailEnd type="none" w="sm" len="sm"/>
              </a:ln>
            </p:spPr>
          </p:cxnSp>
          <p:cxnSp>
            <p:nvCxnSpPr>
              <p:cNvPr id="513" name="Google Shape;547;p16">
                <a:extLst>
                  <a:ext uri="{FF2B5EF4-FFF2-40B4-BE49-F238E27FC236}">
                    <a16:creationId xmlns:a16="http://schemas.microsoft.com/office/drawing/2014/main" id="{6BB427B8-306F-D51C-FBC0-A757AE84EB21}"/>
                  </a:ext>
                </a:extLst>
              </p:cNvPr>
              <p:cNvCxnSpPr/>
              <p:nvPr/>
            </p:nvCxnSpPr>
            <p:spPr>
              <a:xfrm>
                <a:off x="4171" y="3774"/>
                <a:ext cx="0" cy="479"/>
              </a:xfrm>
              <a:prstGeom prst="straightConnector1">
                <a:avLst/>
              </a:prstGeom>
              <a:noFill/>
              <a:ln w="12700" cap="rnd" cmpd="sng">
                <a:solidFill>
                  <a:srgbClr val="FFFFFF"/>
                </a:solidFill>
                <a:prstDash val="solid"/>
                <a:round/>
                <a:headEnd type="none" w="sm" len="sm"/>
                <a:tailEnd type="none" w="sm" len="sm"/>
              </a:ln>
            </p:spPr>
          </p:cxnSp>
          <p:sp>
            <p:nvSpPr>
              <p:cNvPr id="514" name="Google Shape;548;p16">
                <a:extLst>
                  <a:ext uri="{FF2B5EF4-FFF2-40B4-BE49-F238E27FC236}">
                    <a16:creationId xmlns:a16="http://schemas.microsoft.com/office/drawing/2014/main" id="{02F3EDC6-87B2-21CE-69C9-35B216684ADE}"/>
                  </a:ext>
                </a:extLst>
              </p:cNvPr>
              <p:cNvSpPr/>
              <p:nvPr/>
            </p:nvSpPr>
            <p:spPr>
              <a:xfrm>
                <a:off x="4071" y="3723"/>
                <a:ext cx="126" cy="51"/>
              </a:xfrm>
              <a:custGeom>
                <a:avLst/>
                <a:gdLst/>
                <a:ahLst/>
                <a:cxnLst/>
                <a:rect l="l" t="t" r="r" b="b"/>
                <a:pathLst>
                  <a:path w="126" h="51" extrusionOk="0">
                    <a:moveTo>
                      <a:pt x="126" y="0"/>
                    </a:moveTo>
                    <a:lnTo>
                      <a:pt x="126" y="51"/>
                    </a:lnTo>
                    <a:lnTo>
                      <a:pt x="0" y="51"/>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5" name="Google Shape;549;p16">
                <a:extLst>
                  <a:ext uri="{FF2B5EF4-FFF2-40B4-BE49-F238E27FC236}">
                    <a16:creationId xmlns:a16="http://schemas.microsoft.com/office/drawing/2014/main" id="{991EA700-BC22-CD5B-DD88-34E5BFA4B511}"/>
                  </a:ext>
                </a:extLst>
              </p:cNvPr>
              <p:cNvSpPr/>
              <p:nvPr/>
            </p:nvSpPr>
            <p:spPr>
              <a:xfrm>
                <a:off x="4071" y="4253"/>
                <a:ext cx="126" cy="45"/>
              </a:xfrm>
              <a:custGeom>
                <a:avLst/>
                <a:gdLst/>
                <a:ahLst/>
                <a:cxnLst/>
                <a:rect l="l" t="t" r="r" b="b"/>
                <a:pathLst>
                  <a:path w="126" h="45" extrusionOk="0">
                    <a:moveTo>
                      <a:pt x="0" y="45"/>
                    </a:moveTo>
                    <a:lnTo>
                      <a:pt x="0" y="0"/>
                    </a:lnTo>
                    <a:lnTo>
                      <a:pt x="126" y="0"/>
                    </a:lnTo>
                    <a:lnTo>
                      <a:pt x="126" y="4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16" name="Google Shape;550;p16">
                <a:extLst>
                  <a:ext uri="{FF2B5EF4-FFF2-40B4-BE49-F238E27FC236}">
                    <a16:creationId xmlns:a16="http://schemas.microsoft.com/office/drawing/2014/main" id="{4F6659C9-234C-6EFC-1FA0-F8ACAF26BBCB}"/>
                  </a:ext>
                </a:extLst>
              </p:cNvPr>
              <p:cNvCxnSpPr/>
              <p:nvPr/>
            </p:nvCxnSpPr>
            <p:spPr>
              <a:xfrm rot="10800000" flipH="1">
                <a:off x="3634" y="3835"/>
                <a:ext cx="119" cy="118"/>
              </a:xfrm>
              <a:prstGeom prst="straightConnector1">
                <a:avLst/>
              </a:prstGeom>
              <a:noFill/>
              <a:ln w="12700" cap="rnd" cmpd="sng">
                <a:solidFill>
                  <a:srgbClr val="FFFFFF"/>
                </a:solidFill>
                <a:prstDash val="solid"/>
                <a:round/>
                <a:headEnd type="none" w="sm" len="sm"/>
                <a:tailEnd type="none" w="sm" len="sm"/>
              </a:ln>
            </p:spPr>
          </p:cxnSp>
          <p:cxnSp>
            <p:nvCxnSpPr>
              <p:cNvPr id="517" name="Google Shape;551;p16">
                <a:extLst>
                  <a:ext uri="{FF2B5EF4-FFF2-40B4-BE49-F238E27FC236}">
                    <a16:creationId xmlns:a16="http://schemas.microsoft.com/office/drawing/2014/main" id="{780A1339-AC80-B8C2-776A-5FEE2D2720D9}"/>
                  </a:ext>
                </a:extLst>
              </p:cNvPr>
              <p:cNvCxnSpPr/>
              <p:nvPr/>
            </p:nvCxnSpPr>
            <p:spPr>
              <a:xfrm flipH="1">
                <a:off x="3725" y="3965"/>
                <a:ext cx="60" cy="60"/>
              </a:xfrm>
              <a:prstGeom prst="straightConnector1">
                <a:avLst/>
              </a:prstGeom>
              <a:noFill/>
              <a:ln w="12700" cap="rnd" cmpd="sng">
                <a:solidFill>
                  <a:srgbClr val="FFFFFF"/>
                </a:solidFill>
                <a:prstDash val="solid"/>
                <a:round/>
                <a:headEnd type="none" w="sm" len="sm"/>
                <a:tailEnd type="none" w="sm" len="sm"/>
              </a:ln>
            </p:spPr>
          </p:cxnSp>
          <p:cxnSp>
            <p:nvCxnSpPr>
              <p:cNvPr id="518" name="Google Shape;552;p16">
                <a:extLst>
                  <a:ext uri="{FF2B5EF4-FFF2-40B4-BE49-F238E27FC236}">
                    <a16:creationId xmlns:a16="http://schemas.microsoft.com/office/drawing/2014/main" id="{BB89F597-AFB4-F09B-EBAA-DBA210F7A80D}"/>
                  </a:ext>
                </a:extLst>
              </p:cNvPr>
              <p:cNvCxnSpPr/>
              <p:nvPr/>
            </p:nvCxnSpPr>
            <p:spPr>
              <a:xfrm flipH="1">
                <a:off x="3842" y="3795"/>
                <a:ext cx="153" cy="152"/>
              </a:xfrm>
              <a:prstGeom prst="straightConnector1">
                <a:avLst/>
              </a:prstGeom>
              <a:noFill/>
              <a:ln w="12700" cap="rnd" cmpd="sng">
                <a:solidFill>
                  <a:srgbClr val="FFFFFF"/>
                </a:solidFill>
                <a:prstDash val="solid"/>
                <a:round/>
                <a:headEnd type="none" w="sm" len="sm"/>
                <a:tailEnd type="none" w="sm" len="sm"/>
              </a:ln>
            </p:spPr>
          </p:cxnSp>
          <p:cxnSp>
            <p:nvCxnSpPr>
              <p:cNvPr id="519" name="Google Shape;553;p16">
                <a:extLst>
                  <a:ext uri="{FF2B5EF4-FFF2-40B4-BE49-F238E27FC236}">
                    <a16:creationId xmlns:a16="http://schemas.microsoft.com/office/drawing/2014/main" id="{8E323F42-79E0-39BB-658F-EC7B53523059}"/>
                  </a:ext>
                </a:extLst>
              </p:cNvPr>
              <p:cNvCxnSpPr/>
              <p:nvPr/>
            </p:nvCxnSpPr>
            <p:spPr>
              <a:xfrm flipH="1">
                <a:off x="3661" y="4114"/>
                <a:ext cx="125" cy="124"/>
              </a:xfrm>
              <a:prstGeom prst="straightConnector1">
                <a:avLst/>
              </a:prstGeom>
              <a:noFill/>
              <a:ln w="12700" cap="rnd" cmpd="sng">
                <a:solidFill>
                  <a:srgbClr val="FFFFFF"/>
                </a:solidFill>
                <a:prstDash val="solid"/>
                <a:round/>
                <a:headEnd type="none" w="sm" len="sm"/>
                <a:tailEnd type="none" w="sm" len="sm"/>
              </a:ln>
            </p:spPr>
          </p:cxnSp>
          <p:cxnSp>
            <p:nvCxnSpPr>
              <p:cNvPr id="520" name="Google Shape;554;p16">
                <a:extLst>
                  <a:ext uri="{FF2B5EF4-FFF2-40B4-BE49-F238E27FC236}">
                    <a16:creationId xmlns:a16="http://schemas.microsoft.com/office/drawing/2014/main" id="{6CBCDB56-A571-4C84-4191-13719E191F78}"/>
                  </a:ext>
                </a:extLst>
              </p:cNvPr>
              <p:cNvCxnSpPr/>
              <p:nvPr/>
            </p:nvCxnSpPr>
            <p:spPr>
              <a:xfrm flipH="1">
                <a:off x="3827" y="3994"/>
                <a:ext cx="140" cy="139"/>
              </a:xfrm>
              <a:prstGeom prst="straightConnector1">
                <a:avLst/>
              </a:prstGeom>
              <a:noFill/>
              <a:ln w="12700" cap="rnd" cmpd="sng">
                <a:solidFill>
                  <a:srgbClr val="FFFFFF"/>
                </a:solidFill>
                <a:prstDash val="solid"/>
                <a:round/>
                <a:headEnd type="none" w="sm" len="sm"/>
                <a:tailEnd type="none" w="sm" len="sm"/>
              </a:ln>
            </p:spPr>
          </p:cxnSp>
          <p:cxnSp>
            <p:nvCxnSpPr>
              <p:cNvPr id="521" name="Google Shape;555;p16">
                <a:extLst>
                  <a:ext uri="{FF2B5EF4-FFF2-40B4-BE49-F238E27FC236}">
                    <a16:creationId xmlns:a16="http://schemas.microsoft.com/office/drawing/2014/main" id="{96F83C3E-DE0D-5671-FD30-2D4EC081B741}"/>
                  </a:ext>
                </a:extLst>
              </p:cNvPr>
              <p:cNvCxnSpPr/>
              <p:nvPr/>
            </p:nvCxnSpPr>
            <p:spPr>
              <a:xfrm flipH="1">
                <a:off x="3895" y="3774"/>
                <a:ext cx="46" cy="46"/>
              </a:xfrm>
              <a:prstGeom prst="straightConnector1">
                <a:avLst/>
              </a:prstGeom>
              <a:noFill/>
              <a:ln w="12700" cap="rnd" cmpd="sng">
                <a:solidFill>
                  <a:srgbClr val="FFFFFF"/>
                </a:solidFill>
                <a:prstDash val="solid"/>
                <a:round/>
                <a:headEnd type="none" w="sm" len="sm"/>
                <a:tailEnd type="none" w="sm" len="sm"/>
              </a:ln>
            </p:spPr>
          </p:cxnSp>
          <p:cxnSp>
            <p:nvCxnSpPr>
              <p:cNvPr id="522" name="Google Shape;556;p16">
                <a:extLst>
                  <a:ext uri="{FF2B5EF4-FFF2-40B4-BE49-F238E27FC236}">
                    <a16:creationId xmlns:a16="http://schemas.microsoft.com/office/drawing/2014/main" id="{93A3704A-7D53-DA6F-3245-DDC84C503ED2}"/>
                  </a:ext>
                </a:extLst>
              </p:cNvPr>
              <p:cNvCxnSpPr/>
              <p:nvPr/>
            </p:nvCxnSpPr>
            <p:spPr>
              <a:xfrm flipH="1">
                <a:off x="3910" y="4205"/>
                <a:ext cx="46" cy="47"/>
              </a:xfrm>
              <a:prstGeom prst="straightConnector1">
                <a:avLst/>
              </a:prstGeom>
              <a:noFill/>
              <a:ln w="12700" cap="rnd" cmpd="sng">
                <a:solidFill>
                  <a:srgbClr val="FFFFFF"/>
                </a:solidFill>
                <a:prstDash val="solid"/>
                <a:round/>
                <a:headEnd type="none" w="sm" len="sm"/>
                <a:tailEnd type="none" w="sm" len="sm"/>
              </a:ln>
            </p:spPr>
          </p:cxnSp>
          <p:cxnSp>
            <p:nvCxnSpPr>
              <p:cNvPr id="523" name="Google Shape;557;p16">
                <a:extLst>
                  <a:ext uri="{FF2B5EF4-FFF2-40B4-BE49-F238E27FC236}">
                    <a16:creationId xmlns:a16="http://schemas.microsoft.com/office/drawing/2014/main" id="{218465CC-9E9E-AC84-A820-1348E29C1BC1}"/>
                  </a:ext>
                </a:extLst>
              </p:cNvPr>
              <p:cNvCxnSpPr/>
              <p:nvPr/>
            </p:nvCxnSpPr>
            <p:spPr>
              <a:xfrm>
                <a:off x="3806" y="3774"/>
                <a:ext cx="0" cy="455"/>
              </a:xfrm>
              <a:prstGeom prst="straightConnector1">
                <a:avLst/>
              </a:prstGeom>
              <a:noFill/>
              <a:ln w="12700" cap="rnd" cmpd="sng">
                <a:solidFill>
                  <a:srgbClr val="FFFFFF"/>
                </a:solidFill>
                <a:prstDash val="solid"/>
                <a:round/>
                <a:headEnd type="none" w="sm" len="sm"/>
                <a:tailEnd type="none" w="sm" len="sm"/>
              </a:ln>
            </p:spPr>
          </p:cxnSp>
          <p:cxnSp>
            <p:nvCxnSpPr>
              <p:cNvPr id="524" name="Google Shape;558;p16">
                <a:extLst>
                  <a:ext uri="{FF2B5EF4-FFF2-40B4-BE49-F238E27FC236}">
                    <a16:creationId xmlns:a16="http://schemas.microsoft.com/office/drawing/2014/main" id="{A2E979DC-0BB5-7429-DDFA-61713BF0985C}"/>
                  </a:ext>
                </a:extLst>
              </p:cNvPr>
              <p:cNvCxnSpPr/>
              <p:nvPr/>
            </p:nvCxnSpPr>
            <p:spPr>
              <a:xfrm>
                <a:off x="3559" y="4253"/>
                <a:ext cx="487" cy="0"/>
              </a:xfrm>
              <a:prstGeom prst="straightConnector1">
                <a:avLst/>
              </a:prstGeom>
              <a:noFill/>
              <a:ln w="12700" cap="rnd" cmpd="sng">
                <a:solidFill>
                  <a:srgbClr val="FFFFFF"/>
                </a:solidFill>
                <a:prstDash val="solid"/>
                <a:round/>
                <a:headEnd type="none" w="sm" len="sm"/>
                <a:tailEnd type="none" w="sm" len="sm"/>
              </a:ln>
            </p:spPr>
          </p:cxnSp>
          <p:cxnSp>
            <p:nvCxnSpPr>
              <p:cNvPr id="525" name="Google Shape;559;p16">
                <a:extLst>
                  <a:ext uri="{FF2B5EF4-FFF2-40B4-BE49-F238E27FC236}">
                    <a16:creationId xmlns:a16="http://schemas.microsoft.com/office/drawing/2014/main" id="{5ED0E2A8-9307-D179-9933-B60A4AB02A2F}"/>
                  </a:ext>
                </a:extLst>
              </p:cNvPr>
              <p:cNvCxnSpPr/>
              <p:nvPr/>
            </p:nvCxnSpPr>
            <p:spPr>
              <a:xfrm>
                <a:off x="3583" y="3738"/>
                <a:ext cx="0" cy="500"/>
              </a:xfrm>
              <a:prstGeom prst="straightConnector1">
                <a:avLst/>
              </a:prstGeom>
              <a:noFill/>
              <a:ln w="12700" cap="rnd" cmpd="sng">
                <a:solidFill>
                  <a:srgbClr val="FFFFFF"/>
                </a:solidFill>
                <a:prstDash val="solid"/>
                <a:round/>
                <a:headEnd type="none" w="sm" len="sm"/>
                <a:tailEnd type="none" w="sm" len="sm"/>
              </a:ln>
            </p:spPr>
          </p:cxnSp>
          <p:cxnSp>
            <p:nvCxnSpPr>
              <p:cNvPr id="526" name="Google Shape;560;p16">
                <a:extLst>
                  <a:ext uri="{FF2B5EF4-FFF2-40B4-BE49-F238E27FC236}">
                    <a16:creationId xmlns:a16="http://schemas.microsoft.com/office/drawing/2014/main" id="{6519C955-04B5-FBFB-9970-D003FC71FA93}"/>
                  </a:ext>
                </a:extLst>
              </p:cNvPr>
              <p:cNvCxnSpPr/>
              <p:nvPr/>
            </p:nvCxnSpPr>
            <p:spPr>
              <a:xfrm>
                <a:off x="4025" y="3738"/>
                <a:ext cx="0" cy="500"/>
              </a:xfrm>
              <a:prstGeom prst="straightConnector1">
                <a:avLst/>
              </a:prstGeom>
              <a:noFill/>
              <a:ln w="12700" cap="rnd" cmpd="sng">
                <a:solidFill>
                  <a:srgbClr val="FFFFFF"/>
                </a:solidFill>
                <a:prstDash val="solid"/>
                <a:round/>
                <a:headEnd type="none" w="sm" len="sm"/>
                <a:tailEnd type="none" w="sm" len="sm"/>
              </a:ln>
            </p:spPr>
          </p:cxnSp>
          <p:sp>
            <p:nvSpPr>
              <p:cNvPr id="527" name="Google Shape;561;p16">
                <a:extLst>
                  <a:ext uri="{FF2B5EF4-FFF2-40B4-BE49-F238E27FC236}">
                    <a16:creationId xmlns:a16="http://schemas.microsoft.com/office/drawing/2014/main" id="{2659AFE3-928A-839E-DE6A-103B5A695A0C}"/>
                  </a:ext>
                </a:extLst>
              </p:cNvPr>
              <p:cNvSpPr/>
              <p:nvPr/>
            </p:nvSpPr>
            <p:spPr>
              <a:xfrm>
                <a:off x="3184" y="2466"/>
                <a:ext cx="202" cy="375"/>
              </a:xfrm>
              <a:custGeom>
                <a:avLst/>
                <a:gdLst/>
                <a:ahLst/>
                <a:cxnLst/>
                <a:rect l="l" t="t" r="r" b="b"/>
                <a:pathLst>
                  <a:path w="202" h="375" extrusionOk="0">
                    <a:moveTo>
                      <a:pt x="202" y="375"/>
                    </a:moveTo>
                    <a:lnTo>
                      <a:pt x="0" y="37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8" name="Google Shape;562;p16">
                <a:extLst>
                  <a:ext uri="{FF2B5EF4-FFF2-40B4-BE49-F238E27FC236}">
                    <a16:creationId xmlns:a16="http://schemas.microsoft.com/office/drawing/2014/main" id="{0E14B3DE-3EEF-69A6-7AA8-47971585040B}"/>
                  </a:ext>
                </a:extLst>
              </p:cNvPr>
              <p:cNvSpPr/>
              <p:nvPr/>
            </p:nvSpPr>
            <p:spPr>
              <a:xfrm>
                <a:off x="3528" y="2466"/>
                <a:ext cx="203" cy="375"/>
              </a:xfrm>
              <a:custGeom>
                <a:avLst/>
                <a:gdLst/>
                <a:ahLst/>
                <a:cxnLst/>
                <a:rect l="l" t="t" r="r" b="b"/>
                <a:pathLst>
                  <a:path w="203" h="375" extrusionOk="0">
                    <a:moveTo>
                      <a:pt x="203" y="375"/>
                    </a:moveTo>
                    <a:lnTo>
                      <a:pt x="0" y="37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9" name="Google Shape;563;p16">
                <a:extLst>
                  <a:ext uri="{FF2B5EF4-FFF2-40B4-BE49-F238E27FC236}">
                    <a16:creationId xmlns:a16="http://schemas.microsoft.com/office/drawing/2014/main" id="{BA53759C-72BA-BDEA-C4B4-730914C76AC0}"/>
                  </a:ext>
                </a:extLst>
              </p:cNvPr>
              <p:cNvSpPr/>
              <p:nvPr/>
            </p:nvSpPr>
            <p:spPr>
              <a:xfrm>
                <a:off x="3873" y="2466"/>
                <a:ext cx="202" cy="375"/>
              </a:xfrm>
              <a:custGeom>
                <a:avLst/>
                <a:gdLst/>
                <a:ahLst/>
                <a:cxnLst/>
                <a:rect l="l" t="t" r="r" b="b"/>
                <a:pathLst>
                  <a:path w="202" h="375" extrusionOk="0">
                    <a:moveTo>
                      <a:pt x="202" y="375"/>
                    </a:moveTo>
                    <a:lnTo>
                      <a:pt x="0" y="37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0" name="Google Shape;564;p16">
                <a:extLst>
                  <a:ext uri="{FF2B5EF4-FFF2-40B4-BE49-F238E27FC236}">
                    <a16:creationId xmlns:a16="http://schemas.microsoft.com/office/drawing/2014/main" id="{3B9669FE-EB35-6090-DD5D-6CF2E06F378E}"/>
                  </a:ext>
                </a:extLst>
              </p:cNvPr>
              <p:cNvSpPr/>
              <p:nvPr/>
            </p:nvSpPr>
            <p:spPr>
              <a:xfrm>
                <a:off x="4215" y="2571"/>
                <a:ext cx="201" cy="270"/>
              </a:xfrm>
              <a:custGeom>
                <a:avLst/>
                <a:gdLst/>
                <a:ahLst/>
                <a:cxnLst/>
                <a:rect l="l" t="t" r="r" b="b"/>
                <a:pathLst>
                  <a:path w="201" h="270" extrusionOk="0">
                    <a:moveTo>
                      <a:pt x="201" y="270"/>
                    </a:moveTo>
                    <a:lnTo>
                      <a:pt x="0" y="270"/>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31" name="Google Shape;565;p16">
                <a:extLst>
                  <a:ext uri="{FF2B5EF4-FFF2-40B4-BE49-F238E27FC236}">
                    <a16:creationId xmlns:a16="http://schemas.microsoft.com/office/drawing/2014/main" id="{F979A3C0-7909-7577-25BD-0ADEE986AA18}"/>
                  </a:ext>
                </a:extLst>
              </p:cNvPr>
              <p:cNvCxnSpPr/>
              <p:nvPr/>
            </p:nvCxnSpPr>
            <p:spPr>
              <a:xfrm>
                <a:off x="4416" y="2736"/>
                <a:ext cx="0" cy="75"/>
              </a:xfrm>
              <a:prstGeom prst="straightConnector1">
                <a:avLst/>
              </a:prstGeom>
              <a:noFill/>
              <a:ln w="12700" cap="rnd" cmpd="sng">
                <a:solidFill>
                  <a:srgbClr val="FFFFFF"/>
                </a:solidFill>
                <a:prstDash val="solid"/>
                <a:round/>
                <a:headEnd type="none" w="sm" len="sm"/>
                <a:tailEnd type="none" w="sm" len="sm"/>
              </a:ln>
            </p:spPr>
          </p:cxnSp>
          <p:sp>
            <p:nvSpPr>
              <p:cNvPr id="532" name="Google Shape;566;p16">
                <a:extLst>
                  <a:ext uri="{FF2B5EF4-FFF2-40B4-BE49-F238E27FC236}">
                    <a16:creationId xmlns:a16="http://schemas.microsoft.com/office/drawing/2014/main" id="{54A73EFB-C216-0CEC-051E-9F905C39072B}"/>
                  </a:ext>
                </a:extLst>
              </p:cNvPr>
              <p:cNvSpPr/>
              <p:nvPr/>
            </p:nvSpPr>
            <p:spPr>
              <a:xfrm>
                <a:off x="3871" y="2436"/>
                <a:ext cx="201" cy="375"/>
              </a:xfrm>
              <a:custGeom>
                <a:avLst/>
                <a:gdLst/>
                <a:ahLst/>
                <a:cxnLst/>
                <a:rect l="l" t="t" r="r" b="b"/>
                <a:pathLst>
                  <a:path w="201" h="375" extrusionOk="0">
                    <a:moveTo>
                      <a:pt x="0" y="0"/>
                    </a:moveTo>
                    <a:lnTo>
                      <a:pt x="201" y="0"/>
                    </a:lnTo>
                    <a:lnTo>
                      <a:pt x="201" y="37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3" name="Google Shape;567;p16">
                <a:extLst>
                  <a:ext uri="{FF2B5EF4-FFF2-40B4-BE49-F238E27FC236}">
                    <a16:creationId xmlns:a16="http://schemas.microsoft.com/office/drawing/2014/main" id="{5CFCAEC2-3A0A-C4BA-FEA1-C162D6CA4A4C}"/>
                  </a:ext>
                </a:extLst>
              </p:cNvPr>
              <p:cNvSpPr/>
              <p:nvPr/>
            </p:nvSpPr>
            <p:spPr>
              <a:xfrm>
                <a:off x="3526" y="2436"/>
                <a:ext cx="202" cy="375"/>
              </a:xfrm>
              <a:custGeom>
                <a:avLst/>
                <a:gdLst/>
                <a:ahLst/>
                <a:cxnLst/>
                <a:rect l="l" t="t" r="r" b="b"/>
                <a:pathLst>
                  <a:path w="202" h="375" extrusionOk="0">
                    <a:moveTo>
                      <a:pt x="0" y="0"/>
                    </a:moveTo>
                    <a:lnTo>
                      <a:pt x="202" y="0"/>
                    </a:lnTo>
                    <a:lnTo>
                      <a:pt x="202" y="37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4" name="Google Shape;568;p16">
                <a:extLst>
                  <a:ext uri="{FF2B5EF4-FFF2-40B4-BE49-F238E27FC236}">
                    <a16:creationId xmlns:a16="http://schemas.microsoft.com/office/drawing/2014/main" id="{AD3BF74E-AB28-93F8-0D06-7A756594E3C2}"/>
                  </a:ext>
                </a:extLst>
              </p:cNvPr>
              <p:cNvSpPr/>
              <p:nvPr/>
            </p:nvSpPr>
            <p:spPr>
              <a:xfrm>
                <a:off x="3184" y="2436"/>
                <a:ext cx="202" cy="375"/>
              </a:xfrm>
              <a:custGeom>
                <a:avLst/>
                <a:gdLst/>
                <a:ahLst/>
                <a:cxnLst/>
                <a:rect l="l" t="t" r="r" b="b"/>
                <a:pathLst>
                  <a:path w="202" h="375" extrusionOk="0">
                    <a:moveTo>
                      <a:pt x="0" y="0"/>
                    </a:moveTo>
                    <a:lnTo>
                      <a:pt x="202" y="0"/>
                    </a:lnTo>
                    <a:lnTo>
                      <a:pt x="202" y="37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5" name="Google Shape;569;p16">
                <a:extLst>
                  <a:ext uri="{FF2B5EF4-FFF2-40B4-BE49-F238E27FC236}">
                    <a16:creationId xmlns:a16="http://schemas.microsoft.com/office/drawing/2014/main" id="{6360B9E8-37D4-3A89-EA80-7A00E3A7E330}"/>
                  </a:ext>
                </a:extLst>
              </p:cNvPr>
              <p:cNvSpPr/>
              <p:nvPr/>
            </p:nvSpPr>
            <p:spPr>
              <a:xfrm>
                <a:off x="3219" y="2475"/>
                <a:ext cx="132" cy="303"/>
              </a:xfrm>
              <a:custGeom>
                <a:avLst/>
                <a:gdLst/>
                <a:ahLst/>
                <a:cxnLst/>
                <a:rect l="l" t="t" r="r" b="b"/>
                <a:pathLst>
                  <a:path w="132" h="303" extrusionOk="0">
                    <a:moveTo>
                      <a:pt x="132" y="0"/>
                    </a:moveTo>
                    <a:lnTo>
                      <a:pt x="0" y="0"/>
                    </a:lnTo>
                    <a:lnTo>
                      <a:pt x="0" y="30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6" name="Google Shape;570;p16">
                <a:extLst>
                  <a:ext uri="{FF2B5EF4-FFF2-40B4-BE49-F238E27FC236}">
                    <a16:creationId xmlns:a16="http://schemas.microsoft.com/office/drawing/2014/main" id="{7D741694-8F42-CBBD-D90A-FCC9A8DAB322}"/>
                  </a:ext>
                </a:extLst>
              </p:cNvPr>
              <p:cNvSpPr/>
              <p:nvPr/>
            </p:nvSpPr>
            <p:spPr>
              <a:xfrm>
                <a:off x="3219" y="2499"/>
                <a:ext cx="132" cy="303"/>
              </a:xfrm>
              <a:custGeom>
                <a:avLst/>
                <a:gdLst/>
                <a:ahLst/>
                <a:cxnLst/>
                <a:rect l="l" t="t" r="r" b="b"/>
                <a:pathLst>
                  <a:path w="132" h="303" extrusionOk="0">
                    <a:moveTo>
                      <a:pt x="0" y="303"/>
                    </a:moveTo>
                    <a:lnTo>
                      <a:pt x="132" y="30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7" name="Google Shape;571;p16">
                <a:extLst>
                  <a:ext uri="{FF2B5EF4-FFF2-40B4-BE49-F238E27FC236}">
                    <a16:creationId xmlns:a16="http://schemas.microsoft.com/office/drawing/2014/main" id="{E2FEBA5E-A29B-618B-4303-AD589BE2CDD7}"/>
                  </a:ext>
                </a:extLst>
              </p:cNvPr>
              <p:cNvSpPr/>
              <p:nvPr/>
            </p:nvSpPr>
            <p:spPr>
              <a:xfrm>
                <a:off x="3562" y="2475"/>
                <a:ext cx="132" cy="303"/>
              </a:xfrm>
              <a:custGeom>
                <a:avLst/>
                <a:gdLst/>
                <a:ahLst/>
                <a:cxnLst/>
                <a:rect l="l" t="t" r="r" b="b"/>
                <a:pathLst>
                  <a:path w="132" h="303" extrusionOk="0">
                    <a:moveTo>
                      <a:pt x="132" y="0"/>
                    </a:moveTo>
                    <a:lnTo>
                      <a:pt x="0" y="0"/>
                    </a:lnTo>
                    <a:lnTo>
                      <a:pt x="0" y="30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8" name="Google Shape;572;p16">
                <a:extLst>
                  <a:ext uri="{FF2B5EF4-FFF2-40B4-BE49-F238E27FC236}">
                    <a16:creationId xmlns:a16="http://schemas.microsoft.com/office/drawing/2014/main" id="{61F784CA-FE50-B286-912E-7EDA0B761DB7}"/>
                  </a:ext>
                </a:extLst>
              </p:cNvPr>
              <p:cNvSpPr/>
              <p:nvPr/>
            </p:nvSpPr>
            <p:spPr>
              <a:xfrm>
                <a:off x="3562" y="2499"/>
                <a:ext cx="132" cy="303"/>
              </a:xfrm>
              <a:custGeom>
                <a:avLst/>
                <a:gdLst/>
                <a:ahLst/>
                <a:cxnLst/>
                <a:rect l="l" t="t" r="r" b="b"/>
                <a:pathLst>
                  <a:path w="132" h="303" extrusionOk="0">
                    <a:moveTo>
                      <a:pt x="0" y="303"/>
                    </a:moveTo>
                    <a:lnTo>
                      <a:pt x="132" y="30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9" name="Google Shape;573;p16">
                <a:extLst>
                  <a:ext uri="{FF2B5EF4-FFF2-40B4-BE49-F238E27FC236}">
                    <a16:creationId xmlns:a16="http://schemas.microsoft.com/office/drawing/2014/main" id="{07575F5E-745D-E8BC-86DD-222B3B9E32CE}"/>
                  </a:ext>
                </a:extLst>
              </p:cNvPr>
              <p:cNvSpPr/>
              <p:nvPr/>
            </p:nvSpPr>
            <p:spPr>
              <a:xfrm>
                <a:off x="3908" y="2475"/>
                <a:ext cx="132" cy="303"/>
              </a:xfrm>
              <a:custGeom>
                <a:avLst/>
                <a:gdLst/>
                <a:ahLst/>
                <a:cxnLst/>
                <a:rect l="l" t="t" r="r" b="b"/>
                <a:pathLst>
                  <a:path w="132" h="303" extrusionOk="0">
                    <a:moveTo>
                      <a:pt x="132" y="0"/>
                    </a:moveTo>
                    <a:lnTo>
                      <a:pt x="0" y="0"/>
                    </a:lnTo>
                    <a:lnTo>
                      <a:pt x="0" y="30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0" name="Google Shape;574;p16">
                <a:extLst>
                  <a:ext uri="{FF2B5EF4-FFF2-40B4-BE49-F238E27FC236}">
                    <a16:creationId xmlns:a16="http://schemas.microsoft.com/office/drawing/2014/main" id="{632E07D3-9F40-5D2E-7ABC-97625A96209F}"/>
                  </a:ext>
                </a:extLst>
              </p:cNvPr>
              <p:cNvSpPr/>
              <p:nvPr/>
            </p:nvSpPr>
            <p:spPr>
              <a:xfrm>
                <a:off x="3908" y="2499"/>
                <a:ext cx="132" cy="303"/>
              </a:xfrm>
              <a:custGeom>
                <a:avLst/>
                <a:gdLst/>
                <a:ahLst/>
                <a:cxnLst/>
                <a:rect l="l" t="t" r="r" b="b"/>
                <a:pathLst>
                  <a:path w="132" h="303" extrusionOk="0">
                    <a:moveTo>
                      <a:pt x="0" y="303"/>
                    </a:moveTo>
                    <a:lnTo>
                      <a:pt x="132" y="30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41" name="Google Shape;575;p16">
                <a:extLst>
                  <a:ext uri="{FF2B5EF4-FFF2-40B4-BE49-F238E27FC236}">
                    <a16:creationId xmlns:a16="http://schemas.microsoft.com/office/drawing/2014/main" id="{76236358-843B-94DF-5A5A-73223D0A7D1B}"/>
                  </a:ext>
                </a:extLst>
              </p:cNvPr>
              <p:cNvCxnSpPr/>
              <p:nvPr/>
            </p:nvCxnSpPr>
            <p:spPr>
              <a:xfrm>
                <a:off x="4251" y="2607"/>
                <a:ext cx="0" cy="171"/>
              </a:xfrm>
              <a:prstGeom prst="straightConnector1">
                <a:avLst/>
              </a:prstGeom>
              <a:noFill/>
              <a:ln w="12700" cap="rnd" cmpd="sng">
                <a:solidFill>
                  <a:srgbClr val="FFFFFF"/>
                </a:solidFill>
                <a:prstDash val="solid"/>
                <a:round/>
                <a:headEnd type="none" w="sm" len="sm"/>
                <a:tailEnd type="none" w="sm" len="sm"/>
              </a:ln>
            </p:spPr>
          </p:cxnSp>
          <p:sp>
            <p:nvSpPr>
              <p:cNvPr id="542" name="Google Shape;576;p16">
                <a:extLst>
                  <a:ext uri="{FF2B5EF4-FFF2-40B4-BE49-F238E27FC236}">
                    <a16:creationId xmlns:a16="http://schemas.microsoft.com/office/drawing/2014/main" id="{B0A1E03A-70DE-BA36-9741-2A7E8F015DDC}"/>
                  </a:ext>
                </a:extLst>
              </p:cNvPr>
              <p:cNvSpPr/>
              <p:nvPr/>
            </p:nvSpPr>
            <p:spPr>
              <a:xfrm>
                <a:off x="4251" y="2715"/>
                <a:ext cx="132" cy="87"/>
              </a:xfrm>
              <a:custGeom>
                <a:avLst/>
                <a:gdLst/>
                <a:ahLst/>
                <a:cxnLst/>
                <a:rect l="l" t="t" r="r" b="b"/>
                <a:pathLst>
                  <a:path w="132" h="87" extrusionOk="0">
                    <a:moveTo>
                      <a:pt x="0" y="87"/>
                    </a:moveTo>
                    <a:lnTo>
                      <a:pt x="132" y="87"/>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43" name="Google Shape;577;p16">
                <a:extLst>
                  <a:ext uri="{FF2B5EF4-FFF2-40B4-BE49-F238E27FC236}">
                    <a16:creationId xmlns:a16="http://schemas.microsoft.com/office/drawing/2014/main" id="{CEC56081-AA6A-E8C3-C4A6-525568AF38E6}"/>
                  </a:ext>
                </a:extLst>
              </p:cNvPr>
              <p:cNvCxnSpPr/>
              <p:nvPr/>
            </p:nvCxnSpPr>
            <p:spPr>
              <a:xfrm rot="10800000" flipH="1">
                <a:off x="2172" y="2475"/>
                <a:ext cx="175" cy="174"/>
              </a:xfrm>
              <a:prstGeom prst="straightConnector1">
                <a:avLst/>
              </a:prstGeom>
              <a:noFill/>
              <a:ln w="12700" cap="rnd" cmpd="sng">
                <a:solidFill>
                  <a:srgbClr val="FFFFFF"/>
                </a:solidFill>
                <a:prstDash val="solid"/>
                <a:round/>
                <a:headEnd type="none" w="sm" len="sm"/>
                <a:tailEnd type="none" w="sm" len="sm"/>
              </a:ln>
            </p:spPr>
          </p:cxnSp>
          <p:cxnSp>
            <p:nvCxnSpPr>
              <p:cNvPr id="544" name="Google Shape;578;p16">
                <a:extLst>
                  <a:ext uri="{FF2B5EF4-FFF2-40B4-BE49-F238E27FC236}">
                    <a16:creationId xmlns:a16="http://schemas.microsoft.com/office/drawing/2014/main" id="{C057EF4D-8BC2-7459-CDAA-858FE161FB3C}"/>
                  </a:ext>
                </a:extLst>
              </p:cNvPr>
              <p:cNvCxnSpPr/>
              <p:nvPr/>
            </p:nvCxnSpPr>
            <p:spPr>
              <a:xfrm rot="10800000" flipH="1">
                <a:off x="2302" y="2475"/>
                <a:ext cx="445" cy="444"/>
              </a:xfrm>
              <a:prstGeom prst="straightConnector1">
                <a:avLst/>
              </a:prstGeom>
              <a:noFill/>
              <a:ln w="12700" cap="rnd" cmpd="sng">
                <a:solidFill>
                  <a:srgbClr val="FFFFFF"/>
                </a:solidFill>
                <a:prstDash val="solid"/>
                <a:round/>
                <a:headEnd type="none" w="sm" len="sm"/>
                <a:tailEnd type="none" w="sm" len="sm"/>
              </a:ln>
            </p:spPr>
          </p:cxnSp>
          <p:cxnSp>
            <p:nvCxnSpPr>
              <p:cNvPr id="545" name="Google Shape;579;p16">
                <a:extLst>
                  <a:ext uri="{FF2B5EF4-FFF2-40B4-BE49-F238E27FC236}">
                    <a16:creationId xmlns:a16="http://schemas.microsoft.com/office/drawing/2014/main" id="{CC057FE8-9C21-81EA-BEEC-61F79F6E967C}"/>
                  </a:ext>
                </a:extLst>
              </p:cNvPr>
              <p:cNvCxnSpPr/>
              <p:nvPr/>
            </p:nvCxnSpPr>
            <p:spPr>
              <a:xfrm rot="10800000" flipH="1">
                <a:off x="2112" y="3147"/>
                <a:ext cx="154" cy="153"/>
              </a:xfrm>
              <a:prstGeom prst="straightConnector1">
                <a:avLst/>
              </a:prstGeom>
              <a:noFill/>
              <a:ln w="12700" cap="rnd" cmpd="sng">
                <a:solidFill>
                  <a:srgbClr val="FFFFFF"/>
                </a:solidFill>
                <a:prstDash val="solid"/>
                <a:round/>
                <a:headEnd type="none" w="sm" len="sm"/>
                <a:tailEnd type="none" w="sm" len="sm"/>
              </a:ln>
            </p:spPr>
          </p:cxnSp>
          <p:cxnSp>
            <p:nvCxnSpPr>
              <p:cNvPr id="546" name="Google Shape;580;p16">
                <a:extLst>
                  <a:ext uri="{FF2B5EF4-FFF2-40B4-BE49-F238E27FC236}">
                    <a16:creationId xmlns:a16="http://schemas.microsoft.com/office/drawing/2014/main" id="{42106076-B731-437F-BA3F-000407C881E0}"/>
                  </a:ext>
                </a:extLst>
              </p:cNvPr>
              <p:cNvCxnSpPr/>
              <p:nvPr/>
            </p:nvCxnSpPr>
            <p:spPr>
              <a:xfrm rot="10800000" flipH="1">
                <a:off x="2615" y="3084"/>
                <a:ext cx="93" cy="93"/>
              </a:xfrm>
              <a:prstGeom prst="straightConnector1">
                <a:avLst/>
              </a:prstGeom>
              <a:noFill/>
              <a:ln w="12700" cap="rnd" cmpd="sng">
                <a:solidFill>
                  <a:srgbClr val="FFFFFF"/>
                </a:solidFill>
                <a:prstDash val="solid"/>
                <a:round/>
                <a:headEnd type="none" w="sm" len="sm"/>
                <a:tailEnd type="none" w="sm" len="sm"/>
              </a:ln>
            </p:spPr>
          </p:cxnSp>
          <p:cxnSp>
            <p:nvCxnSpPr>
              <p:cNvPr id="547" name="Google Shape;581;p16">
                <a:extLst>
                  <a:ext uri="{FF2B5EF4-FFF2-40B4-BE49-F238E27FC236}">
                    <a16:creationId xmlns:a16="http://schemas.microsoft.com/office/drawing/2014/main" id="{C143167F-00E5-8218-3851-A65351166CD7}"/>
                  </a:ext>
                </a:extLst>
              </p:cNvPr>
              <p:cNvCxnSpPr/>
              <p:nvPr/>
            </p:nvCxnSpPr>
            <p:spPr>
              <a:xfrm rot="10800000" flipH="1">
                <a:off x="3285" y="2598"/>
                <a:ext cx="64" cy="63"/>
              </a:xfrm>
              <a:prstGeom prst="straightConnector1">
                <a:avLst/>
              </a:prstGeom>
              <a:noFill/>
              <a:ln w="12700" cap="rnd" cmpd="sng">
                <a:solidFill>
                  <a:srgbClr val="FFFFFF"/>
                </a:solidFill>
                <a:prstDash val="solid"/>
                <a:round/>
                <a:headEnd type="none" w="sm" len="sm"/>
                <a:tailEnd type="none" w="sm" len="sm"/>
              </a:ln>
            </p:spPr>
          </p:cxnSp>
          <p:cxnSp>
            <p:nvCxnSpPr>
              <p:cNvPr id="548" name="Google Shape;582;p16">
                <a:extLst>
                  <a:ext uri="{FF2B5EF4-FFF2-40B4-BE49-F238E27FC236}">
                    <a16:creationId xmlns:a16="http://schemas.microsoft.com/office/drawing/2014/main" id="{87AB5EB2-6921-2B0B-C3BB-0EDFBDDE3449}"/>
                  </a:ext>
                </a:extLst>
              </p:cNvPr>
              <p:cNvCxnSpPr/>
              <p:nvPr/>
            </p:nvCxnSpPr>
            <p:spPr>
              <a:xfrm rot="10800000" flipH="1">
                <a:off x="3264" y="2688"/>
                <a:ext cx="43" cy="42"/>
              </a:xfrm>
              <a:prstGeom prst="straightConnector1">
                <a:avLst/>
              </a:prstGeom>
              <a:noFill/>
              <a:ln w="12700" cap="rnd" cmpd="sng">
                <a:solidFill>
                  <a:srgbClr val="FFFFFF"/>
                </a:solidFill>
                <a:prstDash val="solid"/>
                <a:round/>
                <a:headEnd type="none" w="sm" len="sm"/>
                <a:tailEnd type="none" w="sm" len="sm"/>
              </a:ln>
            </p:spPr>
          </p:cxnSp>
          <p:cxnSp>
            <p:nvCxnSpPr>
              <p:cNvPr id="549" name="Google Shape;583;p16">
                <a:extLst>
                  <a:ext uri="{FF2B5EF4-FFF2-40B4-BE49-F238E27FC236}">
                    <a16:creationId xmlns:a16="http://schemas.microsoft.com/office/drawing/2014/main" id="{ED9F85BA-95DD-6826-4154-A5E0E93561D0}"/>
                  </a:ext>
                </a:extLst>
              </p:cNvPr>
              <p:cNvCxnSpPr/>
              <p:nvPr/>
            </p:nvCxnSpPr>
            <p:spPr>
              <a:xfrm rot="10800000" flipH="1">
                <a:off x="4299" y="2760"/>
                <a:ext cx="42" cy="42"/>
              </a:xfrm>
              <a:prstGeom prst="straightConnector1">
                <a:avLst/>
              </a:prstGeom>
              <a:noFill/>
              <a:ln w="12700" cap="rnd" cmpd="sng">
                <a:solidFill>
                  <a:srgbClr val="FFFFFF"/>
                </a:solidFill>
                <a:prstDash val="solid"/>
                <a:round/>
                <a:headEnd type="none" w="sm" len="sm"/>
                <a:tailEnd type="none" w="sm" len="sm"/>
              </a:ln>
            </p:spPr>
          </p:cxnSp>
          <p:cxnSp>
            <p:nvCxnSpPr>
              <p:cNvPr id="550" name="Google Shape;584;p16">
                <a:extLst>
                  <a:ext uri="{FF2B5EF4-FFF2-40B4-BE49-F238E27FC236}">
                    <a16:creationId xmlns:a16="http://schemas.microsoft.com/office/drawing/2014/main" id="{183C1317-7F00-25D5-F2D7-5B4849D7CCA7}"/>
                  </a:ext>
                </a:extLst>
              </p:cNvPr>
              <p:cNvCxnSpPr/>
              <p:nvPr/>
            </p:nvCxnSpPr>
            <p:spPr>
              <a:xfrm rot="10800000" flipH="1">
                <a:off x="3589" y="2517"/>
                <a:ext cx="42" cy="42"/>
              </a:xfrm>
              <a:prstGeom prst="straightConnector1">
                <a:avLst/>
              </a:prstGeom>
              <a:noFill/>
              <a:ln w="12700" cap="rnd" cmpd="sng">
                <a:solidFill>
                  <a:srgbClr val="FFFFFF"/>
                </a:solidFill>
                <a:prstDash val="solid"/>
                <a:round/>
                <a:headEnd type="none" w="sm" len="sm"/>
                <a:tailEnd type="none" w="sm" len="sm"/>
              </a:ln>
            </p:spPr>
          </p:cxnSp>
          <p:cxnSp>
            <p:nvCxnSpPr>
              <p:cNvPr id="551" name="Google Shape;585;p16">
                <a:extLst>
                  <a:ext uri="{FF2B5EF4-FFF2-40B4-BE49-F238E27FC236}">
                    <a16:creationId xmlns:a16="http://schemas.microsoft.com/office/drawing/2014/main" id="{0F198417-6CE8-6EA1-F0AE-68D8F17AFF46}"/>
                  </a:ext>
                </a:extLst>
              </p:cNvPr>
              <p:cNvCxnSpPr/>
              <p:nvPr/>
            </p:nvCxnSpPr>
            <p:spPr>
              <a:xfrm rot="10800000" flipH="1">
                <a:off x="2215" y="4160"/>
                <a:ext cx="93" cy="93"/>
              </a:xfrm>
              <a:prstGeom prst="straightConnector1">
                <a:avLst/>
              </a:prstGeom>
              <a:noFill/>
              <a:ln w="12700" cap="rnd" cmpd="sng">
                <a:solidFill>
                  <a:srgbClr val="FFFFFF"/>
                </a:solidFill>
                <a:prstDash val="solid"/>
                <a:round/>
                <a:headEnd type="none" w="sm" len="sm"/>
                <a:tailEnd type="none" w="sm" len="sm"/>
              </a:ln>
            </p:spPr>
          </p:cxnSp>
          <p:cxnSp>
            <p:nvCxnSpPr>
              <p:cNvPr id="552" name="Google Shape;586;p16">
                <a:extLst>
                  <a:ext uri="{FF2B5EF4-FFF2-40B4-BE49-F238E27FC236}">
                    <a16:creationId xmlns:a16="http://schemas.microsoft.com/office/drawing/2014/main" id="{5BDC64E6-CE66-5582-C403-BDAB000611E3}"/>
                  </a:ext>
                </a:extLst>
              </p:cNvPr>
              <p:cNvCxnSpPr/>
              <p:nvPr/>
            </p:nvCxnSpPr>
            <p:spPr>
              <a:xfrm rot="10800000" flipH="1">
                <a:off x="2791" y="2705"/>
                <a:ext cx="168" cy="167"/>
              </a:xfrm>
              <a:prstGeom prst="straightConnector1">
                <a:avLst/>
              </a:prstGeom>
              <a:noFill/>
              <a:ln w="12700" cap="rnd" cmpd="sng">
                <a:solidFill>
                  <a:srgbClr val="FFFFFF"/>
                </a:solidFill>
                <a:prstDash val="solid"/>
                <a:round/>
                <a:headEnd type="none" w="sm" len="sm"/>
                <a:tailEnd type="none" w="sm" len="sm"/>
              </a:ln>
            </p:spPr>
          </p:cxnSp>
          <p:cxnSp>
            <p:nvCxnSpPr>
              <p:cNvPr id="553" name="Google Shape;587;p16">
                <a:extLst>
                  <a:ext uri="{FF2B5EF4-FFF2-40B4-BE49-F238E27FC236}">
                    <a16:creationId xmlns:a16="http://schemas.microsoft.com/office/drawing/2014/main" id="{E552CD74-46E7-F8E7-8E24-737095F342AF}"/>
                  </a:ext>
                </a:extLst>
              </p:cNvPr>
              <p:cNvCxnSpPr/>
              <p:nvPr/>
            </p:nvCxnSpPr>
            <p:spPr>
              <a:xfrm rot="10800000" flipH="1">
                <a:off x="2804" y="2979"/>
                <a:ext cx="108" cy="108"/>
              </a:xfrm>
              <a:prstGeom prst="straightConnector1">
                <a:avLst/>
              </a:prstGeom>
              <a:noFill/>
              <a:ln w="12700" cap="rnd" cmpd="sng">
                <a:solidFill>
                  <a:srgbClr val="FFFFFF"/>
                </a:solidFill>
                <a:prstDash val="solid"/>
                <a:round/>
                <a:headEnd type="none" w="sm" len="sm"/>
                <a:tailEnd type="none" w="sm" len="sm"/>
              </a:ln>
            </p:spPr>
          </p:cxnSp>
          <p:cxnSp>
            <p:nvCxnSpPr>
              <p:cNvPr id="554" name="Google Shape;588;p16">
                <a:extLst>
                  <a:ext uri="{FF2B5EF4-FFF2-40B4-BE49-F238E27FC236}">
                    <a16:creationId xmlns:a16="http://schemas.microsoft.com/office/drawing/2014/main" id="{0ADB98C1-3FD5-E517-0366-67BF2FA98321}"/>
                  </a:ext>
                </a:extLst>
              </p:cNvPr>
              <p:cNvCxnSpPr/>
              <p:nvPr/>
            </p:nvCxnSpPr>
            <p:spPr>
              <a:xfrm rot="10800000" flipH="1">
                <a:off x="2491" y="3637"/>
                <a:ext cx="200" cy="199"/>
              </a:xfrm>
              <a:prstGeom prst="straightConnector1">
                <a:avLst/>
              </a:prstGeom>
              <a:noFill/>
              <a:ln w="12700" cap="rnd" cmpd="sng">
                <a:solidFill>
                  <a:srgbClr val="FFFFFF"/>
                </a:solidFill>
                <a:prstDash val="solid"/>
                <a:round/>
                <a:headEnd type="none" w="sm" len="sm"/>
                <a:tailEnd type="none" w="sm" len="sm"/>
              </a:ln>
            </p:spPr>
          </p:cxnSp>
          <p:cxnSp>
            <p:nvCxnSpPr>
              <p:cNvPr id="555" name="Google Shape;589;p16">
                <a:extLst>
                  <a:ext uri="{FF2B5EF4-FFF2-40B4-BE49-F238E27FC236}">
                    <a16:creationId xmlns:a16="http://schemas.microsoft.com/office/drawing/2014/main" id="{0DFF037F-12E6-6CBA-1280-07155C49A573}"/>
                  </a:ext>
                </a:extLst>
              </p:cNvPr>
              <p:cNvCxnSpPr/>
              <p:nvPr/>
            </p:nvCxnSpPr>
            <p:spPr>
              <a:xfrm rot="10800000" flipH="1">
                <a:off x="2666" y="3511"/>
                <a:ext cx="230" cy="230"/>
              </a:xfrm>
              <a:prstGeom prst="straightConnector1">
                <a:avLst/>
              </a:prstGeom>
              <a:noFill/>
              <a:ln w="12700" cap="rnd" cmpd="sng">
                <a:solidFill>
                  <a:srgbClr val="FFFFFF"/>
                </a:solidFill>
                <a:prstDash val="solid"/>
                <a:round/>
                <a:headEnd type="none" w="sm" len="sm"/>
                <a:tailEnd type="none" w="sm" len="sm"/>
              </a:ln>
            </p:spPr>
          </p:cxnSp>
          <p:cxnSp>
            <p:nvCxnSpPr>
              <p:cNvPr id="556" name="Google Shape;590;p16">
                <a:extLst>
                  <a:ext uri="{FF2B5EF4-FFF2-40B4-BE49-F238E27FC236}">
                    <a16:creationId xmlns:a16="http://schemas.microsoft.com/office/drawing/2014/main" id="{99E110D1-3C79-81C7-2C19-D7EF48BEF917}"/>
                  </a:ext>
                </a:extLst>
              </p:cNvPr>
              <p:cNvCxnSpPr/>
              <p:nvPr/>
            </p:nvCxnSpPr>
            <p:spPr>
              <a:xfrm rot="10800000" flipH="1">
                <a:off x="2608" y="4029"/>
                <a:ext cx="173" cy="173"/>
              </a:xfrm>
              <a:prstGeom prst="straightConnector1">
                <a:avLst/>
              </a:prstGeom>
              <a:noFill/>
              <a:ln w="12700" cap="rnd" cmpd="sng">
                <a:solidFill>
                  <a:srgbClr val="FFFFFF"/>
                </a:solidFill>
                <a:prstDash val="solid"/>
                <a:round/>
                <a:headEnd type="none" w="sm" len="sm"/>
                <a:tailEnd type="none" w="sm" len="sm"/>
              </a:ln>
            </p:spPr>
          </p:cxnSp>
          <p:cxnSp>
            <p:nvCxnSpPr>
              <p:cNvPr id="557" name="Google Shape;591;p16">
                <a:extLst>
                  <a:ext uri="{FF2B5EF4-FFF2-40B4-BE49-F238E27FC236}">
                    <a16:creationId xmlns:a16="http://schemas.microsoft.com/office/drawing/2014/main" id="{7ABDE9DD-37BD-8D36-B326-6956B8A94A27}"/>
                  </a:ext>
                </a:extLst>
              </p:cNvPr>
              <p:cNvCxnSpPr/>
              <p:nvPr/>
            </p:nvCxnSpPr>
            <p:spPr>
              <a:xfrm rot="10800000" flipH="1">
                <a:off x="2278" y="3604"/>
                <a:ext cx="230" cy="229"/>
              </a:xfrm>
              <a:prstGeom prst="straightConnector1">
                <a:avLst/>
              </a:prstGeom>
              <a:noFill/>
              <a:ln w="12700" cap="rnd" cmpd="sng">
                <a:solidFill>
                  <a:srgbClr val="FFFFFF"/>
                </a:solidFill>
                <a:prstDash val="solid"/>
                <a:round/>
                <a:headEnd type="none" w="sm" len="sm"/>
                <a:tailEnd type="none" w="sm" len="sm"/>
              </a:ln>
            </p:spPr>
          </p:cxnSp>
          <p:cxnSp>
            <p:nvCxnSpPr>
              <p:cNvPr id="558" name="Google Shape;592;p16">
                <a:extLst>
                  <a:ext uri="{FF2B5EF4-FFF2-40B4-BE49-F238E27FC236}">
                    <a16:creationId xmlns:a16="http://schemas.microsoft.com/office/drawing/2014/main" id="{3FBD803E-8AD9-BA2D-5BDC-6756EE0F8DB3}"/>
                  </a:ext>
                </a:extLst>
              </p:cNvPr>
              <p:cNvCxnSpPr/>
              <p:nvPr/>
            </p:nvCxnSpPr>
            <p:spPr>
              <a:xfrm rot="10800000" flipH="1">
                <a:off x="2629" y="3887"/>
                <a:ext cx="214" cy="213"/>
              </a:xfrm>
              <a:prstGeom prst="straightConnector1">
                <a:avLst/>
              </a:prstGeom>
              <a:noFill/>
              <a:ln w="12700" cap="rnd" cmpd="sng">
                <a:solidFill>
                  <a:srgbClr val="FFFFFF"/>
                </a:solidFill>
                <a:prstDash val="solid"/>
                <a:round/>
                <a:headEnd type="none" w="sm" len="sm"/>
                <a:tailEnd type="none" w="sm" len="sm"/>
              </a:ln>
            </p:spPr>
          </p:cxnSp>
          <p:cxnSp>
            <p:nvCxnSpPr>
              <p:cNvPr id="559" name="Google Shape;593;p16">
                <a:extLst>
                  <a:ext uri="{FF2B5EF4-FFF2-40B4-BE49-F238E27FC236}">
                    <a16:creationId xmlns:a16="http://schemas.microsoft.com/office/drawing/2014/main" id="{1FA0375C-E808-364D-7662-BA5F0DC80EAA}"/>
                  </a:ext>
                </a:extLst>
              </p:cNvPr>
              <p:cNvCxnSpPr/>
              <p:nvPr/>
            </p:nvCxnSpPr>
            <p:spPr>
              <a:xfrm rot="10800000" flipH="1">
                <a:off x="2870" y="3684"/>
                <a:ext cx="91" cy="90"/>
              </a:xfrm>
              <a:prstGeom prst="straightConnector1">
                <a:avLst/>
              </a:prstGeom>
              <a:noFill/>
              <a:ln w="12700" cap="rnd" cmpd="sng">
                <a:solidFill>
                  <a:srgbClr val="FFFFFF"/>
                </a:solidFill>
                <a:prstDash val="solid"/>
                <a:round/>
                <a:headEnd type="none" w="sm" len="sm"/>
                <a:tailEnd type="none" w="sm" len="sm"/>
              </a:ln>
            </p:spPr>
          </p:cxnSp>
          <p:cxnSp>
            <p:nvCxnSpPr>
              <p:cNvPr id="560" name="Google Shape;594;p16">
                <a:extLst>
                  <a:ext uri="{FF2B5EF4-FFF2-40B4-BE49-F238E27FC236}">
                    <a16:creationId xmlns:a16="http://schemas.microsoft.com/office/drawing/2014/main" id="{761B68DE-B52F-412D-9038-0D0FC0AD994D}"/>
                  </a:ext>
                </a:extLst>
              </p:cNvPr>
              <p:cNvCxnSpPr/>
              <p:nvPr/>
            </p:nvCxnSpPr>
            <p:spPr>
              <a:xfrm rot="10800000" flipH="1">
                <a:off x="2109" y="3444"/>
                <a:ext cx="112" cy="111"/>
              </a:xfrm>
              <a:prstGeom prst="straightConnector1">
                <a:avLst/>
              </a:prstGeom>
              <a:noFill/>
              <a:ln w="12700" cap="rnd" cmpd="sng">
                <a:solidFill>
                  <a:srgbClr val="FFFFFF"/>
                </a:solidFill>
                <a:prstDash val="solid"/>
                <a:round/>
                <a:headEnd type="none" w="sm" len="sm"/>
                <a:tailEnd type="none" w="sm" len="sm"/>
              </a:ln>
            </p:spPr>
          </p:cxnSp>
          <p:cxnSp>
            <p:nvCxnSpPr>
              <p:cNvPr id="561" name="Google Shape;595;p16">
                <a:extLst>
                  <a:ext uri="{FF2B5EF4-FFF2-40B4-BE49-F238E27FC236}">
                    <a16:creationId xmlns:a16="http://schemas.microsoft.com/office/drawing/2014/main" id="{21173BE3-2180-F25B-202B-6D94843570FF}"/>
                  </a:ext>
                </a:extLst>
              </p:cNvPr>
              <p:cNvCxnSpPr/>
              <p:nvPr/>
            </p:nvCxnSpPr>
            <p:spPr>
              <a:xfrm rot="10800000" flipH="1">
                <a:off x="2813" y="3042"/>
                <a:ext cx="108" cy="108"/>
              </a:xfrm>
              <a:prstGeom prst="straightConnector1">
                <a:avLst/>
              </a:prstGeom>
              <a:noFill/>
              <a:ln w="12700" cap="rnd" cmpd="sng">
                <a:solidFill>
                  <a:srgbClr val="FFFFFF"/>
                </a:solidFill>
                <a:prstDash val="solid"/>
                <a:round/>
                <a:headEnd type="none" w="sm" len="sm"/>
                <a:tailEnd type="none" w="sm" len="sm"/>
              </a:ln>
            </p:spPr>
          </p:cxnSp>
          <p:cxnSp>
            <p:nvCxnSpPr>
              <p:cNvPr id="562" name="Google Shape;596;p16">
                <a:extLst>
                  <a:ext uri="{FF2B5EF4-FFF2-40B4-BE49-F238E27FC236}">
                    <a16:creationId xmlns:a16="http://schemas.microsoft.com/office/drawing/2014/main" id="{91CEC096-0414-9833-7931-FC887AA1C602}"/>
                  </a:ext>
                </a:extLst>
              </p:cNvPr>
              <p:cNvCxnSpPr/>
              <p:nvPr/>
            </p:nvCxnSpPr>
            <p:spPr>
              <a:xfrm rot="10800000" flipH="1">
                <a:off x="2714" y="2790"/>
                <a:ext cx="114" cy="114"/>
              </a:xfrm>
              <a:prstGeom prst="straightConnector1">
                <a:avLst/>
              </a:prstGeom>
              <a:noFill/>
              <a:ln w="12700" cap="rnd" cmpd="sng">
                <a:solidFill>
                  <a:srgbClr val="FFFFFF"/>
                </a:solidFill>
                <a:prstDash val="solid"/>
                <a:round/>
                <a:headEnd type="none" w="sm" len="sm"/>
                <a:tailEnd type="none" w="sm" len="sm"/>
              </a:ln>
            </p:spPr>
          </p:cxnSp>
          <p:cxnSp>
            <p:nvCxnSpPr>
              <p:cNvPr id="563" name="Google Shape;597;p16">
                <a:extLst>
                  <a:ext uri="{FF2B5EF4-FFF2-40B4-BE49-F238E27FC236}">
                    <a16:creationId xmlns:a16="http://schemas.microsoft.com/office/drawing/2014/main" id="{5B75FEFE-1B0D-4C43-9F0D-8B051497FF11}"/>
                  </a:ext>
                </a:extLst>
              </p:cNvPr>
              <p:cNvCxnSpPr/>
              <p:nvPr/>
            </p:nvCxnSpPr>
            <p:spPr>
              <a:xfrm>
                <a:off x="4636" y="3866"/>
                <a:ext cx="855" cy="0"/>
              </a:xfrm>
              <a:prstGeom prst="straightConnector1">
                <a:avLst/>
              </a:prstGeom>
              <a:noFill/>
              <a:ln w="12700" cap="rnd" cmpd="sng">
                <a:solidFill>
                  <a:srgbClr val="FFFFFF"/>
                </a:solidFill>
                <a:prstDash val="solid"/>
                <a:round/>
                <a:headEnd type="none" w="sm" len="sm"/>
                <a:tailEnd type="none" w="sm" len="sm"/>
              </a:ln>
            </p:spPr>
          </p:cxnSp>
          <p:cxnSp>
            <p:nvCxnSpPr>
              <p:cNvPr id="564" name="Google Shape;598;p16">
                <a:extLst>
                  <a:ext uri="{FF2B5EF4-FFF2-40B4-BE49-F238E27FC236}">
                    <a16:creationId xmlns:a16="http://schemas.microsoft.com/office/drawing/2014/main" id="{434DB88D-C301-ECD5-DF93-97C9AF5645F5}"/>
                  </a:ext>
                </a:extLst>
              </p:cNvPr>
              <p:cNvCxnSpPr/>
              <p:nvPr/>
            </p:nvCxnSpPr>
            <p:spPr>
              <a:xfrm>
                <a:off x="4636" y="3386"/>
                <a:ext cx="851" cy="0"/>
              </a:xfrm>
              <a:prstGeom prst="straightConnector1">
                <a:avLst/>
              </a:prstGeom>
              <a:noFill/>
              <a:ln w="12700" cap="rnd" cmpd="sng">
                <a:solidFill>
                  <a:srgbClr val="FFFFFF"/>
                </a:solidFill>
                <a:prstDash val="solid"/>
                <a:round/>
                <a:headEnd type="none" w="sm" len="sm"/>
                <a:tailEnd type="none" w="sm" len="sm"/>
              </a:ln>
            </p:spPr>
          </p:cxnSp>
          <p:cxnSp>
            <p:nvCxnSpPr>
              <p:cNvPr id="565" name="Google Shape;599;p16">
                <a:extLst>
                  <a:ext uri="{FF2B5EF4-FFF2-40B4-BE49-F238E27FC236}">
                    <a16:creationId xmlns:a16="http://schemas.microsoft.com/office/drawing/2014/main" id="{DD5B36DB-A4AA-2EDA-9DC9-A1E9AB99F1FE}"/>
                  </a:ext>
                </a:extLst>
              </p:cNvPr>
              <p:cNvCxnSpPr/>
              <p:nvPr/>
            </p:nvCxnSpPr>
            <p:spPr>
              <a:xfrm rot="10800000">
                <a:off x="4979" y="3468"/>
                <a:ext cx="76" cy="0"/>
              </a:xfrm>
              <a:prstGeom prst="straightConnector1">
                <a:avLst/>
              </a:prstGeom>
              <a:noFill/>
              <a:ln w="12700" cap="rnd" cmpd="sng">
                <a:solidFill>
                  <a:srgbClr val="FFFFFF"/>
                </a:solidFill>
                <a:prstDash val="solid"/>
                <a:round/>
                <a:headEnd type="none" w="sm" len="sm"/>
                <a:tailEnd type="none" w="sm" len="sm"/>
              </a:ln>
            </p:spPr>
          </p:cxnSp>
          <p:cxnSp>
            <p:nvCxnSpPr>
              <p:cNvPr id="566" name="Google Shape;600;p16">
                <a:extLst>
                  <a:ext uri="{FF2B5EF4-FFF2-40B4-BE49-F238E27FC236}">
                    <a16:creationId xmlns:a16="http://schemas.microsoft.com/office/drawing/2014/main" id="{8935F7D2-F20A-85AB-FE0E-77F6824102D6}"/>
                  </a:ext>
                </a:extLst>
              </p:cNvPr>
              <p:cNvCxnSpPr/>
              <p:nvPr/>
            </p:nvCxnSpPr>
            <p:spPr>
              <a:xfrm rot="10800000">
                <a:off x="5054" y="3547"/>
                <a:ext cx="76" cy="0"/>
              </a:xfrm>
              <a:prstGeom prst="straightConnector1">
                <a:avLst/>
              </a:prstGeom>
              <a:noFill/>
              <a:ln w="12700" cap="rnd" cmpd="sng">
                <a:solidFill>
                  <a:srgbClr val="FFFFFF"/>
                </a:solidFill>
                <a:prstDash val="solid"/>
                <a:round/>
                <a:headEnd type="none" w="sm" len="sm"/>
                <a:tailEnd type="none" w="sm" len="sm"/>
              </a:ln>
            </p:spPr>
          </p:cxnSp>
          <p:cxnSp>
            <p:nvCxnSpPr>
              <p:cNvPr id="567" name="Google Shape;601;p16">
                <a:extLst>
                  <a:ext uri="{FF2B5EF4-FFF2-40B4-BE49-F238E27FC236}">
                    <a16:creationId xmlns:a16="http://schemas.microsoft.com/office/drawing/2014/main" id="{A0384AAA-C459-D78B-A6A4-EB9E20ED73C5}"/>
                  </a:ext>
                </a:extLst>
              </p:cNvPr>
              <p:cNvCxnSpPr/>
              <p:nvPr/>
            </p:nvCxnSpPr>
            <p:spPr>
              <a:xfrm>
                <a:off x="5296" y="3786"/>
                <a:ext cx="76" cy="0"/>
              </a:xfrm>
              <a:prstGeom prst="straightConnector1">
                <a:avLst/>
              </a:prstGeom>
              <a:noFill/>
              <a:ln w="12700" cap="rnd" cmpd="sng">
                <a:solidFill>
                  <a:srgbClr val="FFFFFF"/>
                </a:solidFill>
                <a:prstDash val="solid"/>
                <a:round/>
                <a:headEnd type="none" w="sm" len="sm"/>
                <a:tailEnd type="none" w="sm" len="sm"/>
              </a:ln>
            </p:spPr>
          </p:cxnSp>
          <p:cxnSp>
            <p:nvCxnSpPr>
              <p:cNvPr id="568" name="Google Shape;602;p16">
                <a:extLst>
                  <a:ext uri="{FF2B5EF4-FFF2-40B4-BE49-F238E27FC236}">
                    <a16:creationId xmlns:a16="http://schemas.microsoft.com/office/drawing/2014/main" id="{627B48B2-0796-54E9-FE2B-ACE78C68CE07}"/>
                  </a:ext>
                </a:extLst>
              </p:cNvPr>
              <p:cNvCxnSpPr/>
              <p:nvPr/>
            </p:nvCxnSpPr>
            <p:spPr>
              <a:xfrm>
                <a:off x="5210" y="3706"/>
                <a:ext cx="76" cy="0"/>
              </a:xfrm>
              <a:prstGeom prst="straightConnector1">
                <a:avLst/>
              </a:prstGeom>
              <a:noFill/>
              <a:ln w="12700" cap="rnd" cmpd="sng">
                <a:solidFill>
                  <a:srgbClr val="FFFFFF"/>
                </a:solidFill>
                <a:prstDash val="solid"/>
                <a:round/>
                <a:headEnd type="none" w="sm" len="sm"/>
                <a:tailEnd type="none" w="sm" len="sm"/>
              </a:ln>
            </p:spPr>
          </p:cxnSp>
          <p:cxnSp>
            <p:nvCxnSpPr>
              <p:cNvPr id="569" name="Google Shape;603;p16">
                <a:extLst>
                  <a:ext uri="{FF2B5EF4-FFF2-40B4-BE49-F238E27FC236}">
                    <a16:creationId xmlns:a16="http://schemas.microsoft.com/office/drawing/2014/main" id="{8DED5F65-043F-565B-9577-4E8982F5227C}"/>
                  </a:ext>
                </a:extLst>
              </p:cNvPr>
              <p:cNvCxnSpPr/>
              <p:nvPr/>
            </p:nvCxnSpPr>
            <p:spPr>
              <a:xfrm>
                <a:off x="5134" y="3627"/>
                <a:ext cx="76" cy="0"/>
              </a:xfrm>
              <a:prstGeom prst="straightConnector1">
                <a:avLst/>
              </a:prstGeom>
              <a:noFill/>
              <a:ln w="12700" cap="rnd" cmpd="sng">
                <a:solidFill>
                  <a:srgbClr val="FFFFFF"/>
                </a:solidFill>
                <a:prstDash val="solid"/>
                <a:round/>
                <a:headEnd type="none" w="sm" len="sm"/>
                <a:tailEnd type="none" w="sm" len="sm"/>
              </a:ln>
            </p:spPr>
          </p:cxnSp>
          <p:cxnSp>
            <p:nvCxnSpPr>
              <p:cNvPr id="570" name="Google Shape;604;p16">
                <a:extLst>
                  <a:ext uri="{FF2B5EF4-FFF2-40B4-BE49-F238E27FC236}">
                    <a16:creationId xmlns:a16="http://schemas.microsoft.com/office/drawing/2014/main" id="{817B3B87-8B42-ACD6-FF5A-45C3EE11394F}"/>
                  </a:ext>
                </a:extLst>
              </p:cNvPr>
              <p:cNvCxnSpPr/>
              <p:nvPr/>
            </p:nvCxnSpPr>
            <p:spPr>
              <a:xfrm>
                <a:off x="5296" y="3930"/>
                <a:ext cx="76" cy="0"/>
              </a:xfrm>
              <a:prstGeom prst="straightConnector1">
                <a:avLst/>
              </a:prstGeom>
              <a:noFill/>
              <a:ln w="12700" cap="rnd" cmpd="sng">
                <a:solidFill>
                  <a:srgbClr val="FFFFFF"/>
                </a:solidFill>
                <a:prstDash val="solid"/>
                <a:round/>
                <a:headEnd type="none" w="sm" len="sm"/>
                <a:tailEnd type="none" w="sm" len="sm"/>
              </a:ln>
            </p:spPr>
          </p:cxnSp>
          <p:cxnSp>
            <p:nvCxnSpPr>
              <p:cNvPr id="571" name="Google Shape;605;p16">
                <a:extLst>
                  <a:ext uri="{FF2B5EF4-FFF2-40B4-BE49-F238E27FC236}">
                    <a16:creationId xmlns:a16="http://schemas.microsoft.com/office/drawing/2014/main" id="{0E79E0C7-9D8D-9BD9-1A06-859D94F7D113}"/>
                  </a:ext>
                </a:extLst>
              </p:cNvPr>
              <p:cNvCxnSpPr/>
              <p:nvPr/>
            </p:nvCxnSpPr>
            <p:spPr>
              <a:xfrm>
                <a:off x="5220" y="4009"/>
                <a:ext cx="76" cy="0"/>
              </a:xfrm>
              <a:prstGeom prst="straightConnector1">
                <a:avLst/>
              </a:prstGeom>
              <a:noFill/>
              <a:ln w="12700" cap="rnd" cmpd="sng">
                <a:solidFill>
                  <a:srgbClr val="FFFFFF"/>
                </a:solidFill>
                <a:prstDash val="solid"/>
                <a:round/>
                <a:headEnd type="none" w="sm" len="sm"/>
                <a:tailEnd type="none" w="sm" len="sm"/>
              </a:ln>
            </p:spPr>
          </p:cxnSp>
          <p:cxnSp>
            <p:nvCxnSpPr>
              <p:cNvPr id="572" name="Google Shape;606;p16">
                <a:extLst>
                  <a:ext uri="{FF2B5EF4-FFF2-40B4-BE49-F238E27FC236}">
                    <a16:creationId xmlns:a16="http://schemas.microsoft.com/office/drawing/2014/main" id="{A184FD8C-A823-B5EA-B0F9-50413AD5EB75}"/>
                  </a:ext>
                </a:extLst>
              </p:cNvPr>
              <p:cNvCxnSpPr/>
              <p:nvPr/>
            </p:nvCxnSpPr>
            <p:spPr>
              <a:xfrm rot="10800000">
                <a:off x="4979" y="4247"/>
                <a:ext cx="76" cy="0"/>
              </a:xfrm>
              <a:prstGeom prst="straightConnector1">
                <a:avLst/>
              </a:prstGeom>
              <a:noFill/>
              <a:ln w="12700" cap="rnd" cmpd="sng">
                <a:solidFill>
                  <a:srgbClr val="FFFFFF"/>
                </a:solidFill>
                <a:prstDash val="solid"/>
                <a:round/>
                <a:headEnd type="none" w="sm" len="sm"/>
                <a:tailEnd type="none" w="sm" len="sm"/>
              </a:ln>
            </p:spPr>
          </p:cxnSp>
          <p:cxnSp>
            <p:nvCxnSpPr>
              <p:cNvPr id="573" name="Google Shape;607;p16">
                <a:extLst>
                  <a:ext uri="{FF2B5EF4-FFF2-40B4-BE49-F238E27FC236}">
                    <a16:creationId xmlns:a16="http://schemas.microsoft.com/office/drawing/2014/main" id="{C7A232AE-DF71-777B-F3A4-89E4EEDB53D5}"/>
                  </a:ext>
                </a:extLst>
              </p:cNvPr>
              <p:cNvCxnSpPr/>
              <p:nvPr/>
            </p:nvCxnSpPr>
            <p:spPr>
              <a:xfrm rot="10800000">
                <a:off x="5064" y="4168"/>
                <a:ext cx="76" cy="0"/>
              </a:xfrm>
              <a:prstGeom prst="straightConnector1">
                <a:avLst/>
              </a:prstGeom>
              <a:noFill/>
              <a:ln w="12700" cap="rnd" cmpd="sng">
                <a:solidFill>
                  <a:srgbClr val="FFFFFF"/>
                </a:solidFill>
                <a:prstDash val="solid"/>
                <a:round/>
                <a:headEnd type="none" w="sm" len="sm"/>
                <a:tailEnd type="none" w="sm" len="sm"/>
              </a:ln>
            </p:spPr>
          </p:cxnSp>
          <p:cxnSp>
            <p:nvCxnSpPr>
              <p:cNvPr id="574" name="Google Shape;608;p16">
                <a:extLst>
                  <a:ext uri="{FF2B5EF4-FFF2-40B4-BE49-F238E27FC236}">
                    <a16:creationId xmlns:a16="http://schemas.microsoft.com/office/drawing/2014/main" id="{06A40C83-E2BD-841F-B8C9-5E9520CC4CD8}"/>
                  </a:ext>
                </a:extLst>
              </p:cNvPr>
              <p:cNvCxnSpPr/>
              <p:nvPr/>
            </p:nvCxnSpPr>
            <p:spPr>
              <a:xfrm rot="10800000">
                <a:off x="5141" y="4088"/>
                <a:ext cx="76" cy="0"/>
              </a:xfrm>
              <a:prstGeom prst="straightConnector1">
                <a:avLst/>
              </a:prstGeom>
              <a:noFill/>
              <a:ln w="12700" cap="rnd" cmpd="sng">
                <a:solidFill>
                  <a:srgbClr val="FFFFFF"/>
                </a:solidFill>
                <a:prstDash val="solid"/>
                <a:round/>
                <a:headEnd type="none" w="sm" len="sm"/>
                <a:tailEnd type="none" w="sm" len="sm"/>
              </a:ln>
            </p:spPr>
          </p:cxnSp>
          <p:cxnSp>
            <p:nvCxnSpPr>
              <p:cNvPr id="575" name="Google Shape;609;p16">
                <a:extLst>
                  <a:ext uri="{FF2B5EF4-FFF2-40B4-BE49-F238E27FC236}">
                    <a16:creationId xmlns:a16="http://schemas.microsoft.com/office/drawing/2014/main" id="{C6799120-72FE-98BF-A41B-57B94F427127}"/>
                  </a:ext>
                </a:extLst>
              </p:cNvPr>
              <p:cNvCxnSpPr/>
              <p:nvPr/>
            </p:nvCxnSpPr>
            <p:spPr>
              <a:xfrm>
                <a:off x="5220" y="3073"/>
                <a:ext cx="76" cy="0"/>
              </a:xfrm>
              <a:prstGeom prst="straightConnector1">
                <a:avLst/>
              </a:prstGeom>
              <a:noFill/>
              <a:ln w="12700" cap="rnd" cmpd="sng">
                <a:solidFill>
                  <a:srgbClr val="FFFFFF"/>
                </a:solidFill>
                <a:prstDash val="solid"/>
                <a:round/>
                <a:headEnd type="none" w="sm" len="sm"/>
                <a:tailEnd type="none" w="sm" len="sm"/>
              </a:ln>
            </p:spPr>
          </p:cxnSp>
          <p:cxnSp>
            <p:nvCxnSpPr>
              <p:cNvPr id="576" name="Google Shape;610;p16">
                <a:extLst>
                  <a:ext uri="{FF2B5EF4-FFF2-40B4-BE49-F238E27FC236}">
                    <a16:creationId xmlns:a16="http://schemas.microsoft.com/office/drawing/2014/main" id="{97EFE58E-13C2-D180-6B84-46B10CC2A89D}"/>
                  </a:ext>
                </a:extLst>
              </p:cNvPr>
              <p:cNvCxnSpPr/>
              <p:nvPr/>
            </p:nvCxnSpPr>
            <p:spPr>
              <a:xfrm rot="10800000">
                <a:off x="4979" y="3312"/>
                <a:ext cx="76" cy="0"/>
              </a:xfrm>
              <a:prstGeom prst="straightConnector1">
                <a:avLst/>
              </a:prstGeom>
              <a:noFill/>
              <a:ln w="12700" cap="rnd" cmpd="sng">
                <a:solidFill>
                  <a:srgbClr val="FFFFFF"/>
                </a:solidFill>
                <a:prstDash val="solid"/>
                <a:round/>
                <a:headEnd type="none" w="sm" len="sm"/>
                <a:tailEnd type="none" w="sm" len="sm"/>
              </a:ln>
            </p:spPr>
          </p:cxnSp>
          <p:cxnSp>
            <p:nvCxnSpPr>
              <p:cNvPr id="577" name="Google Shape;611;p16">
                <a:extLst>
                  <a:ext uri="{FF2B5EF4-FFF2-40B4-BE49-F238E27FC236}">
                    <a16:creationId xmlns:a16="http://schemas.microsoft.com/office/drawing/2014/main" id="{F2EF7B43-1D4D-EBBE-0009-EA74CA125A82}"/>
                  </a:ext>
                </a:extLst>
              </p:cNvPr>
              <p:cNvCxnSpPr/>
              <p:nvPr/>
            </p:nvCxnSpPr>
            <p:spPr>
              <a:xfrm rot="10800000">
                <a:off x="5064" y="3232"/>
                <a:ext cx="76" cy="0"/>
              </a:xfrm>
              <a:prstGeom prst="straightConnector1">
                <a:avLst/>
              </a:prstGeom>
              <a:noFill/>
              <a:ln w="12700" cap="rnd" cmpd="sng">
                <a:solidFill>
                  <a:srgbClr val="FFFFFF"/>
                </a:solidFill>
                <a:prstDash val="solid"/>
                <a:round/>
                <a:headEnd type="none" w="sm" len="sm"/>
                <a:tailEnd type="none" w="sm" len="sm"/>
              </a:ln>
            </p:spPr>
          </p:cxnSp>
          <p:cxnSp>
            <p:nvCxnSpPr>
              <p:cNvPr id="578" name="Google Shape;612;p16">
                <a:extLst>
                  <a:ext uri="{FF2B5EF4-FFF2-40B4-BE49-F238E27FC236}">
                    <a16:creationId xmlns:a16="http://schemas.microsoft.com/office/drawing/2014/main" id="{A519C6A3-A330-0812-8241-66748D229F72}"/>
                  </a:ext>
                </a:extLst>
              </p:cNvPr>
              <p:cNvCxnSpPr/>
              <p:nvPr/>
            </p:nvCxnSpPr>
            <p:spPr>
              <a:xfrm rot="10800000">
                <a:off x="5141" y="3153"/>
                <a:ext cx="76" cy="0"/>
              </a:xfrm>
              <a:prstGeom prst="straightConnector1">
                <a:avLst/>
              </a:prstGeom>
              <a:noFill/>
              <a:ln w="12700" cap="rnd" cmpd="sng">
                <a:solidFill>
                  <a:srgbClr val="FFFFFF"/>
                </a:solidFill>
                <a:prstDash val="solid"/>
                <a:round/>
                <a:headEnd type="none" w="sm" len="sm"/>
                <a:tailEnd type="none" w="sm" len="sm"/>
              </a:ln>
            </p:spPr>
          </p:cxnSp>
          <p:cxnSp>
            <p:nvCxnSpPr>
              <p:cNvPr id="579" name="Google Shape;613;p16">
                <a:extLst>
                  <a:ext uri="{FF2B5EF4-FFF2-40B4-BE49-F238E27FC236}">
                    <a16:creationId xmlns:a16="http://schemas.microsoft.com/office/drawing/2014/main" id="{45951F11-65F6-FD04-D390-2CC911A505B1}"/>
                  </a:ext>
                </a:extLst>
              </p:cNvPr>
              <p:cNvCxnSpPr/>
              <p:nvPr/>
            </p:nvCxnSpPr>
            <p:spPr>
              <a:xfrm>
                <a:off x="4636" y="2934"/>
                <a:ext cx="181" cy="0"/>
              </a:xfrm>
              <a:prstGeom prst="straightConnector1">
                <a:avLst/>
              </a:prstGeom>
              <a:noFill/>
              <a:ln w="12700" cap="rnd" cmpd="sng">
                <a:solidFill>
                  <a:srgbClr val="FFFFFF"/>
                </a:solidFill>
                <a:prstDash val="solid"/>
                <a:round/>
                <a:headEnd type="none" w="sm" len="sm"/>
                <a:tailEnd type="none" w="sm" len="sm"/>
              </a:ln>
            </p:spPr>
          </p:cxnSp>
          <p:cxnSp>
            <p:nvCxnSpPr>
              <p:cNvPr id="580" name="Google Shape;614;p16">
                <a:extLst>
                  <a:ext uri="{FF2B5EF4-FFF2-40B4-BE49-F238E27FC236}">
                    <a16:creationId xmlns:a16="http://schemas.microsoft.com/office/drawing/2014/main" id="{132503CC-3CBF-5128-80C4-A270E92E4935}"/>
                  </a:ext>
                </a:extLst>
              </p:cNvPr>
              <p:cNvCxnSpPr/>
              <p:nvPr/>
            </p:nvCxnSpPr>
            <p:spPr>
              <a:xfrm rot="10800000" flipH="1">
                <a:off x="4744" y="3486"/>
                <a:ext cx="124" cy="123"/>
              </a:xfrm>
              <a:prstGeom prst="straightConnector1">
                <a:avLst/>
              </a:prstGeom>
              <a:noFill/>
              <a:ln w="12700" cap="rnd" cmpd="sng">
                <a:solidFill>
                  <a:srgbClr val="FFFFFF"/>
                </a:solidFill>
                <a:prstDash val="solid"/>
                <a:round/>
                <a:headEnd type="none" w="sm" len="sm"/>
                <a:tailEnd type="none" w="sm" len="sm"/>
              </a:ln>
            </p:spPr>
          </p:cxnSp>
          <p:cxnSp>
            <p:nvCxnSpPr>
              <p:cNvPr id="581" name="Google Shape;615;p16">
                <a:extLst>
                  <a:ext uri="{FF2B5EF4-FFF2-40B4-BE49-F238E27FC236}">
                    <a16:creationId xmlns:a16="http://schemas.microsoft.com/office/drawing/2014/main" id="{A9875DD6-1F59-AE66-EC7C-CA506A1A9760}"/>
                  </a:ext>
                </a:extLst>
              </p:cNvPr>
              <p:cNvCxnSpPr/>
              <p:nvPr/>
            </p:nvCxnSpPr>
            <p:spPr>
              <a:xfrm rot="10800000" flipH="1">
                <a:off x="4641" y="3612"/>
                <a:ext cx="182" cy="181"/>
              </a:xfrm>
              <a:prstGeom prst="straightConnector1">
                <a:avLst/>
              </a:prstGeom>
              <a:noFill/>
              <a:ln w="12700" cap="rnd" cmpd="sng">
                <a:solidFill>
                  <a:srgbClr val="FFFFFF"/>
                </a:solidFill>
                <a:prstDash val="solid"/>
                <a:round/>
                <a:headEnd type="none" w="sm" len="sm"/>
                <a:tailEnd type="none" w="sm" len="sm"/>
              </a:ln>
            </p:spPr>
          </p:cxnSp>
          <p:cxnSp>
            <p:nvCxnSpPr>
              <p:cNvPr id="582" name="Google Shape;616;p16">
                <a:extLst>
                  <a:ext uri="{FF2B5EF4-FFF2-40B4-BE49-F238E27FC236}">
                    <a16:creationId xmlns:a16="http://schemas.microsoft.com/office/drawing/2014/main" id="{6F392E3C-FA7C-4A0C-EB3C-4172404AFCC5}"/>
                  </a:ext>
                </a:extLst>
              </p:cNvPr>
              <p:cNvCxnSpPr/>
              <p:nvPr/>
            </p:nvCxnSpPr>
            <p:spPr>
              <a:xfrm rot="10800000" flipH="1">
                <a:off x="4964" y="3962"/>
                <a:ext cx="93" cy="93"/>
              </a:xfrm>
              <a:prstGeom prst="straightConnector1">
                <a:avLst/>
              </a:prstGeom>
              <a:noFill/>
              <a:ln w="12700" cap="rnd" cmpd="sng">
                <a:solidFill>
                  <a:srgbClr val="FFFFFF"/>
                </a:solidFill>
                <a:prstDash val="solid"/>
                <a:round/>
                <a:headEnd type="none" w="sm" len="sm"/>
                <a:tailEnd type="none" w="sm" len="sm"/>
              </a:ln>
            </p:spPr>
          </p:cxnSp>
          <p:cxnSp>
            <p:nvCxnSpPr>
              <p:cNvPr id="583" name="Google Shape;617;p16">
                <a:extLst>
                  <a:ext uri="{FF2B5EF4-FFF2-40B4-BE49-F238E27FC236}">
                    <a16:creationId xmlns:a16="http://schemas.microsoft.com/office/drawing/2014/main" id="{F2960002-C626-258C-28C5-0525E1B3D539}"/>
                  </a:ext>
                </a:extLst>
              </p:cNvPr>
              <p:cNvCxnSpPr/>
              <p:nvPr/>
            </p:nvCxnSpPr>
            <p:spPr>
              <a:xfrm rot="10800000" flipH="1">
                <a:off x="4768" y="3138"/>
                <a:ext cx="94" cy="93"/>
              </a:xfrm>
              <a:prstGeom prst="straightConnector1">
                <a:avLst/>
              </a:prstGeom>
              <a:noFill/>
              <a:ln w="12700" cap="rnd" cmpd="sng">
                <a:solidFill>
                  <a:srgbClr val="FFFFFF"/>
                </a:solidFill>
                <a:prstDash val="solid"/>
                <a:round/>
                <a:headEnd type="none" w="sm" len="sm"/>
                <a:tailEnd type="none" w="sm" len="sm"/>
              </a:ln>
            </p:spPr>
          </p:cxnSp>
          <p:cxnSp>
            <p:nvCxnSpPr>
              <p:cNvPr id="584" name="Google Shape;618;p16">
                <a:extLst>
                  <a:ext uri="{FF2B5EF4-FFF2-40B4-BE49-F238E27FC236}">
                    <a16:creationId xmlns:a16="http://schemas.microsoft.com/office/drawing/2014/main" id="{3FCFC076-6AF5-F76E-7088-78D746E11DDF}"/>
                  </a:ext>
                </a:extLst>
              </p:cNvPr>
              <p:cNvCxnSpPr/>
              <p:nvPr/>
            </p:nvCxnSpPr>
            <p:spPr>
              <a:xfrm rot="10800000" flipH="1">
                <a:off x="4953" y="2997"/>
                <a:ext cx="149" cy="148"/>
              </a:xfrm>
              <a:prstGeom prst="straightConnector1">
                <a:avLst/>
              </a:prstGeom>
              <a:noFill/>
              <a:ln w="12700" cap="rnd" cmpd="sng">
                <a:solidFill>
                  <a:srgbClr val="FFFFFF"/>
                </a:solidFill>
                <a:prstDash val="solid"/>
                <a:round/>
                <a:headEnd type="none" w="sm" len="sm"/>
                <a:tailEnd type="none" w="sm" len="sm"/>
              </a:ln>
            </p:spPr>
          </p:cxnSp>
          <p:cxnSp>
            <p:nvCxnSpPr>
              <p:cNvPr id="585" name="Google Shape;619;p16">
                <a:extLst>
                  <a:ext uri="{FF2B5EF4-FFF2-40B4-BE49-F238E27FC236}">
                    <a16:creationId xmlns:a16="http://schemas.microsoft.com/office/drawing/2014/main" id="{195FD8BB-3890-305C-F525-C8DE24C93A7F}"/>
                  </a:ext>
                </a:extLst>
              </p:cNvPr>
              <p:cNvCxnSpPr/>
              <p:nvPr/>
            </p:nvCxnSpPr>
            <p:spPr>
              <a:xfrm rot="10800000" flipH="1">
                <a:off x="5274" y="3294"/>
                <a:ext cx="75" cy="75"/>
              </a:xfrm>
              <a:prstGeom prst="straightConnector1">
                <a:avLst/>
              </a:prstGeom>
              <a:noFill/>
              <a:ln w="12700" cap="rnd" cmpd="sng">
                <a:solidFill>
                  <a:srgbClr val="FFFFFF"/>
                </a:solidFill>
                <a:prstDash val="solid"/>
                <a:round/>
                <a:headEnd type="none" w="sm" len="sm"/>
                <a:tailEnd type="none" w="sm" len="sm"/>
              </a:ln>
            </p:spPr>
          </p:cxnSp>
          <p:cxnSp>
            <p:nvCxnSpPr>
              <p:cNvPr id="586" name="Google Shape;620;p16">
                <a:extLst>
                  <a:ext uri="{FF2B5EF4-FFF2-40B4-BE49-F238E27FC236}">
                    <a16:creationId xmlns:a16="http://schemas.microsoft.com/office/drawing/2014/main" id="{6A44FC65-2931-46A9-1D5B-B8157BBDBCC0}"/>
                  </a:ext>
                </a:extLst>
              </p:cNvPr>
              <p:cNvCxnSpPr/>
              <p:nvPr/>
            </p:nvCxnSpPr>
            <p:spPr>
              <a:xfrm rot="10800000" flipH="1">
                <a:off x="5247" y="3414"/>
                <a:ext cx="138" cy="138"/>
              </a:xfrm>
              <a:prstGeom prst="straightConnector1">
                <a:avLst/>
              </a:prstGeom>
              <a:noFill/>
              <a:ln w="12700" cap="rnd" cmpd="sng">
                <a:solidFill>
                  <a:srgbClr val="FFFFFF"/>
                </a:solidFill>
                <a:prstDash val="solid"/>
                <a:round/>
                <a:headEnd type="none" w="sm" len="sm"/>
                <a:tailEnd type="none" w="sm" len="sm"/>
              </a:ln>
            </p:spPr>
          </p:cxnSp>
          <p:cxnSp>
            <p:nvCxnSpPr>
              <p:cNvPr id="587" name="Google Shape;621;p16">
                <a:extLst>
                  <a:ext uri="{FF2B5EF4-FFF2-40B4-BE49-F238E27FC236}">
                    <a16:creationId xmlns:a16="http://schemas.microsoft.com/office/drawing/2014/main" id="{72D6BED6-BDD4-638A-6280-713FF658E6ED}"/>
                  </a:ext>
                </a:extLst>
              </p:cNvPr>
              <p:cNvCxnSpPr/>
              <p:nvPr/>
            </p:nvCxnSpPr>
            <p:spPr>
              <a:xfrm rot="10800000" flipH="1">
                <a:off x="4859" y="3992"/>
                <a:ext cx="108" cy="108"/>
              </a:xfrm>
              <a:prstGeom prst="straightConnector1">
                <a:avLst/>
              </a:prstGeom>
              <a:noFill/>
              <a:ln w="12700" cap="rnd" cmpd="sng">
                <a:solidFill>
                  <a:srgbClr val="FFFFFF"/>
                </a:solidFill>
                <a:prstDash val="solid"/>
                <a:round/>
                <a:headEnd type="none" w="sm" len="sm"/>
                <a:tailEnd type="none" w="sm" len="sm"/>
              </a:ln>
            </p:spPr>
          </p:cxnSp>
          <p:cxnSp>
            <p:nvCxnSpPr>
              <p:cNvPr id="588" name="Google Shape;622;p16">
                <a:extLst>
                  <a:ext uri="{FF2B5EF4-FFF2-40B4-BE49-F238E27FC236}">
                    <a16:creationId xmlns:a16="http://schemas.microsoft.com/office/drawing/2014/main" id="{539EA54D-04E1-9C76-398C-6BF1B9071230}"/>
                  </a:ext>
                </a:extLst>
              </p:cNvPr>
              <p:cNvCxnSpPr/>
              <p:nvPr/>
            </p:nvCxnSpPr>
            <p:spPr>
              <a:xfrm rot="10800000" flipH="1">
                <a:off x="4838" y="4214"/>
                <a:ext cx="81" cy="81"/>
              </a:xfrm>
              <a:prstGeom prst="straightConnector1">
                <a:avLst/>
              </a:prstGeom>
              <a:noFill/>
              <a:ln w="12700" cap="rnd" cmpd="sng">
                <a:solidFill>
                  <a:srgbClr val="FFFFFF"/>
                </a:solidFill>
                <a:prstDash val="solid"/>
                <a:round/>
                <a:headEnd type="none" w="sm" len="sm"/>
                <a:tailEnd type="none" w="sm" len="sm"/>
              </a:ln>
            </p:spPr>
          </p:cxnSp>
          <p:cxnSp>
            <p:nvCxnSpPr>
              <p:cNvPr id="589" name="Google Shape;623;p16">
                <a:extLst>
                  <a:ext uri="{FF2B5EF4-FFF2-40B4-BE49-F238E27FC236}">
                    <a16:creationId xmlns:a16="http://schemas.microsoft.com/office/drawing/2014/main" id="{9F92A3CA-9DDB-438C-A1F1-38D4E6E0D6B9}"/>
                  </a:ext>
                </a:extLst>
              </p:cNvPr>
              <p:cNvCxnSpPr/>
              <p:nvPr/>
            </p:nvCxnSpPr>
            <p:spPr>
              <a:xfrm rot="10800000" flipH="1">
                <a:off x="5373" y="4154"/>
                <a:ext cx="72" cy="72"/>
              </a:xfrm>
              <a:prstGeom prst="straightConnector1">
                <a:avLst/>
              </a:prstGeom>
              <a:noFill/>
              <a:ln w="12700" cap="rnd" cmpd="sng">
                <a:solidFill>
                  <a:srgbClr val="FFFFFF"/>
                </a:solidFill>
                <a:prstDash val="solid"/>
                <a:round/>
                <a:headEnd type="none" w="sm" len="sm"/>
                <a:tailEnd type="none" w="sm" len="sm"/>
              </a:ln>
            </p:spPr>
          </p:cxnSp>
          <p:cxnSp>
            <p:nvCxnSpPr>
              <p:cNvPr id="590" name="Google Shape;624;p16">
                <a:extLst>
                  <a:ext uri="{FF2B5EF4-FFF2-40B4-BE49-F238E27FC236}">
                    <a16:creationId xmlns:a16="http://schemas.microsoft.com/office/drawing/2014/main" id="{15FFAD18-2791-7958-5AAB-8D20C9A6CAB3}"/>
                  </a:ext>
                </a:extLst>
              </p:cNvPr>
              <p:cNvCxnSpPr/>
              <p:nvPr/>
            </p:nvCxnSpPr>
            <p:spPr>
              <a:xfrm rot="10800000" flipH="1">
                <a:off x="4755" y="3645"/>
                <a:ext cx="206" cy="205"/>
              </a:xfrm>
              <a:prstGeom prst="straightConnector1">
                <a:avLst/>
              </a:prstGeom>
              <a:noFill/>
              <a:ln w="12700" cap="rnd" cmpd="sng">
                <a:solidFill>
                  <a:srgbClr val="FFFFFF"/>
                </a:solidFill>
                <a:prstDash val="solid"/>
                <a:round/>
                <a:headEnd type="none" w="sm" len="sm"/>
                <a:tailEnd type="none" w="sm" len="sm"/>
              </a:ln>
            </p:spPr>
          </p:cxnSp>
          <p:cxnSp>
            <p:nvCxnSpPr>
              <p:cNvPr id="591" name="Google Shape;625;p16">
                <a:extLst>
                  <a:ext uri="{FF2B5EF4-FFF2-40B4-BE49-F238E27FC236}">
                    <a16:creationId xmlns:a16="http://schemas.microsoft.com/office/drawing/2014/main" id="{6EE95D97-346C-12AD-1712-ADAFE728BA62}"/>
                  </a:ext>
                </a:extLst>
              </p:cNvPr>
              <p:cNvCxnSpPr/>
              <p:nvPr/>
            </p:nvCxnSpPr>
            <p:spPr>
              <a:xfrm>
                <a:off x="2539" y="2442"/>
                <a:ext cx="0" cy="0"/>
              </a:xfrm>
              <a:prstGeom prst="straightConnector1">
                <a:avLst/>
              </a:prstGeom>
              <a:noFill/>
              <a:ln w="12700" cap="rnd" cmpd="sng">
                <a:solidFill>
                  <a:srgbClr val="FFFFFF"/>
                </a:solidFill>
                <a:prstDash val="solid"/>
                <a:round/>
                <a:headEnd type="none" w="sm" len="sm"/>
                <a:tailEnd type="none" w="sm" len="sm"/>
              </a:ln>
            </p:spPr>
          </p:cxnSp>
          <p:cxnSp>
            <p:nvCxnSpPr>
              <p:cNvPr id="592" name="Google Shape;626;p16">
                <a:extLst>
                  <a:ext uri="{FF2B5EF4-FFF2-40B4-BE49-F238E27FC236}">
                    <a16:creationId xmlns:a16="http://schemas.microsoft.com/office/drawing/2014/main" id="{46DD4DE0-56A9-851A-8082-769CBB892340}"/>
                  </a:ext>
                </a:extLst>
              </p:cNvPr>
              <p:cNvCxnSpPr/>
              <p:nvPr/>
            </p:nvCxnSpPr>
            <p:spPr>
              <a:xfrm>
                <a:off x="3616" y="3756"/>
                <a:ext cx="379" cy="0"/>
              </a:xfrm>
              <a:prstGeom prst="straightConnector1">
                <a:avLst/>
              </a:prstGeom>
              <a:noFill/>
              <a:ln w="12700" cap="rnd" cmpd="sng">
                <a:solidFill>
                  <a:srgbClr val="FFFFFF"/>
                </a:solidFill>
                <a:prstDash val="solid"/>
                <a:round/>
                <a:headEnd type="none" w="sm" len="sm"/>
                <a:tailEnd type="none" w="sm" len="sm"/>
              </a:ln>
            </p:spPr>
          </p:cxnSp>
          <p:sp>
            <p:nvSpPr>
              <p:cNvPr id="593" name="Google Shape;627;p16">
                <a:extLst>
                  <a:ext uri="{FF2B5EF4-FFF2-40B4-BE49-F238E27FC236}">
                    <a16:creationId xmlns:a16="http://schemas.microsoft.com/office/drawing/2014/main" id="{4EDA30F9-7EA9-4658-2BAC-3E5C28B50F3A}"/>
                  </a:ext>
                </a:extLst>
              </p:cNvPr>
              <p:cNvSpPr/>
              <p:nvPr/>
            </p:nvSpPr>
            <p:spPr>
              <a:xfrm>
                <a:off x="3116" y="3621"/>
                <a:ext cx="1358" cy="69"/>
              </a:xfrm>
              <a:custGeom>
                <a:avLst/>
                <a:gdLst/>
                <a:ahLst/>
                <a:cxnLst/>
                <a:rect l="l" t="t" r="r" b="b"/>
                <a:pathLst>
                  <a:path w="1358" h="69" extrusionOk="0">
                    <a:moveTo>
                      <a:pt x="1358" y="69"/>
                    </a:moveTo>
                    <a:lnTo>
                      <a:pt x="1358" y="0"/>
                    </a:lnTo>
                    <a:lnTo>
                      <a:pt x="0" y="0"/>
                    </a:lnTo>
                    <a:lnTo>
                      <a:pt x="0" y="6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94" name="Google Shape;628;p16">
                <a:extLst>
                  <a:ext uri="{FF2B5EF4-FFF2-40B4-BE49-F238E27FC236}">
                    <a16:creationId xmlns:a16="http://schemas.microsoft.com/office/drawing/2014/main" id="{6B891387-13CD-CD65-C4D6-955D5265E347}"/>
                  </a:ext>
                </a:extLst>
              </p:cNvPr>
              <p:cNvCxnSpPr/>
              <p:nvPr/>
            </p:nvCxnSpPr>
            <p:spPr>
              <a:xfrm rot="10800000">
                <a:off x="3152" y="3621"/>
                <a:ext cx="0" cy="69"/>
              </a:xfrm>
              <a:prstGeom prst="straightConnector1">
                <a:avLst/>
              </a:prstGeom>
              <a:noFill/>
              <a:ln w="12700" cap="rnd" cmpd="sng">
                <a:solidFill>
                  <a:srgbClr val="FFFFFF"/>
                </a:solidFill>
                <a:prstDash val="solid"/>
                <a:round/>
                <a:headEnd type="none" w="sm" len="sm"/>
                <a:tailEnd type="none" w="sm" len="sm"/>
              </a:ln>
            </p:spPr>
          </p:cxnSp>
          <p:cxnSp>
            <p:nvCxnSpPr>
              <p:cNvPr id="595" name="Google Shape;629;p16">
                <a:extLst>
                  <a:ext uri="{FF2B5EF4-FFF2-40B4-BE49-F238E27FC236}">
                    <a16:creationId xmlns:a16="http://schemas.microsoft.com/office/drawing/2014/main" id="{DE564E18-79C8-DD20-05D2-4C60E02D5DF8}"/>
                  </a:ext>
                </a:extLst>
              </p:cNvPr>
              <p:cNvCxnSpPr/>
              <p:nvPr/>
            </p:nvCxnSpPr>
            <p:spPr>
              <a:xfrm rot="10800000">
                <a:off x="3188" y="3621"/>
                <a:ext cx="0" cy="69"/>
              </a:xfrm>
              <a:prstGeom prst="straightConnector1">
                <a:avLst/>
              </a:prstGeom>
              <a:noFill/>
              <a:ln w="12700" cap="rnd" cmpd="sng">
                <a:solidFill>
                  <a:srgbClr val="FFFFFF"/>
                </a:solidFill>
                <a:prstDash val="solid"/>
                <a:round/>
                <a:headEnd type="none" w="sm" len="sm"/>
                <a:tailEnd type="none" w="sm" len="sm"/>
              </a:ln>
            </p:spPr>
          </p:cxnSp>
          <p:cxnSp>
            <p:nvCxnSpPr>
              <p:cNvPr id="596" name="Google Shape;630;p16">
                <a:extLst>
                  <a:ext uri="{FF2B5EF4-FFF2-40B4-BE49-F238E27FC236}">
                    <a16:creationId xmlns:a16="http://schemas.microsoft.com/office/drawing/2014/main" id="{326DAE43-D1BF-A211-38D3-8F04E77AD4BC}"/>
                  </a:ext>
                </a:extLst>
              </p:cNvPr>
              <p:cNvCxnSpPr/>
              <p:nvPr/>
            </p:nvCxnSpPr>
            <p:spPr>
              <a:xfrm rot="10800000">
                <a:off x="3224" y="3621"/>
                <a:ext cx="0" cy="69"/>
              </a:xfrm>
              <a:prstGeom prst="straightConnector1">
                <a:avLst/>
              </a:prstGeom>
              <a:noFill/>
              <a:ln w="12700" cap="rnd" cmpd="sng">
                <a:solidFill>
                  <a:srgbClr val="FFFFFF"/>
                </a:solidFill>
                <a:prstDash val="solid"/>
                <a:round/>
                <a:headEnd type="none" w="sm" len="sm"/>
                <a:tailEnd type="none" w="sm" len="sm"/>
              </a:ln>
            </p:spPr>
          </p:cxnSp>
          <p:cxnSp>
            <p:nvCxnSpPr>
              <p:cNvPr id="597" name="Google Shape;631;p16">
                <a:extLst>
                  <a:ext uri="{FF2B5EF4-FFF2-40B4-BE49-F238E27FC236}">
                    <a16:creationId xmlns:a16="http://schemas.microsoft.com/office/drawing/2014/main" id="{0A012364-20DD-4F02-CD6D-10BBEF152FEB}"/>
                  </a:ext>
                </a:extLst>
              </p:cNvPr>
              <p:cNvCxnSpPr/>
              <p:nvPr/>
            </p:nvCxnSpPr>
            <p:spPr>
              <a:xfrm rot="10800000">
                <a:off x="3260" y="3621"/>
                <a:ext cx="0" cy="69"/>
              </a:xfrm>
              <a:prstGeom prst="straightConnector1">
                <a:avLst/>
              </a:prstGeom>
              <a:noFill/>
              <a:ln w="12700" cap="rnd" cmpd="sng">
                <a:solidFill>
                  <a:srgbClr val="FFFFFF"/>
                </a:solidFill>
                <a:prstDash val="solid"/>
                <a:round/>
                <a:headEnd type="none" w="sm" len="sm"/>
                <a:tailEnd type="none" w="sm" len="sm"/>
              </a:ln>
            </p:spPr>
          </p:cxnSp>
          <p:cxnSp>
            <p:nvCxnSpPr>
              <p:cNvPr id="598" name="Google Shape;632;p16">
                <a:extLst>
                  <a:ext uri="{FF2B5EF4-FFF2-40B4-BE49-F238E27FC236}">
                    <a16:creationId xmlns:a16="http://schemas.microsoft.com/office/drawing/2014/main" id="{EFDA6F5F-8529-E925-CBAD-AB58BE5D39AE}"/>
                  </a:ext>
                </a:extLst>
              </p:cNvPr>
              <p:cNvCxnSpPr/>
              <p:nvPr/>
            </p:nvCxnSpPr>
            <p:spPr>
              <a:xfrm rot="10800000">
                <a:off x="3318" y="3621"/>
                <a:ext cx="0" cy="69"/>
              </a:xfrm>
              <a:prstGeom prst="straightConnector1">
                <a:avLst/>
              </a:prstGeom>
              <a:noFill/>
              <a:ln w="12700" cap="rnd" cmpd="sng">
                <a:solidFill>
                  <a:srgbClr val="FFFFFF"/>
                </a:solidFill>
                <a:prstDash val="solid"/>
                <a:round/>
                <a:headEnd type="none" w="sm" len="sm"/>
                <a:tailEnd type="none" w="sm" len="sm"/>
              </a:ln>
            </p:spPr>
          </p:cxnSp>
          <p:cxnSp>
            <p:nvCxnSpPr>
              <p:cNvPr id="599" name="Google Shape;633;p16">
                <a:extLst>
                  <a:ext uri="{FF2B5EF4-FFF2-40B4-BE49-F238E27FC236}">
                    <a16:creationId xmlns:a16="http://schemas.microsoft.com/office/drawing/2014/main" id="{16110C22-BE3E-B45B-1032-6C09137842B2}"/>
                  </a:ext>
                </a:extLst>
              </p:cNvPr>
              <p:cNvCxnSpPr/>
              <p:nvPr/>
            </p:nvCxnSpPr>
            <p:spPr>
              <a:xfrm rot="10800000">
                <a:off x="3382"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0" name="Google Shape;634;p16">
                <a:extLst>
                  <a:ext uri="{FF2B5EF4-FFF2-40B4-BE49-F238E27FC236}">
                    <a16:creationId xmlns:a16="http://schemas.microsoft.com/office/drawing/2014/main" id="{A8C30017-60D6-91C5-C941-22F8D90B18E0}"/>
                  </a:ext>
                </a:extLst>
              </p:cNvPr>
              <p:cNvCxnSpPr/>
              <p:nvPr/>
            </p:nvCxnSpPr>
            <p:spPr>
              <a:xfrm rot="10800000">
                <a:off x="3467"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1" name="Google Shape;635;p16">
                <a:extLst>
                  <a:ext uri="{FF2B5EF4-FFF2-40B4-BE49-F238E27FC236}">
                    <a16:creationId xmlns:a16="http://schemas.microsoft.com/office/drawing/2014/main" id="{26A99C4D-F381-3F56-63C3-4DE46C82B016}"/>
                  </a:ext>
                </a:extLst>
              </p:cNvPr>
              <p:cNvCxnSpPr/>
              <p:nvPr/>
            </p:nvCxnSpPr>
            <p:spPr>
              <a:xfrm rot="10800000">
                <a:off x="3564"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2" name="Google Shape;636;p16">
                <a:extLst>
                  <a:ext uri="{FF2B5EF4-FFF2-40B4-BE49-F238E27FC236}">
                    <a16:creationId xmlns:a16="http://schemas.microsoft.com/office/drawing/2014/main" id="{9AEC98FF-FA88-A623-EA82-0C19B0EB54AA}"/>
                  </a:ext>
                </a:extLst>
              </p:cNvPr>
              <p:cNvCxnSpPr/>
              <p:nvPr/>
            </p:nvCxnSpPr>
            <p:spPr>
              <a:xfrm rot="10800000">
                <a:off x="3678"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3" name="Google Shape;637;p16">
                <a:extLst>
                  <a:ext uri="{FF2B5EF4-FFF2-40B4-BE49-F238E27FC236}">
                    <a16:creationId xmlns:a16="http://schemas.microsoft.com/office/drawing/2014/main" id="{4C04464F-4873-0EC0-FCB3-1750E256CE04}"/>
                  </a:ext>
                </a:extLst>
              </p:cNvPr>
              <p:cNvCxnSpPr/>
              <p:nvPr/>
            </p:nvCxnSpPr>
            <p:spPr>
              <a:xfrm rot="10800000">
                <a:off x="4439"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4" name="Google Shape;638;p16">
                <a:extLst>
                  <a:ext uri="{FF2B5EF4-FFF2-40B4-BE49-F238E27FC236}">
                    <a16:creationId xmlns:a16="http://schemas.microsoft.com/office/drawing/2014/main" id="{8AE7BB31-D087-1E22-11D5-7DE4859994E8}"/>
                  </a:ext>
                </a:extLst>
              </p:cNvPr>
              <p:cNvCxnSpPr/>
              <p:nvPr/>
            </p:nvCxnSpPr>
            <p:spPr>
              <a:xfrm rot="10800000">
                <a:off x="4403"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5" name="Google Shape;639;p16">
                <a:extLst>
                  <a:ext uri="{FF2B5EF4-FFF2-40B4-BE49-F238E27FC236}">
                    <a16:creationId xmlns:a16="http://schemas.microsoft.com/office/drawing/2014/main" id="{6759AB64-4A11-BC5C-E523-409B794BD045}"/>
                  </a:ext>
                </a:extLst>
              </p:cNvPr>
              <p:cNvCxnSpPr/>
              <p:nvPr/>
            </p:nvCxnSpPr>
            <p:spPr>
              <a:xfrm rot="10800000">
                <a:off x="4367"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6" name="Google Shape;640;p16">
                <a:extLst>
                  <a:ext uri="{FF2B5EF4-FFF2-40B4-BE49-F238E27FC236}">
                    <a16:creationId xmlns:a16="http://schemas.microsoft.com/office/drawing/2014/main" id="{B634887C-9481-6EED-3FD3-077A96E6EB17}"/>
                  </a:ext>
                </a:extLst>
              </p:cNvPr>
              <p:cNvCxnSpPr/>
              <p:nvPr/>
            </p:nvCxnSpPr>
            <p:spPr>
              <a:xfrm rot="10800000">
                <a:off x="4331"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7" name="Google Shape;641;p16">
                <a:extLst>
                  <a:ext uri="{FF2B5EF4-FFF2-40B4-BE49-F238E27FC236}">
                    <a16:creationId xmlns:a16="http://schemas.microsoft.com/office/drawing/2014/main" id="{518D685D-1D69-D0B7-B9F1-B9CDE3B34735}"/>
                  </a:ext>
                </a:extLst>
              </p:cNvPr>
              <p:cNvCxnSpPr/>
              <p:nvPr/>
            </p:nvCxnSpPr>
            <p:spPr>
              <a:xfrm rot="10800000">
                <a:off x="4273"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8" name="Google Shape;642;p16">
                <a:extLst>
                  <a:ext uri="{FF2B5EF4-FFF2-40B4-BE49-F238E27FC236}">
                    <a16:creationId xmlns:a16="http://schemas.microsoft.com/office/drawing/2014/main" id="{28BBE19F-2F91-7D6C-6CE7-C4E759FA01D6}"/>
                  </a:ext>
                </a:extLst>
              </p:cNvPr>
              <p:cNvCxnSpPr/>
              <p:nvPr/>
            </p:nvCxnSpPr>
            <p:spPr>
              <a:xfrm rot="10800000">
                <a:off x="4209" y="3621"/>
                <a:ext cx="0" cy="69"/>
              </a:xfrm>
              <a:prstGeom prst="straightConnector1">
                <a:avLst/>
              </a:prstGeom>
              <a:noFill/>
              <a:ln w="12700" cap="rnd" cmpd="sng">
                <a:solidFill>
                  <a:srgbClr val="FFFFFF"/>
                </a:solidFill>
                <a:prstDash val="solid"/>
                <a:round/>
                <a:headEnd type="none" w="sm" len="sm"/>
                <a:tailEnd type="none" w="sm" len="sm"/>
              </a:ln>
            </p:spPr>
          </p:cxnSp>
          <p:cxnSp>
            <p:nvCxnSpPr>
              <p:cNvPr id="609" name="Google Shape;643;p16">
                <a:extLst>
                  <a:ext uri="{FF2B5EF4-FFF2-40B4-BE49-F238E27FC236}">
                    <a16:creationId xmlns:a16="http://schemas.microsoft.com/office/drawing/2014/main" id="{0FA54183-3ECB-179B-C032-45F29E4BDAE4}"/>
                  </a:ext>
                </a:extLst>
              </p:cNvPr>
              <p:cNvCxnSpPr/>
              <p:nvPr/>
            </p:nvCxnSpPr>
            <p:spPr>
              <a:xfrm rot="10800000">
                <a:off x="4123" y="3621"/>
                <a:ext cx="0" cy="69"/>
              </a:xfrm>
              <a:prstGeom prst="straightConnector1">
                <a:avLst/>
              </a:prstGeom>
              <a:noFill/>
              <a:ln w="12700" cap="rnd" cmpd="sng">
                <a:solidFill>
                  <a:srgbClr val="FFFFFF"/>
                </a:solidFill>
                <a:prstDash val="solid"/>
                <a:round/>
                <a:headEnd type="none" w="sm" len="sm"/>
                <a:tailEnd type="none" w="sm" len="sm"/>
              </a:ln>
            </p:spPr>
          </p:cxnSp>
          <p:cxnSp>
            <p:nvCxnSpPr>
              <p:cNvPr id="610" name="Google Shape;644;p16">
                <a:extLst>
                  <a:ext uri="{FF2B5EF4-FFF2-40B4-BE49-F238E27FC236}">
                    <a16:creationId xmlns:a16="http://schemas.microsoft.com/office/drawing/2014/main" id="{E378B5D5-5D0F-5955-E183-E057E3F7E523}"/>
                  </a:ext>
                </a:extLst>
              </p:cNvPr>
              <p:cNvCxnSpPr/>
              <p:nvPr/>
            </p:nvCxnSpPr>
            <p:spPr>
              <a:xfrm rot="10800000">
                <a:off x="4026" y="3621"/>
                <a:ext cx="0" cy="69"/>
              </a:xfrm>
              <a:prstGeom prst="straightConnector1">
                <a:avLst/>
              </a:prstGeom>
              <a:noFill/>
              <a:ln w="12700" cap="rnd" cmpd="sng">
                <a:solidFill>
                  <a:srgbClr val="FFFFFF"/>
                </a:solidFill>
                <a:prstDash val="solid"/>
                <a:round/>
                <a:headEnd type="none" w="sm" len="sm"/>
                <a:tailEnd type="none" w="sm" len="sm"/>
              </a:ln>
            </p:spPr>
          </p:cxnSp>
          <p:cxnSp>
            <p:nvCxnSpPr>
              <p:cNvPr id="611" name="Google Shape;645;p16">
                <a:extLst>
                  <a:ext uri="{FF2B5EF4-FFF2-40B4-BE49-F238E27FC236}">
                    <a16:creationId xmlns:a16="http://schemas.microsoft.com/office/drawing/2014/main" id="{67C22C3B-5793-4DA3-8675-420326EC2DAB}"/>
                  </a:ext>
                </a:extLst>
              </p:cNvPr>
              <p:cNvCxnSpPr/>
              <p:nvPr/>
            </p:nvCxnSpPr>
            <p:spPr>
              <a:xfrm rot="10800000">
                <a:off x="3913" y="3621"/>
                <a:ext cx="0" cy="69"/>
              </a:xfrm>
              <a:prstGeom prst="straightConnector1">
                <a:avLst/>
              </a:prstGeom>
              <a:noFill/>
              <a:ln w="12700" cap="rnd" cmpd="sng">
                <a:solidFill>
                  <a:srgbClr val="FFFFFF"/>
                </a:solidFill>
                <a:prstDash val="solid"/>
                <a:round/>
                <a:headEnd type="none" w="sm" len="sm"/>
                <a:tailEnd type="none" w="sm" len="sm"/>
              </a:ln>
            </p:spPr>
          </p:cxnSp>
          <p:cxnSp>
            <p:nvCxnSpPr>
              <p:cNvPr id="612" name="Google Shape;646;p16">
                <a:extLst>
                  <a:ext uri="{FF2B5EF4-FFF2-40B4-BE49-F238E27FC236}">
                    <a16:creationId xmlns:a16="http://schemas.microsoft.com/office/drawing/2014/main" id="{5B87DBDA-1D00-82FB-9090-DD094DC0E825}"/>
                  </a:ext>
                </a:extLst>
              </p:cNvPr>
              <p:cNvCxnSpPr/>
              <p:nvPr/>
            </p:nvCxnSpPr>
            <p:spPr>
              <a:xfrm rot="10800000">
                <a:off x="3183" y="2865"/>
                <a:ext cx="0" cy="63"/>
              </a:xfrm>
              <a:prstGeom prst="straightConnector1">
                <a:avLst/>
              </a:prstGeom>
              <a:noFill/>
              <a:ln w="12700" cap="rnd" cmpd="sng">
                <a:solidFill>
                  <a:srgbClr val="FFFFFF"/>
                </a:solidFill>
                <a:prstDash val="solid"/>
                <a:round/>
                <a:headEnd type="none" w="sm" len="sm"/>
                <a:tailEnd type="none" w="sm" len="sm"/>
              </a:ln>
            </p:spPr>
          </p:cxnSp>
          <p:cxnSp>
            <p:nvCxnSpPr>
              <p:cNvPr id="613" name="Google Shape;647;p16">
                <a:extLst>
                  <a:ext uri="{FF2B5EF4-FFF2-40B4-BE49-F238E27FC236}">
                    <a16:creationId xmlns:a16="http://schemas.microsoft.com/office/drawing/2014/main" id="{7326EFAA-57C0-B650-BB9B-AB9A1745EFEC}"/>
                  </a:ext>
                </a:extLst>
              </p:cNvPr>
              <p:cNvCxnSpPr/>
              <p:nvPr/>
            </p:nvCxnSpPr>
            <p:spPr>
              <a:xfrm rot="10800000">
                <a:off x="3206" y="2865"/>
                <a:ext cx="0" cy="63"/>
              </a:xfrm>
              <a:prstGeom prst="straightConnector1">
                <a:avLst/>
              </a:prstGeom>
              <a:noFill/>
              <a:ln w="12700" cap="rnd" cmpd="sng">
                <a:solidFill>
                  <a:srgbClr val="FFFFFF"/>
                </a:solidFill>
                <a:prstDash val="solid"/>
                <a:round/>
                <a:headEnd type="none" w="sm" len="sm"/>
                <a:tailEnd type="none" w="sm" len="sm"/>
              </a:ln>
            </p:spPr>
          </p:cxnSp>
          <p:cxnSp>
            <p:nvCxnSpPr>
              <p:cNvPr id="614" name="Google Shape;648;p16">
                <a:extLst>
                  <a:ext uri="{FF2B5EF4-FFF2-40B4-BE49-F238E27FC236}">
                    <a16:creationId xmlns:a16="http://schemas.microsoft.com/office/drawing/2014/main" id="{0A34DDEF-7FCB-3E9B-40BB-4A43C3C52CEF}"/>
                  </a:ext>
                </a:extLst>
              </p:cNvPr>
              <p:cNvCxnSpPr/>
              <p:nvPr/>
            </p:nvCxnSpPr>
            <p:spPr>
              <a:xfrm rot="10800000">
                <a:off x="3244" y="2865"/>
                <a:ext cx="0" cy="63"/>
              </a:xfrm>
              <a:prstGeom prst="straightConnector1">
                <a:avLst/>
              </a:prstGeom>
              <a:noFill/>
              <a:ln w="12700" cap="rnd" cmpd="sng">
                <a:solidFill>
                  <a:srgbClr val="FFFFFF"/>
                </a:solidFill>
                <a:prstDash val="solid"/>
                <a:round/>
                <a:headEnd type="none" w="sm" len="sm"/>
                <a:tailEnd type="none" w="sm" len="sm"/>
              </a:ln>
            </p:spPr>
          </p:cxnSp>
          <p:cxnSp>
            <p:nvCxnSpPr>
              <p:cNvPr id="615" name="Google Shape;649;p16">
                <a:extLst>
                  <a:ext uri="{FF2B5EF4-FFF2-40B4-BE49-F238E27FC236}">
                    <a16:creationId xmlns:a16="http://schemas.microsoft.com/office/drawing/2014/main" id="{DBDF7EEC-B0A8-7A2A-4E3A-CF265D286CD3}"/>
                  </a:ext>
                </a:extLst>
              </p:cNvPr>
              <p:cNvCxnSpPr/>
              <p:nvPr/>
            </p:nvCxnSpPr>
            <p:spPr>
              <a:xfrm rot="10800000">
                <a:off x="3324" y="2865"/>
                <a:ext cx="0" cy="63"/>
              </a:xfrm>
              <a:prstGeom prst="straightConnector1">
                <a:avLst/>
              </a:prstGeom>
              <a:noFill/>
              <a:ln w="12700" cap="rnd" cmpd="sng">
                <a:solidFill>
                  <a:srgbClr val="FFFFFF"/>
                </a:solidFill>
                <a:prstDash val="solid"/>
                <a:round/>
                <a:headEnd type="none" w="sm" len="sm"/>
                <a:tailEnd type="none" w="sm" len="sm"/>
              </a:ln>
            </p:spPr>
          </p:cxnSp>
          <p:cxnSp>
            <p:nvCxnSpPr>
              <p:cNvPr id="616" name="Google Shape;650;p16">
                <a:extLst>
                  <a:ext uri="{FF2B5EF4-FFF2-40B4-BE49-F238E27FC236}">
                    <a16:creationId xmlns:a16="http://schemas.microsoft.com/office/drawing/2014/main" id="{241D4479-A8A0-B00A-EABA-B5C8A613CAD8}"/>
                  </a:ext>
                </a:extLst>
              </p:cNvPr>
              <p:cNvCxnSpPr/>
              <p:nvPr/>
            </p:nvCxnSpPr>
            <p:spPr>
              <a:xfrm rot="10800000">
                <a:off x="3362" y="2865"/>
                <a:ext cx="0" cy="63"/>
              </a:xfrm>
              <a:prstGeom prst="straightConnector1">
                <a:avLst/>
              </a:prstGeom>
              <a:noFill/>
              <a:ln w="12700" cap="rnd" cmpd="sng">
                <a:solidFill>
                  <a:srgbClr val="FFFFFF"/>
                </a:solidFill>
                <a:prstDash val="solid"/>
                <a:round/>
                <a:headEnd type="none" w="sm" len="sm"/>
                <a:tailEnd type="none" w="sm" len="sm"/>
              </a:ln>
            </p:spPr>
          </p:cxnSp>
          <p:cxnSp>
            <p:nvCxnSpPr>
              <p:cNvPr id="617" name="Google Shape;651;p16">
                <a:extLst>
                  <a:ext uri="{FF2B5EF4-FFF2-40B4-BE49-F238E27FC236}">
                    <a16:creationId xmlns:a16="http://schemas.microsoft.com/office/drawing/2014/main" id="{A9F24A01-B203-41D4-591D-522B9DA55AAA}"/>
                  </a:ext>
                </a:extLst>
              </p:cNvPr>
              <p:cNvCxnSpPr/>
              <p:nvPr/>
            </p:nvCxnSpPr>
            <p:spPr>
              <a:xfrm rot="10800000">
                <a:off x="3385" y="2865"/>
                <a:ext cx="0" cy="63"/>
              </a:xfrm>
              <a:prstGeom prst="straightConnector1">
                <a:avLst/>
              </a:prstGeom>
              <a:noFill/>
              <a:ln w="12700" cap="rnd" cmpd="sng">
                <a:solidFill>
                  <a:srgbClr val="FFFFFF"/>
                </a:solidFill>
                <a:prstDash val="solid"/>
                <a:round/>
                <a:headEnd type="none" w="sm" len="sm"/>
                <a:tailEnd type="none" w="sm" len="sm"/>
              </a:ln>
            </p:spPr>
          </p:cxnSp>
          <p:cxnSp>
            <p:nvCxnSpPr>
              <p:cNvPr id="618" name="Google Shape;652;p16">
                <a:extLst>
                  <a:ext uri="{FF2B5EF4-FFF2-40B4-BE49-F238E27FC236}">
                    <a16:creationId xmlns:a16="http://schemas.microsoft.com/office/drawing/2014/main" id="{BC5CEC18-EB7E-7133-1FB3-0EF8DD21D27C}"/>
                  </a:ext>
                </a:extLst>
              </p:cNvPr>
              <p:cNvCxnSpPr/>
              <p:nvPr/>
            </p:nvCxnSpPr>
            <p:spPr>
              <a:xfrm>
                <a:off x="3183" y="2949"/>
                <a:ext cx="202" cy="0"/>
              </a:xfrm>
              <a:prstGeom prst="straightConnector1">
                <a:avLst/>
              </a:prstGeom>
              <a:noFill/>
              <a:ln w="12700" cap="rnd" cmpd="sng">
                <a:solidFill>
                  <a:srgbClr val="FFFFFF"/>
                </a:solidFill>
                <a:prstDash val="solid"/>
                <a:round/>
                <a:headEnd type="none" w="sm" len="sm"/>
                <a:tailEnd type="none" w="sm" len="sm"/>
              </a:ln>
            </p:spPr>
          </p:cxnSp>
          <p:cxnSp>
            <p:nvCxnSpPr>
              <p:cNvPr id="619" name="Google Shape;653;p16">
                <a:extLst>
                  <a:ext uri="{FF2B5EF4-FFF2-40B4-BE49-F238E27FC236}">
                    <a16:creationId xmlns:a16="http://schemas.microsoft.com/office/drawing/2014/main" id="{E7884C66-49B4-81D5-B9C3-B13C289B159C}"/>
                  </a:ext>
                </a:extLst>
              </p:cNvPr>
              <p:cNvCxnSpPr/>
              <p:nvPr/>
            </p:nvCxnSpPr>
            <p:spPr>
              <a:xfrm rot="10800000">
                <a:off x="3529"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0" name="Google Shape;654;p16">
                <a:extLst>
                  <a:ext uri="{FF2B5EF4-FFF2-40B4-BE49-F238E27FC236}">
                    <a16:creationId xmlns:a16="http://schemas.microsoft.com/office/drawing/2014/main" id="{017327A1-2198-2391-FBED-B8B0C66EC164}"/>
                  </a:ext>
                </a:extLst>
              </p:cNvPr>
              <p:cNvCxnSpPr/>
              <p:nvPr/>
            </p:nvCxnSpPr>
            <p:spPr>
              <a:xfrm rot="10800000">
                <a:off x="3552"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1" name="Google Shape;655;p16">
                <a:extLst>
                  <a:ext uri="{FF2B5EF4-FFF2-40B4-BE49-F238E27FC236}">
                    <a16:creationId xmlns:a16="http://schemas.microsoft.com/office/drawing/2014/main" id="{1FECF4AC-7620-377E-DFA5-2AD08B96ADAF}"/>
                  </a:ext>
                </a:extLst>
              </p:cNvPr>
              <p:cNvCxnSpPr/>
              <p:nvPr/>
            </p:nvCxnSpPr>
            <p:spPr>
              <a:xfrm rot="10800000">
                <a:off x="3590"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2" name="Google Shape;656;p16">
                <a:extLst>
                  <a:ext uri="{FF2B5EF4-FFF2-40B4-BE49-F238E27FC236}">
                    <a16:creationId xmlns:a16="http://schemas.microsoft.com/office/drawing/2014/main" id="{74AAFBBB-78FD-9FA5-7408-F5CDFB2D3372}"/>
                  </a:ext>
                </a:extLst>
              </p:cNvPr>
              <p:cNvCxnSpPr/>
              <p:nvPr/>
            </p:nvCxnSpPr>
            <p:spPr>
              <a:xfrm rot="10800000">
                <a:off x="3670"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3" name="Google Shape;657;p16">
                <a:extLst>
                  <a:ext uri="{FF2B5EF4-FFF2-40B4-BE49-F238E27FC236}">
                    <a16:creationId xmlns:a16="http://schemas.microsoft.com/office/drawing/2014/main" id="{F1BB126C-27E1-FF76-04E9-1396D7DF90C4}"/>
                  </a:ext>
                </a:extLst>
              </p:cNvPr>
              <p:cNvCxnSpPr/>
              <p:nvPr/>
            </p:nvCxnSpPr>
            <p:spPr>
              <a:xfrm rot="10800000">
                <a:off x="3708"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4" name="Google Shape;658;p16">
                <a:extLst>
                  <a:ext uri="{FF2B5EF4-FFF2-40B4-BE49-F238E27FC236}">
                    <a16:creationId xmlns:a16="http://schemas.microsoft.com/office/drawing/2014/main" id="{7C72F390-5FDE-943D-0750-B2BF0C546471}"/>
                  </a:ext>
                </a:extLst>
              </p:cNvPr>
              <p:cNvCxnSpPr/>
              <p:nvPr/>
            </p:nvCxnSpPr>
            <p:spPr>
              <a:xfrm rot="10800000">
                <a:off x="3731"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5" name="Google Shape;659;p16">
                <a:extLst>
                  <a:ext uri="{FF2B5EF4-FFF2-40B4-BE49-F238E27FC236}">
                    <a16:creationId xmlns:a16="http://schemas.microsoft.com/office/drawing/2014/main" id="{891E3614-B696-C46D-563F-13A9608110A1}"/>
                  </a:ext>
                </a:extLst>
              </p:cNvPr>
              <p:cNvCxnSpPr/>
              <p:nvPr/>
            </p:nvCxnSpPr>
            <p:spPr>
              <a:xfrm>
                <a:off x="3529" y="2949"/>
                <a:ext cx="202" cy="0"/>
              </a:xfrm>
              <a:prstGeom prst="straightConnector1">
                <a:avLst/>
              </a:prstGeom>
              <a:noFill/>
              <a:ln w="12700" cap="rnd" cmpd="sng">
                <a:solidFill>
                  <a:srgbClr val="FFFFFF"/>
                </a:solidFill>
                <a:prstDash val="solid"/>
                <a:round/>
                <a:headEnd type="none" w="sm" len="sm"/>
                <a:tailEnd type="none" w="sm" len="sm"/>
              </a:ln>
            </p:spPr>
          </p:cxnSp>
          <p:cxnSp>
            <p:nvCxnSpPr>
              <p:cNvPr id="626" name="Google Shape;660;p16">
                <a:extLst>
                  <a:ext uri="{FF2B5EF4-FFF2-40B4-BE49-F238E27FC236}">
                    <a16:creationId xmlns:a16="http://schemas.microsoft.com/office/drawing/2014/main" id="{DC2F74A5-6CE9-2C51-46A7-839A8ADDEBB0}"/>
                  </a:ext>
                </a:extLst>
              </p:cNvPr>
              <p:cNvCxnSpPr/>
              <p:nvPr/>
            </p:nvCxnSpPr>
            <p:spPr>
              <a:xfrm rot="10800000">
                <a:off x="3872"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7" name="Google Shape;661;p16">
                <a:extLst>
                  <a:ext uri="{FF2B5EF4-FFF2-40B4-BE49-F238E27FC236}">
                    <a16:creationId xmlns:a16="http://schemas.microsoft.com/office/drawing/2014/main" id="{A4563E16-4350-35BA-D099-F5C45A51B604}"/>
                  </a:ext>
                </a:extLst>
              </p:cNvPr>
              <p:cNvCxnSpPr/>
              <p:nvPr/>
            </p:nvCxnSpPr>
            <p:spPr>
              <a:xfrm rot="10800000">
                <a:off x="3895"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8" name="Google Shape;662;p16">
                <a:extLst>
                  <a:ext uri="{FF2B5EF4-FFF2-40B4-BE49-F238E27FC236}">
                    <a16:creationId xmlns:a16="http://schemas.microsoft.com/office/drawing/2014/main" id="{E28C54DA-5C5B-BF68-3A66-8C9690569489}"/>
                  </a:ext>
                </a:extLst>
              </p:cNvPr>
              <p:cNvCxnSpPr/>
              <p:nvPr/>
            </p:nvCxnSpPr>
            <p:spPr>
              <a:xfrm rot="10800000">
                <a:off x="3933" y="2865"/>
                <a:ext cx="0" cy="63"/>
              </a:xfrm>
              <a:prstGeom prst="straightConnector1">
                <a:avLst/>
              </a:prstGeom>
              <a:noFill/>
              <a:ln w="12700" cap="rnd" cmpd="sng">
                <a:solidFill>
                  <a:srgbClr val="FFFFFF"/>
                </a:solidFill>
                <a:prstDash val="solid"/>
                <a:round/>
                <a:headEnd type="none" w="sm" len="sm"/>
                <a:tailEnd type="none" w="sm" len="sm"/>
              </a:ln>
            </p:spPr>
          </p:cxnSp>
          <p:cxnSp>
            <p:nvCxnSpPr>
              <p:cNvPr id="629" name="Google Shape;663;p16">
                <a:extLst>
                  <a:ext uri="{FF2B5EF4-FFF2-40B4-BE49-F238E27FC236}">
                    <a16:creationId xmlns:a16="http://schemas.microsoft.com/office/drawing/2014/main" id="{DF38D141-8D55-60FD-695A-03E6B3F21554}"/>
                  </a:ext>
                </a:extLst>
              </p:cNvPr>
              <p:cNvCxnSpPr/>
              <p:nvPr/>
            </p:nvCxnSpPr>
            <p:spPr>
              <a:xfrm rot="10800000">
                <a:off x="4013"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0" name="Google Shape;664;p16">
                <a:extLst>
                  <a:ext uri="{FF2B5EF4-FFF2-40B4-BE49-F238E27FC236}">
                    <a16:creationId xmlns:a16="http://schemas.microsoft.com/office/drawing/2014/main" id="{EC48D260-B904-59C7-EAE9-81399AFD27D1}"/>
                  </a:ext>
                </a:extLst>
              </p:cNvPr>
              <p:cNvCxnSpPr/>
              <p:nvPr/>
            </p:nvCxnSpPr>
            <p:spPr>
              <a:xfrm rot="10800000">
                <a:off x="4051"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1" name="Google Shape;665;p16">
                <a:extLst>
                  <a:ext uri="{FF2B5EF4-FFF2-40B4-BE49-F238E27FC236}">
                    <a16:creationId xmlns:a16="http://schemas.microsoft.com/office/drawing/2014/main" id="{2F4D089D-26F6-4F4B-273C-E35DF05F58CE}"/>
                  </a:ext>
                </a:extLst>
              </p:cNvPr>
              <p:cNvCxnSpPr/>
              <p:nvPr/>
            </p:nvCxnSpPr>
            <p:spPr>
              <a:xfrm rot="10800000">
                <a:off x="4074"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2" name="Google Shape;666;p16">
                <a:extLst>
                  <a:ext uri="{FF2B5EF4-FFF2-40B4-BE49-F238E27FC236}">
                    <a16:creationId xmlns:a16="http://schemas.microsoft.com/office/drawing/2014/main" id="{D3635DD4-B616-37BA-4F12-CA27D78DEABD}"/>
                  </a:ext>
                </a:extLst>
              </p:cNvPr>
              <p:cNvCxnSpPr/>
              <p:nvPr/>
            </p:nvCxnSpPr>
            <p:spPr>
              <a:xfrm>
                <a:off x="3872" y="2949"/>
                <a:ext cx="202" cy="0"/>
              </a:xfrm>
              <a:prstGeom prst="straightConnector1">
                <a:avLst/>
              </a:prstGeom>
              <a:noFill/>
              <a:ln w="12700" cap="rnd" cmpd="sng">
                <a:solidFill>
                  <a:srgbClr val="FFFFFF"/>
                </a:solidFill>
                <a:prstDash val="solid"/>
                <a:round/>
                <a:headEnd type="none" w="sm" len="sm"/>
                <a:tailEnd type="none" w="sm" len="sm"/>
              </a:ln>
            </p:spPr>
          </p:cxnSp>
          <p:cxnSp>
            <p:nvCxnSpPr>
              <p:cNvPr id="633" name="Google Shape;667;p16">
                <a:extLst>
                  <a:ext uri="{FF2B5EF4-FFF2-40B4-BE49-F238E27FC236}">
                    <a16:creationId xmlns:a16="http://schemas.microsoft.com/office/drawing/2014/main" id="{E5431E38-5B3D-591B-F2FB-B0DED8DE038D}"/>
                  </a:ext>
                </a:extLst>
              </p:cNvPr>
              <p:cNvCxnSpPr/>
              <p:nvPr/>
            </p:nvCxnSpPr>
            <p:spPr>
              <a:xfrm rot="10800000">
                <a:off x="4215"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4" name="Google Shape;668;p16">
                <a:extLst>
                  <a:ext uri="{FF2B5EF4-FFF2-40B4-BE49-F238E27FC236}">
                    <a16:creationId xmlns:a16="http://schemas.microsoft.com/office/drawing/2014/main" id="{02B33AB4-3E30-6AF5-6CB4-1B28E0F800C8}"/>
                  </a:ext>
                </a:extLst>
              </p:cNvPr>
              <p:cNvCxnSpPr/>
              <p:nvPr/>
            </p:nvCxnSpPr>
            <p:spPr>
              <a:xfrm rot="10800000">
                <a:off x="4238"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5" name="Google Shape;669;p16">
                <a:extLst>
                  <a:ext uri="{FF2B5EF4-FFF2-40B4-BE49-F238E27FC236}">
                    <a16:creationId xmlns:a16="http://schemas.microsoft.com/office/drawing/2014/main" id="{BF5E3175-CD2E-0A7D-A8ED-C40F48DA4F1C}"/>
                  </a:ext>
                </a:extLst>
              </p:cNvPr>
              <p:cNvCxnSpPr/>
              <p:nvPr/>
            </p:nvCxnSpPr>
            <p:spPr>
              <a:xfrm rot="10800000">
                <a:off x="4276"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6" name="Google Shape;670;p16">
                <a:extLst>
                  <a:ext uri="{FF2B5EF4-FFF2-40B4-BE49-F238E27FC236}">
                    <a16:creationId xmlns:a16="http://schemas.microsoft.com/office/drawing/2014/main" id="{2FF3DDED-3863-F63E-32B2-88EC096F2A88}"/>
                  </a:ext>
                </a:extLst>
              </p:cNvPr>
              <p:cNvCxnSpPr/>
              <p:nvPr/>
            </p:nvCxnSpPr>
            <p:spPr>
              <a:xfrm rot="10800000">
                <a:off x="4356"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7" name="Google Shape;671;p16">
                <a:extLst>
                  <a:ext uri="{FF2B5EF4-FFF2-40B4-BE49-F238E27FC236}">
                    <a16:creationId xmlns:a16="http://schemas.microsoft.com/office/drawing/2014/main" id="{2A210608-55DD-769F-F002-C5D2EF45BB01}"/>
                  </a:ext>
                </a:extLst>
              </p:cNvPr>
              <p:cNvCxnSpPr/>
              <p:nvPr/>
            </p:nvCxnSpPr>
            <p:spPr>
              <a:xfrm rot="10800000">
                <a:off x="4394"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8" name="Google Shape;672;p16">
                <a:extLst>
                  <a:ext uri="{FF2B5EF4-FFF2-40B4-BE49-F238E27FC236}">
                    <a16:creationId xmlns:a16="http://schemas.microsoft.com/office/drawing/2014/main" id="{8B3E1E54-F54D-C3EF-C678-25DC2DA93D37}"/>
                  </a:ext>
                </a:extLst>
              </p:cNvPr>
              <p:cNvCxnSpPr/>
              <p:nvPr/>
            </p:nvCxnSpPr>
            <p:spPr>
              <a:xfrm rot="10800000">
                <a:off x="4416" y="2865"/>
                <a:ext cx="0" cy="63"/>
              </a:xfrm>
              <a:prstGeom prst="straightConnector1">
                <a:avLst/>
              </a:prstGeom>
              <a:noFill/>
              <a:ln w="12700" cap="rnd" cmpd="sng">
                <a:solidFill>
                  <a:srgbClr val="FFFFFF"/>
                </a:solidFill>
                <a:prstDash val="solid"/>
                <a:round/>
                <a:headEnd type="none" w="sm" len="sm"/>
                <a:tailEnd type="none" w="sm" len="sm"/>
              </a:ln>
            </p:spPr>
          </p:cxnSp>
          <p:cxnSp>
            <p:nvCxnSpPr>
              <p:cNvPr id="639" name="Google Shape;673;p16">
                <a:extLst>
                  <a:ext uri="{FF2B5EF4-FFF2-40B4-BE49-F238E27FC236}">
                    <a16:creationId xmlns:a16="http://schemas.microsoft.com/office/drawing/2014/main" id="{B11A3D8D-F882-C902-6408-4E32EFFA0405}"/>
                  </a:ext>
                </a:extLst>
              </p:cNvPr>
              <p:cNvCxnSpPr/>
              <p:nvPr/>
            </p:nvCxnSpPr>
            <p:spPr>
              <a:xfrm>
                <a:off x="4215" y="2949"/>
                <a:ext cx="201" cy="0"/>
              </a:xfrm>
              <a:prstGeom prst="straightConnector1">
                <a:avLst/>
              </a:prstGeom>
              <a:noFill/>
              <a:ln w="12700" cap="rnd" cmpd="sng">
                <a:solidFill>
                  <a:srgbClr val="FFFFFF"/>
                </a:solidFill>
                <a:prstDash val="solid"/>
                <a:round/>
                <a:headEnd type="none" w="sm" len="sm"/>
                <a:tailEnd type="none" w="sm" len="sm"/>
              </a:ln>
            </p:spPr>
          </p:cxnSp>
          <p:sp>
            <p:nvSpPr>
              <p:cNvPr id="640" name="Google Shape;674;p16">
                <a:extLst>
                  <a:ext uri="{FF2B5EF4-FFF2-40B4-BE49-F238E27FC236}">
                    <a16:creationId xmlns:a16="http://schemas.microsoft.com/office/drawing/2014/main" id="{C9773750-BDB3-4EB4-69CC-6B31BC3F1265}"/>
                  </a:ext>
                </a:extLst>
              </p:cNvPr>
              <p:cNvSpPr/>
              <p:nvPr/>
            </p:nvSpPr>
            <p:spPr>
              <a:xfrm>
                <a:off x="3184" y="1786"/>
                <a:ext cx="202" cy="374"/>
              </a:xfrm>
              <a:custGeom>
                <a:avLst/>
                <a:gdLst/>
                <a:ahLst/>
                <a:cxnLst/>
                <a:rect l="l" t="t" r="r" b="b"/>
                <a:pathLst>
                  <a:path w="202" h="374" extrusionOk="0">
                    <a:moveTo>
                      <a:pt x="202" y="374"/>
                    </a:moveTo>
                    <a:lnTo>
                      <a:pt x="0" y="374"/>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1" name="Google Shape;675;p16">
                <a:extLst>
                  <a:ext uri="{FF2B5EF4-FFF2-40B4-BE49-F238E27FC236}">
                    <a16:creationId xmlns:a16="http://schemas.microsoft.com/office/drawing/2014/main" id="{16728818-09A9-B7FB-ABAB-ECF7E798EE8F}"/>
                  </a:ext>
                </a:extLst>
              </p:cNvPr>
              <p:cNvSpPr/>
              <p:nvPr/>
            </p:nvSpPr>
            <p:spPr>
              <a:xfrm>
                <a:off x="3528" y="1786"/>
                <a:ext cx="203" cy="374"/>
              </a:xfrm>
              <a:custGeom>
                <a:avLst/>
                <a:gdLst/>
                <a:ahLst/>
                <a:cxnLst/>
                <a:rect l="l" t="t" r="r" b="b"/>
                <a:pathLst>
                  <a:path w="203" h="374" extrusionOk="0">
                    <a:moveTo>
                      <a:pt x="203" y="374"/>
                    </a:moveTo>
                    <a:lnTo>
                      <a:pt x="0" y="374"/>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2" name="Google Shape;676;p16">
                <a:extLst>
                  <a:ext uri="{FF2B5EF4-FFF2-40B4-BE49-F238E27FC236}">
                    <a16:creationId xmlns:a16="http://schemas.microsoft.com/office/drawing/2014/main" id="{55FEFBA8-AAF8-485E-AF61-3165BCA71F42}"/>
                  </a:ext>
                </a:extLst>
              </p:cNvPr>
              <p:cNvSpPr/>
              <p:nvPr/>
            </p:nvSpPr>
            <p:spPr>
              <a:xfrm>
                <a:off x="3873" y="2064"/>
                <a:ext cx="41" cy="96"/>
              </a:xfrm>
              <a:custGeom>
                <a:avLst/>
                <a:gdLst/>
                <a:ahLst/>
                <a:cxnLst/>
                <a:rect l="l" t="t" r="r" b="b"/>
                <a:pathLst>
                  <a:path w="41" h="96" extrusionOk="0">
                    <a:moveTo>
                      <a:pt x="41" y="96"/>
                    </a:moveTo>
                    <a:lnTo>
                      <a:pt x="0" y="96"/>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3" name="Google Shape;677;p16">
                <a:extLst>
                  <a:ext uri="{FF2B5EF4-FFF2-40B4-BE49-F238E27FC236}">
                    <a16:creationId xmlns:a16="http://schemas.microsoft.com/office/drawing/2014/main" id="{36B0E565-CDE5-CD7E-1DC6-53F1FA6DFA36}"/>
                  </a:ext>
                </a:extLst>
              </p:cNvPr>
              <p:cNvSpPr/>
              <p:nvPr/>
            </p:nvSpPr>
            <p:spPr>
              <a:xfrm>
                <a:off x="3526" y="1756"/>
                <a:ext cx="202" cy="374"/>
              </a:xfrm>
              <a:custGeom>
                <a:avLst/>
                <a:gdLst/>
                <a:ahLst/>
                <a:cxnLst/>
                <a:rect l="l" t="t" r="r" b="b"/>
                <a:pathLst>
                  <a:path w="202" h="374" extrusionOk="0">
                    <a:moveTo>
                      <a:pt x="0" y="0"/>
                    </a:moveTo>
                    <a:lnTo>
                      <a:pt x="202" y="0"/>
                    </a:lnTo>
                    <a:lnTo>
                      <a:pt x="202" y="374"/>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9" name="Google Shape;678;p16">
              <a:extLst>
                <a:ext uri="{FF2B5EF4-FFF2-40B4-BE49-F238E27FC236}">
                  <a16:creationId xmlns:a16="http://schemas.microsoft.com/office/drawing/2014/main" id="{F8DB7D0B-EBA5-88DE-1AC8-BFE44B02BA42}"/>
                </a:ext>
              </a:extLst>
            </p:cNvPr>
            <p:cNvGrpSpPr/>
            <p:nvPr/>
          </p:nvGrpSpPr>
          <p:grpSpPr>
            <a:xfrm>
              <a:off x="3183" y="-195"/>
              <a:ext cx="3781" cy="3347"/>
              <a:chOff x="3183" y="-195"/>
              <a:chExt cx="3781" cy="3347"/>
            </a:xfrm>
          </p:grpSpPr>
          <p:sp>
            <p:nvSpPr>
              <p:cNvPr id="244" name="Google Shape;679;p16">
                <a:extLst>
                  <a:ext uri="{FF2B5EF4-FFF2-40B4-BE49-F238E27FC236}">
                    <a16:creationId xmlns:a16="http://schemas.microsoft.com/office/drawing/2014/main" id="{BDFFD7EB-2EC7-D2F5-EEF9-CB7CB6DC590C}"/>
                  </a:ext>
                </a:extLst>
              </p:cNvPr>
              <p:cNvSpPr/>
              <p:nvPr/>
            </p:nvSpPr>
            <p:spPr>
              <a:xfrm>
                <a:off x="3184" y="1756"/>
                <a:ext cx="202" cy="374"/>
              </a:xfrm>
              <a:custGeom>
                <a:avLst/>
                <a:gdLst/>
                <a:ahLst/>
                <a:cxnLst/>
                <a:rect l="l" t="t" r="r" b="b"/>
                <a:pathLst>
                  <a:path w="202" h="374" extrusionOk="0">
                    <a:moveTo>
                      <a:pt x="0" y="0"/>
                    </a:moveTo>
                    <a:lnTo>
                      <a:pt x="202" y="0"/>
                    </a:lnTo>
                    <a:lnTo>
                      <a:pt x="202" y="374"/>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5" name="Google Shape;680;p16">
                <a:extLst>
                  <a:ext uri="{FF2B5EF4-FFF2-40B4-BE49-F238E27FC236}">
                    <a16:creationId xmlns:a16="http://schemas.microsoft.com/office/drawing/2014/main" id="{B1AB6124-9905-8393-7418-3BC0B3DC9650}"/>
                  </a:ext>
                </a:extLst>
              </p:cNvPr>
              <p:cNvSpPr/>
              <p:nvPr/>
            </p:nvSpPr>
            <p:spPr>
              <a:xfrm>
                <a:off x="3219" y="1795"/>
                <a:ext cx="132" cy="302"/>
              </a:xfrm>
              <a:custGeom>
                <a:avLst/>
                <a:gdLst/>
                <a:ahLst/>
                <a:cxnLst/>
                <a:rect l="l" t="t" r="r" b="b"/>
                <a:pathLst>
                  <a:path w="132" h="302" extrusionOk="0">
                    <a:moveTo>
                      <a:pt x="132" y="0"/>
                    </a:moveTo>
                    <a:lnTo>
                      <a:pt x="0" y="0"/>
                    </a:lnTo>
                    <a:lnTo>
                      <a:pt x="0" y="302"/>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6" name="Google Shape;681;p16">
                <a:extLst>
                  <a:ext uri="{FF2B5EF4-FFF2-40B4-BE49-F238E27FC236}">
                    <a16:creationId xmlns:a16="http://schemas.microsoft.com/office/drawing/2014/main" id="{C7CFEFE2-938C-632A-58B4-E6B3EAA3D0BC}"/>
                  </a:ext>
                </a:extLst>
              </p:cNvPr>
              <p:cNvSpPr/>
              <p:nvPr/>
            </p:nvSpPr>
            <p:spPr>
              <a:xfrm>
                <a:off x="3219" y="1819"/>
                <a:ext cx="132" cy="302"/>
              </a:xfrm>
              <a:custGeom>
                <a:avLst/>
                <a:gdLst/>
                <a:ahLst/>
                <a:cxnLst/>
                <a:rect l="l" t="t" r="r" b="b"/>
                <a:pathLst>
                  <a:path w="132" h="302" extrusionOk="0">
                    <a:moveTo>
                      <a:pt x="0" y="302"/>
                    </a:moveTo>
                    <a:lnTo>
                      <a:pt x="132" y="302"/>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7" name="Google Shape;682;p16">
                <a:extLst>
                  <a:ext uri="{FF2B5EF4-FFF2-40B4-BE49-F238E27FC236}">
                    <a16:creationId xmlns:a16="http://schemas.microsoft.com/office/drawing/2014/main" id="{6C39DFED-79B7-85CE-7D76-D842BD1897DE}"/>
                  </a:ext>
                </a:extLst>
              </p:cNvPr>
              <p:cNvSpPr/>
              <p:nvPr/>
            </p:nvSpPr>
            <p:spPr>
              <a:xfrm>
                <a:off x="3562" y="1795"/>
                <a:ext cx="132" cy="302"/>
              </a:xfrm>
              <a:custGeom>
                <a:avLst/>
                <a:gdLst/>
                <a:ahLst/>
                <a:cxnLst/>
                <a:rect l="l" t="t" r="r" b="b"/>
                <a:pathLst>
                  <a:path w="132" h="302" extrusionOk="0">
                    <a:moveTo>
                      <a:pt x="132" y="0"/>
                    </a:moveTo>
                    <a:lnTo>
                      <a:pt x="0" y="0"/>
                    </a:lnTo>
                    <a:lnTo>
                      <a:pt x="0" y="302"/>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8" name="Google Shape;683;p16">
                <a:extLst>
                  <a:ext uri="{FF2B5EF4-FFF2-40B4-BE49-F238E27FC236}">
                    <a16:creationId xmlns:a16="http://schemas.microsoft.com/office/drawing/2014/main" id="{218471F2-2499-3831-DD15-6F9420B8C85F}"/>
                  </a:ext>
                </a:extLst>
              </p:cNvPr>
              <p:cNvSpPr/>
              <p:nvPr/>
            </p:nvSpPr>
            <p:spPr>
              <a:xfrm>
                <a:off x="3562" y="1819"/>
                <a:ext cx="132" cy="302"/>
              </a:xfrm>
              <a:custGeom>
                <a:avLst/>
                <a:gdLst/>
                <a:ahLst/>
                <a:cxnLst/>
                <a:rect l="l" t="t" r="r" b="b"/>
                <a:pathLst>
                  <a:path w="132" h="302" extrusionOk="0">
                    <a:moveTo>
                      <a:pt x="0" y="302"/>
                    </a:moveTo>
                    <a:lnTo>
                      <a:pt x="132" y="302"/>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49" name="Google Shape;684;p16">
                <a:extLst>
                  <a:ext uri="{FF2B5EF4-FFF2-40B4-BE49-F238E27FC236}">
                    <a16:creationId xmlns:a16="http://schemas.microsoft.com/office/drawing/2014/main" id="{FCEE56FF-B293-E199-5433-FAA510018EAF}"/>
                  </a:ext>
                </a:extLst>
              </p:cNvPr>
              <p:cNvCxnSpPr/>
              <p:nvPr/>
            </p:nvCxnSpPr>
            <p:spPr>
              <a:xfrm rot="10800000" flipH="1">
                <a:off x="3222" y="1890"/>
                <a:ext cx="63" cy="63"/>
              </a:xfrm>
              <a:prstGeom prst="straightConnector1">
                <a:avLst/>
              </a:prstGeom>
              <a:noFill/>
              <a:ln w="12700" cap="rnd" cmpd="sng">
                <a:solidFill>
                  <a:srgbClr val="FFFFFF"/>
                </a:solidFill>
                <a:prstDash val="solid"/>
                <a:round/>
                <a:headEnd type="none" w="sm" len="sm"/>
                <a:tailEnd type="none" w="sm" len="sm"/>
              </a:ln>
            </p:spPr>
          </p:cxnSp>
          <p:cxnSp>
            <p:nvCxnSpPr>
              <p:cNvPr id="250" name="Google Shape;685;p16">
                <a:extLst>
                  <a:ext uri="{FF2B5EF4-FFF2-40B4-BE49-F238E27FC236}">
                    <a16:creationId xmlns:a16="http://schemas.microsoft.com/office/drawing/2014/main" id="{AD6B9116-1C1C-4D53-ADE3-F56EB4476C5C}"/>
                  </a:ext>
                </a:extLst>
              </p:cNvPr>
              <p:cNvCxnSpPr/>
              <p:nvPr/>
            </p:nvCxnSpPr>
            <p:spPr>
              <a:xfrm rot="10800000" flipH="1">
                <a:off x="3252" y="1831"/>
                <a:ext cx="42" cy="42"/>
              </a:xfrm>
              <a:prstGeom prst="straightConnector1">
                <a:avLst/>
              </a:prstGeom>
              <a:noFill/>
              <a:ln w="12700" cap="rnd" cmpd="sng">
                <a:solidFill>
                  <a:srgbClr val="FFFFFF"/>
                </a:solidFill>
                <a:prstDash val="solid"/>
                <a:round/>
                <a:headEnd type="none" w="sm" len="sm"/>
                <a:tailEnd type="none" w="sm" len="sm"/>
              </a:ln>
            </p:spPr>
          </p:cxnSp>
          <p:cxnSp>
            <p:nvCxnSpPr>
              <p:cNvPr id="251" name="Google Shape;686;p16">
                <a:extLst>
                  <a:ext uri="{FF2B5EF4-FFF2-40B4-BE49-F238E27FC236}">
                    <a16:creationId xmlns:a16="http://schemas.microsoft.com/office/drawing/2014/main" id="{83B7698B-DFD5-5CF3-0F19-669E1AE966D2}"/>
                  </a:ext>
                </a:extLst>
              </p:cNvPr>
              <p:cNvCxnSpPr/>
              <p:nvPr/>
            </p:nvCxnSpPr>
            <p:spPr>
              <a:xfrm rot="10800000" flipH="1">
                <a:off x="3941" y="2685"/>
                <a:ext cx="63" cy="63"/>
              </a:xfrm>
              <a:prstGeom prst="straightConnector1">
                <a:avLst/>
              </a:prstGeom>
              <a:noFill/>
              <a:ln w="12700" cap="rnd" cmpd="sng">
                <a:solidFill>
                  <a:srgbClr val="FFFFFF"/>
                </a:solidFill>
                <a:prstDash val="solid"/>
                <a:round/>
                <a:headEnd type="none" w="sm" len="sm"/>
                <a:tailEnd type="none" w="sm" len="sm"/>
              </a:ln>
            </p:spPr>
          </p:cxnSp>
          <p:cxnSp>
            <p:nvCxnSpPr>
              <p:cNvPr id="252" name="Google Shape;687;p16">
                <a:extLst>
                  <a:ext uri="{FF2B5EF4-FFF2-40B4-BE49-F238E27FC236}">
                    <a16:creationId xmlns:a16="http://schemas.microsoft.com/office/drawing/2014/main" id="{9AA8EDA0-3388-0CF3-80B7-6E4866D94598}"/>
                  </a:ext>
                </a:extLst>
              </p:cNvPr>
              <p:cNvCxnSpPr/>
              <p:nvPr/>
            </p:nvCxnSpPr>
            <p:spPr>
              <a:xfrm rot="10800000" flipH="1">
                <a:off x="3971" y="2625"/>
                <a:ext cx="42" cy="42"/>
              </a:xfrm>
              <a:prstGeom prst="straightConnector1">
                <a:avLst/>
              </a:prstGeom>
              <a:noFill/>
              <a:ln w="12700" cap="rnd" cmpd="sng">
                <a:solidFill>
                  <a:srgbClr val="FFFFFF"/>
                </a:solidFill>
                <a:prstDash val="solid"/>
                <a:round/>
                <a:headEnd type="none" w="sm" len="sm"/>
                <a:tailEnd type="none" w="sm" len="sm"/>
              </a:ln>
            </p:spPr>
          </p:cxnSp>
          <p:cxnSp>
            <p:nvCxnSpPr>
              <p:cNvPr id="253" name="Google Shape;688;p16">
                <a:extLst>
                  <a:ext uri="{FF2B5EF4-FFF2-40B4-BE49-F238E27FC236}">
                    <a16:creationId xmlns:a16="http://schemas.microsoft.com/office/drawing/2014/main" id="{00FE2864-C848-FDC9-98FC-030454382B02}"/>
                  </a:ext>
                </a:extLst>
              </p:cNvPr>
              <p:cNvCxnSpPr/>
              <p:nvPr/>
            </p:nvCxnSpPr>
            <p:spPr>
              <a:xfrm rot="10800000" flipH="1">
                <a:off x="3591" y="1902"/>
                <a:ext cx="19" cy="20"/>
              </a:xfrm>
              <a:prstGeom prst="straightConnector1">
                <a:avLst/>
              </a:prstGeom>
              <a:noFill/>
              <a:ln w="12700" cap="rnd" cmpd="sng">
                <a:solidFill>
                  <a:srgbClr val="FFFFFF"/>
                </a:solidFill>
                <a:prstDash val="solid"/>
                <a:round/>
                <a:headEnd type="none" w="sm" len="sm"/>
                <a:tailEnd type="none" w="sm" len="sm"/>
              </a:ln>
            </p:spPr>
          </p:cxnSp>
          <p:cxnSp>
            <p:nvCxnSpPr>
              <p:cNvPr id="254" name="Google Shape;689;p16">
                <a:extLst>
                  <a:ext uri="{FF2B5EF4-FFF2-40B4-BE49-F238E27FC236}">
                    <a16:creationId xmlns:a16="http://schemas.microsoft.com/office/drawing/2014/main" id="{7F53E5A3-A929-8BC5-0D8D-DB4331878466}"/>
                  </a:ext>
                </a:extLst>
              </p:cNvPr>
              <p:cNvCxnSpPr/>
              <p:nvPr/>
            </p:nvCxnSpPr>
            <p:spPr>
              <a:xfrm rot="10800000">
                <a:off x="3183" y="2184"/>
                <a:ext cx="0" cy="63"/>
              </a:xfrm>
              <a:prstGeom prst="straightConnector1">
                <a:avLst/>
              </a:prstGeom>
              <a:noFill/>
              <a:ln w="12700" cap="rnd" cmpd="sng">
                <a:solidFill>
                  <a:srgbClr val="FFFFFF"/>
                </a:solidFill>
                <a:prstDash val="solid"/>
                <a:round/>
                <a:headEnd type="none" w="sm" len="sm"/>
                <a:tailEnd type="none" w="sm" len="sm"/>
              </a:ln>
            </p:spPr>
          </p:cxnSp>
          <p:cxnSp>
            <p:nvCxnSpPr>
              <p:cNvPr id="255" name="Google Shape;690;p16">
                <a:extLst>
                  <a:ext uri="{FF2B5EF4-FFF2-40B4-BE49-F238E27FC236}">
                    <a16:creationId xmlns:a16="http://schemas.microsoft.com/office/drawing/2014/main" id="{D2683F10-56E4-7580-0BE0-4C8C5BC51E4A}"/>
                  </a:ext>
                </a:extLst>
              </p:cNvPr>
              <p:cNvCxnSpPr/>
              <p:nvPr/>
            </p:nvCxnSpPr>
            <p:spPr>
              <a:xfrm rot="10800000">
                <a:off x="3206" y="2184"/>
                <a:ext cx="0" cy="63"/>
              </a:xfrm>
              <a:prstGeom prst="straightConnector1">
                <a:avLst/>
              </a:prstGeom>
              <a:noFill/>
              <a:ln w="12700" cap="rnd" cmpd="sng">
                <a:solidFill>
                  <a:srgbClr val="FFFFFF"/>
                </a:solidFill>
                <a:prstDash val="solid"/>
                <a:round/>
                <a:headEnd type="none" w="sm" len="sm"/>
                <a:tailEnd type="none" w="sm" len="sm"/>
              </a:ln>
            </p:spPr>
          </p:cxnSp>
          <p:cxnSp>
            <p:nvCxnSpPr>
              <p:cNvPr id="256" name="Google Shape;691;p16">
                <a:extLst>
                  <a:ext uri="{FF2B5EF4-FFF2-40B4-BE49-F238E27FC236}">
                    <a16:creationId xmlns:a16="http://schemas.microsoft.com/office/drawing/2014/main" id="{6E9FB322-B1F4-8723-E49A-2635B1328012}"/>
                  </a:ext>
                </a:extLst>
              </p:cNvPr>
              <p:cNvCxnSpPr/>
              <p:nvPr/>
            </p:nvCxnSpPr>
            <p:spPr>
              <a:xfrm rot="10800000">
                <a:off x="3244" y="2184"/>
                <a:ext cx="0" cy="63"/>
              </a:xfrm>
              <a:prstGeom prst="straightConnector1">
                <a:avLst/>
              </a:prstGeom>
              <a:noFill/>
              <a:ln w="12700" cap="rnd" cmpd="sng">
                <a:solidFill>
                  <a:srgbClr val="FFFFFF"/>
                </a:solidFill>
                <a:prstDash val="solid"/>
                <a:round/>
                <a:headEnd type="none" w="sm" len="sm"/>
                <a:tailEnd type="none" w="sm" len="sm"/>
              </a:ln>
            </p:spPr>
          </p:cxnSp>
          <p:cxnSp>
            <p:nvCxnSpPr>
              <p:cNvPr id="257" name="Google Shape;692;p16">
                <a:extLst>
                  <a:ext uri="{FF2B5EF4-FFF2-40B4-BE49-F238E27FC236}">
                    <a16:creationId xmlns:a16="http://schemas.microsoft.com/office/drawing/2014/main" id="{04E5CF57-2785-B2D2-C99A-8B5AE8F65928}"/>
                  </a:ext>
                </a:extLst>
              </p:cNvPr>
              <p:cNvCxnSpPr/>
              <p:nvPr/>
            </p:nvCxnSpPr>
            <p:spPr>
              <a:xfrm rot="10800000">
                <a:off x="3324" y="2184"/>
                <a:ext cx="0" cy="63"/>
              </a:xfrm>
              <a:prstGeom prst="straightConnector1">
                <a:avLst/>
              </a:prstGeom>
              <a:noFill/>
              <a:ln w="12700" cap="rnd" cmpd="sng">
                <a:solidFill>
                  <a:srgbClr val="FFFFFF"/>
                </a:solidFill>
                <a:prstDash val="solid"/>
                <a:round/>
                <a:headEnd type="none" w="sm" len="sm"/>
                <a:tailEnd type="none" w="sm" len="sm"/>
              </a:ln>
            </p:spPr>
          </p:cxnSp>
          <p:cxnSp>
            <p:nvCxnSpPr>
              <p:cNvPr id="258" name="Google Shape;693;p16">
                <a:extLst>
                  <a:ext uri="{FF2B5EF4-FFF2-40B4-BE49-F238E27FC236}">
                    <a16:creationId xmlns:a16="http://schemas.microsoft.com/office/drawing/2014/main" id="{D250C35A-0FBB-721B-B320-56377332FBCA}"/>
                  </a:ext>
                </a:extLst>
              </p:cNvPr>
              <p:cNvCxnSpPr/>
              <p:nvPr/>
            </p:nvCxnSpPr>
            <p:spPr>
              <a:xfrm rot="10800000">
                <a:off x="3362" y="2184"/>
                <a:ext cx="0" cy="63"/>
              </a:xfrm>
              <a:prstGeom prst="straightConnector1">
                <a:avLst/>
              </a:prstGeom>
              <a:noFill/>
              <a:ln w="12700" cap="rnd" cmpd="sng">
                <a:solidFill>
                  <a:srgbClr val="FFFFFF"/>
                </a:solidFill>
                <a:prstDash val="solid"/>
                <a:round/>
                <a:headEnd type="none" w="sm" len="sm"/>
                <a:tailEnd type="none" w="sm" len="sm"/>
              </a:ln>
            </p:spPr>
          </p:cxnSp>
          <p:cxnSp>
            <p:nvCxnSpPr>
              <p:cNvPr id="259" name="Google Shape;694;p16">
                <a:extLst>
                  <a:ext uri="{FF2B5EF4-FFF2-40B4-BE49-F238E27FC236}">
                    <a16:creationId xmlns:a16="http://schemas.microsoft.com/office/drawing/2014/main" id="{3147637E-5823-5CF8-214C-56D4FBB4047A}"/>
                  </a:ext>
                </a:extLst>
              </p:cNvPr>
              <p:cNvCxnSpPr/>
              <p:nvPr/>
            </p:nvCxnSpPr>
            <p:spPr>
              <a:xfrm rot="10800000">
                <a:off x="3385" y="2184"/>
                <a:ext cx="0" cy="63"/>
              </a:xfrm>
              <a:prstGeom prst="straightConnector1">
                <a:avLst/>
              </a:prstGeom>
              <a:noFill/>
              <a:ln w="12700" cap="rnd" cmpd="sng">
                <a:solidFill>
                  <a:srgbClr val="FFFFFF"/>
                </a:solidFill>
                <a:prstDash val="solid"/>
                <a:round/>
                <a:headEnd type="none" w="sm" len="sm"/>
                <a:tailEnd type="none" w="sm" len="sm"/>
              </a:ln>
            </p:spPr>
          </p:cxnSp>
          <p:cxnSp>
            <p:nvCxnSpPr>
              <p:cNvPr id="260" name="Google Shape;695;p16">
                <a:extLst>
                  <a:ext uri="{FF2B5EF4-FFF2-40B4-BE49-F238E27FC236}">
                    <a16:creationId xmlns:a16="http://schemas.microsoft.com/office/drawing/2014/main" id="{9CDB5984-12EE-D6B0-E444-4875A50C679D}"/>
                  </a:ext>
                </a:extLst>
              </p:cNvPr>
              <p:cNvCxnSpPr/>
              <p:nvPr/>
            </p:nvCxnSpPr>
            <p:spPr>
              <a:xfrm>
                <a:off x="3183" y="2268"/>
                <a:ext cx="202" cy="0"/>
              </a:xfrm>
              <a:prstGeom prst="straightConnector1">
                <a:avLst/>
              </a:prstGeom>
              <a:noFill/>
              <a:ln w="12700" cap="rnd" cmpd="sng">
                <a:solidFill>
                  <a:srgbClr val="FFFFFF"/>
                </a:solidFill>
                <a:prstDash val="solid"/>
                <a:round/>
                <a:headEnd type="none" w="sm" len="sm"/>
                <a:tailEnd type="none" w="sm" len="sm"/>
              </a:ln>
            </p:spPr>
          </p:cxnSp>
          <p:cxnSp>
            <p:nvCxnSpPr>
              <p:cNvPr id="261" name="Google Shape;696;p16">
                <a:extLst>
                  <a:ext uri="{FF2B5EF4-FFF2-40B4-BE49-F238E27FC236}">
                    <a16:creationId xmlns:a16="http://schemas.microsoft.com/office/drawing/2014/main" id="{D14AFA88-AE46-7F84-D4A9-73FC77E05E4D}"/>
                  </a:ext>
                </a:extLst>
              </p:cNvPr>
              <p:cNvCxnSpPr/>
              <p:nvPr/>
            </p:nvCxnSpPr>
            <p:spPr>
              <a:xfrm rot="10800000">
                <a:off x="3529" y="2184"/>
                <a:ext cx="0" cy="63"/>
              </a:xfrm>
              <a:prstGeom prst="straightConnector1">
                <a:avLst/>
              </a:prstGeom>
              <a:noFill/>
              <a:ln w="12700" cap="rnd" cmpd="sng">
                <a:solidFill>
                  <a:srgbClr val="FFFFFF"/>
                </a:solidFill>
                <a:prstDash val="solid"/>
                <a:round/>
                <a:headEnd type="none" w="sm" len="sm"/>
                <a:tailEnd type="none" w="sm" len="sm"/>
              </a:ln>
            </p:spPr>
          </p:cxnSp>
          <p:cxnSp>
            <p:nvCxnSpPr>
              <p:cNvPr id="262" name="Google Shape;697;p16">
                <a:extLst>
                  <a:ext uri="{FF2B5EF4-FFF2-40B4-BE49-F238E27FC236}">
                    <a16:creationId xmlns:a16="http://schemas.microsoft.com/office/drawing/2014/main" id="{96C33178-1FF3-496E-5273-475917166E80}"/>
                  </a:ext>
                </a:extLst>
              </p:cNvPr>
              <p:cNvCxnSpPr/>
              <p:nvPr/>
            </p:nvCxnSpPr>
            <p:spPr>
              <a:xfrm rot="10800000">
                <a:off x="3552" y="2184"/>
                <a:ext cx="0" cy="63"/>
              </a:xfrm>
              <a:prstGeom prst="straightConnector1">
                <a:avLst/>
              </a:prstGeom>
              <a:noFill/>
              <a:ln w="12700" cap="rnd" cmpd="sng">
                <a:solidFill>
                  <a:srgbClr val="FFFFFF"/>
                </a:solidFill>
                <a:prstDash val="solid"/>
                <a:round/>
                <a:headEnd type="none" w="sm" len="sm"/>
                <a:tailEnd type="none" w="sm" len="sm"/>
              </a:ln>
            </p:spPr>
          </p:cxnSp>
          <p:cxnSp>
            <p:nvCxnSpPr>
              <p:cNvPr id="263" name="Google Shape;698;p16">
                <a:extLst>
                  <a:ext uri="{FF2B5EF4-FFF2-40B4-BE49-F238E27FC236}">
                    <a16:creationId xmlns:a16="http://schemas.microsoft.com/office/drawing/2014/main" id="{97523684-F5E8-818A-C60A-9798D50B6305}"/>
                  </a:ext>
                </a:extLst>
              </p:cNvPr>
              <p:cNvCxnSpPr/>
              <p:nvPr/>
            </p:nvCxnSpPr>
            <p:spPr>
              <a:xfrm rot="10800000">
                <a:off x="3590" y="2184"/>
                <a:ext cx="0" cy="63"/>
              </a:xfrm>
              <a:prstGeom prst="straightConnector1">
                <a:avLst/>
              </a:prstGeom>
              <a:noFill/>
              <a:ln w="12700" cap="rnd" cmpd="sng">
                <a:solidFill>
                  <a:srgbClr val="FFFFFF"/>
                </a:solidFill>
                <a:prstDash val="solid"/>
                <a:round/>
                <a:headEnd type="none" w="sm" len="sm"/>
                <a:tailEnd type="none" w="sm" len="sm"/>
              </a:ln>
            </p:spPr>
          </p:cxnSp>
          <p:cxnSp>
            <p:nvCxnSpPr>
              <p:cNvPr id="264" name="Google Shape;699;p16">
                <a:extLst>
                  <a:ext uri="{FF2B5EF4-FFF2-40B4-BE49-F238E27FC236}">
                    <a16:creationId xmlns:a16="http://schemas.microsoft.com/office/drawing/2014/main" id="{2E124043-E89E-B536-317F-E7615B475D1E}"/>
                  </a:ext>
                </a:extLst>
              </p:cNvPr>
              <p:cNvCxnSpPr/>
              <p:nvPr/>
            </p:nvCxnSpPr>
            <p:spPr>
              <a:xfrm rot="10800000">
                <a:off x="3670" y="2184"/>
                <a:ext cx="0" cy="63"/>
              </a:xfrm>
              <a:prstGeom prst="straightConnector1">
                <a:avLst/>
              </a:prstGeom>
              <a:noFill/>
              <a:ln w="12700" cap="rnd" cmpd="sng">
                <a:solidFill>
                  <a:srgbClr val="FFFFFF"/>
                </a:solidFill>
                <a:prstDash val="solid"/>
                <a:round/>
                <a:headEnd type="none" w="sm" len="sm"/>
                <a:tailEnd type="none" w="sm" len="sm"/>
              </a:ln>
            </p:spPr>
          </p:cxnSp>
          <p:cxnSp>
            <p:nvCxnSpPr>
              <p:cNvPr id="265" name="Google Shape;700;p16">
                <a:extLst>
                  <a:ext uri="{FF2B5EF4-FFF2-40B4-BE49-F238E27FC236}">
                    <a16:creationId xmlns:a16="http://schemas.microsoft.com/office/drawing/2014/main" id="{061EB720-01A8-DF7D-0636-BCBD78EC90C3}"/>
                  </a:ext>
                </a:extLst>
              </p:cNvPr>
              <p:cNvCxnSpPr/>
              <p:nvPr/>
            </p:nvCxnSpPr>
            <p:spPr>
              <a:xfrm rot="10800000">
                <a:off x="3708" y="2184"/>
                <a:ext cx="0" cy="63"/>
              </a:xfrm>
              <a:prstGeom prst="straightConnector1">
                <a:avLst/>
              </a:prstGeom>
              <a:noFill/>
              <a:ln w="12700" cap="rnd" cmpd="sng">
                <a:solidFill>
                  <a:srgbClr val="FFFFFF"/>
                </a:solidFill>
                <a:prstDash val="solid"/>
                <a:round/>
                <a:headEnd type="none" w="sm" len="sm"/>
                <a:tailEnd type="none" w="sm" len="sm"/>
              </a:ln>
            </p:spPr>
          </p:cxnSp>
          <p:cxnSp>
            <p:nvCxnSpPr>
              <p:cNvPr id="266" name="Google Shape;701;p16">
                <a:extLst>
                  <a:ext uri="{FF2B5EF4-FFF2-40B4-BE49-F238E27FC236}">
                    <a16:creationId xmlns:a16="http://schemas.microsoft.com/office/drawing/2014/main" id="{02E7B650-7980-C612-4AB3-B15E72B05DAB}"/>
                  </a:ext>
                </a:extLst>
              </p:cNvPr>
              <p:cNvCxnSpPr/>
              <p:nvPr/>
            </p:nvCxnSpPr>
            <p:spPr>
              <a:xfrm rot="10800000">
                <a:off x="3731" y="2184"/>
                <a:ext cx="0" cy="63"/>
              </a:xfrm>
              <a:prstGeom prst="straightConnector1">
                <a:avLst/>
              </a:prstGeom>
              <a:noFill/>
              <a:ln w="12700" cap="rnd" cmpd="sng">
                <a:solidFill>
                  <a:srgbClr val="FFFFFF"/>
                </a:solidFill>
                <a:prstDash val="solid"/>
                <a:round/>
                <a:headEnd type="none" w="sm" len="sm"/>
                <a:tailEnd type="none" w="sm" len="sm"/>
              </a:ln>
            </p:spPr>
          </p:cxnSp>
          <p:cxnSp>
            <p:nvCxnSpPr>
              <p:cNvPr id="267" name="Google Shape;702;p16">
                <a:extLst>
                  <a:ext uri="{FF2B5EF4-FFF2-40B4-BE49-F238E27FC236}">
                    <a16:creationId xmlns:a16="http://schemas.microsoft.com/office/drawing/2014/main" id="{F9E9B20D-2796-4F2B-8583-5C9861DD1CDD}"/>
                  </a:ext>
                </a:extLst>
              </p:cNvPr>
              <p:cNvCxnSpPr/>
              <p:nvPr/>
            </p:nvCxnSpPr>
            <p:spPr>
              <a:xfrm>
                <a:off x="3529" y="2268"/>
                <a:ext cx="202" cy="0"/>
              </a:xfrm>
              <a:prstGeom prst="straightConnector1">
                <a:avLst/>
              </a:prstGeom>
              <a:noFill/>
              <a:ln w="12700" cap="rnd" cmpd="sng">
                <a:solidFill>
                  <a:srgbClr val="FFFFFF"/>
                </a:solidFill>
                <a:prstDash val="solid"/>
                <a:round/>
                <a:headEnd type="none" w="sm" len="sm"/>
                <a:tailEnd type="none" w="sm" len="sm"/>
              </a:ln>
            </p:spPr>
          </p:cxnSp>
          <p:cxnSp>
            <p:nvCxnSpPr>
              <p:cNvPr id="268" name="Google Shape;703;p16">
                <a:extLst>
                  <a:ext uri="{FF2B5EF4-FFF2-40B4-BE49-F238E27FC236}">
                    <a16:creationId xmlns:a16="http://schemas.microsoft.com/office/drawing/2014/main" id="{9AC84336-7CE3-5025-4DAF-2940737E524F}"/>
                  </a:ext>
                </a:extLst>
              </p:cNvPr>
              <p:cNvCxnSpPr/>
              <p:nvPr/>
            </p:nvCxnSpPr>
            <p:spPr>
              <a:xfrm rot="10800000">
                <a:off x="3872" y="2184"/>
                <a:ext cx="0" cy="63"/>
              </a:xfrm>
              <a:prstGeom prst="straightConnector1">
                <a:avLst/>
              </a:prstGeom>
              <a:noFill/>
              <a:ln w="12700" cap="rnd" cmpd="sng">
                <a:solidFill>
                  <a:srgbClr val="FFFFFF"/>
                </a:solidFill>
                <a:prstDash val="solid"/>
                <a:round/>
                <a:headEnd type="none" w="sm" len="sm"/>
                <a:tailEnd type="none" w="sm" len="sm"/>
              </a:ln>
            </p:spPr>
          </p:cxnSp>
          <p:cxnSp>
            <p:nvCxnSpPr>
              <p:cNvPr id="269" name="Google Shape;704;p16">
                <a:extLst>
                  <a:ext uri="{FF2B5EF4-FFF2-40B4-BE49-F238E27FC236}">
                    <a16:creationId xmlns:a16="http://schemas.microsoft.com/office/drawing/2014/main" id="{B5EF19BF-A754-FBA8-BEBD-BB7DA1CDDDAD}"/>
                  </a:ext>
                </a:extLst>
              </p:cNvPr>
              <p:cNvCxnSpPr/>
              <p:nvPr/>
            </p:nvCxnSpPr>
            <p:spPr>
              <a:xfrm rot="10800000">
                <a:off x="3895" y="2184"/>
                <a:ext cx="0" cy="63"/>
              </a:xfrm>
              <a:prstGeom prst="straightConnector1">
                <a:avLst/>
              </a:prstGeom>
              <a:noFill/>
              <a:ln w="12700" cap="rnd" cmpd="sng">
                <a:solidFill>
                  <a:srgbClr val="FFFFFF"/>
                </a:solidFill>
                <a:prstDash val="solid"/>
                <a:round/>
                <a:headEnd type="none" w="sm" len="sm"/>
                <a:tailEnd type="none" w="sm" len="sm"/>
              </a:ln>
            </p:spPr>
          </p:cxnSp>
          <p:cxnSp>
            <p:nvCxnSpPr>
              <p:cNvPr id="270" name="Google Shape;705;p16">
                <a:extLst>
                  <a:ext uri="{FF2B5EF4-FFF2-40B4-BE49-F238E27FC236}">
                    <a16:creationId xmlns:a16="http://schemas.microsoft.com/office/drawing/2014/main" id="{438A2F08-A3E9-8BE2-1957-B2499AB50278}"/>
                  </a:ext>
                </a:extLst>
              </p:cNvPr>
              <p:cNvCxnSpPr/>
              <p:nvPr/>
            </p:nvCxnSpPr>
            <p:spPr>
              <a:xfrm rot="10800000">
                <a:off x="3933" y="2190"/>
                <a:ext cx="0" cy="57"/>
              </a:xfrm>
              <a:prstGeom prst="straightConnector1">
                <a:avLst/>
              </a:prstGeom>
              <a:noFill/>
              <a:ln w="12700" cap="rnd" cmpd="sng">
                <a:solidFill>
                  <a:srgbClr val="FFFFFF"/>
                </a:solidFill>
                <a:prstDash val="solid"/>
                <a:round/>
                <a:headEnd type="none" w="sm" len="sm"/>
                <a:tailEnd type="none" w="sm" len="sm"/>
              </a:ln>
            </p:spPr>
          </p:cxnSp>
          <p:cxnSp>
            <p:nvCxnSpPr>
              <p:cNvPr id="271" name="Google Shape;706;p16">
                <a:extLst>
                  <a:ext uri="{FF2B5EF4-FFF2-40B4-BE49-F238E27FC236}">
                    <a16:creationId xmlns:a16="http://schemas.microsoft.com/office/drawing/2014/main" id="{C02A4AB5-0C7C-58E4-FA0A-B588BE070BF1}"/>
                  </a:ext>
                </a:extLst>
              </p:cNvPr>
              <p:cNvCxnSpPr/>
              <p:nvPr/>
            </p:nvCxnSpPr>
            <p:spPr>
              <a:xfrm>
                <a:off x="3872" y="2268"/>
                <a:ext cx="102" cy="0"/>
              </a:xfrm>
              <a:prstGeom prst="straightConnector1">
                <a:avLst/>
              </a:prstGeom>
              <a:noFill/>
              <a:ln w="12700" cap="rnd" cmpd="sng">
                <a:solidFill>
                  <a:srgbClr val="FFFFFF"/>
                </a:solidFill>
                <a:prstDash val="solid"/>
                <a:round/>
                <a:headEnd type="none" w="sm" len="sm"/>
                <a:tailEnd type="none" w="sm" len="sm"/>
              </a:ln>
            </p:spPr>
          </p:cxnSp>
          <p:sp>
            <p:nvSpPr>
              <p:cNvPr id="272" name="Google Shape;707;p16">
                <a:extLst>
                  <a:ext uri="{FF2B5EF4-FFF2-40B4-BE49-F238E27FC236}">
                    <a16:creationId xmlns:a16="http://schemas.microsoft.com/office/drawing/2014/main" id="{19487FB1-84F8-F393-270D-188F137363D4}"/>
                  </a:ext>
                </a:extLst>
              </p:cNvPr>
              <p:cNvSpPr/>
              <p:nvPr/>
            </p:nvSpPr>
            <p:spPr>
              <a:xfrm>
                <a:off x="3184" y="1291"/>
                <a:ext cx="202" cy="285"/>
              </a:xfrm>
              <a:custGeom>
                <a:avLst/>
                <a:gdLst/>
                <a:ahLst/>
                <a:cxnLst/>
                <a:rect l="l" t="t" r="r" b="b"/>
                <a:pathLst>
                  <a:path w="202" h="285" extrusionOk="0">
                    <a:moveTo>
                      <a:pt x="202" y="285"/>
                    </a:moveTo>
                    <a:lnTo>
                      <a:pt x="0" y="28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 name="Google Shape;708;p16">
                <a:extLst>
                  <a:ext uri="{FF2B5EF4-FFF2-40B4-BE49-F238E27FC236}">
                    <a16:creationId xmlns:a16="http://schemas.microsoft.com/office/drawing/2014/main" id="{A074DFF1-1BD9-787D-AB80-1E79E1609AFC}"/>
                  </a:ext>
                </a:extLst>
              </p:cNvPr>
              <p:cNvSpPr/>
              <p:nvPr/>
            </p:nvSpPr>
            <p:spPr>
              <a:xfrm>
                <a:off x="3528" y="1291"/>
                <a:ext cx="203" cy="285"/>
              </a:xfrm>
              <a:custGeom>
                <a:avLst/>
                <a:gdLst/>
                <a:ahLst/>
                <a:cxnLst/>
                <a:rect l="l" t="t" r="r" b="b"/>
                <a:pathLst>
                  <a:path w="203" h="285" extrusionOk="0">
                    <a:moveTo>
                      <a:pt x="203" y="285"/>
                    </a:moveTo>
                    <a:lnTo>
                      <a:pt x="0" y="285"/>
                    </a:lnTo>
                    <a:lnTo>
                      <a:pt x="0"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4" name="Google Shape;709;p16">
                <a:extLst>
                  <a:ext uri="{FF2B5EF4-FFF2-40B4-BE49-F238E27FC236}">
                    <a16:creationId xmlns:a16="http://schemas.microsoft.com/office/drawing/2014/main" id="{CE174A3B-152D-16F5-BAA5-AC298DBDA89E}"/>
                  </a:ext>
                </a:extLst>
              </p:cNvPr>
              <p:cNvSpPr/>
              <p:nvPr/>
            </p:nvSpPr>
            <p:spPr>
              <a:xfrm>
                <a:off x="3526" y="1261"/>
                <a:ext cx="202" cy="285"/>
              </a:xfrm>
              <a:custGeom>
                <a:avLst/>
                <a:gdLst/>
                <a:ahLst/>
                <a:cxnLst/>
                <a:rect l="l" t="t" r="r" b="b"/>
                <a:pathLst>
                  <a:path w="202" h="285" extrusionOk="0">
                    <a:moveTo>
                      <a:pt x="0" y="0"/>
                    </a:moveTo>
                    <a:lnTo>
                      <a:pt x="202" y="0"/>
                    </a:lnTo>
                    <a:lnTo>
                      <a:pt x="202" y="28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5" name="Google Shape;710;p16">
                <a:extLst>
                  <a:ext uri="{FF2B5EF4-FFF2-40B4-BE49-F238E27FC236}">
                    <a16:creationId xmlns:a16="http://schemas.microsoft.com/office/drawing/2014/main" id="{05751440-4649-0BB3-2865-4DF02994791C}"/>
                  </a:ext>
                </a:extLst>
              </p:cNvPr>
              <p:cNvSpPr/>
              <p:nvPr/>
            </p:nvSpPr>
            <p:spPr>
              <a:xfrm>
                <a:off x="3184" y="1261"/>
                <a:ext cx="202" cy="285"/>
              </a:xfrm>
              <a:custGeom>
                <a:avLst/>
                <a:gdLst/>
                <a:ahLst/>
                <a:cxnLst/>
                <a:rect l="l" t="t" r="r" b="b"/>
                <a:pathLst>
                  <a:path w="202" h="285" extrusionOk="0">
                    <a:moveTo>
                      <a:pt x="0" y="0"/>
                    </a:moveTo>
                    <a:lnTo>
                      <a:pt x="202" y="0"/>
                    </a:lnTo>
                    <a:lnTo>
                      <a:pt x="202" y="285"/>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6" name="Google Shape;711;p16">
                <a:extLst>
                  <a:ext uri="{FF2B5EF4-FFF2-40B4-BE49-F238E27FC236}">
                    <a16:creationId xmlns:a16="http://schemas.microsoft.com/office/drawing/2014/main" id="{766BD99B-C91C-89FF-7376-3A5EA1F1AE26}"/>
                  </a:ext>
                </a:extLst>
              </p:cNvPr>
              <p:cNvSpPr/>
              <p:nvPr/>
            </p:nvSpPr>
            <p:spPr>
              <a:xfrm>
                <a:off x="3219" y="1300"/>
                <a:ext cx="132" cy="213"/>
              </a:xfrm>
              <a:custGeom>
                <a:avLst/>
                <a:gdLst/>
                <a:ahLst/>
                <a:cxnLst/>
                <a:rect l="l" t="t" r="r" b="b"/>
                <a:pathLst>
                  <a:path w="132" h="213" extrusionOk="0">
                    <a:moveTo>
                      <a:pt x="132" y="0"/>
                    </a:moveTo>
                    <a:lnTo>
                      <a:pt x="0" y="0"/>
                    </a:lnTo>
                    <a:lnTo>
                      <a:pt x="0" y="21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7" name="Google Shape;712;p16">
                <a:extLst>
                  <a:ext uri="{FF2B5EF4-FFF2-40B4-BE49-F238E27FC236}">
                    <a16:creationId xmlns:a16="http://schemas.microsoft.com/office/drawing/2014/main" id="{EBD4A20F-4B43-FB06-2BE8-8988416F1653}"/>
                  </a:ext>
                </a:extLst>
              </p:cNvPr>
              <p:cNvSpPr/>
              <p:nvPr/>
            </p:nvSpPr>
            <p:spPr>
              <a:xfrm>
                <a:off x="3219" y="1324"/>
                <a:ext cx="132" cy="213"/>
              </a:xfrm>
              <a:custGeom>
                <a:avLst/>
                <a:gdLst/>
                <a:ahLst/>
                <a:cxnLst/>
                <a:rect l="l" t="t" r="r" b="b"/>
                <a:pathLst>
                  <a:path w="132" h="213" extrusionOk="0">
                    <a:moveTo>
                      <a:pt x="0" y="213"/>
                    </a:moveTo>
                    <a:lnTo>
                      <a:pt x="132" y="21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 name="Google Shape;713;p16">
                <a:extLst>
                  <a:ext uri="{FF2B5EF4-FFF2-40B4-BE49-F238E27FC236}">
                    <a16:creationId xmlns:a16="http://schemas.microsoft.com/office/drawing/2014/main" id="{FCC62F8E-DDCE-378F-DC98-3A085E5405F5}"/>
                  </a:ext>
                </a:extLst>
              </p:cNvPr>
              <p:cNvSpPr/>
              <p:nvPr/>
            </p:nvSpPr>
            <p:spPr>
              <a:xfrm>
                <a:off x="3562" y="1300"/>
                <a:ext cx="132" cy="213"/>
              </a:xfrm>
              <a:custGeom>
                <a:avLst/>
                <a:gdLst/>
                <a:ahLst/>
                <a:cxnLst/>
                <a:rect l="l" t="t" r="r" b="b"/>
                <a:pathLst>
                  <a:path w="132" h="213" extrusionOk="0">
                    <a:moveTo>
                      <a:pt x="132" y="0"/>
                    </a:moveTo>
                    <a:lnTo>
                      <a:pt x="0" y="0"/>
                    </a:lnTo>
                    <a:lnTo>
                      <a:pt x="0" y="213"/>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9" name="Google Shape;714;p16">
                <a:extLst>
                  <a:ext uri="{FF2B5EF4-FFF2-40B4-BE49-F238E27FC236}">
                    <a16:creationId xmlns:a16="http://schemas.microsoft.com/office/drawing/2014/main" id="{68620831-D751-0558-FB6B-C3049261BA55}"/>
                  </a:ext>
                </a:extLst>
              </p:cNvPr>
              <p:cNvSpPr/>
              <p:nvPr/>
            </p:nvSpPr>
            <p:spPr>
              <a:xfrm>
                <a:off x="3562" y="1324"/>
                <a:ext cx="132" cy="213"/>
              </a:xfrm>
              <a:custGeom>
                <a:avLst/>
                <a:gdLst/>
                <a:ahLst/>
                <a:cxnLst/>
                <a:rect l="l" t="t" r="r" b="b"/>
                <a:pathLst>
                  <a:path w="132" h="213" extrusionOk="0">
                    <a:moveTo>
                      <a:pt x="0" y="213"/>
                    </a:moveTo>
                    <a:lnTo>
                      <a:pt x="132" y="213"/>
                    </a:lnTo>
                    <a:lnTo>
                      <a:pt x="132" y="0"/>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80" name="Google Shape;715;p16">
                <a:extLst>
                  <a:ext uri="{FF2B5EF4-FFF2-40B4-BE49-F238E27FC236}">
                    <a16:creationId xmlns:a16="http://schemas.microsoft.com/office/drawing/2014/main" id="{78E6B629-4A0B-D48E-7A3B-558CC2E2608C}"/>
                  </a:ext>
                </a:extLst>
              </p:cNvPr>
              <p:cNvCxnSpPr/>
              <p:nvPr/>
            </p:nvCxnSpPr>
            <p:spPr>
              <a:xfrm rot="10800000" flipH="1">
                <a:off x="3240" y="1432"/>
                <a:ext cx="63" cy="63"/>
              </a:xfrm>
              <a:prstGeom prst="straightConnector1">
                <a:avLst/>
              </a:prstGeom>
              <a:noFill/>
              <a:ln w="12700" cap="rnd" cmpd="sng">
                <a:solidFill>
                  <a:srgbClr val="FFFFFF"/>
                </a:solidFill>
                <a:prstDash val="solid"/>
                <a:round/>
                <a:headEnd type="none" w="sm" len="sm"/>
                <a:tailEnd type="none" w="sm" len="sm"/>
              </a:ln>
            </p:spPr>
          </p:cxnSp>
          <p:cxnSp>
            <p:nvCxnSpPr>
              <p:cNvPr id="281" name="Google Shape;716;p16">
                <a:extLst>
                  <a:ext uri="{FF2B5EF4-FFF2-40B4-BE49-F238E27FC236}">
                    <a16:creationId xmlns:a16="http://schemas.microsoft.com/office/drawing/2014/main" id="{A6FA4153-4952-84BB-83C8-7C986083F8EF}"/>
                  </a:ext>
                </a:extLst>
              </p:cNvPr>
              <p:cNvCxnSpPr/>
              <p:nvPr/>
            </p:nvCxnSpPr>
            <p:spPr>
              <a:xfrm rot="10800000" flipH="1">
                <a:off x="3611" y="1983"/>
                <a:ext cx="63" cy="63"/>
              </a:xfrm>
              <a:prstGeom prst="straightConnector1">
                <a:avLst/>
              </a:prstGeom>
              <a:noFill/>
              <a:ln w="12700" cap="rnd" cmpd="sng">
                <a:solidFill>
                  <a:srgbClr val="FFFFFF"/>
                </a:solidFill>
                <a:prstDash val="solid"/>
                <a:round/>
                <a:headEnd type="none" w="sm" len="sm"/>
                <a:tailEnd type="none" w="sm" len="sm"/>
              </a:ln>
            </p:spPr>
          </p:cxnSp>
          <p:cxnSp>
            <p:nvCxnSpPr>
              <p:cNvPr id="282" name="Google Shape;717;p16">
                <a:extLst>
                  <a:ext uri="{FF2B5EF4-FFF2-40B4-BE49-F238E27FC236}">
                    <a16:creationId xmlns:a16="http://schemas.microsoft.com/office/drawing/2014/main" id="{97631430-8910-EE68-EC46-5766AC4542EE}"/>
                  </a:ext>
                </a:extLst>
              </p:cNvPr>
              <p:cNvCxnSpPr/>
              <p:nvPr/>
            </p:nvCxnSpPr>
            <p:spPr>
              <a:xfrm rot="10800000" flipH="1">
                <a:off x="3601" y="1834"/>
                <a:ext cx="42" cy="42"/>
              </a:xfrm>
              <a:prstGeom prst="straightConnector1">
                <a:avLst/>
              </a:prstGeom>
              <a:noFill/>
              <a:ln w="12700" cap="rnd" cmpd="sng">
                <a:solidFill>
                  <a:srgbClr val="FFFFFF"/>
                </a:solidFill>
                <a:prstDash val="solid"/>
                <a:round/>
                <a:headEnd type="none" w="sm" len="sm"/>
                <a:tailEnd type="none" w="sm" len="sm"/>
              </a:ln>
            </p:spPr>
          </p:cxnSp>
          <p:cxnSp>
            <p:nvCxnSpPr>
              <p:cNvPr id="283" name="Google Shape;718;p16">
                <a:extLst>
                  <a:ext uri="{FF2B5EF4-FFF2-40B4-BE49-F238E27FC236}">
                    <a16:creationId xmlns:a16="http://schemas.microsoft.com/office/drawing/2014/main" id="{FF8F23C7-7CAF-ECEE-6712-C9D6F62543AB}"/>
                  </a:ext>
                </a:extLst>
              </p:cNvPr>
              <p:cNvCxnSpPr/>
              <p:nvPr/>
            </p:nvCxnSpPr>
            <p:spPr>
              <a:xfrm rot="10800000" flipH="1">
                <a:off x="3618" y="1483"/>
                <a:ext cx="19" cy="19"/>
              </a:xfrm>
              <a:prstGeom prst="straightConnector1">
                <a:avLst/>
              </a:prstGeom>
              <a:noFill/>
              <a:ln w="12700" cap="rnd" cmpd="sng">
                <a:solidFill>
                  <a:srgbClr val="FFFFFF"/>
                </a:solidFill>
                <a:prstDash val="solid"/>
                <a:round/>
                <a:headEnd type="none" w="sm" len="sm"/>
                <a:tailEnd type="none" w="sm" len="sm"/>
              </a:ln>
            </p:spPr>
          </p:cxnSp>
          <p:cxnSp>
            <p:nvCxnSpPr>
              <p:cNvPr id="284" name="Google Shape;719;p16">
                <a:extLst>
                  <a:ext uri="{FF2B5EF4-FFF2-40B4-BE49-F238E27FC236}">
                    <a16:creationId xmlns:a16="http://schemas.microsoft.com/office/drawing/2014/main" id="{1B18CB34-1AC4-CDC9-6DE8-30814D89A1FA}"/>
                  </a:ext>
                </a:extLst>
              </p:cNvPr>
              <p:cNvCxnSpPr/>
              <p:nvPr/>
            </p:nvCxnSpPr>
            <p:spPr>
              <a:xfrm rot="10800000" flipH="1">
                <a:off x="3628" y="1414"/>
                <a:ext cx="42" cy="42"/>
              </a:xfrm>
              <a:prstGeom prst="straightConnector1">
                <a:avLst/>
              </a:prstGeom>
              <a:noFill/>
              <a:ln w="12700" cap="rnd" cmpd="sng">
                <a:solidFill>
                  <a:srgbClr val="FFFFFF"/>
                </a:solidFill>
                <a:prstDash val="solid"/>
                <a:round/>
                <a:headEnd type="none" w="sm" len="sm"/>
                <a:tailEnd type="none" w="sm" len="sm"/>
              </a:ln>
            </p:spPr>
          </p:cxnSp>
          <p:cxnSp>
            <p:nvCxnSpPr>
              <p:cNvPr id="285" name="Google Shape;720;p16">
                <a:extLst>
                  <a:ext uri="{FF2B5EF4-FFF2-40B4-BE49-F238E27FC236}">
                    <a16:creationId xmlns:a16="http://schemas.microsoft.com/office/drawing/2014/main" id="{FD1FDB04-94E1-EFE2-2B2E-2511D956A041}"/>
                  </a:ext>
                </a:extLst>
              </p:cNvPr>
              <p:cNvCxnSpPr/>
              <p:nvPr/>
            </p:nvCxnSpPr>
            <p:spPr>
              <a:xfrm rot="10800000" flipH="1">
                <a:off x="3276" y="1372"/>
                <a:ext cx="43" cy="42"/>
              </a:xfrm>
              <a:prstGeom prst="straightConnector1">
                <a:avLst/>
              </a:prstGeom>
              <a:noFill/>
              <a:ln w="12700" cap="rnd" cmpd="sng">
                <a:solidFill>
                  <a:srgbClr val="FFFFFF"/>
                </a:solidFill>
                <a:prstDash val="solid"/>
                <a:round/>
                <a:headEnd type="none" w="sm" len="sm"/>
                <a:tailEnd type="none" w="sm" len="sm"/>
              </a:ln>
            </p:spPr>
          </p:cxnSp>
          <p:sp>
            <p:nvSpPr>
              <p:cNvPr id="286" name="Google Shape;721;p16">
                <a:extLst>
                  <a:ext uri="{FF2B5EF4-FFF2-40B4-BE49-F238E27FC236}">
                    <a16:creationId xmlns:a16="http://schemas.microsoft.com/office/drawing/2014/main" id="{BEA8B044-A6F8-DEA6-1E85-FA05DE861F81}"/>
                  </a:ext>
                </a:extLst>
              </p:cNvPr>
              <p:cNvSpPr/>
              <p:nvPr/>
            </p:nvSpPr>
            <p:spPr>
              <a:xfrm>
                <a:off x="3591" y="-195"/>
                <a:ext cx="3373" cy="3347"/>
              </a:xfrm>
              <a:custGeom>
                <a:avLst/>
                <a:gdLst/>
                <a:ahLst/>
                <a:cxnLst/>
                <a:rect l="l" t="t" r="r" b="b"/>
                <a:pathLst>
                  <a:path w="4485" h="4465" extrusionOk="0">
                    <a:moveTo>
                      <a:pt x="3424" y="3843"/>
                    </a:moveTo>
                    <a:cubicBezTo>
                      <a:pt x="3434" y="3835"/>
                      <a:pt x="3445" y="3827"/>
                      <a:pt x="3455" y="3819"/>
                    </a:cubicBezTo>
                    <a:cubicBezTo>
                      <a:pt x="4310" y="3163"/>
                      <a:pt x="4485" y="1941"/>
                      <a:pt x="3843" y="1069"/>
                    </a:cubicBezTo>
                    <a:cubicBezTo>
                      <a:pt x="3193" y="188"/>
                      <a:pt x="1951" y="0"/>
                      <a:pt x="1069" y="650"/>
                    </a:cubicBezTo>
                    <a:cubicBezTo>
                      <a:pt x="188" y="1300"/>
                      <a:pt x="0" y="2542"/>
                      <a:pt x="650" y="3424"/>
                    </a:cubicBezTo>
                    <a:cubicBezTo>
                      <a:pt x="1257" y="4247"/>
                      <a:pt x="2380" y="4465"/>
                      <a:pt x="3244" y="3962"/>
                    </a:cubicBezTo>
                    <a:cubicBezTo>
                      <a:pt x="3244" y="3962"/>
                      <a:pt x="3338" y="3902"/>
                      <a:pt x="3378" y="3874"/>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7" name="Google Shape;722;p16">
                <a:extLst>
                  <a:ext uri="{FF2B5EF4-FFF2-40B4-BE49-F238E27FC236}">
                    <a16:creationId xmlns:a16="http://schemas.microsoft.com/office/drawing/2014/main" id="{4B59254A-4F23-4DB2-B844-166066261368}"/>
                  </a:ext>
                </a:extLst>
              </p:cNvPr>
              <p:cNvSpPr/>
              <p:nvPr/>
            </p:nvSpPr>
            <p:spPr>
              <a:xfrm>
                <a:off x="4520" y="993"/>
                <a:ext cx="48" cy="57"/>
              </a:xfrm>
              <a:custGeom>
                <a:avLst/>
                <a:gdLst/>
                <a:ahLst/>
                <a:cxnLst/>
                <a:rect l="l" t="t" r="r" b="b"/>
                <a:pathLst>
                  <a:path w="63" h="76" extrusionOk="0">
                    <a:moveTo>
                      <a:pt x="56" y="0"/>
                    </a:moveTo>
                    <a:cubicBezTo>
                      <a:pt x="61" y="8"/>
                      <a:pt x="63" y="17"/>
                      <a:pt x="63" y="27"/>
                    </a:cubicBezTo>
                    <a:cubicBezTo>
                      <a:pt x="63" y="54"/>
                      <a:pt x="44"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8" name="Google Shape;723;p16">
                <a:extLst>
                  <a:ext uri="{FF2B5EF4-FFF2-40B4-BE49-F238E27FC236}">
                    <a16:creationId xmlns:a16="http://schemas.microsoft.com/office/drawing/2014/main" id="{4647D5DC-CE0F-D659-40C4-32B20E3A3725}"/>
                  </a:ext>
                </a:extLst>
              </p:cNvPr>
              <p:cNvSpPr/>
              <p:nvPr/>
            </p:nvSpPr>
            <p:spPr>
              <a:xfrm>
                <a:off x="4501" y="977"/>
                <a:ext cx="49" cy="57"/>
              </a:xfrm>
              <a:custGeom>
                <a:avLst/>
                <a:gdLst/>
                <a:ahLst/>
                <a:cxnLst/>
                <a:rect l="l" t="t" r="r" b="b"/>
                <a:pathLst>
                  <a:path w="65" h="77" extrusionOk="0">
                    <a:moveTo>
                      <a:pt x="8" y="77"/>
                    </a:moveTo>
                    <a:cubicBezTo>
                      <a:pt x="3" y="69"/>
                      <a:pt x="0" y="59"/>
                      <a:pt x="0" y="49"/>
                    </a:cubicBezTo>
                    <a:cubicBezTo>
                      <a:pt x="0" y="21"/>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 name="Google Shape;724;p16">
                <a:extLst>
                  <a:ext uri="{FF2B5EF4-FFF2-40B4-BE49-F238E27FC236}">
                    <a16:creationId xmlns:a16="http://schemas.microsoft.com/office/drawing/2014/main" id="{44516827-E598-432A-482D-8B5DA1FDD669}"/>
                  </a:ext>
                </a:extLst>
              </p:cNvPr>
              <p:cNvSpPr/>
              <p:nvPr/>
            </p:nvSpPr>
            <p:spPr>
              <a:xfrm>
                <a:off x="4433" y="977"/>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90" name="Google Shape;725;p16">
                <a:extLst>
                  <a:ext uri="{FF2B5EF4-FFF2-40B4-BE49-F238E27FC236}">
                    <a16:creationId xmlns:a16="http://schemas.microsoft.com/office/drawing/2014/main" id="{6A1843CE-50A7-6036-A727-CD29D629D96A}"/>
                  </a:ext>
                </a:extLst>
              </p:cNvPr>
              <p:cNvCxnSpPr/>
              <p:nvPr/>
            </p:nvCxnSpPr>
            <p:spPr>
              <a:xfrm>
                <a:off x="4456" y="1010"/>
                <a:ext cx="0" cy="41"/>
              </a:xfrm>
              <a:prstGeom prst="straightConnector1">
                <a:avLst/>
              </a:prstGeom>
              <a:noFill/>
              <a:ln w="12700" cap="rnd" cmpd="sng">
                <a:solidFill>
                  <a:srgbClr val="FFFFFF"/>
                </a:solidFill>
                <a:prstDash val="solid"/>
                <a:round/>
                <a:headEnd type="none" w="sm" len="sm"/>
                <a:tailEnd type="none" w="sm" len="sm"/>
              </a:ln>
            </p:spPr>
          </p:cxnSp>
          <p:cxnSp>
            <p:nvCxnSpPr>
              <p:cNvPr id="291" name="Google Shape;726;p16">
                <a:extLst>
                  <a:ext uri="{FF2B5EF4-FFF2-40B4-BE49-F238E27FC236}">
                    <a16:creationId xmlns:a16="http://schemas.microsoft.com/office/drawing/2014/main" id="{CD456E95-BB10-6779-7D28-C5D786A6906C}"/>
                  </a:ext>
                </a:extLst>
              </p:cNvPr>
              <p:cNvCxnSpPr/>
              <p:nvPr/>
            </p:nvCxnSpPr>
            <p:spPr>
              <a:xfrm>
                <a:off x="3983" y="1010"/>
                <a:ext cx="0" cy="41"/>
              </a:xfrm>
              <a:prstGeom prst="straightConnector1">
                <a:avLst/>
              </a:prstGeom>
              <a:noFill/>
              <a:ln w="12700" cap="rnd" cmpd="sng">
                <a:solidFill>
                  <a:srgbClr val="FFFFFF"/>
                </a:solidFill>
                <a:prstDash val="solid"/>
                <a:round/>
                <a:headEnd type="none" w="sm" len="sm"/>
                <a:tailEnd type="none" w="sm" len="sm"/>
              </a:ln>
            </p:spPr>
          </p:cxnSp>
          <p:sp>
            <p:nvSpPr>
              <p:cNvPr id="292" name="Google Shape;727;p16">
                <a:extLst>
                  <a:ext uri="{FF2B5EF4-FFF2-40B4-BE49-F238E27FC236}">
                    <a16:creationId xmlns:a16="http://schemas.microsoft.com/office/drawing/2014/main" id="{250EB6F4-BE3F-486D-A822-9506F5F8C896}"/>
                  </a:ext>
                </a:extLst>
              </p:cNvPr>
              <p:cNvSpPr/>
              <p:nvPr/>
            </p:nvSpPr>
            <p:spPr>
              <a:xfrm>
                <a:off x="4013" y="876"/>
                <a:ext cx="43" cy="57"/>
              </a:xfrm>
              <a:custGeom>
                <a:avLst/>
                <a:gdLst/>
                <a:ahLst/>
                <a:cxnLst/>
                <a:rect l="l" t="t" r="r" b="b"/>
                <a:pathLst>
                  <a:path w="56" h="76" extrusionOk="0">
                    <a:moveTo>
                      <a:pt x="49" y="0"/>
                    </a:moveTo>
                    <a:cubicBezTo>
                      <a:pt x="54" y="8"/>
                      <a:pt x="56" y="17"/>
                      <a:pt x="56" y="26"/>
                    </a:cubicBezTo>
                    <a:cubicBezTo>
                      <a:pt x="56" y="54"/>
                      <a:pt x="36" y="76"/>
                      <a:pt x="12" y="76"/>
                    </a:cubicBezTo>
                    <a:cubicBezTo>
                      <a:pt x="8" y="76"/>
                      <a:pt x="4" y="75"/>
                      <a:pt x="0" y="74"/>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3" name="Google Shape;728;p16">
                <a:extLst>
                  <a:ext uri="{FF2B5EF4-FFF2-40B4-BE49-F238E27FC236}">
                    <a16:creationId xmlns:a16="http://schemas.microsoft.com/office/drawing/2014/main" id="{610A5B3A-046F-CA99-C83B-F3493B1AA8ED}"/>
                  </a:ext>
                </a:extLst>
              </p:cNvPr>
              <p:cNvSpPr/>
              <p:nvPr/>
            </p:nvSpPr>
            <p:spPr>
              <a:xfrm>
                <a:off x="4174" y="876"/>
                <a:ext cx="48" cy="57"/>
              </a:xfrm>
              <a:custGeom>
                <a:avLst/>
                <a:gdLst/>
                <a:ahLst/>
                <a:cxnLst/>
                <a:rect l="l" t="t" r="r" b="b"/>
                <a:pathLst>
                  <a:path w="63" h="76" extrusionOk="0">
                    <a:moveTo>
                      <a:pt x="56" y="0"/>
                    </a:moveTo>
                    <a:cubicBezTo>
                      <a:pt x="61" y="8"/>
                      <a:pt x="63" y="17"/>
                      <a:pt x="63" y="26"/>
                    </a:cubicBezTo>
                    <a:cubicBezTo>
                      <a:pt x="63" y="54"/>
                      <a:pt x="44"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4" name="Google Shape;729;p16">
                <a:extLst>
                  <a:ext uri="{FF2B5EF4-FFF2-40B4-BE49-F238E27FC236}">
                    <a16:creationId xmlns:a16="http://schemas.microsoft.com/office/drawing/2014/main" id="{99CEFE39-CD06-DACC-F6CE-241213A41BC4}"/>
                  </a:ext>
                </a:extLst>
              </p:cNvPr>
              <p:cNvSpPr/>
              <p:nvPr/>
            </p:nvSpPr>
            <p:spPr>
              <a:xfrm>
                <a:off x="4156" y="859"/>
                <a:ext cx="48"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5" name="Google Shape;730;p16">
                <a:extLst>
                  <a:ext uri="{FF2B5EF4-FFF2-40B4-BE49-F238E27FC236}">
                    <a16:creationId xmlns:a16="http://schemas.microsoft.com/office/drawing/2014/main" id="{CF07EA9D-B87B-4409-C112-21F58C714364}"/>
                  </a:ext>
                </a:extLst>
              </p:cNvPr>
              <p:cNvSpPr/>
              <p:nvPr/>
            </p:nvSpPr>
            <p:spPr>
              <a:xfrm>
                <a:off x="4279" y="876"/>
                <a:ext cx="47" cy="57"/>
              </a:xfrm>
              <a:custGeom>
                <a:avLst/>
                <a:gdLst/>
                <a:ahLst/>
                <a:cxnLst/>
                <a:rect l="l" t="t" r="r" b="b"/>
                <a:pathLst>
                  <a:path w="63" h="76" extrusionOk="0">
                    <a:moveTo>
                      <a:pt x="56" y="0"/>
                    </a:moveTo>
                    <a:cubicBezTo>
                      <a:pt x="61" y="8"/>
                      <a:pt x="63" y="17"/>
                      <a:pt x="63" y="26"/>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6" name="Google Shape;731;p16">
                <a:extLst>
                  <a:ext uri="{FF2B5EF4-FFF2-40B4-BE49-F238E27FC236}">
                    <a16:creationId xmlns:a16="http://schemas.microsoft.com/office/drawing/2014/main" id="{84BDA3BB-0909-6DF7-ED9A-535F85005462}"/>
                  </a:ext>
                </a:extLst>
              </p:cNvPr>
              <p:cNvSpPr/>
              <p:nvPr/>
            </p:nvSpPr>
            <p:spPr>
              <a:xfrm>
                <a:off x="4260" y="859"/>
                <a:ext cx="49"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7" name="Google Shape;732;p16">
                <a:extLst>
                  <a:ext uri="{FF2B5EF4-FFF2-40B4-BE49-F238E27FC236}">
                    <a16:creationId xmlns:a16="http://schemas.microsoft.com/office/drawing/2014/main" id="{B983601F-B3D9-7C9D-DBF5-699CD4D64F92}"/>
                  </a:ext>
                </a:extLst>
              </p:cNvPr>
              <p:cNvSpPr/>
              <p:nvPr/>
            </p:nvSpPr>
            <p:spPr>
              <a:xfrm>
                <a:off x="4091" y="859"/>
                <a:ext cx="22" cy="19"/>
              </a:xfrm>
              <a:custGeom>
                <a:avLst/>
                <a:gdLst/>
                <a:ahLst/>
                <a:cxnLst/>
                <a:rect l="l" t="t" r="r" b="b"/>
                <a:pathLst>
                  <a:path w="22" h="19" extrusionOk="0">
                    <a:moveTo>
                      <a:pt x="0" y="10"/>
                    </a:moveTo>
                    <a:lnTo>
                      <a:pt x="22" y="0"/>
                    </a:lnTo>
                    <a:lnTo>
                      <a:pt x="22"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98" name="Google Shape;733;p16">
                <a:extLst>
                  <a:ext uri="{FF2B5EF4-FFF2-40B4-BE49-F238E27FC236}">
                    <a16:creationId xmlns:a16="http://schemas.microsoft.com/office/drawing/2014/main" id="{041C525C-D464-E6C5-3FED-466F1BBC5150}"/>
                  </a:ext>
                </a:extLst>
              </p:cNvPr>
              <p:cNvCxnSpPr/>
              <p:nvPr/>
            </p:nvCxnSpPr>
            <p:spPr>
              <a:xfrm>
                <a:off x="4113" y="893"/>
                <a:ext cx="0" cy="40"/>
              </a:xfrm>
              <a:prstGeom prst="straightConnector1">
                <a:avLst/>
              </a:prstGeom>
              <a:noFill/>
              <a:ln w="12700" cap="rnd" cmpd="sng">
                <a:solidFill>
                  <a:srgbClr val="FFFFFF"/>
                </a:solidFill>
                <a:prstDash val="solid"/>
                <a:round/>
                <a:headEnd type="none" w="sm" len="sm"/>
                <a:tailEnd type="none" w="sm" len="sm"/>
              </a:ln>
            </p:spPr>
          </p:cxnSp>
          <p:sp>
            <p:nvSpPr>
              <p:cNvPr id="299" name="Google Shape;734;p16">
                <a:extLst>
                  <a:ext uri="{FF2B5EF4-FFF2-40B4-BE49-F238E27FC236}">
                    <a16:creationId xmlns:a16="http://schemas.microsoft.com/office/drawing/2014/main" id="{3D7285B7-D125-5707-B7D4-F974F49C4790}"/>
                  </a:ext>
                </a:extLst>
              </p:cNvPr>
              <p:cNvSpPr/>
              <p:nvPr/>
            </p:nvSpPr>
            <p:spPr>
              <a:xfrm>
                <a:off x="4074" y="1348"/>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0" name="Google Shape;735;p16">
                <a:extLst>
                  <a:ext uri="{FF2B5EF4-FFF2-40B4-BE49-F238E27FC236}">
                    <a16:creationId xmlns:a16="http://schemas.microsoft.com/office/drawing/2014/main" id="{CC335927-5C7B-958E-5884-3DA7A68B3DFD}"/>
                  </a:ext>
                </a:extLst>
              </p:cNvPr>
              <p:cNvSpPr/>
              <p:nvPr/>
            </p:nvSpPr>
            <p:spPr>
              <a:xfrm>
                <a:off x="4055" y="1331"/>
                <a:ext cx="49" cy="58"/>
              </a:xfrm>
              <a:custGeom>
                <a:avLst/>
                <a:gdLst/>
                <a:ahLst/>
                <a:cxnLst/>
                <a:rect l="l" t="t" r="r" b="b"/>
                <a:pathLst>
                  <a:path w="65" h="78" extrusionOk="0">
                    <a:moveTo>
                      <a:pt x="8" y="78"/>
                    </a:moveTo>
                    <a:cubicBezTo>
                      <a:pt x="3" y="70"/>
                      <a:pt x="0" y="60"/>
                      <a:pt x="0" y="50"/>
                    </a:cubicBezTo>
                    <a:cubicBezTo>
                      <a:pt x="0" y="22"/>
                      <a:pt x="20" y="0"/>
                      <a:pt x="44" y="0"/>
                    </a:cubicBezTo>
                    <a:cubicBezTo>
                      <a:pt x="51" y="0"/>
                      <a:pt x="58"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1" name="Google Shape;736;p16">
                <a:extLst>
                  <a:ext uri="{FF2B5EF4-FFF2-40B4-BE49-F238E27FC236}">
                    <a16:creationId xmlns:a16="http://schemas.microsoft.com/office/drawing/2014/main" id="{F435CBFA-308F-7FCC-C520-08E17E1EC1DF}"/>
                  </a:ext>
                </a:extLst>
              </p:cNvPr>
              <p:cNvSpPr/>
              <p:nvPr/>
            </p:nvSpPr>
            <p:spPr>
              <a:xfrm>
                <a:off x="4156" y="1331"/>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02" name="Google Shape;737;p16">
                <a:extLst>
                  <a:ext uri="{FF2B5EF4-FFF2-40B4-BE49-F238E27FC236}">
                    <a16:creationId xmlns:a16="http://schemas.microsoft.com/office/drawing/2014/main" id="{E9455573-CF16-C3CC-EB18-B59EE620B66A}"/>
                  </a:ext>
                </a:extLst>
              </p:cNvPr>
              <p:cNvCxnSpPr/>
              <p:nvPr/>
            </p:nvCxnSpPr>
            <p:spPr>
              <a:xfrm>
                <a:off x="4179" y="1364"/>
                <a:ext cx="0" cy="41"/>
              </a:xfrm>
              <a:prstGeom prst="straightConnector1">
                <a:avLst/>
              </a:prstGeom>
              <a:noFill/>
              <a:ln w="12700" cap="rnd" cmpd="sng">
                <a:solidFill>
                  <a:srgbClr val="FFFFFF"/>
                </a:solidFill>
                <a:prstDash val="solid"/>
                <a:round/>
                <a:headEnd type="none" w="sm" len="sm"/>
                <a:tailEnd type="none" w="sm" len="sm"/>
              </a:ln>
            </p:spPr>
          </p:cxnSp>
          <p:sp>
            <p:nvSpPr>
              <p:cNvPr id="303" name="Google Shape;738;p16">
                <a:extLst>
                  <a:ext uri="{FF2B5EF4-FFF2-40B4-BE49-F238E27FC236}">
                    <a16:creationId xmlns:a16="http://schemas.microsoft.com/office/drawing/2014/main" id="{56557B0F-059E-823F-221B-62B1958F86C2}"/>
                  </a:ext>
                </a:extLst>
              </p:cNvPr>
              <p:cNvSpPr/>
              <p:nvPr/>
            </p:nvSpPr>
            <p:spPr>
              <a:xfrm>
                <a:off x="4311" y="1348"/>
                <a:ext cx="48" cy="57"/>
              </a:xfrm>
              <a:custGeom>
                <a:avLst/>
                <a:gdLst/>
                <a:ahLst/>
                <a:cxnLst/>
                <a:rect l="l" t="t" r="r" b="b"/>
                <a:pathLst>
                  <a:path w="64" h="76" extrusionOk="0">
                    <a:moveTo>
                      <a:pt x="57" y="0"/>
                    </a:moveTo>
                    <a:cubicBezTo>
                      <a:pt x="61" y="8"/>
                      <a:pt x="64" y="17"/>
                      <a:pt x="64" y="27"/>
                    </a:cubicBezTo>
                    <a:cubicBezTo>
                      <a:pt x="64" y="54"/>
                      <a:pt x="44" y="76"/>
                      <a:pt x="20"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4" name="Google Shape;739;p16">
                <a:extLst>
                  <a:ext uri="{FF2B5EF4-FFF2-40B4-BE49-F238E27FC236}">
                    <a16:creationId xmlns:a16="http://schemas.microsoft.com/office/drawing/2014/main" id="{77A4843F-2381-4EBD-0082-F18C13FC002D}"/>
                  </a:ext>
                </a:extLst>
              </p:cNvPr>
              <p:cNvSpPr/>
              <p:nvPr/>
            </p:nvSpPr>
            <p:spPr>
              <a:xfrm>
                <a:off x="4293" y="1331"/>
                <a:ext cx="48" cy="58"/>
              </a:xfrm>
              <a:custGeom>
                <a:avLst/>
                <a:gdLst/>
                <a:ahLst/>
                <a:cxnLst/>
                <a:rect l="l" t="t" r="r" b="b"/>
                <a:pathLst>
                  <a:path w="64" h="78" extrusionOk="0">
                    <a:moveTo>
                      <a:pt x="8" y="78"/>
                    </a:moveTo>
                    <a:cubicBezTo>
                      <a:pt x="3" y="70"/>
                      <a:pt x="0" y="60"/>
                      <a:pt x="0" y="50"/>
                    </a:cubicBezTo>
                    <a:cubicBezTo>
                      <a:pt x="0" y="22"/>
                      <a:pt x="19" y="0"/>
                      <a:pt x="44" y="0"/>
                    </a:cubicBezTo>
                    <a:cubicBezTo>
                      <a:pt x="51" y="0"/>
                      <a:pt x="58" y="3"/>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 name="Google Shape;740;p16">
                <a:extLst>
                  <a:ext uri="{FF2B5EF4-FFF2-40B4-BE49-F238E27FC236}">
                    <a16:creationId xmlns:a16="http://schemas.microsoft.com/office/drawing/2014/main" id="{721FA39A-E8E3-6871-592C-E12296059260}"/>
                  </a:ext>
                </a:extLst>
              </p:cNvPr>
              <p:cNvSpPr/>
              <p:nvPr/>
            </p:nvSpPr>
            <p:spPr>
              <a:xfrm>
                <a:off x="4478" y="1348"/>
                <a:ext cx="48"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6" name="Google Shape;741;p16">
                <a:extLst>
                  <a:ext uri="{FF2B5EF4-FFF2-40B4-BE49-F238E27FC236}">
                    <a16:creationId xmlns:a16="http://schemas.microsoft.com/office/drawing/2014/main" id="{D163CF03-BC13-07BF-C40F-235144FE3EAC}"/>
                  </a:ext>
                </a:extLst>
              </p:cNvPr>
              <p:cNvSpPr/>
              <p:nvPr/>
            </p:nvSpPr>
            <p:spPr>
              <a:xfrm>
                <a:off x="4459" y="1331"/>
                <a:ext cx="49" cy="58"/>
              </a:xfrm>
              <a:custGeom>
                <a:avLst/>
                <a:gdLst/>
                <a:ahLst/>
                <a:cxnLst/>
                <a:rect l="l" t="t" r="r" b="b"/>
                <a:pathLst>
                  <a:path w="65" h="78" extrusionOk="0">
                    <a:moveTo>
                      <a:pt x="8" y="78"/>
                    </a:moveTo>
                    <a:cubicBezTo>
                      <a:pt x="3" y="70"/>
                      <a:pt x="0" y="60"/>
                      <a:pt x="0" y="50"/>
                    </a:cubicBezTo>
                    <a:cubicBezTo>
                      <a:pt x="0" y="22"/>
                      <a:pt x="20" y="0"/>
                      <a:pt x="44" y="0"/>
                    </a:cubicBezTo>
                    <a:cubicBezTo>
                      <a:pt x="51" y="0"/>
                      <a:pt x="58"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 name="Google Shape;742;p16">
                <a:extLst>
                  <a:ext uri="{FF2B5EF4-FFF2-40B4-BE49-F238E27FC236}">
                    <a16:creationId xmlns:a16="http://schemas.microsoft.com/office/drawing/2014/main" id="{1DA7473D-FE0B-FF83-1229-91C1DC088A84}"/>
                  </a:ext>
                </a:extLst>
              </p:cNvPr>
              <p:cNvSpPr/>
              <p:nvPr/>
            </p:nvSpPr>
            <p:spPr>
              <a:xfrm>
                <a:off x="4582" y="1348"/>
                <a:ext cx="48" cy="57"/>
              </a:xfrm>
              <a:custGeom>
                <a:avLst/>
                <a:gdLst/>
                <a:ahLst/>
                <a:cxnLst/>
                <a:rect l="l" t="t" r="r" b="b"/>
                <a:pathLst>
                  <a:path w="64" h="76" extrusionOk="0">
                    <a:moveTo>
                      <a:pt x="57" y="0"/>
                    </a:moveTo>
                    <a:cubicBezTo>
                      <a:pt x="61" y="8"/>
                      <a:pt x="64" y="17"/>
                      <a:pt x="64" y="27"/>
                    </a:cubicBezTo>
                    <a:cubicBezTo>
                      <a:pt x="64" y="54"/>
                      <a:pt x="44" y="76"/>
                      <a:pt x="20"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8" name="Google Shape;743;p16">
                <a:extLst>
                  <a:ext uri="{FF2B5EF4-FFF2-40B4-BE49-F238E27FC236}">
                    <a16:creationId xmlns:a16="http://schemas.microsoft.com/office/drawing/2014/main" id="{E6653274-D6F6-0038-65C8-9D56ECA1CF05}"/>
                  </a:ext>
                </a:extLst>
              </p:cNvPr>
              <p:cNvSpPr/>
              <p:nvPr/>
            </p:nvSpPr>
            <p:spPr>
              <a:xfrm>
                <a:off x="4564" y="1331"/>
                <a:ext cx="48" cy="58"/>
              </a:xfrm>
              <a:custGeom>
                <a:avLst/>
                <a:gdLst/>
                <a:ahLst/>
                <a:cxnLst/>
                <a:rect l="l" t="t" r="r" b="b"/>
                <a:pathLst>
                  <a:path w="64" h="78" extrusionOk="0">
                    <a:moveTo>
                      <a:pt x="8" y="78"/>
                    </a:moveTo>
                    <a:cubicBezTo>
                      <a:pt x="3" y="70"/>
                      <a:pt x="0" y="60"/>
                      <a:pt x="0" y="50"/>
                    </a:cubicBezTo>
                    <a:cubicBezTo>
                      <a:pt x="0" y="22"/>
                      <a:pt x="19" y="0"/>
                      <a:pt x="44" y="0"/>
                    </a:cubicBezTo>
                    <a:cubicBezTo>
                      <a:pt x="51" y="0"/>
                      <a:pt x="58" y="3"/>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9" name="Google Shape;744;p16">
                <a:extLst>
                  <a:ext uri="{FF2B5EF4-FFF2-40B4-BE49-F238E27FC236}">
                    <a16:creationId xmlns:a16="http://schemas.microsoft.com/office/drawing/2014/main" id="{51E2509F-DA92-9073-511E-C226ED85A61B}"/>
                  </a:ext>
                </a:extLst>
              </p:cNvPr>
              <p:cNvSpPr/>
              <p:nvPr/>
            </p:nvSpPr>
            <p:spPr>
              <a:xfrm>
                <a:off x="4224" y="1331"/>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10" name="Google Shape;745;p16">
                <a:extLst>
                  <a:ext uri="{FF2B5EF4-FFF2-40B4-BE49-F238E27FC236}">
                    <a16:creationId xmlns:a16="http://schemas.microsoft.com/office/drawing/2014/main" id="{47D405CD-3726-27E0-F5C1-D0A52D8697C0}"/>
                  </a:ext>
                </a:extLst>
              </p:cNvPr>
              <p:cNvCxnSpPr/>
              <p:nvPr/>
            </p:nvCxnSpPr>
            <p:spPr>
              <a:xfrm>
                <a:off x="4247" y="1364"/>
                <a:ext cx="0" cy="41"/>
              </a:xfrm>
              <a:prstGeom prst="straightConnector1">
                <a:avLst/>
              </a:prstGeom>
              <a:noFill/>
              <a:ln w="12700" cap="rnd" cmpd="sng">
                <a:solidFill>
                  <a:srgbClr val="FFFFFF"/>
                </a:solidFill>
                <a:prstDash val="solid"/>
                <a:round/>
                <a:headEnd type="none" w="sm" len="sm"/>
                <a:tailEnd type="none" w="sm" len="sm"/>
              </a:ln>
            </p:spPr>
          </p:cxnSp>
          <p:sp>
            <p:nvSpPr>
              <p:cNvPr id="311" name="Google Shape;746;p16">
                <a:extLst>
                  <a:ext uri="{FF2B5EF4-FFF2-40B4-BE49-F238E27FC236}">
                    <a16:creationId xmlns:a16="http://schemas.microsoft.com/office/drawing/2014/main" id="{02FAA0E2-7A7E-219F-617F-91C29D826960}"/>
                  </a:ext>
                </a:extLst>
              </p:cNvPr>
              <p:cNvSpPr/>
              <p:nvPr/>
            </p:nvSpPr>
            <p:spPr>
              <a:xfrm>
                <a:off x="4394" y="1331"/>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12" name="Google Shape;747;p16">
                <a:extLst>
                  <a:ext uri="{FF2B5EF4-FFF2-40B4-BE49-F238E27FC236}">
                    <a16:creationId xmlns:a16="http://schemas.microsoft.com/office/drawing/2014/main" id="{FDDF3131-4B79-71C0-86DA-7B7A55F18171}"/>
                  </a:ext>
                </a:extLst>
              </p:cNvPr>
              <p:cNvCxnSpPr/>
              <p:nvPr/>
            </p:nvCxnSpPr>
            <p:spPr>
              <a:xfrm>
                <a:off x="4416" y="1364"/>
                <a:ext cx="0" cy="41"/>
              </a:xfrm>
              <a:prstGeom prst="straightConnector1">
                <a:avLst/>
              </a:prstGeom>
              <a:noFill/>
              <a:ln w="12700" cap="rnd" cmpd="sng">
                <a:solidFill>
                  <a:srgbClr val="FFFFFF"/>
                </a:solidFill>
                <a:prstDash val="solid"/>
                <a:round/>
                <a:headEnd type="none" w="sm" len="sm"/>
                <a:tailEnd type="none" w="sm" len="sm"/>
              </a:ln>
            </p:spPr>
          </p:cxnSp>
          <p:sp>
            <p:nvSpPr>
              <p:cNvPr id="313" name="Google Shape;748;p16">
                <a:extLst>
                  <a:ext uri="{FF2B5EF4-FFF2-40B4-BE49-F238E27FC236}">
                    <a16:creationId xmlns:a16="http://schemas.microsoft.com/office/drawing/2014/main" id="{10F74698-745B-D663-F643-FA0BFF5E0A66}"/>
                  </a:ext>
                </a:extLst>
              </p:cNvPr>
              <p:cNvSpPr/>
              <p:nvPr/>
            </p:nvSpPr>
            <p:spPr>
              <a:xfrm>
                <a:off x="4253" y="1110"/>
                <a:ext cx="47" cy="57"/>
              </a:xfrm>
              <a:custGeom>
                <a:avLst/>
                <a:gdLst/>
                <a:ahLst/>
                <a:cxnLst/>
                <a:rect l="l" t="t" r="r" b="b"/>
                <a:pathLst>
                  <a:path w="63" h="76" extrusionOk="0">
                    <a:moveTo>
                      <a:pt x="57" y="0"/>
                    </a:moveTo>
                    <a:cubicBezTo>
                      <a:pt x="61" y="8"/>
                      <a:pt x="63" y="17"/>
                      <a:pt x="63" y="27"/>
                    </a:cubicBezTo>
                    <a:cubicBezTo>
                      <a:pt x="63" y="54"/>
                      <a:pt x="44" y="76"/>
                      <a:pt x="19"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4" name="Google Shape;749;p16">
                <a:extLst>
                  <a:ext uri="{FF2B5EF4-FFF2-40B4-BE49-F238E27FC236}">
                    <a16:creationId xmlns:a16="http://schemas.microsoft.com/office/drawing/2014/main" id="{099A4163-292E-2277-2F5A-8DA58A6C21D2}"/>
                  </a:ext>
                </a:extLst>
              </p:cNvPr>
              <p:cNvSpPr/>
              <p:nvPr/>
            </p:nvSpPr>
            <p:spPr>
              <a:xfrm>
                <a:off x="4234" y="1094"/>
                <a:ext cx="49" cy="57"/>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5" name="Google Shape;750;p16">
                <a:extLst>
                  <a:ext uri="{FF2B5EF4-FFF2-40B4-BE49-F238E27FC236}">
                    <a16:creationId xmlns:a16="http://schemas.microsoft.com/office/drawing/2014/main" id="{760B8A34-287A-4186-060F-470D1884E5F8}"/>
                  </a:ext>
                </a:extLst>
              </p:cNvPr>
              <p:cNvSpPr/>
              <p:nvPr/>
            </p:nvSpPr>
            <p:spPr>
              <a:xfrm>
                <a:off x="4094" y="1094"/>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16" name="Google Shape;751;p16">
                <a:extLst>
                  <a:ext uri="{FF2B5EF4-FFF2-40B4-BE49-F238E27FC236}">
                    <a16:creationId xmlns:a16="http://schemas.microsoft.com/office/drawing/2014/main" id="{36302E10-391E-8C5A-9664-D1C9774A480E}"/>
                  </a:ext>
                </a:extLst>
              </p:cNvPr>
              <p:cNvCxnSpPr/>
              <p:nvPr/>
            </p:nvCxnSpPr>
            <p:spPr>
              <a:xfrm>
                <a:off x="4116" y="1127"/>
                <a:ext cx="0" cy="41"/>
              </a:xfrm>
              <a:prstGeom prst="straightConnector1">
                <a:avLst/>
              </a:prstGeom>
              <a:noFill/>
              <a:ln w="12700" cap="rnd" cmpd="sng">
                <a:solidFill>
                  <a:srgbClr val="FFFFFF"/>
                </a:solidFill>
                <a:prstDash val="solid"/>
                <a:round/>
                <a:headEnd type="none" w="sm" len="sm"/>
                <a:tailEnd type="none" w="sm" len="sm"/>
              </a:ln>
            </p:spPr>
          </p:cxnSp>
          <p:sp>
            <p:nvSpPr>
              <p:cNvPr id="317" name="Google Shape;752;p16">
                <a:extLst>
                  <a:ext uri="{FF2B5EF4-FFF2-40B4-BE49-F238E27FC236}">
                    <a16:creationId xmlns:a16="http://schemas.microsoft.com/office/drawing/2014/main" id="{65D7DD63-ADAC-F427-BC80-85943AC235FF}"/>
                  </a:ext>
                </a:extLst>
              </p:cNvPr>
              <p:cNvSpPr/>
              <p:nvPr/>
            </p:nvSpPr>
            <p:spPr>
              <a:xfrm>
                <a:off x="4162" y="1094"/>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18" name="Google Shape;753;p16">
                <a:extLst>
                  <a:ext uri="{FF2B5EF4-FFF2-40B4-BE49-F238E27FC236}">
                    <a16:creationId xmlns:a16="http://schemas.microsoft.com/office/drawing/2014/main" id="{969E59E6-221D-BDA0-CA92-884F5948499D}"/>
                  </a:ext>
                </a:extLst>
              </p:cNvPr>
              <p:cNvCxnSpPr/>
              <p:nvPr/>
            </p:nvCxnSpPr>
            <p:spPr>
              <a:xfrm>
                <a:off x="4185" y="1127"/>
                <a:ext cx="0" cy="41"/>
              </a:xfrm>
              <a:prstGeom prst="straightConnector1">
                <a:avLst/>
              </a:prstGeom>
              <a:noFill/>
              <a:ln w="12700" cap="rnd" cmpd="sng">
                <a:solidFill>
                  <a:srgbClr val="FFFFFF"/>
                </a:solidFill>
                <a:prstDash val="solid"/>
                <a:round/>
                <a:headEnd type="none" w="sm" len="sm"/>
                <a:tailEnd type="none" w="sm" len="sm"/>
              </a:ln>
            </p:spPr>
          </p:cxnSp>
          <p:sp>
            <p:nvSpPr>
              <p:cNvPr id="319" name="Google Shape;754;p16">
                <a:extLst>
                  <a:ext uri="{FF2B5EF4-FFF2-40B4-BE49-F238E27FC236}">
                    <a16:creationId xmlns:a16="http://schemas.microsoft.com/office/drawing/2014/main" id="{279FF361-0E61-6EA0-6D97-8B0BDEB3A087}"/>
                  </a:ext>
                </a:extLst>
              </p:cNvPr>
              <p:cNvSpPr/>
              <p:nvPr/>
            </p:nvSpPr>
            <p:spPr>
              <a:xfrm>
                <a:off x="4335" y="1094"/>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20" name="Google Shape;755;p16">
                <a:extLst>
                  <a:ext uri="{FF2B5EF4-FFF2-40B4-BE49-F238E27FC236}">
                    <a16:creationId xmlns:a16="http://schemas.microsoft.com/office/drawing/2014/main" id="{93EE53F2-1905-CD17-D981-8ED5659DC03D}"/>
                  </a:ext>
                </a:extLst>
              </p:cNvPr>
              <p:cNvCxnSpPr/>
              <p:nvPr/>
            </p:nvCxnSpPr>
            <p:spPr>
              <a:xfrm>
                <a:off x="4358" y="1127"/>
                <a:ext cx="0" cy="41"/>
              </a:xfrm>
              <a:prstGeom prst="straightConnector1">
                <a:avLst/>
              </a:prstGeom>
              <a:noFill/>
              <a:ln w="12700" cap="rnd" cmpd="sng">
                <a:solidFill>
                  <a:srgbClr val="FFFFFF"/>
                </a:solidFill>
                <a:prstDash val="solid"/>
                <a:round/>
                <a:headEnd type="none" w="sm" len="sm"/>
                <a:tailEnd type="none" w="sm" len="sm"/>
              </a:ln>
            </p:spPr>
          </p:cxnSp>
          <p:sp>
            <p:nvSpPr>
              <p:cNvPr id="321" name="Google Shape;756;p16">
                <a:extLst>
                  <a:ext uri="{FF2B5EF4-FFF2-40B4-BE49-F238E27FC236}">
                    <a16:creationId xmlns:a16="http://schemas.microsoft.com/office/drawing/2014/main" id="{D51DD9E5-15BB-8AAB-D919-5CA0525B7375}"/>
                  </a:ext>
                </a:extLst>
              </p:cNvPr>
              <p:cNvSpPr/>
              <p:nvPr/>
            </p:nvSpPr>
            <p:spPr>
              <a:xfrm>
                <a:off x="4491" y="1110"/>
                <a:ext cx="47" cy="57"/>
              </a:xfrm>
              <a:custGeom>
                <a:avLst/>
                <a:gdLst/>
                <a:ahLst/>
                <a:cxnLst/>
                <a:rect l="l" t="t" r="r" b="b"/>
                <a:pathLst>
                  <a:path w="63" h="76" extrusionOk="0">
                    <a:moveTo>
                      <a:pt x="56" y="0"/>
                    </a:moveTo>
                    <a:cubicBezTo>
                      <a:pt x="61"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 name="Google Shape;757;p16">
                <a:extLst>
                  <a:ext uri="{FF2B5EF4-FFF2-40B4-BE49-F238E27FC236}">
                    <a16:creationId xmlns:a16="http://schemas.microsoft.com/office/drawing/2014/main" id="{0F0C0F89-16EE-7C75-90A5-CAAA7E1C7232}"/>
                  </a:ext>
                </a:extLst>
              </p:cNvPr>
              <p:cNvSpPr/>
              <p:nvPr/>
            </p:nvSpPr>
            <p:spPr>
              <a:xfrm>
                <a:off x="4472" y="1094"/>
                <a:ext cx="49" cy="57"/>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3" name="Google Shape;758;p16">
                <a:extLst>
                  <a:ext uri="{FF2B5EF4-FFF2-40B4-BE49-F238E27FC236}">
                    <a16:creationId xmlns:a16="http://schemas.microsoft.com/office/drawing/2014/main" id="{7F5ADD5D-A78E-FAFF-B9AC-CC4C7534E3D0}"/>
                  </a:ext>
                </a:extLst>
              </p:cNvPr>
              <p:cNvSpPr/>
              <p:nvPr/>
            </p:nvSpPr>
            <p:spPr>
              <a:xfrm>
                <a:off x="4657" y="1110"/>
                <a:ext cx="48" cy="57"/>
              </a:xfrm>
              <a:custGeom>
                <a:avLst/>
                <a:gdLst/>
                <a:ahLst/>
                <a:cxnLst/>
                <a:rect l="l" t="t" r="r" b="b"/>
                <a:pathLst>
                  <a:path w="63" h="76" extrusionOk="0">
                    <a:moveTo>
                      <a:pt x="57" y="0"/>
                    </a:moveTo>
                    <a:cubicBezTo>
                      <a:pt x="61" y="8"/>
                      <a:pt x="63" y="17"/>
                      <a:pt x="63" y="27"/>
                    </a:cubicBezTo>
                    <a:cubicBezTo>
                      <a:pt x="63" y="54"/>
                      <a:pt x="44" y="76"/>
                      <a:pt x="19"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4" name="Google Shape;759;p16">
                <a:extLst>
                  <a:ext uri="{FF2B5EF4-FFF2-40B4-BE49-F238E27FC236}">
                    <a16:creationId xmlns:a16="http://schemas.microsoft.com/office/drawing/2014/main" id="{717E433C-70B6-9791-8DA3-3D75FDF504B4}"/>
                  </a:ext>
                </a:extLst>
              </p:cNvPr>
              <p:cNvSpPr/>
              <p:nvPr/>
            </p:nvSpPr>
            <p:spPr>
              <a:xfrm>
                <a:off x="4638" y="1094"/>
                <a:ext cx="49" cy="57"/>
              </a:xfrm>
              <a:custGeom>
                <a:avLst/>
                <a:gdLst/>
                <a:ahLst/>
                <a:cxnLst/>
                <a:rect l="l" t="t" r="r" b="b"/>
                <a:pathLst>
                  <a:path w="65" h="77" extrusionOk="0">
                    <a:moveTo>
                      <a:pt x="9"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 name="Google Shape;760;p16">
                <a:extLst>
                  <a:ext uri="{FF2B5EF4-FFF2-40B4-BE49-F238E27FC236}">
                    <a16:creationId xmlns:a16="http://schemas.microsoft.com/office/drawing/2014/main" id="{AB141AD8-2986-C0B8-C78A-C748C3E8FCE9}"/>
                  </a:ext>
                </a:extLst>
              </p:cNvPr>
              <p:cNvSpPr/>
              <p:nvPr/>
            </p:nvSpPr>
            <p:spPr>
              <a:xfrm>
                <a:off x="4404" y="1094"/>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26" name="Google Shape;761;p16">
                <a:extLst>
                  <a:ext uri="{FF2B5EF4-FFF2-40B4-BE49-F238E27FC236}">
                    <a16:creationId xmlns:a16="http://schemas.microsoft.com/office/drawing/2014/main" id="{DA75CD02-B022-C108-C877-92BADF0AF097}"/>
                  </a:ext>
                </a:extLst>
              </p:cNvPr>
              <p:cNvCxnSpPr/>
              <p:nvPr/>
            </p:nvCxnSpPr>
            <p:spPr>
              <a:xfrm>
                <a:off x="4426" y="1127"/>
                <a:ext cx="0" cy="41"/>
              </a:xfrm>
              <a:prstGeom prst="straightConnector1">
                <a:avLst/>
              </a:prstGeom>
              <a:noFill/>
              <a:ln w="12700" cap="rnd" cmpd="sng">
                <a:solidFill>
                  <a:srgbClr val="FFFFFF"/>
                </a:solidFill>
                <a:prstDash val="solid"/>
                <a:round/>
                <a:headEnd type="none" w="sm" len="sm"/>
                <a:tailEnd type="none" w="sm" len="sm"/>
              </a:ln>
            </p:spPr>
          </p:cxnSp>
          <p:sp>
            <p:nvSpPr>
              <p:cNvPr id="327" name="Google Shape;762;p16">
                <a:extLst>
                  <a:ext uri="{FF2B5EF4-FFF2-40B4-BE49-F238E27FC236}">
                    <a16:creationId xmlns:a16="http://schemas.microsoft.com/office/drawing/2014/main" id="{16D334C6-705C-ADA2-1946-C4079CD8ADD9}"/>
                  </a:ext>
                </a:extLst>
              </p:cNvPr>
              <p:cNvSpPr/>
              <p:nvPr/>
            </p:nvSpPr>
            <p:spPr>
              <a:xfrm>
                <a:off x="4574" y="1094"/>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28" name="Google Shape;763;p16">
                <a:extLst>
                  <a:ext uri="{FF2B5EF4-FFF2-40B4-BE49-F238E27FC236}">
                    <a16:creationId xmlns:a16="http://schemas.microsoft.com/office/drawing/2014/main" id="{083D1D64-1B9D-7A66-5B56-A4613E4C04AC}"/>
                  </a:ext>
                </a:extLst>
              </p:cNvPr>
              <p:cNvCxnSpPr/>
              <p:nvPr/>
            </p:nvCxnSpPr>
            <p:spPr>
              <a:xfrm>
                <a:off x="4596" y="1127"/>
                <a:ext cx="0" cy="41"/>
              </a:xfrm>
              <a:prstGeom prst="straightConnector1">
                <a:avLst/>
              </a:prstGeom>
              <a:noFill/>
              <a:ln w="12700" cap="rnd" cmpd="sng">
                <a:solidFill>
                  <a:srgbClr val="FFFFFF"/>
                </a:solidFill>
                <a:prstDash val="solid"/>
                <a:round/>
                <a:headEnd type="none" w="sm" len="sm"/>
                <a:tailEnd type="none" w="sm" len="sm"/>
              </a:ln>
            </p:spPr>
          </p:cxnSp>
          <p:sp>
            <p:nvSpPr>
              <p:cNvPr id="329" name="Google Shape;764;p16">
                <a:extLst>
                  <a:ext uri="{FF2B5EF4-FFF2-40B4-BE49-F238E27FC236}">
                    <a16:creationId xmlns:a16="http://schemas.microsoft.com/office/drawing/2014/main" id="{94827A30-2166-E42D-AB4D-F9F75516C474}"/>
                  </a:ext>
                </a:extLst>
              </p:cNvPr>
              <p:cNvSpPr/>
              <p:nvPr/>
            </p:nvSpPr>
            <p:spPr>
              <a:xfrm>
                <a:off x="4047" y="993"/>
                <a:ext cx="48" cy="57"/>
              </a:xfrm>
              <a:custGeom>
                <a:avLst/>
                <a:gdLst/>
                <a:ahLst/>
                <a:cxnLst/>
                <a:rect l="l" t="t" r="r" b="b"/>
                <a:pathLst>
                  <a:path w="63" h="76" extrusionOk="0">
                    <a:moveTo>
                      <a:pt x="56" y="0"/>
                    </a:moveTo>
                    <a:cubicBezTo>
                      <a:pt x="61"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0" name="Google Shape;765;p16">
                <a:extLst>
                  <a:ext uri="{FF2B5EF4-FFF2-40B4-BE49-F238E27FC236}">
                    <a16:creationId xmlns:a16="http://schemas.microsoft.com/office/drawing/2014/main" id="{207C51DE-254A-2CEC-D7DA-B77124354AF9}"/>
                  </a:ext>
                </a:extLst>
              </p:cNvPr>
              <p:cNvSpPr/>
              <p:nvPr/>
            </p:nvSpPr>
            <p:spPr>
              <a:xfrm>
                <a:off x="4028" y="977"/>
                <a:ext cx="49" cy="57"/>
              </a:xfrm>
              <a:custGeom>
                <a:avLst/>
                <a:gdLst/>
                <a:ahLst/>
                <a:cxnLst/>
                <a:rect l="l" t="t" r="r" b="b"/>
                <a:pathLst>
                  <a:path w="65" h="77" extrusionOk="0">
                    <a:moveTo>
                      <a:pt x="8" y="77"/>
                    </a:moveTo>
                    <a:cubicBezTo>
                      <a:pt x="3" y="69"/>
                      <a:pt x="0" y="59"/>
                      <a:pt x="0" y="49"/>
                    </a:cubicBezTo>
                    <a:cubicBezTo>
                      <a:pt x="0" y="21"/>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1" name="Google Shape;766;p16">
                <a:extLst>
                  <a:ext uri="{FF2B5EF4-FFF2-40B4-BE49-F238E27FC236}">
                    <a16:creationId xmlns:a16="http://schemas.microsoft.com/office/drawing/2014/main" id="{35065204-CBBD-EED1-2C24-F9A8CC172797}"/>
                  </a:ext>
                </a:extLst>
              </p:cNvPr>
              <p:cNvSpPr/>
              <p:nvPr/>
            </p:nvSpPr>
            <p:spPr>
              <a:xfrm>
                <a:off x="4130" y="977"/>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32" name="Google Shape;767;p16">
                <a:extLst>
                  <a:ext uri="{FF2B5EF4-FFF2-40B4-BE49-F238E27FC236}">
                    <a16:creationId xmlns:a16="http://schemas.microsoft.com/office/drawing/2014/main" id="{69DC9DCF-6102-EBC5-E226-D74F5E17A0C4}"/>
                  </a:ext>
                </a:extLst>
              </p:cNvPr>
              <p:cNvCxnSpPr/>
              <p:nvPr/>
            </p:nvCxnSpPr>
            <p:spPr>
              <a:xfrm>
                <a:off x="4153" y="1010"/>
                <a:ext cx="0" cy="41"/>
              </a:xfrm>
              <a:prstGeom prst="straightConnector1">
                <a:avLst/>
              </a:prstGeom>
              <a:noFill/>
              <a:ln w="12700" cap="rnd" cmpd="sng">
                <a:solidFill>
                  <a:srgbClr val="FFFFFF"/>
                </a:solidFill>
                <a:prstDash val="solid"/>
                <a:round/>
                <a:headEnd type="none" w="sm" len="sm"/>
                <a:tailEnd type="none" w="sm" len="sm"/>
              </a:ln>
            </p:spPr>
          </p:cxnSp>
          <p:sp>
            <p:nvSpPr>
              <p:cNvPr id="333" name="Google Shape;768;p16">
                <a:extLst>
                  <a:ext uri="{FF2B5EF4-FFF2-40B4-BE49-F238E27FC236}">
                    <a16:creationId xmlns:a16="http://schemas.microsoft.com/office/drawing/2014/main" id="{1B846E7C-DFBB-E2FA-3B96-3E964BBC13DC}"/>
                  </a:ext>
                </a:extLst>
              </p:cNvPr>
              <p:cNvSpPr/>
              <p:nvPr/>
            </p:nvSpPr>
            <p:spPr>
              <a:xfrm>
                <a:off x="4286" y="993"/>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4" name="Google Shape;769;p16">
                <a:extLst>
                  <a:ext uri="{FF2B5EF4-FFF2-40B4-BE49-F238E27FC236}">
                    <a16:creationId xmlns:a16="http://schemas.microsoft.com/office/drawing/2014/main" id="{30E37362-B587-C0EE-8B13-A6F9CD92E442}"/>
                  </a:ext>
                </a:extLst>
              </p:cNvPr>
              <p:cNvSpPr/>
              <p:nvPr/>
            </p:nvSpPr>
            <p:spPr>
              <a:xfrm>
                <a:off x="4267" y="977"/>
                <a:ext cx="49" cy="57"/>
              </a:xfrm>
              <a:custGeom>
                <a:avLst/>
                <a:gdLst/>
                <a:ahLst/>
                <a:cxnLst/>
                <a:rect l="l" t="t" r="r" b="b"/>
                <a:pathLst>
                  <a:path w="65" h="77" extrusionOk="0">
                    <a:moveTo>
                      <a:pt x="8" y="77"/>
                    </a:moveTo>
                    <a:cubicBezTo>
                      <a:pt x="3" y="69"/>
                      <a:pt x="0" y="59"/>
                      <a:pt x="0" y="49"/>
                    </a:cubicBezTo>
                    <a:cubicBezTo>
                      <a:pt x="0" y="21"/>
                      <a:pt x="20" y="0"/>
                      <a:pt x="44" y="0"/>
                    </a:cubicBezTo>
                    <a:cubicBezTo>
                      <a:pt x="51" y="0"/>
                      <a:pt x="58"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5" name="Google Shape;770;p16">
                <a:extLst>
                  <a:ext uri="{FF2B5EF4-FFF2-40B4-BE49-F238E27FC236}">
                    <a16:creationId xmlns:a16="http://schemas.microsoft.com/office/drawing/2014/main" id="{5B81382F-F154-3D11-B7BC-36883B2867D7}"/>
                  </a:ext>
                </a:extLst>
              </p:cNvPr>
              <p:cNvSpPr/>
              <p:nvPr/>
            </p:nvSpPr>
            <p:spPr>
              <a:xfrm>
                <a:off x="4198" y="977"/>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36" name="Google Shape;771;p16">
                <a:extLst>
                  <a:ext uri="{FF2B5EF4-FFF2-40B4-BE49-F238E27FC236}">
                    <a16:creationId xmlns:a16="http://schemas.microsoft.com/office/drawing/2014/main" id="{69684A5A-74E3-6E77-C074-1FBECBDFBFE8}"/>
                  </a:ext>
                </a:extLst>
              </p:cNvPr>
              <p:cNvCxnSpPr/>
              <p:nvPr/>
            </p:nvCxnSpPr>
            <p:spPr>
              <a:xfrm>
                <a:off x="4221" y="1010"/>
                <a:ext cx="0" cy="41"/>
              </a:xfrm>
              <a:prstGeom prst="straightConnector1">
                <a:avLst/>
              </a:prstGeom>
              <a:noFill/>
              <a:ln w="12700" cap="rnd" cmpd="sng">
                <a:solidFill>
                  <a:srgbClr val="FFFFFF"/>
                </a:solidFill>
                <a:prstDash val="solid"/>
                <a:round/>
                <a:headEnd type="none" w="sm" len="sm"/>
                <a:tailEnd type="none" w="sm" len="sm"/>
              </a:ln>
            </p:spPr>
          </p:cxnSp>
          <p:sp>
            <p:nvSpPr>
              <p:cNvPr id="337" name="Google Shape;772;p16">
                <a:extLst>
                  <a:ext uri="{FF2B5EF4-FFF2-40B4-BE49-F238E27FC236}">
                    <a16:creationId xmlns:a16="http://schemas.microsoft.com/office/drawing/2014/main" id="{DDEBE775-9B06-AD8C-8618-1FB0165B278F}"/>
                  </a:ext>
                </a:extLst>
              </p:cNvPr>
              <p:cNvSpPr/>
              <p:nvPr/>
            </p:nvSpPr>
            <p:spPr>
              <a:xfrm>
                <a:off x="3922" y="1214"/>
                <a:ext cx="18" cy="18"/>
              </a:xfrm>
              <a:custGeom>
                <a:avLst/>
                <a:gdLst/>
                <a:ahLst/>
                <a:cxnLst/>
                <a:rect l="l" t="t" r="r" b="b"/>
                <a:pathLst>
                  <a:path w="18" h="18" extrusionOk="0">
                    <a:moveTo>
                      <a:pt x="0" y="8"/>
                    </a:moveTo>
                    <a:lnTo>
                      <a:pt x="18" y="0"/>
                    </a:lnTo>
                    <a:lnTo>
                      <a:pt x="18"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38" name="Google Shape;773;p16">
                <a:extLst>
                  <a:ext uri="{FF2B5EF4-FFF2-40B4-BE49-F238E27FC236}">
                    <a16:creationId xmlns:a16="http://schemas.microsoft.com/office/drawing/2014/main" id="{885CF14D-EBF2-0A08-0855-2ECC9126F7AF}"/>
                  </a:ext>
                </a:extLst>
              </p:cNvPr>
              <p:cNvCxnSpPr/>
              <p:nvPr/>
            </p:nvCxnSpPr>
            <p:spPr>
              <a:xfrm>
                <a:off x="3940" y="1247"/>
                <a:ext cx="0" cy="41"/>
              </a:xfrm>
              <a:prstGeom prst="straightConnector1">
                <a:avLst/>
              </a:prstGeom>
              <a:noFill/>
              <a:ln w="12700" cap="rnd" cmpd="sng">
                <a:solidFill>
                  <a:srgbClr val="FFFFFF"/>
                </a:solidFill>
                <a:prstDash val="solid"/>
                <a:round/>
                <a:headEnd type="none" w="sm" len="sm"/>
                <a:tailEnd type="none" w="sm" len="sm"/>
              </a:ln>
            </p:spPr>
          </p:cxnSp>
          <p:sp>
            <p:nvSpPr>
              <p:cNvPr id="339" name="Google Shape;774;p16">
                <a:extLst>
                  <a:ext uri="{FF2B5EF4-FFF2-40B4-BE49-F238E27FC236}">
                    <a16:creationId xmlns:a16="http://schemas.microsoft.com/office/drawing/2014/main" id="{205CBDBA-7531-9B2A-D2B6-CC3E9219D6D7}"/>
                  </a:ext>
                </a:extLst>
              </p:cNvPr>
              <p:cNvSpPr/>
              <p:nvPr/>
            </p:nvSpPr>
            <p:spPr>
              <a:xfrm>
                <a:off x="4074" y="1231"/>
                <a:ext cx="47" cy="56"/>
              </a:xfrm>
              <a:custGeom>
                <a:avLst/>
                <a:gdLst/>
                <a:ahLst/>
                <a:cxnLst/>
                <a:rect l="l" t="t" r="r" b="b"/>
                <a:pathLst>
                  <a:path w="63" h="75" extrusionOk="0">
                    <a:moveTo>
                      <a:pt x="56" y="0"/>
                    </a:moveTo>
                    <a:cubicBezTo>
                      <a:pt x="60" y="8"/>
                      <a:pt x="63" y="17"/>
                      <a:pt x="63" y="26"/>
                    </a:cubicBezTo>
                    <a:cubicBezTo>
                      <a:pt x="63" y="53"/>
                      <a:pt x="43" y="75"/>
                      <a:pt x="19" y="75"/>
                    </a:cubicBezTo>
                    <a:cubicBezTo>
                      <a:pt x="12" y="75"/>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0" name="Google Shape;775;p16">
                <a:extLst>
                  <a:ext uri="{FF2B5EF4-FFF2-40B4-BE49-F238E27FC236}">
                    <a16:creationId xmlns:a16="http://schemas.microsoft.com/office/drawing/2014/main" id="{80DEE100-7D8C-931E-D284-A3AA6345FD0F}"/>
                  </a:ext>
                </a:extLst>
              </p:cNvPr>
              <p:cNvSpPr/>
              <p:nvPr/>
            </p:nvSpPr>
            <p:spPr>
              <a:xfrm>
                <a:off x="4055" y="1214"/>
                <a:ext cx="49" cy="58"/>
              </a:xfrm>
              <a:custGeom>
                <a:avLst/>
                <a:gdLst/>
                <a:ahLst/>
                <a:cxnLst/>
                <a:rect l="l" t="t" r="r" b="b"/>
                <a:pathLst>
                  <a:path w="65" h="78" extrusionOk="0">
                    <a:moveTo>
                      <a:pt x="8" y="78"/>
                    </a:moveTo>
                    <a:cubicBezTo>
                      <a:pt x="3" y="70"/>
                      <a:pt x="0" y="60"/>
                      <a:pt x="0" y="49"/>
                    </a:cubicBezTo>
                    <a:cubicBezTo>
                      <a:pt x="0" y="22"/>
                      <a:pt x="20"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1" name="Google Shape;776;p16">
                <a:extLst>
                  <a:ext uri="{FF2B5EF4-FFF2-40B4-BE49-F238E27FC236}">
                    <a16:creationId xmlns:a16="http://schemas.microsoft.com/office/drawing/2014/main" id="{F1B239A5-B9F6-4EFA-08B8-9F97FCCC494A}"/>
                  </a:ext>
                </a:extLst>
              </p:cNvPr>
              <p:cNvSpPr/>
              <p:nvPr/>
            </p:nvSpPr>
            <p:spPr>
              <a:xfrm>
                <a:off x="3986" y="1214"/>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2" name="Google Shape;777;p16">
                <a:extLst>
                  <a:ext uri="{FF2B5EF4-FFF2-40B4-BE49-F238E27FC236}">
                    <a16:creationId xmlns:a16="http://schemas.microsoft.com/office/drawing/2014/main" id="{74733E72-10C9-4AAB-5CFD-C969929E0E67}"/>
                  </a:ext>
                </a:extLst>
              </p:cNvPr>
              <p:cNvCxnSpPr/>
              <p:nvPr/>
            </p:nvCxnSpPr>
            <p:spPr>
              <a:xfrm>
                <a:off x="4009" y="1247"/>
                <a:ext cx="0" cy="41"/>
              </a:xfrm>
              <a:prstGeom prst="straightConnector1">
                <a:avLst/>
              </a:prstGeom>
              <a:noFill/>
              <a:ln w="12700" cap="rnd" cmpd="sng">
                <a:solidFill>
                  <a:srgbClr val="FFFFFF"/>
                </a:solidFill>
                <a:prstDash val="solid"/>
                <a:round/>
                <a:headEnd type="none" w="sm" len="sm"/>
                <a:tailEnd type="none" w="sm" len="sm"/>
              </a:ln>
            </p:spPr>
          </p:cxnSp>
          <p:sp>
            <p:nvSpPr>
              <p:cNvPr id="343" name="Google Shape;778;p16">
                <a:extLst>
                  <a:ext uri="{FF2B5EF4-FFF2-40B4-BE49-F238E27FC236}">
                    <a16:creationId xmlns:a16="http://schemas.microsoft.com/office/drawing/2014/main" id="{A5FACA7F-B8E3-6EA6-1B50-E35E59BCCA9A}"/>
                  </a:ext>
                </a:extLst>
              </p:cNvPr>
              <p:cNvSpPr/>
              <p:nvPr/>
            </p:nvSpPr>
            <p:spPr>
              <a:xfrm>
                <a:off x="4368" y="977"/>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4" name="Google Shape;779;p16">
                <a:extLst>
                  <a:ext uri="{FF2B5EF4-FFF2-40B4-BE49-F238E27FC236}">
                    <a16:creationId xmlns:a16="http://schemas.microsoft.com/office/drawing/2014/main" id="{0BFA43CF-C850-3724-344D-F89ABBF52D53}"/>
                  </a:ext>
                </a:extLst>
              </p:cNvPr>
              <p:cNvCxnSpPr/>
              <p:nvPr/>
            </p:nvCxnSpPr>
            <p:spPr>
              <a:xfrm>
                <a:off x="4391" y="1010"/>
                <a:ext cx="0" cy="41"/>
              </a:xfrm>
              <a:prstGeom prst="straightConnector1">
                <a:avLst/>
              </a:prstGeom>
              <a:noFill/>
              <a:ln w="12700" cap="rnd" cmpd="sng">
                <a:solidFill>
                  <a:srgbClr val="FFFFFF"/>
                </a:solidFill>
                <a:prstDash val="solid"/>
                <a:round/>
                <a:headEnd type="none" w="sm" len="sm"/>
                <a:tailEnd type="none" w="sm" len="sm"/>
              </a:ln>
            </p:spPr>
          </p:cxnSp>
          <p:sp>
            <p:nvSpPr>
              <p:cNvPr id="345" name="Google Shape;780;p16">
                <a:extLst>
                  <a:ext uri="{FF2B5EF4-FFF2-40B4-BE49-F238E27FC236}">
                    <a16:creationId xmlns:a16="http://schemas.microsoft.com/office/drawing/2014/main" id="{0054991E-7A21-4FCF-C768-AFA32F1BF269}"/>
                  </a:ext>
                </a:extLst>
              </p:cNvPr>
              <p:cNvSpPr/>
              <p:nvPr/>
            </p:nvSpPr>
            <p:spPr>
              <a:xfrm>
                <a:off x="4665" y="977"/>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6" name="Google Shape;781;p16">
                <a:extLst>
                  <a:ext uri="{FF2B5EF4-FFF2-40B4-BE49-F238E27FC236}">
                    <a16:creationId xmlns:a16="http://schemas.microsoft.com/office/drawing/2014/main" id="{93F5B164-F246-C0A5-97EF-16CBFA4D8AF5}"/>
                  </a:ext>
                </a:extLst>
              </p:cNvPr>
              <p:cNvCxnSpPr/>
              <p:nvPr/>
            </p:nvCxnSpPr>
            <p:spPr>
              <a:xfrm>
                <a:off x="4688" y="1010"/>
                <a:ext cx="0" cy="41"/>
              </a:xfrm>
              <a:prstGeom prst="straightConnector1">
                <a:avLst/>
              </a:prstGeom>
              <a:noFill/>
              <a:ln w="12700" cap="rnd" cmpd="sng">
                <a:solidFill>
                  <a:srgbClr val="FFFFFF"/>
                </a:solidFill>
                <a:prstDash val="solid"/>
                <a:round/>
                <a:headEnd type="none" w="sm" len="sm"/>
                <a:tailEnd type="none" w="sm" len="sm"/>
              </a:ln>
            </p:spPr>
          </p:cxnSp>
          <p:sp>
            <p:nvSpPr>
              <p:cNvPr id="347" name="Google Shape;782;p16">
                <a:extLst>
                  <a:ext uri="{FF2B5EF4-FFF2-40B4-BE49-F238E27FC236}">
                    <a16:creationId xmlns:a16="http://schemas.microsoft.com/office/drawing/2014/main" id="{B9312E70-976B-C843-A2DD-E848DE2DAE31}"/>
                  </a:ext>
                </a:extLst>
              </p:cNvPr>
              <p:cNvSpPr/>
              <p:nvPr/>
            </p:nvSpPr>
            <p:spPr>
              <a:xfrm>
                <a:off x="4599" y="977"/>
                <a:ext cx="24" cy="18"/>
              </a:xfrm>
              <a:custGeom>
                <a:avLst/>
                <a:gdLst/>
                <a:ahLst/>
                <a:cxnLst/>
                <a:rect l="l" t="t" r="r" b="b"/>
                <a:pathLst>
                  <a:path w="24" h="18" extrusionOk="0">
                    <a:moveTo>
                      <a:pt x="0" y="9"/>
                    </a:moveTo>
                    <a:lnTo>
                      <a:pt x="24" y="0"/>
                    </a:lnTo>
                    <a:lnTo>
                      <a:pt x="24"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48" name="Google Shape;783;p16">
                <a:extLst>
                  <a:ext uri="{FF2B5EF4-FFF2-40B4-BE49-F238E27FC236}">
                    <a16:creationId xmlns:a16="http://schemas.microsoft.com/office/drawing/2014/main" id="{DEAEA159-CFA4-9442-FF60-70F6F1E27024}"/>
                  </a:ext>
                </a:extLst>
              </p:cNvPr>
              <p:cNvCxnSpPr/>
              <p:nvPr/>
            </p:nvCxnSpPr>
            <p:spPr>
              <a:xfrm>
                <a:off x="4623" y="1010"/>
                <a:ext cx="0" cy="41"/>
              </a:xfrm>
              <a:prstGeom prst="straightConnector1">
                <a:avLst/>
              </a:prstGeom>
              <a:noFill/>
              <a:ln w="12700" cap="rnd" cmpd="sng">
                <a:solidFill>
                  <a:srgbClr val="FFFFFF"/>
                </a:solidFill>
                <a:prstDash val="solid"/>
                <a:round/>
                <a:headEnd type="none" w="sm" len="sm"/>
                <a:tailEnd type="none" w="sm" len="sm"/>
              </a:ln>
            </p:spPr>
          </p:cxnSp>
          <p:sp>
            <p:nvSpPr>
              <p:cNvPr id="349" name="Google Shape;784;p16">
                <a:extLst>
                  <a:ext uri="{FF2B5EF4-FFF2-40B4-BE49-F238E27FC236}">
                    <a16:creationId xmlns:a16="http://schemas.microsoft.com/office/drawing/2014/main" id="{99307A61-B16A-12F2-7AE6-4F6863D935E2}"/>
                  </a:ext>
                </a:extLst>
              </p:cNvPr>
              <p:cNvSpPr/>
              <p:nvPr/>
            </p:nvSpPr>
            <p:spPr>
              <a:xfrm>
                <a:off x="4665" y="1331"/>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50" name="Google Shape;785;p16">
                <a:extLst>
                  <a:ext uri="{FF2B5EF4-FFF2-40B4-BE49-F238E27FC236}">
                    <a16:creationId xmlns:a16="http://schemas.microsoft.com/office/drawing/2014/main" id="{E45E7D7E-3431-C9F1-9DF7-3EC54E38F31F}"/>
                  </a:ext>
                </a:extLst>
              </p:cNvPr>
              <p:cNvCxnSpPr/>
              <p:nvPr/>
            </p:nvCxnSpPr>
            <p:spPr>
              <a:xfrm>
                <a:off x="4688" y="1364"/>
                <a:ext cx="0" cy="41"/>
              </a:xfrm>
              <a:prstGeom prst="straightConnector1">
                <a:avLst/>
              </a:prstGeom>
              <a:noFill/>
              <a:ln w="12700" cap="rnd" cmpd="sng">
                <a:solidFill>
                  <a:srgbClr val="FFFFFF"/>
                </a:solidFill>
                <a:prstDash val="solid"/>
                <a:round/>
                <a:headEnd type="none" w="sm" len="sm"/>
                <a:tailEnd type="none" w="sm" len="sm"/>
              </a:ln>
            </p:spPr>
          </p:cxnSp>
          <p:sp>
            <p:nvSpPr>
              <p:cNvPr id="351" name="Google Shape;786;p16">
                <a:extLst>
                  <a:ext uri="{FF2B5EF4-FFF2-40B4-BE49-F238E27FC236}">
                    <a16:creationId xmlns:a16="http://schemas.microsoft.com/office/drawing/2014/main" id="{79AA4401-6E58-E3F5-9754-6BF42DFBB59E}"/>
                  </a:ext>
                </a:extLst>
              </p:cNvPr>
              <p:cNvSpPr/>
              <p:nvPr/>
            </p:nvSpPr>
            <p:spPr>
              <a:xfrm>
                <a:off x="4028" y="1097"/>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52" name="Google Shape;787;p16">
                <a:extLst>
                  <a:ext uri="{FF2B5EF4-FFF2-40B4-BE49-F238E27FC236}">
                    <a16:creationId xmlns:a16="http://schemas.microsoft.com/office/drawing/2014/main" id="{5AE5BD72-3F23-CD2F-0C7A-E21850F82E7D}"/>
                  </a:ext>
                </a:extLst>
              </p:cNvPr>
              <p:cNvCxnSpPr/>
              <p:nvPr/>
            </p:nvCxnSpPr>
            <p:spPr>
              <a:xfrm>
                <a:off x="4051" y="1130"/>
                <a:ext cx="0" cy="41"/>
              </a:xfrm>
              <a:prstGeom prst="straightConnector1">
                <a:avLst/>
              </a:prstGeom>
              <a:noFill/>
              <a:ln w="12700" cap="rnd" cmpd="sng">
                <a:solidFill>
                  <a:srgbClr val="FFFFFF"/>
                </a:solidFill>
                <a:prstDash val="solid"/>
                <a:round/>
                <a:headEnd type="none" w="sm" len="sm"/>
                <a:tailEnd type="none" w="sm" len="sm"/>
              </a:ln>
            </p:spPr>
          </p:cxnSp>
          <p:sp>
            <p:nvSpPr>
              <p:cNvPr id="353" name="Google Shape;788;p16">
                <a:extLst>
                  <a:ext uri="{FF2B5EF4-FFF2-40B4-BE49-F238E27FC236}">
                    <a16:creationId xmlns:a16="http://schemas.microsoft.com/office/drawing/2014/main" id="{662AF70C-6F38-F0D3-9E5D-8B06EA1DFF92}"/>
                  </a:ext>
                </a:extLst>
              </p:cNvPr>
              <p:cNvSpPr/>
              <p:nvPr/>
            </p:nvSpPr>
            <p:spPr>
              <a:xfrm>
                <a:off x="3963" y="1097"/>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54" name="Google Shape;789;p16">
                <a:extLst>
                  <a:ext uri="{FF2B5EF4-FFF2-40B4-BE49-F238E27FC236}">
                    <a16:creationId xmlns:a16="http://schemas.microsoft.com/office/drawing/2014/main" id="{99B0E9F7-4612-59FD-931D-C56E1B10D794}"/>
                  </a:ext>
                </a:extLst>
              </p:cNvPr>
              <p:cNvCxnSpPr/>
              <p:nvPr/>
            </p:nvCxnSpPr>
            <p:spPr>
              <a:xfrm>
                <a:off x="3986" y="1130"/>
                <a:ext cx="0" cy="41"/>
              </a:xfrm>
              <a:prstGeom prst="straightConnector1">
                <a:avLst/>
              </a:prstGeom>
              <a:noFill/>
              <a:ln w="12700" cap="rnd" cmpd="sng">
                <a:solidFill>
                  <a:srgbClr val="FFFFFF"/>
                </a:solidFill>
                <a:prstDash val="solid"/>
                <a:round/>
                <a:headEnd type="none" w="sm" len="sm"/>
                <a:tailEnd type="none" w="sm" len="sm"/>
              </a:ln>
            </p:spPr>
          </p:cxnSp>
          <p:sp>
            <p:nvSpPr>
              <p:cNvPr id="355" name="Google Shape;790;p16">
                <a:extLst>
                  <a:ext uri="{FF2B5EF4-FFF2-40B4-BE49-F238E27FC236}">
                    <a16:creationId xmlns:a16="http://schemas.microsoft.com/office/drawing/2014/main" id="{E4F2BA14-E5BF-CABB-0662-33721EB36507}"/>
                  </a:ext>
                </a:extLst>
              </p:cNvPr>
              <p:cNvSpPr/>
              <p:nvPr/>
            </p:nvSpPr>
            <p:spPr>
              <a:xfrm>
                <a:off x="3969" y="1348"/>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6" name="Google Shape;791;p16">
                <a:extLst>
                  <a:ext uri="{FF2B5EF4-FFF2-40B4-BE49-F238E27FC236}">
                    <a16:creationId xmlns:a16="http://schemas.microsoft.com/office/drawing/2014/main" id="{1354BFC0-5B30-F647-A583-FB357944D612}"/>
                  </a:ext>
                </a:extLst>
              </p:cNvPr>
              <p:cNvSpPr/>
              <p:nvPr/>
            </p:nvSpPr>
            <p:spPr>
              <a:xfrm>
                <a:off x="3950" y="1331"/>
                <a:ext cx="49" cy="58"/>
              </a:xfrm>
              <a:custGeom>
                <a:avLst/>
                <a:gdLst/>
                <a:ahLst/>
                <a:cxnLst/>
                <a:rect l="l" t="t" r="r" b="b"/>
                <a:pathLst>
                  <a:path w="65" h="78" extrusionOk="0">
                    <a:moveTo>
                      <a:pt x="8" y="78"/>
                    </a:moveTo>
                    <a:cubicBezTo>
                      <a:pt x="3" y="70"/>
                      <a:pt x="0" y="60"/>
                      <a:pt x="0" y="50"/>
                    </a:cubicBezTo>
                    <a:cubicBezTo>
                      <a:pt x="0" y="22"/>
                      <a:pt x="20" y="0"/>
                      <a:pt x="44" y="0"/>
                    </a:cubicBezTo>
                    <a:cubicBezTo>
                      <a:pt x="51" y="0"/>
                      <a:pt x="59"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7" name="Google Shape;792;p16">
                <a:extLst>
                  <a:ext uri="{FF2B5EF4-FFF2-40B4-BE49-F238E27FC236}">
                    <a16:creationId xmlns:a16="http://schemas.microsoft.com/office/drawing/2014/main" id="{38EA9067-9359-7201-E7EB-EBF45201943C}"/>
                  </a:ext>
                </a:extLst>
              </p:cNvPr>
              <p:cNvSpPr/>
              <p:nvPr/>
            </p:nvSpPr>
            <p:spPr>
              <a:xfrm>
                <a:off x="4383" y="876"/>
                <a:ext cx="48" cy="57"/>
              </a:xfrm>
              <a:custGeom>
                <a:avLst/>
                <a:gdLst/>
                <a:ahLst/>
                <a:cxnLst/>
                <a:rect l="l" t="t" r="r" b="b"/>
                <a:pathLst>
                  <a:path w="63" h="76" extrusionOk="0">
                    <a:moveTo>
                      <a:pt x="56" y="0"/>
                    </a:moveTo>
                    <a:cubicBezTo>
                      <a:pt x="60" y="8"/>
                      <a:pt x="63" y="17"/>
                      <a:pt x="63" y="26"/>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8" name="Google Shape;793;p16">
                <a:extLst>
                  <a:ext uri="{FF2B5EF4-FFF2-40B4-BE49-F238E27FC236}">
                    <a16:creationId xmlns:a16="http://schemas.microsoft.com/office/drawing/2014/main" id="{1C5C0036-C6E8-06AD-14C7-03787B7E4027}"/>
                  </a:ext>
                </a:extLst>
              </p:cNvPr>
              <p:cNvSpPr/>
              <p:nvPr/>
            </p:nvSpPr>
            <p:spPr>
              <a:xfrm>
                <a:off x="4365" y="859"/>
                <a:ext cx="48"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9" name="Google Shape;794;p16">
                <a:extLst>
                  <a:ext uri="{FF2B5EF4-FFF2-40B4-BE49-F238E27FC236}">
                    <a16:creationId xmlns:a16="http://schemas.microsoft.com/office/drawing/2014/main" id="{85149F8A-B98B-7BCA-E2AA-7526C0A5AC73}"/>
                  </a:ext>
                </a:extLst>
              </p:cNvPr>
              <p:cNvSpPr/>
              <p:nvPr/>
            </p:nvSpPr>
            <p:spPr>
              <a:xfrm>
                <a:off x="4547" y="876"/>
                <a:ext cx="47" cy="57"/>
              </a:xfrm>
              <a:custGeom>
                <a:avLst/>
                <a:gdLst/>
                <a:ahLst/>
                <a:cxnLst/>
                <a:rect l="l" t="t" r="r" b="b"/>
                <a:pathLst>
                  <a:path w="63" h="76" extrusionOk="0">
                    <a:moveTo>
                      <a:pt x="56" y="0"/>
                    </a:moveTo>
                    <a:cubicBezTo>
                      <a:pt x="60" y="8"/>
                      <a:pt x="63" y="17"/>
                      <a:pt x="63" y="26"/>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0" name="Google Shape;795;p16">
                <a:extLst>
                  <a:ext uri="{FF2B5EF4-FFF2-40B4-BE49-F238E27FC236}">
                    <a16:creationId xmlns:a16="http://schemas.microsoft.com/office/drawing/2014/main" id="{AFF67C05-5965-E956-E80F-07C4681F4FB3}"/>
                  </a:ext>
                </a:extLst>
              </p:cNvPr>
              <p:cNvSpPr/>
              <p:nvPr/>
            </p:nvSpPr>
            <p:spPr>
              <a:xfrm>
                <a:off x="4528" y="859"/>
                <a:ext cx="49" cy="58"/>
              </a:xfrm>
              <a:custGeom>
                <a:avLst/>
                <a:gdLst/>
                <a:ahLst/>
                <a:cxnLst/>
                <a:rect l="l" t="t" r="r" b="b"/>
                <a:pathLst>
                  <a:path w="65" h="78" extrusionOk="0">
                    <a:moveTo>
                      <a:pt x="8" y="78"/>
                    </a:moveTo>
                    <a:cubicBezTo>
                      <a:pt x="3" y="70"/>
                      <a:pt x="0" y="60"/>
                      <a:pt x="0" y="49"/>
                    </a:cubicBezTo>
                    <a:cubicBezTo>
                      <a:pt x="0" y="22"/>
                      <a:pt x="20" y="0"/>
                      <a:pt x="44" y="0"/>
                    </a:cubicBezTo>
                    <a:cubicBezTo>
                      <a:pt x="51"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1" name="Google Shape;796;p16">
                <a:extLst>
                  <a:ext uri="{FF2B5EF4-FFF2-40B4-BE49-F238E27FC236}">
                    <a16:creationId xmlns:a16="http://schemas.microsoft.com/office/drawing/2014/main" id="{712C1557-6825-0746-CCF8-5FE82CCACF49}"/>
                  </a:ext>
                </a:extLst>
              </p:cNvPr>
              <p:cNvSpPr/>
              <p:nvPr/>
            </p:nvSpPr>
            <p:spPr>
              <a:xfrm>
                <a:off x="4651" y="876"/>
                <a:ext cx="47" cy="57"/>
              </a:xfrm>
              <a:custGeom>
                <a:avLst/>
                <a:gdLst/>
                <a:ahLst/>
                <a:cxnLst/>
                <a:rect l="l" t="t" r="r" b="b"/>
                <a:pathLst>
                  <a:path w="63" h="76" extrusionOk="0">
                    <a:moveTo>
                      <a:pt x="56" y="0"/>
                    </a:moveTo>
                    <a:cubicBezTo>
                      <a:pt x="60" y="8"/>
                      <a:pt x="63" y="17"/>
                      <a:pt x="63" y="26"/>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2" name="Google Shape;797;p16">
                <a:extLst>
                  <a:ext uri="{FF2B5EF4-FFF2-40B4-BE49-F238E27FC236}">
                    <a16:creationId xmlns:a16="http://schemas.microsoft.com/office/drawing/2014/main" id="{6C3D0936-9335-5E55-470F-5931A292E4B3}"/>
                  </a:ext>
                </a:extLst>
              </p:cNvPr>
              <p:cNvSpPr/>
              <p:nvPr/>
            </p:nvSpPr>
            <p:spPr>
              <a:xfrm>
                <a:off x="4632" y="859"/>
                <a:ext cx="49" cy="58"/>
              </a:xfrm>
              <a:custGeom>
                <a:avLst/>
                <a:gdLst/>
                <a:ahLst/>
                <a:cxnLst/>
                <a:rect l="l" t="t" r="r" b="b"/>
                <a:pathLst>
                  <a:path w="65" h="78" extrusionOk="0">
                    <a:moveTo>
                      <a:pt x="8" y="78"/>
                    </a:moveTo>
                    <a:cubicBezTo>
                      <a:pt x="3" y="70"/>
                      <a:pt x="0" y="60"/>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3" name="Google Shape;798;p16">
                <a:extLst>
                  <a:ext uri="{FF2B5EF4-FFF2-40B4-BE49-F238E27FC236}">
                    <a16:creationId xmlns:a16="http://schemas.microsoft.com/office/drawing/2014/main" id="{9D8A9AB2-3B07-8C9E-0114-FCD71170F90A}"/>
                  </a:ext>
                </a:extLst>
              </p:cNvPr>
              <p:cNvSpPr/>
              <p:nvPr/>
            </p:nvSpPr>
            <p:spPr>
              <a:xfrm>
                <a:off x="4462" y="859"/>
                <a:ext cx="24" cy="19"/>
              </a:xfrm>
              <a:custGeom>
                <a:avLst/>
                <a:gdLst/>
                <a:ahLst/>
                <a:cxnLst/>
                <a:rect l="l" t="t" r="r" b="b"/>
                <a:pathLst>
                  <a:path w="24" h="19" extrusionOk="0">
                    <a:moveTo>
                      <a:pt x="0" y="10"/>
                    </a:moveTo>
                    <a:lnTo>
                      <a:pt x="24" y="0"/>
                    </a:lnTo>
                    <a:lnTo>
                      <a:pt x="24"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64" name="Google Shape;799;p16">
                <a:extLst>
                  <a:ext uri="{FF2B5EF4-FFF2-40B4-BE49-F238E27FC236}">
                    <a16:creationId xmlns:a16="http://schemas.microsoft.com/office/drawing/2014/main" id="{E8D595F6-0C89-F31D-7A09-8DC5F71AB5D7}"/>
                  </a:ext>
                </a:extLst>
              </p:cNvPr>
              <p:cNvCxnSpPr/>
              <p:nvPr/>
            </p:nvCxnSpPr>
            <p:spPr>
              <a:xfrm>
                <a:off x="4486" y="893"/>
                <a:ext cx="0" cy="40"/>
              </a:xfrm>
              <a:prstGeom prst="straightConnector1">
                <a:avLst/>
              </a:prstGeom>
              <a:noFill/>
              <a:ln w="12700" cap="rnd" cmpd="sng">
                <a:solidFill>
                  <a:srgbClr val="FFFFFF"/>
                </a:solidFill>
                <a:prstDash val="solid"/>
                <a:round/>
                <a:headEnd type="none" w="sm" len="sm"/>
                <a:tailEnd type="none" w="sm" len="sm"/>
              </a:ln>
            </p:spPr>
          </p:cxnSp>
          <p:sp>
            <p:nvSpPr>
              <p:cNvPr id="365" name="Google Shape;800;p16">
                <a:extLst>
                  <a:ext uri="{FF2B5EF4-FFF2-40B4-BE49-F238E27FC236}">
                    <a16:creationId xmlns:a16="http://schemas.microsoft.com/office/drawing/2014/main" id="{D90CD38A-D1CD-720D-A778-0BB043FBFD5E}"/>
                  </a:ext>
                </a:extLst>
              </p:cNvPr>
              <p:cNvSpPr/>
              <p:nvPr/>
            </p:nvSpPr>
            <p:spPr>
              <a:xfrm>
                <a:off x="4174" y="1231"/>
                <a:ext cx="48" cy="56"/>
              </a:xfrm>
              <a:custGeom>
                <a:avLst/>
                <a:gdLst/>
                <a:ahLst/>
                <a:cxnLst/>
                <a:rect l="l" t="t" r="r" b="b"/>
                <a:pathLst>
                  <a:path w="63" h="75" extrusionOk="0">
                    <a:moveTo>
                      <a:pt x="56" y="0"/>
                    </a:moveTo>
                    <a:cubicBezTo>
                      <a:pt x="61" y="8"/>
                      <a:pt x="63" y="17"/>
                      <a:pt x="63" y="26"/>
                    </a:cubicBezTo>
                    <a:cubicBezTo>
                      <a:pt x="63" y="53"/>
                      <a:pt x="44" y="75"/>
                      <a:pt x="19" y="75"/>
                    </a:cubicBezTo>
                    <a:cubicBezTo>
                      <a:pt x="12"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 name="Google Shape;801;p16">
                <a:extLst>
                  <a:ext uri="{FF2B5EF4-FFF2-40B4-BE49-F238E27FC236}">
                    <a16:creationId xmlns:a16="http://schemas.microsoft.com/office/drawing/2014/main" id="{7E78F266-5E80-18E0-E327-F5312A5FD573}"/>
                  </a:ext>
                </a:extLst>
              </p:cNvPr>
              <p:cNvSpPr/>
              <p:nvPr/>
            </p:nvSpPr>
            <p:spPr>
              <a:xfrm>
                <a:off x="4156" y="1214"/>
                <a:ext cx="48"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7" name="Google Shape;802;p16">
                <a:extLst>
                  <a:ext uri="{FF2B5EF4-FFF2-40B4-BE49-F238E27FC236}">
                    <a16:creationId xmlns:a16="http://schemas.microsoft.com/office/drawing/2014/main" id="{7124850F-784E-2C2E-77EB-64281D366394}"/>
                  </a:ext>
                </a:extLst>
              </p:cNvPr>
              <p:cNvSpPr/>
              <p:nvPr/>
            </p:nvSpPr>
            <p:spPr>
              <a:xfrm>
                <a:off x="4279" y="1231"/>
                <a:ext cx="47" cy="56"/>
              </a:xfrm>
              <a:custGeom>
                <a:avLst/>
                <a:gdLst/>
                <a:ahLst/>
                <a:cxnLst/>
                <a:rect l="l" t="t" r="r" b="b"/>
                <a:pathLst>
                  <a:path w="63" h="75" extrusionOk="0">
                    <a:moveTo>
                      <a:pt x="56" y="0"/>
                    </a:moveTo>
                    <a:cubicBezTo>
                      <a:pt x="61" y="8"/>
                      <a:pt x="63" y="17"/>
                      <a:pt x="63" y="26"/>
                    </a:cubicBezTo>
                    <a:cubicBezTo>
                      <a:pt x="63" y="53"/>
                      <a:pt x="43" y="75"/>
                      <a:pt x="19" y="75"/>
                    </a:cubicBezTo>
                    <a:cubicBezTo>
                      <a:pt x="12"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8" name="Google Shape;803;p16">
                <a:extLst>
                  <a:ext uri="{FF2B5EF4-FFF2-40B4-BE49-F238E27FC236}">
                    <a16:creationId xmlns:a16="http://schemas.microsoft.com/office/drawing/2014/main" id="{0B24AC4F-9630-D183-681C-89FAE32C9346}"/>
                  </a:ext>
                </a:extLst>
              </p:cNvPr>
              <p:cNvSpPr/>
              <p:nvPr/>
            </p:nvSpPr>
            <p:spPr>
              <a:xfrm>
                <a:off x="4260" y="1214"/>
                <a:ext cx="49"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9" name="Google Shape;804;p16">
                <a:extLst>
                  <a:ext uri="{FF2B5EF4-FFF2-40B4-BE49-F238E27FC236}">
                    <a16:creationId xmlns:a16="http://schemas.microsoft.com/office/drawing/2014/main" id="{6AC292B3-DCC2-AD76-71AF-3FA2EC97DEE3}"/>
                  </a:ext>
                </a:extLst>
              </p:cNvPr>
              <p:cNvSpPr/>
              <p:nvPr/>
            </p:nvSpPr>
            <p:spPr>
              <a:xfrm>
                <a:off x="4386" y="1231"/>
                <a:ext cx="48" cy="56"/>
              </a:xfrm>
              <a:custGeom>
                <a:avLst/>
                <a:gdLst/>
                <a:ahLst/>
                <a:cxnLst/>
                <a:rect l="l" t="t" r="r" b="b"/>
                <a:pathLst>
                  <a:path w="63" h="75" extrusionOk="0">
                    <a:moveTo>
                      <a:pt x="56" y="0"/>
                    </a:moveTo>
                    <a:cubicBezTo>
                      <a:pt x="61" y="8"/>
                      <a:pt x="63" y="17"/>
                      <a:pt x="63" y="26"/>
                    </a:cubicBezTo>
                    <a:cubicBezTo>
                      <a:pt x="63" y="53"/>
                      <a:pt x="44" y="75"/>
                      <a:pt x="19" y="75"/>
                    </a:cubicBezTo>
                    <a:cubicBezTo>
                      <a:pt x="12"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0" name="Google Shape;805;p16">
                <a:extLst>
                  <a:ext uri="{FF2B5EF4-FFF2-40B4-BE49-F238E27FC236}">
                    <a16:creationId xmlns:a16="http://schemas.microsoft.com/office/drawing/2014/main" id="{BC730414-3828-87EB-B2DD-624AC6833BE9}"/>
                  </a:ext>
                </a:extLst>
              </p:cNvPr>
              <p:cNvSpPr/>
              <p:nvPr/>
            </p:nvSpPr>
            <p:spPr>
              <a:xfrm>
                <a:off x="4368" y="1214"/>
                <a:ext cx="48"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1" name="Google Shape;806;p16">
                <a:extLst>
                  <a:ext uri="{FF2B5EF4-FFF2-40B4-BE49-F238E27FC236}">
                    <a16:creationId xmlns:a16="http://schemas.microsoft.com/office/drawing/2014/main" id="{3AA69CBB-9A4F-BE73-F5BC-6F802CFA9F61}"/>
                  </a:ext>
                </a:extLst>
              </p:cNvPr>
              <p:cNvSpPr/>
              <p:nvPr/>
            </p:nvSpPr>
            <p:spPr>
              <a:xfrm>
                <a:off x="4553" y="1231"/>
                <a:ext cx="48" cy="56"/>
              </a:xfrm>
              <a:custGeom>
                <a:avLst/>
                <a:gdLst/>
                <a:ahLst/>
                <a:cxnLst/>
                <a:rect l="l" t="t" r="r" b="b"/>
                <a:pathLst>
                  <a:path w="64" h="75" extrusionOk="0">
                    <a:moveTo>
                      <a:pt x="57" y="0"/>
                    </a:moveTo>
                    <a:cubicBezTo>
                      <a:pt x="61" y="8"/>
                      <a:pt x="64" y="17"/>
                      <a:pt x="64" y="26"/>
                    </a:cubicBezTo>
                    <a:cubicBezTo>
                      <a:pt x="64" y="53"/>
                      <a:pt x="44" y="75"/>
                      <a:pt x="20" y="75"/>
                    </a:cubicBezTo>
                    <a:cubicBezTo>
                      <a:pt x="13"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2" name="Google Shape;807;p16">
                <a:extLst>
                  <a:ext uri="{FF2B5EF4-FFF2-40B4-BE49-F238E27FC236}">
                    <a16:creationId xmlns:a16="http://schemas.microsoft.com/office/drawing/2014/main" id="{D7695193-44F3-22B5-35D1-23D9A29AA259}"/>
                  </a:ext>
                </a:extLst>
              </p:cNvPr>
              <p:cNvSpPr/>
              <p:nvPr/>
            </p:nvSpPr>
            <p:spPr>
              <a:xfrm>
                <a:off x="4535" y="1214"/>
                <a:ext cx="48"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3" name="Google Shape;808;p16">
                <a:extLst>
                  <a:ext uri="{FF2B5EF4-FFF2-40B4-BE49-F238E27FC236}">
                    <a16:creationId xmlns:a16="http://schemas.microsoft.com/office/drawing/2014/main" id="{74C5A014-C2B5-8CAE-0C57-53C4F8539ACA}"/>
                  </a:ext>
                </a:extLst>
              </p:cNvPr>
              <p:cNvSpPr/>
              <p:nvPr/>
            </p:nvSpPr>
            <p:spPr>
              <a:xfrm>
                <a:off x="4657" y="1231"/>
                <a:ext cx="48" cy="56"/>
              </a:xfrm>
              <a:custGeom>
                <a:avLst/>
                <a:gdLst/>
                <a:ahLst/>
                <a:cxnLst/>
                <a:rect l="l" t="t" r="r" b="b"/>
                <a:pathLst>
                  <a:path w="63" h="75" extrusionOk="0">
                    <a:moveTo>
                      <a:pt x="57" y="0"/>
                    </a:moveTo>
                    <a:cubicBezTo>
                      <a:pt x="61" y="8"/>
                      <a:pt x="63" y="17"/>
                      <a:pt x="63" y="26"/>
                    </a:cubicBezTo>
                    <a:cubicBezTo>
                      <a:pt x="63" y="53"/>
                      <a:pt x="44" y="75"/>
                      <a:pt x="19" y="75"/>
                    </a:cubicBezTo>
                    <a:cubicBezTo>
                      <a:pt x="13"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4" name="Google Shape;809;p16">
                <a:extLst>
                  <a:ext uri="{FF2B5EF4-FFF2-40B4-BE49-F238E27FC236}">
                    <a16:creationId xmlns:a16="http://schemas.microsoft.com/office/drawing/2014/main" id="{5BFA879B-3B91-0B2B-2E5B-5DF215322A50}"/>
                  </a:ext>
                </a:extLst>
              </p:cNvPr>
              <p:cNvSpPr/>
              <p:nvPr/>
            </p:nvSpPr>
            <p:spPr>
              <a:xfrm>
                <a:off x="4638" y="1214"/>
                <a:ext cx="49" cy="58"/>
              </a:xfrm>
              <a:custGeom>
                <a:avLst/>
                <a:gdLst/>
                <a:ahLst/>
                <a:cxnLst/>
                <a:rect l="l" t="t" r="r" b="b"/>
                <a:pathLst>
                  <a:path w="65" h="78" extrusionOk="0">
                    <a:moveTo>
                      <a:pt x="9"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5" name="Google Shape;810;p16">
                <a:extLst>
                  <a:ext uri="{FF2B5EF4-FFF2-40B4-BE49-F238E27FC236}">
                    <a16:creationId xmlns:a16="http://schemas.microsoft.com/office/drawing/2014/main" id="{9318FBCA-5A63-F32B-53C6-A1388035BC85}"/>
                  </a:ext>
                </a:extLst>
              </p:cNvPr>
              <p:cNvSpPr/>
              <p:nvPr/>
            </p:nvSpPr>
            <p:spPr>
              <a:xfrm>
                <a:off x="4469" y="1214"/>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76" name="Google Shape;811;p16">
                <a:extLst>
                  <a:ext uri="{FF2B5EF4-FFF2-40B4-BE49-F238E27FC236}">
                    <a16:creationId xmlns:a16="http://schemas.microsoft.com/office/drawing/2014/main" id="{DB19D119-2072-909F-CD8C-D89CB0689898}"/>
                  </a:ext>
                </a:extLst>
              </p:cNvPr>
              <p:cNvCxnSpPr/>
              <p:nvPr/>
            </p:nvCxnSpPr>
            <p:spPr>
              <a:xfrm>
                <a:off x="4492" y="1247"/>
                <a:ext cx="0" cy="41"/>
              </a:xfrm>
              <a:prstGeom prst="straightConnector1">
                <a:avLst/>
              </a:prstGeom>
              <a:noFill/>
              <a:ln w="12700" cap="rnd" cmpd="sng">
                <a:solidFill>
                  <a:srgbClr val="FFFFFF"/>
                </a:solidFill>
                <a:prstDash val="solid"/>
                <a:round/>
                <a:headEnd type="none" w="sm" len="sm"/>
                <a:tailEnd type="none" w="sm" len="sm"/>
              </a:ln>
            </p:spPr>
          </p:cxnSp>
          <p:sp>
            <p:nvSpPr>
              <p:cNvPr id="377" name="Google Shape;812;p16">
                <a:extLst>
                  <a:ext uri="{FF2B5EF4-FFF2-40B4-BE49-F238E27FC236}">
                    <a16:creationId xmlns:a16="http://schemas.microsoft.com/office/drawing/2014/main" id="{AF723F43-C9C8-F218-7F86-5DBE6887DA02}"/>
                  </a:ext>
                </a:extLst>
              </p:cNvPr>
              <p:cNvSpPr/>
              <p:nvPr/>
            </p:nvSpPr>
            <p:spPr>
              <a:xfrm>
                <a:off x="3969" y="1813"/>
                <a:ext cx="47" cy="57"/>
              </a:xfrm>
              <a:custGeom>
                <a:avLst/>
                <a:gdLst/>
                <a:ahLst/>
                <a:cxnLst/>
                <a:rect l="l" t="t" r="r" b="b"/>
                <a:pathLst>
                  <a:path w="63" h="75" extrusionOk="0">
                    <a:moveTo>
                      <a:pt x="56" y="0"/>
                    </a:moveTo>
                    <a:cubicBezTo>
                      <a:pt x="60"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8" name="Google Shape;813;p16">
                <a:extLst>
                  <a:ext uri="{FF2B5EF4-FFF2-40B4-BE49-F238E27FC236}">
                    <a16:creationId xmlns:a16="http://schemas.microsoft.com/office/drawing/2014/main" id="{818FD782-7A75-3207-AAE0-7FBD11D1FA6D}"/>
                  </a:ext>
                </a:extLst>
              </p:cNvPr>
              <p:cNvSpPr/>
              <p:nvPr/>
            </p:nvSpPr>
            <p:spPr>
              <a:xfrm>
                <a:off x="3950" y="1796"/>
                <a:ext cx="49" cy="58"/>
              </a:xfrm>
              <a:custGeom>
                <a:avLst/>
                <a:gdLst/>
                <a:ahLst/>
                <a:cxnLst/>
                <a:rect l="l" t="t" r="r" b="b"/>
                <a:pathLst>
                  <a:path w="65" h="77" extrusionOk="0">
                    <a:moveTo>
                      <a:pt x="8" y="77"/>
                    </a:moveTo>
                    <a:cubicBezTo>
                      <a:pt x="3" y="69"/>
                      <a:pt x="0" y="60"/>
                      <a:pt x="0" y="49"/>
                    </a:cubicBezTo>
                    <a:cubicBezTo>
                      <a:pt x="0" y="22"/>
                      <a:pt x="20" y="0"/>
                      <a:pt x="44" y="0"/>
                    </a:cubicBezTo>
                    <a:cubicBezTo>
                      <a:pt x="51"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9" name="Google Shape;814;p16">
                <a:extLst>
                  <a:ext uri="{FF2B5EF4-FFF2-40B4-BE49-F238E27FC236}">
                    <a16:creationId xmlns:a16="http://schemas.microsoft.com/office/drawing/2014/main" id="{9FB94727-1FB0-D669-BD5F-B8DF62DC9111}"/>
                  </a:ext>
                </a:extLst>
              </p:cNvPr>
              <p:cNvSpPr/>
              <p:nvPr/>
            </p:nvSpPr>
            <p:spPr>
              <a:xfrm>
                <a:off x="4077" y="1813"/>
                <a:ext cx="47" cy="57"/>
              </a:xfrm>
              <a:custGeom>
                <a:avLst/>
                <a:gdLst/>
                <a:ahLst/>
                <a:cxnLst/>
                <a:rect l="l" t="t" r="r" b="b"/>
                <a:pathLst>
                  <a:path w="63" h="75" extrusionOk="0">
                    <a:moveTo>
                      <a:pt x="56" y="0"/>
                    </a:moveTo>
                    <a:cubicBezTo>
                      <a:pt x="61"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 name="Google Shape;815;p16">
                <a:extLst>
                  <a:ext uri="{FF2B5EF4-FFF2-40B4-BE49-F238E27FC236}">
                    <a16:creationId xmlns:a16="http://schemas.microsoft.com/office/drawing/2014/main" id="{7D4ABA16-A4E3-3E4D-B9EA-1815A87E4833}"/>
                  </a:ext>
                </a:extLst>
              </p:cNvPr>
              <p:cNvSpPr/>
              <p:nvPr/>
            </p:nvSpPr>
            <p:spPr>
              <a:xfrm>
                <a:off x="4058" y="1796"/>
                <a:ext cx="49"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1" name="Google Shape;816;p16">
                <a:extLst>
                  <a:ext uri="{FF2B5EF4-FFF2-40B4-BE49-F238E27FC236}">
                    <a16:creationId xmlns:a16="http://schemas.microsoft.com/office/drawing/2014/main" id="{513C50E7-49EE-9339-9A49-5CFC7B0B0FC9}"/>
                  </a:ext>
                </a:extLst>
              </p:cNvPr>
              <p:cNvSpPr/>
              <p:nvPr/>
            </p:nvSpPr>
            <p:spPr>
              <a:xfrm>
                <a:off x="4243" y="1813"/>
                <a:ext cx="47" cy="57"/>
              </a:xfrm>
              <a:custGeom>
                <a:avLst/>
                <a:gdLst/>
                <a:ahLst/>
                <a:cxnLst/>
                <a:rect l="l" t="t" r="r" b="b"/>
                <a:pathLst>
                  <a:path w="63" h="75" extrusionOk="0">
                    <a:moveTo>
                      <a:pt x="57" y="0"/>
                    </a:moveTo>
                    <a:cubicBezTo>
                      <a:pt x="61" y="7"/>
                      <a:pt x="63" y="16"/>
                      <a:pt x="63" y="26"/>
                    </a:cubicBezTo>
                    <a:cubicBezTo>
                      <a:pt x="63" y="53"/>
                      <a:pt x="44" y="75"/>
                      <a:pt x="19" y="75"/>
                    </a:cubicBezTo>
                    <a:cubicBezTo>
                      <a:pt x="13"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2" name="Google Shape;817;p16">
                <a:extLst>
                  <a:ext uri="{FF2B5EF4-FFF2-40B4-BE49-F238E27FC236}">
                    <a16:creationId xmlns:a16="http://schemas.microsoft.com/office/drawing/2014/main" id="{57E365D9-B438-5765-E138-4332834AB3F1}"/>
                  </a:ext>
                </a:extLst>
              </p:cNvPr>
              <p:cNvSpPr/>
              <p:nvPr/>
            </p:nvSpPr>
            <p:spPr>
              <a:xfrm>
                <a:off x="4224" y="1796"/>
                <a:ext cx="49"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3" name="Google Shape;818;p16">
                <a:extLst>
                  <a:ext uri="{FF2B5EF4-FFF2-40B4-BE49-F238E27FC236}">
                    <a16:creationId xmlns:a16="http://schemas.microsoft.com/office/drawing/2014/main" id="{5910DE09-6C7F-331F-7283-B0E2C00B25F4}"/>
                  </a:ext>
                </a:extLst>
              </p:cNvPr>
              <p:cNvSpPr/>
              <p:nvPr/>
            </p:nvSpPr>
            <p:spPr>
              <a:xfrm>
                <a:off x="4347" y="1813"/>
                <a:ext cx="48" cy="57"/>
              </a:xfrm>
              <a:custGeom>
                <a:avLst/>
                <a:gdLst/>
                <a:ahLst/>
                <a:cxnLst/>
                <a:rect l="l" t="t" r="r" b="b"/>
                <a:pathLst>
                  <a:path w="63" h="75" extrusionOk="0">
                    <a:moveTo>
                      <a:pt x="56" y="0"/>
                    </a:moveTo>
                    <a:cubicBezTo>
                      <a:pt x="61" y="7"/>
                      <a:pt x="63" y="16"/>
                      <a:pt x="63" y="26"/>
                    </a:cubicBezTo>
                    <a:cubicBezTo>
                      <a:pt x="63" y="53"/>
                      <a:pt x="44"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4" name="Google Shape;819;p16">
                <a:extLst>
                  <a:ext uri="{FF2B5EF4-FFF2-40B4-BE49-F238E27FC236}">
                    <a16:creationId xmlns:a16="http://schemas.microsoft.com/office/drawing/2014/main" id="{6C89842E-E27E-DCAE-7BA3-8CFF76043C88}"/>
                  </a:ext>
                </a:extLst>
              </p:cNvPr>
              <p:cNvSpPr/>
              <p:nvPr/>
            </p:nvSpPr>
            <p:spPr>
              <a:xfrm>
                <a:off x="4329" y="1796"/>
                <a:ext cx="48"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5" name="Google Shape;820;p16">
                <a:extLst>
                  <a:ext uri="{FF2B5EF4-FFF2-40B4-BE49-F238E27FC236}">
                    <a16:creationId xmlns:a16="http://schemas.microsoft.com/office/drawing/2014/main" id="{9F68402C-AC86-51DB-9795-31EAEA49FBE2}"/>
                  </a:ext>
                </a:extLst>
              </p:cNvPr>
              <p:cNvSpPr/>
              <p:nvPr/>
            </p:nvSpPr>
            <p:spPr>
              <a:xfrm>
                <a:off x="4159" y="1796"/>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86" name="Google Shape;821;p16">
                <a:extLst>
                  <a:ext uri="{FF2B5EF4-FFF2-40B4-BE49-F238E27FC236}">
                    <a16:creationId xmlns:a16="http://schemas.microsoft.com/office/drawing/2014/main" id="{3498006F-AD8D-8674-0D66-70A3016C90B2}"/>
                  </a:ext>
                </a:extLst>
              </p:cNvPr>
              <p:cNvCxnSpPr/>
              <p:nvPr/>
            </p:nvCxnSpPr>
            <p:spPr>
              <a:xfrm>
                <a:off x="4182" y="1830"/>
                <a:ext cx="0" cy="40"/>
              </a:xfrm>
              <a:prstGeom prst="straightConnector1">
                <a:avLst/>
              </a:prstGeom>
              <a:noFill/>
              <a:ln w="12700" cap="rnd" cmpd="sng">
                <a:solidFill>
                  <a:srgbClr val="FFFFFF"/>
                </a:solidFill>
                <a:prstDash val="solid"/>
                <a:round/>
                <a:headEnd type="none" w="sm" len="sm"/>
                <a:tailEnd type="none" w="sm" len="sm"/>
              </a:ln>
            </p:spPr>
          </p:cxnSp>
          <p:sp>
            <p:nvSpPr>
              <p:cNvPr id="387" name="Google Shape;822;p16">
                <a:extLst>
                  <a:ext uri="{FF2B5EF4-FFF2-40B4-BE49-F238E27FC236}">
                    <a16:creationId xmlns:a16="http://schemas.microsoft.com/office/drawing/2014/main" id="{3C379FE1-B7A9-435E-DD10-43DA05753A64}"/>
                  </a:ext>
                </a:extLst>
              </p:cNvPr>
              <p:cNvSpPr/>
              <p:nvPr/>
            </p:nvSpPr>
            <p:spPr>
              <a:xfrm>
                <a:off x="4445" y="1813"/>
                <a:ext cx="47" cy="57"/>
              </a:xfrm>
              <a:custGeom>
                <a:avLst/>
                <a:gdLst/>
                <a:ahLst/>
                <a:cxnLst/>
                <a:rect l="l" t="t" r="r" b="b"/>
                <a:pathLst>
                  <a:path w="63" h="75" extrusionOk="0">
                    <a:moveTo>
                      <a:pt x="57" y="0"/>
                    </a:moveTo>
                    <a:cubicBezTo>
                      <a:pt x="61" y="7"/>
                      <a:pt x="63" y="16"/>
                      <a:pt x="63" y="26"/>
                    </a:cubicBezTo>
                    <a:cubicBezTo>
                      <a:pt x="63" y="53"/>
                      <a:pt x="44" y="75"/>
                      <a:pt x="19" y="75"/>
                    </a:cubicBezTo>
                    <a:cubicBezTo>
                      <a:pt x="13"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 name="Google Shape;823;p16">
                <a:extLst>
                  <a:ext uri="{FF2B5EF4-FFF2-40B4-BE49-F238E27FC236}">
                    <a16:creationId xmlns:a16="http://schemas.microsoft.com/office/drawing/2014/main" id="{0FD32979-CB64-A5B4-8C7E-BB325793825C}"/>
                  </a:ext>
                </a:extLst>
              </p:cNvPr>
              <p:cNvSpPr/>
              <p:nvPr/>
            </p:nvSpPr>
            <p:spPr>
              <a:xfrm>
                <a:off x="4426" y="1796"/>
                <a:ext cx="49"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9" name="Google Shape;824;p16">
                <a:extLst>
                  <a:ext uri="{FF2B5EF4-FFF2-40B4-BE49-F238E27FC236}">
                    <a16:creationId xmlns:a16="http://schemas.microsoft.com/office/drawing/2014/main" id="{0471319A-660B-0977-CCEF-E07F104BC420}"/>
                  </a:ext>
                </a:extLst>
              </p:cNvPr>
              <p:cNvSpPr/>
              <p:nvPr/>
            </p:nvSpPr>
            <p:spPr>
              <a:xfrm>
                <a:off x="4550" y="1813"/>
                <a:ext cx="47" cy="57"/>
              </a:xfrm>
              <a:custGeom>
                <a:avLst/>
                <a:gdLst/>
                <a:ahLst/>
                <a:cxnLst/>
                <a:rect l="l" t="t" r="r" b="b"/>
                <a:pathLst>
                  <a:path w="63" h="75" extrusionOk="0">
                    <a:moveTo>
                      <a:pt x="56" y="0"/>
                    </a:moveTo>
                    <a:cubicBezTo>
                      <a:pt x="61" y="7"/>
                      <a:pt x="63" y="16"/>
                      <a:pt x="63" y="26"/>
                    </a:cubicBezTo>
                    <a:cubicBezTo>
                      <a:pt x="63" y="53"/>
                      <a:pt x="44"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0" name="Google Shape;825;p16">
                <a:extLst>
                  <a:ext uri="{FF2B5EF4-FFF2-40B4-BE49-F238E27FC236}">
                    <a16:creationId xmlns:a16="http://schemas.microsoft.com/office/drawing/2014/main" id="{8F91DD65-5D5A-F717-A045-A5E6D8FE0FFE}"/>
                  </a:ext>
                </a:extLst>
              </p:cNvPr>
              <p:cNvSpPr/>
              <p:nvPr/>
            </p:nvSpPr>
            <p:spPr>
              <a:xfrm>
                <a:off x="4531" y="1796"/>
                <a:ext cx="49"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 name="Google Shape;826;p16">
                <a:extLst>
                  <a:ext uri="{FF2B5EF4-FFF2-40B4-BE49-F238E27FC236}">
                    <a16:creationId xmlns:a16="http://schemas.microsoft.com/office/drawing/2014/main" id="{8A32D3E6-033B-23B7-FA94-D04EE917489F}"/>
                  </a:ext>
                </a:extLst>
              </p:cNvPr>
              <p:cNvSpPr/>
              <p:nvPr/>
            </p:nvSpPr>
            <p:spPr>
              <a:xfrm>
                <a:off x="4657" y="1813"/>
                <a:ext cx="48" cy="57"/>
              </a:xfrm>
              <a:custGeom>
                <a:avLst/>
                <a:gdLst/>
                <a:ahLst/>
                <a:cxnLst/>
                <a:rect l="l" t="t" r="r" b="b"/>
                <a:pathLst>
                  <a:path w="63" h="75" extrusionOk="0">
                    <a:moveTo>
                      <a:pt x="57" y="0"/>
                    </a:moveTo>
                    <a:cubicBezTo>
                      <a:pt x="61" y="7"/>
                      <a:pt x="63" y="16"/>
                      <a:pt x="63" y="26"/>
                    </a:cubicBezTo>
                    <a:cubicBezTo>
                      <a:pt x="63" y="53"/>
                      <a:pt x="44" y="75"/>
                      <a:pt x="19" y="75"/>
                    </a:cubicBezTo>
                    <a:cubicBezTo>
                      <a:pt x="13"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2" name="Google Shape;827;p16">
                <a:extLst>
                  <a:ext uri="{FF2B5EF4-FFF2-40B4-BE49-F238E27FC236}">
                    <a16:creationId xmlns:a16="http://schemas.microsoft.com/office/drawing/2014/main" id="{B1C37B61-AF64-E55E-FE9B-D0B2CC21715D}"/>
                  </a:ext>
                </a:extLst>
              </p:cNvPr>
              <p:cNvSpPr/>
              <p:nvPr/>
            </p:nvSpPr>
            <p:spPr>
              <a:xfrm>
                <a:off x="4638" y="1796"/>
                <a:ext cx="49" cy="58"/>
              </a:xfrm>
              <a:custGeom>
                <a:avLst/>
                <a:gdLst/>
                <a:ahLst/>
                <a:cxnLst/>
                <a:rect l="l" t="t" r="r" b="b"/>
                <a:pathLst>
                  <a:path w="65" h="77" extrusionOk="0">
                    <a:moveTo>
                      <a:pt x="9"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 name="Google Shape;828;p16">
                <a:extLst>
                  <a:ext uri="{FF2B5EF4-FFF2-40B4-BE49-F238E27FC236}">
                    <a16:creationId xmlns:a16="http://schemas.microsoft.com/office/drawing/2014/main" id="{B9C8DA79-B632-49EA-322D-38178BFB0520}"/>
                  </a:ext>
                </a:extLst>
              </p:cNvPr>
              <p:cNvSpPr/>
              <p:nvPr/>
            </p:nvSpPr>
            <p:spPr>
              <a:xfrm>
                <a:off x="4077" y="1696"/>
                <a:ext cx="47" cy="57"/>
              </a:xfrm>
              <a:custGeom>
                <a:avLst/>
                <a:gdLst/>
                <a:ahLst/>
                <a:cxnLst/>
                <a:rect l="l" t="t" r="r" b="b"/>
                <a:pathLst>
                  <a:path w="63" h="76" extrusionOk="0">
                    <a:moveTo>
                      <a:pt x="56" y="0"/>
                    </a:moveTo>
                    <a:cubicBezTo>
                      <a:pt x="61"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4" name="Google Shape;829;p16">
                <a:extLst>
                  <a:ext uri="{FF2B5EF4-FFF2-40B4-BE49-F238E27FC236}">
                    <a16:creationId xmlns:a16="http://schemas.microsoft.com/office/drawing/2014/main" id="{CE9B03AF-78CC-042D-F4A4-068A3E96992C}"/>
                  </a:ext>
                </a:extLst>
              </p:cNvPr>
              <p:cNvSpPr/>
              <p:nvPr/>
            </p:nvSpPr>
            <p:spPr>
              <a:xfrm>
                <a:off x="4058" y="1679"/>
                <a:ext cx="49" cy="58"/>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 name="Google Shape;830;p16">
                <a:extLst>
                  <a:ext uri="{FF2B5EF4-FFF2-40B4-BE49-F238E27FC236}">
                    <a16:creationId xmlns:a16="http://schemas.microsoft.com/office/drawing/2014/main" id="{854B1977-4F71-3773-02FC-E7AEC85D0B1E}"/>
                  </a:ext>
                </a:extLst>
              </p:cNvPr>
              <p:cNvSpPr/>
              <p:nvPr/>
            </p:nvSpPr>
            <p:spPr>
              <a:xfrm>
                <a:off x="4159" y="1679"/>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96" name="Google Shape;831;p16">
                <a:extLst>
                  <a:ext uri="{FF2B5EF4-FFF2-40B4-BE49-F238E27FC236}">
                    <a16:creationId xmlns:a16="http://schemas.microsoft.com/office/drawing/2014/main" id="{7A8F9E57-3D2C-DD82-61FA-D538CD14D253}"/>
                  </a:ext>
                </a:extLst>
              </p:cNvPr>
              <p:cNvCxnSpPr/>
              <p:nvPr/>
            </p:nvCxnSpPr>
            <p:spPr>
              <a:xfrm>
                <a:off x="4182" y="1713"/>
                <a:ext cx="0" cy="40"/>
              </a:xfrm>
              <a:prstGeom prst="straightConnector1">
                <a:avLst/>
              </a:prstGeom>
              <a:noFill/>
              <a:ln w="12700" cap="rnd" cmpd="sng">
                <a:solidFill>
                  <a:srgbClr val="FFFFFF"/>
                </a:solidFill>
                <a:prstDash val="solid"/>
                <a:round/>
                <a:headEnd type="none" w="sm" len="sm"/>
                <a:tailEnd type="none" w="sm" len="sm"/>
              </a:ln>
            </p:spPr>
          </p:cxnSp>
          <p:sp>
            <p:nvSpPr>
              <p:cNvPr id="397" name="Google Shape;832;p16">
                <a:extLst>
                  <a:ext uri="{FF2B5EF4-FFF2-40B4-BE49-F238E27FC236}">
                    <a16:creationId xmlns:a16="http://schemas.microsoft.com/office/drawing/2014/main" id="{8F3675A1-2E7D-4AB4-FAB7-9942707B7299}"/>
                  </a:ext>
                </a:extLst>
              </p:cNvPr>
              <p:cNvSpPr/>
              <p:nvPr/>
            </p:nvSpPr>
            <p:spPr>
              <a:xfrm>
                <a:off x="4315" y="1696"/>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 name="Google Shape;833;p16">
                <a:extLst>
                  <a:ext uri="{FF2B5EF4-FFF2-40B4-BE49-F238E27FC236}">
                    <a16:creationId xmlns:a16="http://schemas.microsoft.com/office/drawing/2014/main" id="{5EF0DBC8-4F91-5943-58EB-91C9221C9422}"/>
                  </a:ext>
                </a:extLst>
              </p:cNvPr>
              <p:cNvSpPr/>
              <p:nvPr/>
            </p:nvSpPr>
            <p:spPr>
              <a:xfrm>
                <a:off x="4296" y="1679"/>
                <a:ext cx="49" cy="58"/>
              </a:xfrm>
              <a:custGeom>
                <a:avLst/>
                <a:gdLst/>
                <a:ahLst/>
                <a:cxnLst/>
                <a:rect l="l" t="t" r="r" b="b"/>
                <a:pathLst>
                  <a:path w="65" h="77" extrusionOk="0">
                    <a:moveTo>
                      <a:pt x="8" y="77"/>
                    </a:moveTo>
                    <a:cubicBezTo>
                      <a:pt x="3" y="69"/>
                      <a:pt x="0" y="59"/>
                      <a:pt x="0" y="49"/>
                    </a:cubicBezTo>
                    <a:cubicBezTo>
                      <a:pt x="0" y="22"/>
                      <a:pt x="20" y="0"/>
                      <a:pt x="44" y="0"/>
                    </a:cubicBezTo>
                    <a:cubicBezTo>
                      <a:pt x="51" y="0"/>
                      <a:pt x="58"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9" name="Google Shape;834;p16">
                <a:extLst>
                  <a:ext uri="{FF2B5EF4-FFF2-40B4-BE49-F238E27FC236}">
                    <a16:creationId xmlns:a16="http://schemas.microsoft.com/office/drawing/2014/main" id="{5C4AAB2C-5AEC-D035-337D-BEADF8E5087C}"/>
                  </a:ext>
                </a:extLst>
              </p:cNvPr>
              <p:cNvSpPr/>
              <p:nvPr/>
            </p:nvSpPr>
            <p:spPr>
              <a:xfrm>
                <a:off x="4481" y="1696"/>
                <a:ext cx="48" cy="57"/>
              </a:xfrm>
              <a:custGeom>
                <a:avLst/>
                <a:gdLst/>
                <a:ahLst/>
                <a:cxnLst/>
                <a:rect l="l" t="t" r="r" b="b"/>
                <a:pathLst>
                  <a:path w="63" h="76" extrusionOk="0">
                    <a:moveTo>
                      <a:pt x="56" y="0"/>
                    </a:moveTo>
                    <a:cubicBezTo>
                      <a:pt x="61"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0" name="Google Shape;835;p16">
                <a:extLst>
                  <a:ext uri="{FF2B5EF4-FFF2-40B4-BE49-F238E27FC236}">
                    <a16:creationId xmlns:a16="http://schemas.microsoft.com/office/drawing/2014/main" id="{F0F06A7E-7555-C4AD-4379-A547810C3A06}"/>
                  </a:ext>
                </a:extLst>
              </p:cNvPr>
              <p:cNvSpPr/>
              <p:nvPr/>
            </p:nvSpPr>
            <p:spPr>
              <a:xfrm>
                <a:off x="4462" y="1679"/>
                <a:ext cx="49" cy="58"/>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 name="Google Shape;836;p16">
                <a:extLst>
                  <a:ext uri="{FF2B5EF4-FFF2-40B4-BE49-F238E27FC236}">
                    <a16:creationId xmlns:a16="http://schemas.microsoft.com/office/drawing/2014/main" id="{440665BB-0FE0-A691-426C-F8C018E8C163}"/>
                  </a:ext>
                </a:extLst>
              </p:cNvPr>
              <p:cNvSpPr/>
              <p:nvPr/>
            </p:nvSpPr>
            <p:spPr>
              <a:xfrm>
                <a:off x="4586" y="1696"/>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2" name="Google Shape;837;p16">
                <a:extLst>
                  <a:ext uri="{FF2B5EF4-FFF2-40B4-BE49-F238E27FC236}">
                    <a16:creationId xmlns:a16="http://schemas.microsoft.com/office/drawing/2014/main" id="{CFB586BD-98F8-8976-6C77-6CA72C99AE94}"/>
                  </a:ext>
                </a:extLst>
              </p:cNvPr>
              <p:cNvSpPr/>
              <p:nvPr/>
            </p:nvSpPr>
            <p:spPr>
              <a:xfrm>
                <a:off x="4567" y="1679"/>
                <a:ext cx="49" cy="58"/>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 name="Google Shape;838;p16">
                <a:extLst>
                  <a:ext uri="{FF2B5EF4-FFF2-40B4-BE49-F238E27FC236}">
                    <a16:creationId xmlns:a16="http://schemas.microsoft.com/office/drawing/2014/main" id="{1BE34A3B-2B85-5626-0AE3-A85BF4CE6CD1}"/>
                  </a:ext>
                </a:extLst>
              </p:cNvPr>
              <p:cNvSpPr/>
              <p:nvPr/>
            </p:nvSpPr>
            <p:spPr>
              <a:xfrm>
                <a:off x="4228" y="1679"/>
                <a:ext cx="22" cy="18"/>
              </a:xfrm>
              <a:custGeom>
                <a:avLst/>
                <a:gdLst/>
                <a:ahLst/>
                <a:cxnLst/>
                <a:rect l="l" t="t" r="r" b="b"/>
                <a:pathLst>
                  <a:path w="22" h="18" extrusionOk="0">
                    <a:moveTo>
                      <a:pt x="0" y="10"/>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04" name="Google Shape;839;p16">
                <a:extLst>
                  <a:ext uri="{FF2B5EF4-FFF2-40B4-BE49-F238E27FC236}">
                    <a16:creationId xmlns:a16="http://schemas.microsoft.com/office/drawing/2014/main" id="{B01DD154-BBBE-A65F-AAB4-1D4E839D6E86}"/>
                  </a:ext>
                </a:extLst>
              </p:cNvPr>
              <p:cNvCxnSpPr/>
              <p:nvPr/>
            </p:nvCxnSpPr>
            <p:spPr>
              <a:xfrm>
                <a:off x="4250" y="1713"/>
                <a:ext cx="0" cy="40"/>
              </a:xfrm>
              <a:prstGeom prst="straightConnector1">
                <a:avLst/>
              </a:prstGeom>
              <a:noFill/>
              <a:ln w="12700" cap="rnd" cmpd="sng">
                <a:solidFill>
                  <a:srgbClr val="FFFFFF"/>
                </a:solidFill>
                <a:prstDash val="solid"/>
                <a:round/>
                <a:headEnd type="none" w="sm" len="sm"/>
                <a:tailEnd type="none" w="sm" len="sm"/>
              </a:ln>
            </p:spPr>
          </p:cxnSp>
          <p:sp>
            <p:nvSpPr>
              <p:cNvPr id="405" name="Google Shape;840;p16">
                <a:extLst>
                  <a:ext uri="{FF2B5EF4-FFF2-40B4-BE49-F238E27FC236}">
                    <a16:creationId xmlns:a16="http://schemas.microsoft.com/office/drawing/2014/main" id="{04745464-D284-3BE8-2958-C28004E52EBA}"/>
                  </a:ext>
                </a:extLst>
              </p:cNvPr>
              <p:cNvSpPr/>
              <p:nvPr/>
            </p:nvSpPr>
            <p:spPr>
              <a:xfrm>
                <a:off x="4397" y="1679"/>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06" name="Google Shape;841;p16">
                <a:extLst>
                  <a:ext uri="{FF2B5EF4-FFF2-40B4-BE49-F238E27FC236}">
                    <a16:creationId xmlns:a16="http://schemas.microsoft.com/office/drawing/2014/main" id="{2E965ECA-7656-4C51-32E6-E7DFEC25DFA8}"/>
                  </a:ext>
                </a:extLst>
              </p:cNvPr>
              <p:cNvCxnSpPr/>
              <p:nvPr/>
            </p:nvCxnSpPr>
            <p:spPr>
              <a:xfrm>
                <a:off x="4420" y="1713"/>
                <a:ext cx="0" cy="40"/>
              </a:xfrm>
              <a:prstGeom prst="straightConnector1">
                <a:avLst/>
              </a:prstGeom>
              <a:noFill/>
              <a:ln w="12700" cap="rnd" cmpd="sng">
                <a:solidFill>
                  <a:srgbClr val="FFFFFF"/>
                </a:solidFill>
                <a:prstDash val="solid"/>
                <a:round/>
                <a:headEnd type="none" w="sm" len="sm"/>
                <a:tailEnd type="none" w="sm" len="sm"/>
              </a:ln>
            </p:spPr>
          </p:cxnSp>
          <p:sp>
            <p:nvSpPr>
              <p:cNvPr id="407" name="Google Shape;842;p16">
                <a:extLst>
                  <a:ext uri="{FF2B5EF4-FFF2-40B4-BE49-F238E27FC236}">
                    <a16:creationId xmlns:a16="http://schemas.microsoft.com/office/drawing/2014/main" id="{B697E77D-294F-6C1F-E8EA-7BBC284FA532}"/>
                  </a:ext>
                </a:extLst>
              </p:cNvPr>
              <p:cNvSpPr/>
              <p:nvPr/>
            </p:nvSpPr>
            <p:spPr>
              <a:xfrm>
                <a:off x="4250" y="1459"/>
                <a:ext cx="47" cy="56"/>
              </a:xfrm>
              <a:custGeom>
                <a:avLst/>
                <a:gdLst/>
                <a:ahLst/>
                <a:cxnLst/>
                <a:rect l="l" t="t" r="r" b="b"/>
                <a:pathLst>
                  <a:path w="63" h="75" extrusionOk="0">
                    <a:moveTo>
                      <a:pt x="56" y="0"/>
                    </a:moveTo>
                    <a:cubicBezTo>
                      <a:pt x="61"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8" name="Google Shape;843;p16">
                <a:extLst>
                  <a:ext uri="{FF2B5EF4-FFF2-40B4-BE49-F238E27FC236}">
                    <a16:creationId xmlns:a16="http://schemas.microsoft.com/office/drawing/2014/main" id="{5D87E0BF-59CE-7931-A54D-3B97E71E5C0B}"/>
                  </a:ext>
                </a:extLst>
              </p:cNvPr>
              <p:cNvSpPr/>
              <p:nvPr/>
            </p:nvSpPr>
            <p:spPr>
              <a:xfrm>
                <a:off x="4231" y="1441"/>
                <a:ext cx="49"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9" name="Google Shape;844;p16">
                <a:extLst>
                  <a:ext uri="{FF2B5EF4-FFF2-40B4-BE49-F238E27FC236}">
                    <a16:creationId xmlns:a16="http://schemas.microsoft.com/office/drawing/2014/main" id="{3C9722D6-C4B3-DF5D-7384-102D09D3F67F}"/>
                  </a:ext>
                </a:extLst>
              </p:cNvPr>
              <p:cNvSpPr/>
              <p:nvPr/>
            </p:nvSpPr>
            <p:spPr>
              <a:xfrm>
                <a:off x="4091" y="1441"/>
                <a:ext cx="22" cy="18"/>
              </a:xfrm>
              <a:custGeom>
                <a:avLst/>
                <a:gdLst/>
                <a:ahLst/>
                <a:cxnLst/>
                <a:rect l="l" t="t" r="r" b="b"/>
                <a:pathLst>
                  <a:path w="22" h="18" extrusionOk="0">
                    <a:moveTo>
                      <a:pt x="0" y="10"/>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10" name="Google Shape;845;p16">
                <a:extLst>
                  <a:ext uri="{FF2B5EF4-FFF2-40B4-BE49-F238E27FC236}">
                    <a16:creationId xmlns:a16="http://schemas.microsoft.com/office/drawing/2014/main" id="{4909171B-9005-53E1-8E04-2EFF5EF16490}"/>
                  </a:ext>
                </a:extLst>
              </p:cNvPr>
              <p:cNvCxnSpPr/>
              <p:nvPr/>
            </p:nvCxnSpPr>
            <p:spPr>
              <a:xfrm>
                <a:off x="4113" y="1475"/>
                <a:ext cx="0" cy="41"/>
              </a:xfrm>
              <a:prstGeom prst="straightConnector1">
                <a:avLst/>
              </a:prstGeom>
              <a:noFill/>
              <a:ln w="12700" cap="rnd" cmpd="sng">
                <a:solidFill>
                  <a:srgbClr val="FFFFFF"/>
                </a:solidFill>
                <a:prstDash val="solid"/>
                <a:round/>
                <a:headEnd type="none" w="sm" len="sm"/>
                <a:tailEnd type="none" w="sm" len="sm"/>
              </a:ln>
            </p:spPr>
          </p:cxnSp>
          <p:sp>
            <p:nvSpPr>
              <p:cNvPr id="411" name="Google Shape;846;p16">
                <a:extLst>
                  <a:ext uri="{FF2B5EF4-FFF2-40B4-BE49-F238E27FC236}">
                    <a16:creationId xmlns:a16="http://schemas.microsoft.com/office/drawing/2014/main" id="{13EF9D38-A569-3547-9C11-C383F1F9BD83}"/>
                  </a:ext>
                </a:extLst>
              </p:cNvPr>
              <p:cNvSpPr/>
              <p:nvPr/>
            </p:nvSpPr>
            <p:spPr>
              <a:xfrm>
                <a:off x="4159" y="1441"/>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12" name="Google Shape;847;p16">
                <a:extLst>
                  <a:ext uri="{FF2B5EF4-FFF2-40B4-BE49-F238E27FC236}">
                    <a16:creationId xmlns:a16="http://schemas.microsoft.com/office/drawing/2014/main" id="{78AFE009-01F1-B8E6-7419-1106CD3B401C}"/>
                  </a:ext>
                </a:extLst>
              </p:cNvPr>
              <p:cNvCxnSpPr/>
              <p:nvPr/>
            </p:nvCxnSpPr>
            <p:spPr>
              <a:xfrm>
                <a:off x="4182" y="1475"/>
                <a:ext cx="0" cy="41"/>
              </a:xfrm>
              <a:prstGeom prst="straightConnector1">
                <a:avLst/>
              </a:prstGeom>
              <a:noFill/>
              <a:ln w="12700" cap="rnd" cmpd="sng">
                <a:solidFill>
                  <a:srgbClr val="FFFFFF"/>
                </a:solidFill>
                <a:prstDash val="solid"/>
                <a:round/>
                <a:headEnd type="none" w="sm" len="sm"/>
                <a:tailEnd type="none" w="sm" len="sm"/>
              </a:ln>
            </p:spPr>
          </p:cxnSp>
          <p:sp>
            <p:nvSpPr>
              <p:cNvPr id="413" name="Google Shape;848;p16">
                <a:extLst>
                  <a:ext uri="{FF2B5EF4-FFF2-40B4-BE49-F238E27FC236}">
                    <a16:creationId xmlns:a16="http://schemas.microsoft.com/office/drawing/2014/main" id="{5F6001DB-1393-C358-78F1-F8924A9CEF82}"/>
                  </a:ext>
                </a:extLst>
              </p:cNvPr>
              <p:cNvSpPr/>
              <p:nvPr/>
            </p:nvSpPr>
            <p:spPr>
              <a:xfrm>
                <a:off x="4332" y="1441"/>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14" name="Google Shape;849;p16">
                <a:extLst>
                  <a:ext uri="{FF2B5EF4-FFF2-40B4-BE49-F238E27FC236}">
                    <a16:creationId xmlns:a16="http://schemas.microsoft.com/office/drawing/2014/main" id="{227814C5-3E24-4000-EEAC-F5E8C9D5F30E}"/>
                  </a:ext>
                </a:extLst>
              </p:cNvPr>
              <p:cNvCxnSpPr/>
              <p:nvPr/>
            </p:nvCxnSpPr>
            <p:spPr>
              <a:xfrm>
                <a:off x="4355" y="1475"/>
                <a:ext cx="0" cy="41"/>
              </a:xfrm>
              <a:prstGeom prst="straightConnector1">
                <a:avLst/>
              </a:prstGeom>
              <a:noFill/>
              <a:ln w="12700" cap="rnd" cmpd="sng">
                <a:solidFill>
                  <a:srgbClr val="FFFFFF"/>
                </a:solidFill>
                <a:prstDash val="solid"/>
                <a:round/>
                <a:headEnd type="none" w="sm" len="sm"/>
                <a:tailEnd type="none" w="sm" len="sm"/>
              </a:ln>
            </p:spPr>
          </p:cxnSp>
          <p:sp>
            <p:nvSpPr>
              <p:cNvPr id="415" name="Google Shape;850;p16">
                <a:extLst>
                  <a:ext uri="{FF2B5EF4-FFF2-40B4-BE49-F238E27FC236}">
                    <a16:creationId xmlns:a16="http://schemas.microsoft.com/office/drawing/2014/main" id="{70DE0A11-5347-D88B-4302-EE3D79BEF54E}"/>
                  </a:ext>
                </a:extLst>
              </p:cNvPr>
              <p:cNvSpPr/>
              <p:nvPr/>
            </p:nvSpPr>
            <p:spPr>
              <a:xfrm>
                <a:off x="4488" y="1459"/>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6" name="Google Shape;851;p16">
                <a:extLst>
                  <a:ext uri="{FF2B5EF4-FFF2-40B4-BE49-F238E27FC236}">
                    <a16:creationId xmlns:a16="http://schemas.microsoft.com/office/drawing/2014/main" id="{2CFDE0F8-E481-D07A-4C4B-1E4B5E13A7D5}"/>
                  </a:ext>
                </a:extLst>
              </p:cNvPr>
              <p:cNvSpPr/>
              <p:nvPr/>
            </p:nvSpPr>
            <p:spPr>
              <a:xfrm>
                <a:off x="4469" y="1441"/>
                <a:ext cx="49" cy="58"/>
              </a:xfrm>
              <a:custGeom>
                <a:avLst/>
                <a:gdLst/>
                <a:ahLst/>
                <a:cxnLst/>
                <a:rect l="l" t="t" r="r" b="b"/>
                <a:pathLst>
                  <a:path w="65" h="77" extrusionOk="0">
                    <a:moveTo>
                      <a:pt x="8" y="77"/>
                    </a:moveTo>
                    <a:cubicBezTo>
                      <a:pt x="3" y="69"/>
                      <a:pt x="0" y="60"/>
                      <a:pt x="0" y="49"/>
                    </a:cubicBezTo>
                    <a:cubicBezTo>
                      <a:pt x="0" y="22"/>
                      <a:pt x="20"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7" name="Google Shape;852;p16">
                <a:extLst>
                  <a:ext uri="{FF2B5EF4-FFF2-40B4-BE49-F238E27FC236}">
                    <a16:creationId xmlns:a16="http://schemas.microsoft.com/office/drawing/2014/main" id="{FEE692D4-4B82-F038-FE9E-E07C75629661}"/>
                  </a:ext>
                </a:extLst>
              </p:cNvPr>
              <p:cNvSpPr/>
              <p:nvPr/>
            </p:nvSpPr>
            <p:spPr>
              <a:xfrm>
                <a:off x="4654" y="1459"/>
                <a:ext cx="48" cy="56"/>
              </a:xfrm>
              <a:custGeom>
                <a:avLst/>
                <a:gdLst/>
                <a:ahLst/>
                <a:cxnLst/>
                <a:rect l="l" t="t" r="r" b="b"/>
                <a:pathLst>
                  <a:path w="63" h="75" extrusionOk="0">
                    <a:moveTo>
                      <a:pt x="56" y="0"/>
                    </a:moveTo>
                    <a:cubicBezTo>
                      <a:pt x="61"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 name="Google Shape;853;p16">
                <a:extLst>
                  <a:ext uri="{FF2B5EF4-FFF2-40B4-BE49-F238E27FC236}">
                    <a16:creationId xmlns:a16="http://schemas.microsoft.com/office/drawing/2014/main" id="{6E7EA143-DDB2-1F9B-4D59-29A93430FD42}"/>
                  </a:ext>
                </a:extLst>
              </p:cNvPr>
              <p:cNvSpPr/>
              <p:nvPr/>
            </p:nvSpPr>
            <p:spPr>
              <a:xfrm>
                <a:off x="4635" y="1441"/>
                <a:ext cx="49"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9" name="Google Shape;854;p16">
                <a:extLst>
                  <a:ext uri="{FF2B5EF4-FFF2-40B4-BE49-F238E27FC236}">
                    <a16:creationId xmlns:a16="http://schemas.microsoft.com/office/drawing/2014/main" id="{B2AB5A84-7D1B-69C4-5C27-BF6EBC7348A3}"/>
                  </a:ext>
                </a:extLst>
              </p:cNvPr>
              <p:cNvSpPr/>
              <p:nvPr/>
            </p:nvSpPr>
            <p:spPr>
              <a:xfrm>
                <a:off x="4401" y="1441"/>
                <a:ext cx="22" cy="18"/>
              </a:xfrm>
              <a:custGeom>
                <a:avLst/>
                <a:gdLst/>
                <a:ahLst/>
                <a:cxnLst/>
                <a:rect l="l" t="t" r="r" b="b"/>
                <a:pathLst>
                  <a:path w="22" h="18" extrusionOk="0">
                    <a:moveTo>
                      <a:pt x="0" y="10"/>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20" name="Google Shape;855;p16">
                <a:extLst>
                  <a:ext uri="{FF2B5EF4-FFF2-40B4-BE49-F238E27FC236}">
                    <a16:creationId xmlns:a16="http://schemas.microsoft.com/office/drawing/2014/main" id="{492363F3-4C2B-9A37-355B-07EDABE678DA}"/>
                  </a:ext>
                </a:extLst>
              </p:cNvPr>
              <p:cNvCxnSpPr/>
              <p:nvPr/>
            </p:nvCxnSpPr>
            <p:spPr>
              <a:xfrm>
                <a:off x="4423" y="1475"/>
                <a:ext cx="0" cy="41"/>
              </a:xfrm>
              <a:prstGeom prst="straightConnector1">
                <a:avLst/>
              </a:prstGeom>
              <a:noFill/>
              <a:ln w="12700" cap="rnd" cmpd="sng">
                <a:solidFill>
                  <a:srgbClr val="FFFFFF"/>
                </a:solidFill>
                <a:prstDash val="solid"/>
                <a:round/>
                <a:headEnd type="none" w="sm" len="sm"/>
                <a:tailEnd type="none" w="sm" len="sm"/>
              </a:ln>
            </p:spPr>
          </p:cxnSp>
          <p:sp>
            <p:nvSpPr>
              <p:cNvPr id="421" name="Google Shape;856;p16">
                <a:extLst>
                  <a:ext uri="{FF2B5EF4-FFF2-40B4-BE49-F238E27FC236}">
                    <a16:creationId xmlns:a16="http://schemas.microsoft.com/office/drawing/2014/main" id="{849E60D7-1DA9-B3CF-2513-A34716BC5E54}"/>
                  </a:ext>
                </a:extLst>
              </p:cNvPr>
              <p:cNvSpPr/>
              <p:nvPr/>
            </p:nvSpPr>
            <p:spPr>
              <a:xfrm>
                <a:off x="4570" y="1441"/>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22" name="Google Shape;857;p16">
                <a:extLst>
                  <a:ext uri="{FF2B5EF4-FFF2-40B4-BE49-F238E27FC236}">
                    <a16:creationId xmlns:a16="http://schemas.microsoft.com/office/drawing/2014/main" id="{9FEBB550-7F76-39BE-5E4D-3E0E1411FA9B}"/>
                  </a:ext>
                </a:extLst>
              </p:cNvPr>
              <p:cNvCxnSpPr/>
              <p:nvPr/>
            </p:nvCxnSpPr>
            <p:spPr>
              <a:xfrm>
                <a:off x="4593" y="1475"/>
                <a:ext cx="0" cy="41"/>
              </a:xfrm>
              <a:prstGeom prst="straightConnector1">
                <a:avLst/>
              </a:prstGeom>
              <a:noFill/>
              <a:ln w="12700" cap="rnd" cmpd="sng">
                <a:solidFill>
                  <a:srgbClr val="FFFFFF"/>
                </a:solidFill>
                <a:prstDash val="solid"/>
                <a:round/>
                <a:headEnd type="none" w="sm" len="sm"/>
                <a:tailEnd type="none" w="sm" len="sm"/>
              </a:ln>
            </p:spPr>
          </p:cxnSp>
          <p:sp>
            <p:nvSpPr>
              <p:cNvPr id="423" name="Google Shape;858;p16">
                <a:extLst>
                  <a:ext uri="{FF2B5EF4-FFF2-40B4-BE49-F238E27FC236}">
                    <a16:creationId xmlns:a16="http://schemas.microsoft.com/office/drawing/2014/main" id="{495E2023-7BA0-3D41-5E40-FDED2FE808E8}"/>
                  </a:ext>
                </a:extLst>
              </p:cNvPr>
              <p:cNvSpPr/>
              <p:nvPr/>
            </p:nvSpPr>
            <p:spPr>
              <a:xfrm>
                <a:off x="3914" y="1561"/>
                <a:ext cx="23" cy="19"/>
              </a:xfrm>
              <a:custGeom>
                <a:avLst/>
                <a:gdLst/>
                <a:ahLst/>
                <a:cxnLst/>
                <a:rect l="l" t="t" r="r" b="b"/>
                <a:pathLst>
                  <a:path w="23" h="19" extrusionOk="0">
                    <a:moveTo>
                      <a:pt x="0" y="11"/>
                    </a:moveTo>
                    <a:lnTo>
                      <a:pt x="23" y="0"/>
                    </a:lnTo>
                    <a:lnTo>
                      <a:pt x="23"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24" name="Google Shape;859;p16">
                <a:extLst>
                  <a:ext uri="{FF2B5EF4-FFF2-40B4-BE49-F238E27FC236}">
                    <a16:creationId xmlns:a16="http://schemas.microsoft.com/office/drawing/2014/main" id="{F50AB41E-BD84-AB36-3DE6-435BC9AF9778}"/>
                  </a:ext>
                </a:extLst>
              </p:cNvPr>
              <p:cNvCxnSpPr/>
              <p:nvPr/>
            </p:nvCxnSpPr>
            <p:spPr>
              <a:xfrm>
                <a:off x="3937" y="1595"/>
                <a:ext cx="0" cy="41"/>
              </a:xfrm>
              <a:prstGeom prst="straightConnector1">
                <a:avLst/>
              </a:prstGeom>
              <a:noFill/>
              <a:ln w="12700" cap="rnd" cmpd="sng">
                <a:solidFill>
                  <a:srgbClr val="FFFFFF"/>
                </a:solidFill>
                <a:prstDash val="solid"/>
                <a:round/>
                <a:headEnd type="none" w="sm" len="sm"/>
                <a:tailEnd type="none" w="sm" len="sm"/>
              </a:ln>
            </p:spPr>
          </p:cxnSp>
          <p:sp>
            <p:nvSpPr>
              <p:cNvPr id="425" name="Google Shape;860;p16">
                <a:extLst>
                  <a:ext uri="{FF2B5EF4-FFF2-40B4-BE49-F238E27FC236}">
                    <a16:creationId xmlns:a16="http://schemas.microsoft.com/office/drawing/2014/main" id="{5105B355-E40E-8BA3-CC60-D5FE2A7DFDAA}"/>
                  </a:ext>
                </a:extLst>
              </p:cNvPr>
              <p:cNvSpPr/>
              <p:nvPr/>
            </p:nvSpPr>
            <p:spPr>
              <a:xfrm>
                <a:off x="4070" y="1579"/>
                <a:ext cx="48" cy="57"/>
              </a:xfrm>
              <a:custGeom>
                <a:avLst/>
                <a:gdLst/>
                <a:ahLst/>
                <a:cxnLst/>
                <a:rect l="l" t="t" r="r" b="b"/>
                <a:pathLst>
                  <a:path w="64" h="76" extrusionOk="0">
                    <a:moveTo>
                      <a:pt x="57" y="0"/>
                    </a:moveTo>
                    <a:cubicBezTo>
                      <a:pt x="61" y="8"/>
                      <a:pt x="64" y="17"/>
                      <a:pt x="64" y="27"/>
                    </a:cubicBezTo>
                    <a:cubicBezTo>
                      <a:pt x="64" y="54"/>
                      <a:pt x="44" y="76"/>
                      <a:pt x="19"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 name="Google Shape;861;p16">
                <a:extLst>
                  <a:ext uri="{FF2B5EF4-FFF2-40B4-BE49-F238E27FC236}">
                    <a16:creationId xmlns:a16="http://schemas.microsoft.com/office/drawing/2014/main" id="{184FAB87-11F8-03E2-6D14-58E775F258EF}"/>
                  </a:ext>
                </a:extLst>
              </p:cNvPr>
              <p:cNvSpPr/>
              <p:nvPr/>
            </p:nvSpPr>
            <p:spPr>
              <a:xfrm>
                <a:off x="4051" y="1561"/>
                <a:ext cx="49" cy="59"/>
              </a:xfrm>
              <a:custGeom>
                <a:avLst/>
                <a:gdLst/>
                <a:ahLst/>
                <a:cxnLst/>
                <a:rect l="l" t="t" r="r" b="b"/>
                <a:pathLst>
                  <a:path w="65" h="78" extrusionOk="0">
                    <a:moveTo>
                      <a:pt x="9" y="78"/>
                    </a:moveTo>
                    <a:cubicBezTo>
                      <a:pt x="3" y="70"/>
                      <a:pt x="0" y="60"/>
                      <a:pt x="0" y="50"/>
                    </a:cubicBezTo>
                    <a:cubicBezTo>
                      <a:pt x="0" y="22"/>
                      <a:pt x="20" y="0"/>
                      <a:pt x="44" y="0"/>
                    </a:cubicBezTo>
                    <a:cubicBezTo>
                      <a:pt x="52" y="0"/>
                      <a:pt x="59"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7" name="Google Shape;862;p16">
                <a:extLst>
                  <a:ext uri="{FF2B5EF4-FFF2-40B4-BE49-F238E27FC236}">
                    <a16:creationId xmlns:a16="http://schemas.microsoft.com/office/drawing/2014/main" id="{D9F261C1-3825-A960-2608-1C42DE0DAD37}"/>
                  </a:ext>
                </a:extLst>
              </p:cNvPr>
              <p:cNvSpPr/>
              <p:nvPr/>
            </p:nvSpPr>
            <p:spPr>
              <a:xfrm>
                <a:off x="3983" y="1561"/>
                <a:ext cx="23" cy="19"/>
              </a:xfrm>
              <a:custGeom>
                <a:avLst/>
                <a:gdLst/>
                <a:ahLst/>
                <a:cxnLst/>
                <a:rect l="l" t="t" r="r" b="b"/>
                <a:pathLst>
                  <a:path w="23" h="19" extrusionOk="0">
                    <a:moveTo>
                      <a:pt x="0" y="11"/>
                    </a:moveTo>
                    <a:lnTo>
                      <a:pt x="23" y="0"/>
                    </a:lnTo>
                    <a:lnTo>
                      <a:pt x="23"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28" name="Google Shape;863;p16">
                <a:extLst>
                  <a:ext uri="{FF2B5EF4-FFF2-40B4-BE49-F238E27FC236}">
                    <a16:creationId xmlns:a16="http://schemas.microsoft.com/office/drawing/2014/main" id="{1EB71DC4-225F-91D1-636F-C817F97F2311}"/>
                  </a:ext>
                </a:extLst>
              </p:cNvPr>
              <p:cNvCxnSpPr/>
              <p:nvPr/>
            </p:nvCxnSpPr>
            <p:spPr>
              <a:xfrm>
                <a:off x="4006" y="1595"/>
                <a:ext cx="0" cy="41"/>
              </a:xfrm>
              <a:prstGeom prst="straightConnector1">
                <a:avLst/>
              </a:prstGeom>
              <a:noFill/>
              <a:ln w="12700" cap="rnd" cmpd="sng">
                <a:solidFill>
                  <a:srgbClr val="FFFFFF"/>
                </a:solidFill>
                <a:prstDash val="solid"/>
                <a:round/>
                <a:headEnd type="none" w="sm" len="sm"/>
                <a:tailEnd type="none" w="sm" len="sm"/>
              </a:ln>
            </p:spPr>
          </p:cxnSp>
          <p:sp>
            <p:nvSpPr>
              <p:cNvPr id="429" name="Google Shape;864;p16">
                <a:extLst>
                  <a:ext uri="{FF2B5EF4-FFF2-40B4-BE49-F238E27FC236}">
                    <a16:creationId xmlns:a16="http://schemas.microsoft.com/office/drawing/2014/main" id="{AA0BF5E2-A54F-EB52-40C9-970E3DA901D5}"/>
                  </a:ext>
                </a:extLst>
              </p:cNvPr>
              <p:cNvSpPr/>
              <p:nvPr/>
            </p:nvSpPr>
            <p:spPr>
              <a:xfrm>
                <a:off x="4668" y="1679"/>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30" name="Google Shape;865;p16">
                <a:extLst>
                  <a:ext uri="{FF2B5EF4-FFF2-40B4-BE49-F238E27FC236}">
                    <a16:creationId xmlns:a16="http://schemas.microsoft.com/office/drawing/2014/main" id="{74F2258D-B8A2-B51C-4A6B-093FCD861DCD}"/>
                  </a:ext>
                </a:extLst>
              </p:cNvPr>
              <p:cNvCxnSpPr/>
              <p:nvPr/>
            </p:nvCxnSpPr>
            <p:spPr>
              <a:xfrm>
                <a:off x="4691" y="1713"/>
                <a:ext cx="0" cy="40"/>
              </a:xfrm>
              <a:prstGeom prst="straightConnector1">
                <a:avLst/>
              </a:prstGeom>
              <a:noFill/>
              <a:ln w="12700" cap="rnd" cmpd="sng">
                <a:solidFill>
                  <a:srgbClr val="FFFFFF"/>
                </a:solidFill>
                <a:prstDash val="solid"/>
                <a:round/>
                <a:headEnd type="none" w="sm" len="sm"/>
                <a:tailEnd type="none" w="sm" len="sm"/>
              </a:ln>
            </p:spPr>
          </p:cxnSp>
          <p:sp>
            <p:nvSpPr>
              <p:cNvPr id="431" name="Google Shape;866;p16">
                <a:extLst>
                  <a:ext uri="{FF2B5EF4-FFF2-40B4-BE49-F238E27FC236}">
                    <a16:creationId xmlns:a16="http://schemas.microsoft.com/office/drawing/2014/main" id="{3213A7FF-C168-A700-B5E2-28954FF3ED3C}"/>
                  </a:ext>
                </a:extLst>
              </p:cNvPr>
              <p:cNvSpPr/>
              <p:nvPr/>
            </p:nvSpPr>
            <p:spPr>
              <a:xfrm>
                <a:off x="4823" y="2391"/>
                <a:ext cx="48"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2" name="Google Shape;867;p16">
                <a:extLst>
                  <a:ext uri="{FF2B5EF4-FFF2-40B4-BE49-F238E27FC236}">
                    <a16:creationId xmlns:a16="http://schemas.microsoft.com/office/drawing/2014/main" id="{20D9F662-19B6-E380-2F90-70A5A67F26E1}"/>
                  </a:ext>
                </a:extLst>
              </p:cNvPr>
              <p:cNvSpPr/>
              <p:nvPr/>
            </p:nvSpPr>
            <p:spPr>
              <a:xfrm>
                <a:off x="4805" y="2375"/>
                <a:ext cx="48" cy="57"/>
              </a:xfrm>
              <a:custGeom>
                <a:avLst/>
                <a:gdLst/>
                <a:ahLst/>
                <a:cxnLst/>
                <a:rect l="l" t="t" r="r" b="b"/>
                <a:pathLst>
                  <a:path w="65" h="77" extrusionOk="0">
                    <a:moveTo>
                      <a:pt x="8" y="77"/>
                    </a:moveTo>
                    <a:cubicBezTo>
                      <a:pt x="3" y="69"/>
                      <a:pt x="0" y="59"/>
                      <a:pt x="0" y="49"/>
                    </a:cubicBezTo>
                    <a:cubicBezTo>
                      <a:pt x="0" y="22"/>
                      <a:pt x="20" y="0"/>
                      <a:pt x="44" y="0"/>
                    </a:cubicBezTo>
                    <a:cubicBezTo>
                      <a:pt x="51" y="0"/>
                      <a:pt x="58"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3" name="Google Shape;868;p16">
                <a:extLst>
                  <a:ext uri="{FF2B5EF4-FFF2-40B4-BE49-F238E27FC236}">
                    <a16:creationId xmlns:a16="http://schemas.microsoft.com/office/drawing/2014/main" id="{712E3C1E-8766-E763-E4CE-18E4FCAB5511}"/>
                  </a:ext>
                </a:extLst>
              </p:cNvPr>
              <p:cNvSpPr/>
              <p:nvPr/>
            </p:nvSpPr>
            <p:spPr>
              <a:xfrm>
                <a:off x="4990" y="2391"/>
                <a:ext cx="47" cy="57"/>
              </a:xfrm>
              <a:custGeom>
                <a:avLst/>
                <a:gdLst/>
                <a:ahLst/>
                <a:cxnLst/>
                <a:rect l="l" t="t" r="r" b="b"/>
                <a:pathLst>
                  <a:path w="63" h="76" extrusionOk="0">
                    <a:moveTo>
                      <a:pt x="56" y="0"/>
                    </a:moveTo>
                    <a:cubicBezTo>
                      <a:pt x="61"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 name="Google Shape;869;p16">
                <a:extLst>
                  <a:ext uri="{FF2B5EF4-FFF2-40B4-BE49-F238E27FC236}">
                    <a16:creationId xmlns:a16="http://schemas.microsoft.com/office/drawing/2014/main" id="{B39EF4FC-DE62-4CEE-045A-30FA294DB3E0}"/>
                  </a:ext>
                </a:extLst>
              </p:cNvPr>
              <p:cNvSpPr/>
              <p:nvPr/>
            </p:nvSpPr>
            <p:spPr>
              <a:xfrm>
                <a:off x="4971" y="2375"/>
                <a:ext cx="49" cy="57"/>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5" name="Google Shape;870;p16">
                <a:extLst>
                  <a:ext uri="{FF2B5EF4-FFF2-40B4-BE49-F238E27FC236}">
                    <a16:creationId xmlns:a16="http://schemas.microsoft.com/office/drawing/2014/main" id="{6C105B42-FEBA-3E76-2D88-E9D623195D94}"/>
                  </a:ext>
                </a:extLst>
              </p:cNvPr>
              <p:cNvSpPr/>
              <p:nvPr/>
            </p:nvSpPr>
            <p:spPr>
              <a:xfrm>
                <a:off x="5094" y="2391"/>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 name="Google Shape;871;p16">
                <a:extLst>
                  <a:ext uri="{FF2B5EF4-FFF2-40B4-BE49-F238E27FC236}">
                    <a16:creationId xmlns:a16="http://schemas.microsoft.com/office/drawing/2014/main" id="{D9C7E0E8-602A-A17A-FCA3-DC534A0ED1FC}"/>
                  </a:ext>
                </a:extLst>
              </p:cNvPr>
              <p:cNvSpPr/>
              <p:nvPr/>
            </p:nvSpPr>
            <p:spPr>
              <a:xfrm>
                <a:off x="5075" y="2375"/>
                <a:ext cx="49" cy="57"/>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 name="Google Shape;872;p16">
                <a:extLst>
                  <a:ext uri="{FF2B5EF4-FFF2-40B4-BE49-F238E27FC236}">
                    <a16:creationId xmlns:a16="http://schemas.microsoft.com/office/drawing/2014/main" id="{DAFFA2F7-7663-0BF3-BBB6-5A3EAE351B38}"/>
                  </a:ext>
                </a:extLst>
              </p:cNvPr>
              <p:cNvSpPr/>
              <p:nvPr/>
            </p:nvSpPr>
            <p:spPr>
              <a:xfrm>
                <a:off x="4736" y="2375"/>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38" name="Google Shape;873;p16">
                <a:extLst>
                  <a:ext uri="{FF2B5EF4-FFF2-40B4-BE49-F238E27FC236}">
                    <a16:creationId xmlns:a16="http://schemas.microsoft.com/office/drawing/2014/main" id="{A624E8BC-0DAE-3BCB-5623-08620167D6F5}"/>
                  </a:ext>
                </a:extLst>
              </p:cNvPr>
              <p:cNvCxnSpPr/>
              <p:nvPr/>
            </p:nvCxnSpPr>
            <p:spPr>
              <a:xfrm>
                <a:off x="4759" y="2408"/>
                <a:ext cx="0" cy="41"/>
              </a:xfrm>
              <a:prstGeom prst="straightConnector1">
                <a:avLst/>
              </a:prstGeom>
              <a:noFill/>
              <a:ln w="12700" cap="rnd" cmpd="sng">
                <a:solidFill>
                  <a:srgbClr val="FFFFFF"/>
                </a:solidFill>
                <a:prstDash val="solid"/>
                <a:round/>
                <a:headEnd type="none" w="sm" len="sm"/>
                <a:tailEnd type="none" w="sm" len="sm"/>
              </a:ln>
            </p:spPr>
          </p:cxnSp>
          <p:sp>
            <p:nvSpPr>
              <p:cNvPr id="439" name="Google Shape;874;p16">
                <a:extLst>
                  <a:ext uri="{FF2B5EF4-FFF2-40B4-BE49-F238E27FC236}">
                    <a16:creationId xmlns:a16="http://schemas.microsoft.com/office/drawing/2014/main" id="{85872119-C277-EB53-6BAF-9BBEDA586A88}"/>
                  </a:ext>
                </a:extLst>
              </p:cNvPr>
              <p:cNvSpPr/>
              <p:nvPr/>
            </p:nvSpPr>
            <p:spPr>
              <a:xfrm>
                <a:off x="4905" y="2375"/>
                <a:ext cx="24" cy="18"/>
              </a:xfrm>
              <a:custGeom>
                <a:avLst/>
                <a:gdLst/>
                <a:ahLst/>
                <a:cxnLst/>
                <a:rect l="l" t="t" r="r" b="b"/>
                <a:pathLst>
                  <a:path w="24" h="18" extrusionOk="0">
                    <a:moveTo>
                      <a:pt x="0" y="9"/>
                    </a:moveTo>
                    <a:lnTo>
                      <a:pt x="24" y="0"/>
                    </a:lnTo>
                    <a:lnTo>
                      <a:pt x="24"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40" name="Google Shape;875;p16">
                <a:extLst>
                  <a:ext uri="{FF2B5EF4-FFF2-40B4-BE49-F238E27FC236}">
                    <a16:creationId xmlns:a16="http://schemas.microsoft.com/office/drawing/2014/main" id="{C50304CA-6229-F10C-4828-54BCA1408A4D}"/>
                  </a:ext>
                </a:extLst>
              </p:cNvPr>
              <p:cNvCxnSpPr/>
              <p:nvPr/>
            </p:nvCxnSpPr>
            <p:spPr>
              <a:xfrm>
                <a:off x="4929" y="2408"/>
                <a:ext cx="0" cy="41"/>
              </a:xfrm>
              <a:prstGeom prst="straightConnector1">
                <a:avLst/>
              </a:prstGeom>
              <a:noFill/>
              <a:ln w="12700" cap="rnd" cmpd="sng">
                <a:solidFill>
                  <a:srgbClr val="FFFFFF"/>
                </a:solidFill>
                <a:prstDash val="solid"/>
                <a:round/>
                <a:headEnd type="none" w="sm" len="sm"/>
                <a:tailEnd type="none" w="sm" len="sm"/>
              </a:ln>
            </p:spPr>
          </p:cxnSp>
          <p:sp>
            <p:nvSpPr>
              <p:cNvPr id="441" name="Google Shape;876;p16">
                <a:extLst>
                  <a:ext uri="{FF2B5EF4-FFF2-40B4-BE49-F238E27FC236}">
                    <a16:creationId xmlns:a16="http://schemas.microsoft.com/office/drawing/2014/main" id="{66D0B94C-BA49-B5E9-A014-0B5377B7A18D}"/>
                  </a:ext>
                </a:extLst>
              </p:cNvPr>
              <p:cNvSpPr/>
              <p:nvPr/>
            </p:nvSpPr>
            <p:spPr>
              <a:xfrm>
                <a:off x="5176" y="2375"/>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42" name="Google Shape;877;p16">
                <a:extLst>
                  <a:ext uri="{FF2B5EF4-FFF2-40B4-BE49-F238E27FC236}">
                    <a16:creationId xmlns:a16="http://schemas.microsoft.com/office/drawing/2014/main" id="{6D94EFC6-10D1-7ACD-C947-7FA7E8BB1AFE}"/>
                  </a:ext>
                </a:extLst>
              </p:cNvPr>
              <p:cNvCxnSpPr/>
              <p:nvPr/>
            </p:nvCxnSpPr>
            <p:spPr>
              <a:xfrm>
                <a:off x="5199" y="2408"/>
                <a:ext cx="0" cy="41"/>
              </a:xfrm>
              <a:prstGeom prst="straightConnector1">
                <a:avLst/>
              </a:prstGeom>
              <a:noFill/>
              <a:ln w="12700" cap="rnd" cmpd="sng">
                <a:solidFill>
                  <a:srgbClr val="FFFFFF"/>
                </a:solidFill>
                <a:prstDash val="solid"/>
                <a:round/>
                <a:headEnd type="none" w="sm" len="sm"/>
                <a:tailEnd type="none" w="sm" len="sm"/>
              </a:ln>
            </p:spPr>
          </p:cxnSp>
          <p:sp>
            <p:nvSpPr>
              <p:cNvPr id="443" name="Google Shape;878;p16">
                <a:extLst>
                  <a:ext uri="{FF2B5EF4-FFF2-40B4-BE49-F238E27FC236}">
                    <a16:creationId xmlns:a16="http://schemas.microsoft.com/office/drawing/2014/main" id="{FD0C841F-C324-BE8E-37FF-E5F535BE1200}"/>
                  </a:ext>
                </a:extLst>
              </p:cNvPr>
              <p:cNvSpPr/>
              <p:nvPr/>
            </p:nvSpPr>
            <p:spPr>
              <a:xfrm>
                <a:off x="3898" y="1462"/>
                <a:ext cx="30" cy="56"/>
              </a:xfrm>
              <a:custGeom>
                <a:avLst/>
                <a:gdLst/>
                <a:ahLst/>
                <a:cxnLst/>
                <a:rect l="l" t="t" r="r" b="b"/>
                <a:pathLst>
                  <a:path w="41" h="75" extrusionOk="0">
                    <a:moveTo>
                      <a:pt x="34" y="0"/>
                    </a:moveTo>
                    <a:cubicBezTo>
                      <a:pt x="38" y="8"/>
                      <a:pt x="41" y="17"/>
                      <a:pt x="41" y="26"/>
                    </a:cubicBezTo>
                    <a:cubicBezTo>
                      <a:pt x="41" y="52"/>
                      <a:pt x="23" y="74"/>
                      <a:pt x="0" y="7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10" name="Google Shape;879;p16">
              <a:extLst>
                <a:ext uri="{FF2B5EF4-FFF2-40B4-BE49-F238E27FC236}">
                  <a16:creationId xmlns:a16="http://schemas.microsoft.com/office/drawing/2014/main" id="{0BE5E1C8-4D18-90A8-1559-4CC0542D3915}"/>
                </a:ext>
              </a:extLst>
            </p:cNvPr>
            <p:cNvGrpSpPr/>
            <p:nvPr/>
          </p:nvGrpSpPr>
          <p:grpSpPr>
            <a:xfrm>
              <a:off x="3897" y="1444"/>
              <a:ext cx="1751" cy="1424"/>
              <a:chOff x="3897" y="1444"/>
              <a:chExt cx="1751" cy="1424"/>
            </a:xfrm>
          </p:grpSpPr>
          <p:sp>
            <p:nvSpPr>
              <p:cNvPr id="44" name="Google Shape;880;p16">
                <a:extLst>
                  <a:ext uri="{FF2B5EF4-FFF2-40B4-BE49-F238E27FC236}">
                    <a16:creationId xmlns:a16="http://schemas.microsoft.com/office/drawing/2014/main" id="{6CC436A5-D366-27E4-0D5A-18AD59244C5C}"/>
                  </a:ext>
                </a:extLst>
              </p:cNvPr>
              <p:cNvSpPr/>
              <p:nvPr/>
            </p:nvSpPr>
            <p:spPr>
              <a:xfrm>
                <a:off x="3897" y="1444"/>
                <a:ext cx="14" cy="5"/>
              </a:xfrm>
              <a:custGeom>
                <a:avLst/>
                <a:gdLst/>
                <a:ahLst/>
                <a:cxnLst/>
                <a:rect l="l" t="t" r="r" b="b"/>
                <a:pathLst>
                  <a:path w="19" h="6" extrusionOk="0">
                    <a:moveTo>
                      <a:pt x="0" y="0"/>
                    </a:moveTo>
                    <a:cubicBezTo>
                      <a:pt x="6" y="1"/>
                      <a:pt x="13" y="3"/>
                      <a:pt x="19"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881;p16">
                <a:extLst>
                  <a:ext uri="{FF2B5EF4-FFF2-40B4-BE49-F238E27FC236}">
                    <a16:creationId xmlns:a16="http://schemas.microsoft.com/office/drawing/2014/main" id="{4BE4D55F-CF73-5563-36C9-62A5982E1387}"/>
                  </a:ext>
                </a:extLst>
              </p:cNvPr>
              <p:cNvSpPr/>
              <p:nvPr/>
            </p:nvSpPr>
            <p:spPr>
              <a:xfrm>
                <a:off x="4035" y="1444"/>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6" name="Google Shape;882;p16">
                <a:extLst>
                  <a:ext uri="{FF2B5EF4-FFF2-40B4-BE49-F238E27FC236}">
                    <a16:creationId xmlns:a16="http://schemas.microsoft.com/office/drawing/2014/main" id="{340C5BB9-02C9-B7F6-E342-75BBD76EEAB0}"/>
                  </a:ext>
                </a:extLst>
              </p:cNvPr>
              <p:cNvCxnSpPr/>
              <p:nvPr/>
            </p:nvCxnSpPr>
            <p:spPr>
              <a:xfrm>
                <a:off x="4058" y="1478"/>
                <a:ext cx="0" cy="41"/>
              </a:xfrm>
              <a:prstGeom prst="straightConnector1">
                <a:avLst/>
              </a:prstGeom>
              <a:noFill/>
              <a:ln w="12700" cap="rnd" cmpd="sng">
                <a:solidFill>
                  <a:srgbClr val="FFFFFF"/>
                </a:solidFill>
                <a:prstDash val="solid"/>
                <a:round/>
                <a:headEnd type="none" w="sm" len="sm"/>
                <a:tailEnd type="none" w="sm" len="sm"/>
              </a:ln>
            </p:spPr>
          </p:cxnSp>
          <p:sp>
            <p:nvSpPr>
              <p:cNvPr id="47" name="Google Shape;883;p16">
                <a:extLst>
                  <a:ext uri="{FF2B5EF4-FFF2-40B4-BE49-F238E27FC236}">
                    <a16:creationId xmlns:a16="http://schemas.microsoft.com/office/drawing/2014/main" id="{552D7D58-9ECA-9422-B614-B7F6464F26F9}"/>
                  </a:ext>
                </a:extLst>
              </p:cNvPr>
              <p:cNvSpPr/>
              <p:nvPr/>
            </p:nvSpPr>
            <p:spPr>
              <a:xfrm>
                <a:off x="3970" y="1444"/>
                <a:ext cx="22" cy="18"/>
              </a:xfrm>
              <a:custGeom>
                <a:avLst/>
                <a:gdLst/>
                <a:ahLst/>
                <a:cxnLst/>
                <a:rect l="l" t="t" r="r" b="b"/>
                <a:pathLst>
                  <a:path w="22" h="18" extrusionOk="0">
                    <a:moveTo>
                      <a:pt x="0" y="10"/>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8" name="Google Shape;884;p16">
                <a:extLst>
                  <a:ext uri="{FF2B5EF4-FFF2-40B4-BE49-F238E27FC236}">
                    <a16:creationId xmlns:a16="http://schemas.microsoft.com/office/drawing/2014/main" id="{3828B1C7-1216-AB00-2107-2EACBEAA97F3}"/>
                  </a:ext>
                </a:extLst>
              </p:cNvPr>
              <p:cNvCxnSpPr/>
              <p:nvPr/>
            </p:nvCxnSpPr>
            <p:spPr>
              <a:xfrm>
                <a:off x="3992" y="1478"/>
                <a:ext cx="0" cy="41"/>
              </a:xfrm>
              <a:prstGeom prst="straightConnector1">
                <a:avLst/>
              </a:prstGeom>
              <a:noFill/>
              <a:ln w="12700" cap="rnd" cmpd="sng">
                <a:solidFill>
                  <a:srgbClr val="FFFFFF"/>
                </a:solidFill>
                <a:prstDash val="solid"/>
                <a:round/>
                <a:headEnd type="none" w="sm" len="sm"/>
                <a:tailEnd type="none" w="sm" len="sm"/>
              </a:ln>
            </p:spPr>
          </p:cxnSp>
          <p:sp>
            <p:nvSpPr>
              <p:cNvPr id="49" name="Google Shape;885;p16">
                <a:extLst>
                  <a:ext uri="{FF2B5EF4-FFF2-40B4-BE49-F238E27FC236}">
                    <a16:creationId xmlns:a16="http://schemas.microsoft.com/office/drawing/2014/main" id="{A2FCBEF0-0EEA-99AB-F196-0E87D6B91AD9}"/>
                  </a:ext>
                </a:extLst>
              </p:cNvPr>
              <p:cNvSpPr/>
              <p:nvPr/>
            </p:nvSpPr>
            <p:spPr>
              <a:xfrm>
                <a:off x="3972" y="1696"/>
                <a:ext cx="47" cy="57"/>
              </a:xfrm>
              <a:custGeom>
                <a:avLst/>
                <a:gdLst/>
                <a:ahLst/>
                <a:cxnLst/>
                <a:rect l="l" t="t" r="r" b="b"/>
                <a:pathLst>
                  <a:path w="63" h="76" extrusionOk="0">
                    <a:moveTo>
                      <a:pt x="56" y="0"/>
                    </a:moveTo>
                    <a:cubicBezTo>
                      <a:pt x="61" y="8"/>
                      <a:pt x="63" y="17"/>
                      <a:pt x="63" y="27"/>
                    </a:cubicBezTo>
                    <a:cubicBezTo>
                      <a:pt x="63" y="54"/>
                      <a:pt x="44"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886;p16">
                <a:extLst>
                  <a:ext uri="{FF2B5EF4-FFF2-40B4-BE49-F238E27FC236}">
                    <a16:creationId xmlns:a16="http://schemas.microsoft.com/office/drawing/2014/main" id="{3451D4A8-37DA-4DA2-9F6F-C05F4FE3D5A7}"/>
                  </a:ext>
                </a:extLst>
              </p:cNvPr>
              <p:cNvSpPr/>
              <p:nvPr/>
            </p:nvSpPr>
            <p:spPr>
              <a:xfrm>
                <a:off x="3953" y="1679"/>
                <a:ext cx="49" cy="58"/>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 name="Google Shape;887;p16">
                <a:extLst>
                  <a:ext uri="{FF2B5EF4-FFF2-40B4-BE49-F238E27FC236}">
                    <a16:creationId xmlns:a16="http://schemas.microsoft.com/office/drawing/2014/main" id="{32FFFF4E-B277-F358-9A02-308F83913704}"/>
                  </a:ext>
                </a:extLst>
              </p:cNvPr>
              <p:cNvSpPr/>
              <p:nvPr/>
            </p:nvSpPr>
            <p:spPr>
              <a:xfrm>
                <a:off x="4171" y="1579"/>
                <a:ext cx="48"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888;p16">
                <a:extLst>
                  <a:ext uri="{FF2B5EF4-FFF2-40B4-BE49-F238E27FC236}">
                    <a16:creationId xmlns:a16="http://schemas.microsoft.com/office/drawing/2014/main" id="{B7B1692A-D001-588E-15B0-33AC2263399F}"/>
                  </a:ext>
                </a:extLst>
              </p:cNvPr>
              <p:cNvSpPr/>
              <p:nvPr/>
            </p:nvSpPr>
            <p:spPr>
              <a:xfrm>
                <a:off x="4153" y="1561"/>
                <a:ext cx="48" cy="59"/>
              </a:xfrm>
              <a:custGeom>
                <a:avLst/>
                <a:gdLst/>
                <a:ahLst/>
                <a:cxnLst/>
                <a:rect l="l" t="t" r="r" b="b"/>
                <a:pathLst>
                  <a:path w="65" h="78" extrusionOk="0">
                    <a:moveTo>
                      <a:pt x="8" y="78"/>
                    </a:moveTo>
                    <a:cubicBezTo>
                      <a:pt x="3" y="70"/>
                      <a:pt x="0" y="60"/>
                      <a:pt x="0" y="50"/>
                    </a:cubicBezTo>
                    <a:cubicBezTo>
                      <a:pt x="0" y="22"/>
                      <a:pt x="20" y="0"/>
                      <a:pt x="44" y="0"/>
                    </a:cubicBezTo>
                    <a:cubicBezTo>
                      <a:pt x="51" y="0"/>
                      <a:pt x="59"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889;p16">
                <a:extLst>
                  <a:ext uri="{FF2B5EF4-FFF2-40B4-BE49-F238E27FC236}">
                    <a16:creationId xmlns:a16="http://schemas.microsoft.com/office/drawing/2014/main" id="{649263A9-0042-A960-7C4B-5759A6A55DFE}"/>
                  </a:ext>
                </a:extLst>
              </p:cNvPr>
              <p:cNvSpPr/>
              <p:nvPr/>
            </p:nvSpPr>
            <p:spPr>
              <a:xfrm>
                <a:off x="4104" y="2164"/>
                <a:ext cx="17" cy="53"/>
              </a:xfrm>
              <a:custGeom>
                <a:avLst/>
                <a:gdLst/>
                <a:ahLst/>
                <a:cxnLst/>
                <a:rect l="l" t="t" r="r" b="b"/>
                <a:pathLst>
                  <a:path w="23" h="70" extrusionOk="0">
                    <a:moveTo>
                      <a:pt x="16" y="0"/>
                    </a:moveTo>
                    <a:cubicBezTo>
                      <a:pt x="20" y="8"/>
                      <a:pt x="23" y="17"/>
                      <a:pt x="23" y="27"/>
                    </a:cubicBezTo>
                    <a:cubicBezTo>
                      <a:pt x="23" y="45"/>
                      <a:pt x="14" y="61"/>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 name="Google Shape;890;p16">
                <a:extLst>
                  <a:ext uri="{FF2B5EF4-FFF2-40B4-BE49-F238E27FC236}">
                    <a16:creationId xmlns:a16="http://schemas.microsoft.com/office/drawing/2014/main" id="{FDABA1AA-10AD-0492-9772-CEFD82F15DAC}"/>
                  </a:ext>
                </a:extLst>
              </p:cNvPr>
              <p:cNvSpPr/>
              <p:nvPr/>
            </p:nvSpPr>
            <p:spPr>
              <a:xfrm>
                <a:off x="4068" y="2147"/>
                <a:ext cx="36" cy="8"/>
              </a:xfrm>
              <a:custGeom>
                <a:avLst/>
                <a:gdLst/>
                <a:ahLst/>
                <a:cxnLst/>
                <a:rect l="l" t="t" r="r" b="b"/>
                <a:pathLst>
                  <a:path w="48" h="11" extrusionOk="0">
                    <a:moveTo>
                      <a:pt x="0" y="11"/>
                    </a:moveTo>
                    <a:cubicBezTo>
                      <a:pt x="7" y="4"/>
                      <a:pt x="17" y="0"/>
                      <a:pt x="27" y="0"/>
                    </a:cubicBezTo>
                    <a:cubicBezTo>
                      <a:pt x="34" y="0"/>
                      <a:pt x="41" y="3"/>
                      <a:pt x="48"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 name="Google Shape;891;p16">
                <a:extLst>
                  <a:ext uri="{FF2B5EF4-FFF2-40B4-BE49-F238E27FC236}">
                    <a16:creationId xmlns:a16="http://schemas.microsoft.com/office/drawing/2014/main" id="{F3324BAC-69B1-04E7-CABB-6ADE124FBE82}"/>
                  </a:ext>
                </a:extLst>
              </p:cNvPr>
              <p:cNvSpPr/>
              <p:nvPr/>
            </p:nvSpPr>
            <p:spPr>
              <a:xfrm>
                <a:off x="4156" y="2147"/>
                <a:ext cx="23" cy="19"/>
              </a:xfrm>
              <a:custGeom>
                <a:avLst/>
                <a:gdLst/>
                <a:ahLst/>
                <a:cxnLst/>
                <a:rect l="l" t="t" r="r" b="b"/>
                <a:pathLst>
                  <a:path w="23" h="19" extrusionOk="0">
                    <a:moveTo>
                      <a:pt x="0" y="10"/>
                    </a:moveTo>
                    <a:lnTo>
                      <a:pt x="23" y="0"/>
                    </a:lnTo>
                    <a:lnTo>
                      <a:pt x="23"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56" name="Google Shape;892;p16">
                <a:extLst>
                  <a:ext uri="{FF2B5EF4-FFF2-40B4-BE49-F238E27FC236}">
                    <a16:creationId xmlns:a16="http://schemas.microsoft.com/office/drawing/2014/main" id="{B4B8F7CF-BF4D-BEBD-8DC2-EC31D2AED556}"/>
                  </a:ext>
                </a:extLst>
              </p:cNvPr>
              <p:cNvCxnSpPr/>
              <p:nvPr/>
            </p:nvCxnSpPr>
            <p:spPr>
              <a:xfrm>
                <a:off x="4179" y="2181"/>
                <a:ext cx="0" cy="41"/>
              </a:xfrm>
              <a:prstGeom prst="straightConnector1">
                <a:avLst/>
              </a:prstGeom>
              <a:noFill/>
              <a:ln w="12700" cap="rnd" cmpd="sng">
                <a:solidFill>
                  <a:srgbClr val="FFFFFF"/>
                </a:solidFill>
                <a:prstDash val="solid"/>
                <a:round/>
                <a:headEnd type="none" w="sm" len="sm"/>
                <a:tailEnd type="none" w="sm" len="sm"/>
              </a:ln>
            </p:spPr>
          </p:cxnSp>
          <p:sp>
            <p:nvSpPr>
              <p:cNvPr id="57" name="Google Shape;893;p16">
                <a:extLst>
                  <a:ext uri="{FF2B5EF4-FFF2-40B4-BE49-F238E27FC236}">
                    <a16:creationId xmlns:a16="http://schemas.microsoft.com/office/drawing/2014/main" id="{00F65D57-A6C4-C186-448D-F24D44643EAA}"/>
                  </a:ext>
                </a:extLst>
              </p:cNvPr>
              <p:cNvSpPr/>
              <p:nvPr/>
            </p:nvSpPr>
            <p:spPr>
              <a:xfrm>
                <a:off x="4311" y="2164"/>
                <a:ext cx="48" cy="57"/>
              </a:xfrm>
              <a:custGeom>
                <a:avLst/>
                <a:gdLst/>
                <a:ahLst/>
                <a:cxnLst/>
                <a:rect l="l" t="t" r="r" b="b"/>
                <a:pathLst>
                  <a:path w="64" h="76" extrusionOk="0">
                    <a:moveTo>
                      <a:pt x="57" y="0"/>
                    </a:moveTo>
                    <a:cubicBezTo>
                      <a:pt x="61" y="8"/>
                      <a:pt x="64" y="17"/>
                      <a:pt x="64" y="27"/>
                    </a:cubicBezTo>
                    <a:cubicBezTo>
                      <a:pt x="64" y="54"/>
                      <a:pt x="44" y="76"/>
                      <a:pt x="20"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 name="Google Shape;894;p16">
                <a:extLst>
                  <a:ext uri="{FF2B5EF4-FFF2-40B4-BE49-F238E27FC236}">
                    <a16:creationId xmlns:a16="http://schemas.microsoft.com/office/drawing/2014/main" id="{CDC7FE18-E000-1B98-5295-005A587DF91F}"/>
                  </a:ext>
                </a:extLst>
              </p:cNvPr>
              <p:cNvSpPr/>
              <p:nvPr/>
            </p:nvSpPr>
            <p:spPr>
              <a:xfrm>
                <a:off x="4293" y="2147"/>
                <a:ext cx="48" cy="58"/>
              </a:xfrm>
              <a:custGeom>
                <a:avLst/>
                <a:gdLst/>
                <a:ahLst/>
                <a:cxnLst/>
                <a:rect l="l" t="t" r="r" b="b"/>
                <a:pathLst>
                  <a:path w="64" h="78" extrusionOk="0">
                    <a:moveTo>
                      <a:pt x="8" y="78"/>
                    </a:moveTo>
                    <a:cubicBezTo>
                      <a:pt x="3" y="70"/>
                      <a:pt x="0" y="60"/>
                      <a:pt x="0" y="50"/>
                    </a:cubicBezTo>
                    <a:cubicBezTo>
                      <a:pt x="0" y="22"/>
                      <a:pt x="19" y="0"/>
                      <a:pt x="44" y="0"/>
                    </a:cubicBezTo>
                    <a:cubicBezTo>
                      <a:pt x="51" y="0"/>
                      <a:pt x="58" y="3"/>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 name="Google Shape;895;p16">
                <a:extLst>
                  <a:ext uri="{FF2B5EF4-FFF2-40B4-BE49-F238E27FC236}">
                    <a16:creationId xmlns:a16="http://schemas.microsoft.com/office/drawing/2014/main" id="{86D1E79B-656A-6367-1AB3-DE4953477F51}"/>
                  </a:ext>
                </a:extLst>
              </p:cNvPr>
              <p:cNvSpPr/>
              <p:nvPr/>
            </p:nvSpPr>
            <p:spPr>
              <a:xfrm>
                <a:off x="4478" y="2164"/>
                <a:ext cx="48"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896;p16">
                <a:extLst>
                  <a:ext uri="{FF2B5EF4-FFF2-40B4-BE49-F238E27FC236}">
                    <a16:creationId xmlns:a16="http://schemas.microsoft.com/office/drawing/2014/main" id="{ED3BD035-D8AF-EB25-4ADD-81D57D3C562B}"/>
                  </a:ext>
                </a:extLst>
              </p:cNvPr>
              <p:cNvSpPr/>
              <p:nvPr/>
            </p:nvSpPr>
            <p:spPr>
              <a:xfrm>
                <a:off x="4459" y="2147"/>
                <a:ext cx="49" cy="58"/>
              </a:xfrm>
              <a:custGeom>
                <a:avLst/>
                <a:gdLst/>
                <a:ahLst/>
                <a:cxnLst/>
                <a:rect l="l" t="t" r="r" b="b"/>
                <a:pathLst>
                  <a:path w="65" h="78" extrusionOk="0">
                    <a:moveTo>
                      <a:pt x="8" y="78"/>
                    </a:moveTo>
                    <a:cubicBezTo>
                      <a:pt x="3" y="70"/>
                      <a:pt x="0" y="60"/>
                      <a:pt x="0" y="50"/>
                    </a:cubicBezTo>
                    <a:cubicBezTo>
                      <a:pt x="0" y="22"/>
                      <a:pt x="20" y="0"/>
                      <a:pt x="44" y="0"/>
                    </a:cubicBezTo>
                    <a:cubicBezTo>
                      <a:pt x="51" y="0"/>
                      <a:pt x="58"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 name="Google Shape;897;p16">
                <a:extLst>
                  <a:ext uri="{FF2B5EF4-FFF2-40B4-BE49-F238E27FC236}">
                    <a16:creationId xmlns:a16="http://schemas.microsoft.com/office/drawing/2014/main" id="{03F89AFF-AB73-5133-3A1C-A712F8BE2624}"/>
                  </a:ext>
                </a:extLst>
              </p:cNvPr>
              <p:cNvSpPr/>
              <p:nvPr/>
            </p:nvSpPr>
            <p:spPr>
              <a:xfrm>
                <a:off x="4582" y="2164"/>
                <a:ext cx="48" cy="57"/>
              </a:xfrm>
              <a:custGeom>
                <a:avLst/>
                <a:gdLst/>
                <a:ahLst/>
                <a:cxnLst/>
                <a:rect l="l" t="t" r="r" b="b"/>
                <a:pathLst>
                  <a:path w="64" h="76" extrusionOk="0">
                    <a:moveTo>
                      <a:pt x="57" y="0"/>
                    </a:moveTo>
                    <a:cubicBezTo>
                      <a:pt x="61" y="8"/>
                      <a:pt x="64" y="17"/>
                      <a:pt x="64" y="27"/>
                    </a:cubicBezTo>
                    <a:cubicBezTo>
                      <a:pt x="64" y="54"/>
                      <a:pt x="44" y="76"/>
                      <a:pt x="20"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 name="Google Shape;898;p16">
                <a:extLst>
                  <a:ext uri="{FF2B5EF4-FFF2-40B4-BE49-F238E27FC236}">
                    <a16:creationId xmlns:a16="http://schemas.microsoft.com/office/drawing/2014/main" id="{D3BA14BA-F0A0-F32D-7AFB-03447B85437E}"/>
                  </a:ext>
                </a:extLst>
              </p:cNvPr>
              <p:cNvSpPr/>
              <p:nvPr/>
            </p:nvSpPr>
            <p:spPr>
              <a:xfrm>
                <a:off x="4564" y="2147"/>
                <a:ext cx="48" cy="58"/>
              </a:xfrm>
              <a:custGeom>
                <a:avLst/>
                <a:gdLst/>
                <a:ahLst/>
                <a:cxnLst/>
                <a:rect l="l" t="t" r="r" b="b"/>
                <a:pathLst>
                  <a:path w="64" h="78" extrusionOk="0">
                    <a:moveTo>
                      <a:pt x="8" y="78"/>
                    </a:moveTo>
                    <a:cubicBezTo>
                      <a:pt x="3" y="70"/>
                      <a:pt x="0" y="60"/>
                      <a:pt x="0" y="50"/>
                    </a:cubicBezTo>
                    <a:cubicBezTo>
                      <a:pt x="0" y="22"/>
                      <a:pt x="19" y="0"/>
                      <a:pt x="44" y="0"/>
                    </a:cubicBezTo>
                    <a:cubicBezTo>
                      <a:pt x="51" y="0"/>
                      <a:pt x="58" y="3"/>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 name="Google Shape;899;p16">
                <a:extLst>
                  <a:ext uri="{FF2B5EF4-FFF2-40B4-BE49-F238E27FC236}">
                    <a16:creationId xmlns:a16="http://schemas.microsoft.com/office/drawing/2014/main" id="{61A1D393-564D-E16D-F727-64450F2E98D9}"/>
                  </a:ext>
                </a:extLst>
              </p:cNvPr>
              <p:cNvSpPr/>
              <p:nvPr/>
            </p:nvSpPr>
            <p:spPr>
              <a:xfrm>
                <a:off x="4224" y="2147"/>
                <a:ext cx="23" cy="19"/>
              </a:xfrm>
              <a:custGeom>
                <a:avLst/>
                <a:gdLst/>
                <a:ahLst/>
                <a:cxnLst/>
                <a:rect l="l" t="t" r="r" b="b"/>
                <a:pathLst>
                  <a:path w="23" h="19" extrusionOk="0">
                    <a:moveTo>
                      <a:pt x="0" y="10"/>
                    </a:moveTo>
                    <a:lnTo>
                      <a:pt x="23" y="0"/>
                    </a:lnTo>
                    <a:lnTo>
                      <a:pt x="23"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4" name="Google Shape;900;p16">
                <a:extLst>
                  <a:ext uri="{FF2B5EF4-FFF2-40B4-BE49-F238E27FC236}">
                    <a16:creationId xmlns:a16="http://schemas.microsoft.com/office/drawing/2014/main" id="{CABDC82E-4536-94E9-6034-495167C9BB27}"/>
                  </a:ext>
                </a:extLst>
              </p:cNvPr>
              <p:cNvCxnSpPr/>
              <p:nvPr/>
            </p:nvCxnSpPr>
            <p:spPr>
              <a:xfrm>
                <a:off x="4247" y="2181"/>
                <a:ext cx="0" cy="41"/>
              </a:xfrm>
              <a:prstGeom prst="straightConnector1">
                <a:avLst/>
              </a:prstGeom>
              <a:noFill/>
              <a:ln w="12700" cap="rnd" cmpd="sng">
                <a:solidFill>
                  <a:srgbClr val="FFFFFF"/>
                </a:solidFill>
                <a:prstDash val="solid"/>
                <a:round/>
                <a:headEnd type="none" w="sm" len="sm"/>
                <a:tailEnd type="none" w="sm" len="sm"/>
              </a:ln>
            </p:spPr>
          </p:cxnSp>
          <p:sp>
            <p:nvSpPr>
              <p:cNvPr id="65" name="Google Shape;901;p16">
                <a:extLst>
                  <a:ext uri="{FF2B5EF4-FFF2-40B4-BE49-F238E27FC236}">
                    <a16:creationId xmlns:a16="http://schemas.microsoft.com/office/drawing/2014/main" id="{C8F03700-98D2-0D56-2AAB-E680A09821C1}"/>
                  </a:ext>
                </a:extLst>
              </p:cNvPr>
              <p:cNvSpPr/>
              <p:nvPr/>
            </p:nvSpPr>
            <p:spPr>
              <a:xfrm>
                <a:off x="4394" y="2147"/>
                <a:ext cx="22" cy="19"/>
              </a:xfrm>
              <a:custGeom>
                <a:avLst/>
                <a:gdLst/>
                <a:ahLst/>
                <a:cxnLst/>
                <a:rect l="l" t="t" r="r" b="b"/>
                <a:pathLst>
                  <a:path w="22" h="19" extrusionOk="0">
                    <a:moveTo>
                      <a:pt x="0" y="10"/>
                    </a:moveTo>
                    <a:lnTo>
                      <a:pt x="22" y="0"/>
                    </a:lnTo>
                    <a:lnTo>
                      <a:pt x="22"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6" name="Google Shape;902;p16">
                <a:extLst>
                  <a:ext uri="{FF2B5EF4-FFF2-40B4-BE49-F238E27FC236}">
                    <a16:creationId xmlns:a16="http://schemas.microsoft.com/office/drawing/2014/main" id="{ADCB9A06-CB43-FCDD-BF4B-2D3840060079}"/>
                  </a:ext>
                </a:extLst>
              </p:cNvPr>
              <p:cNvCxnSpPr/>
              <p:nvPr/>
            </p:nvCxnSpPr>
            <p:spPr>
              <a:xfrm>
                <a:off x="4416" y="2181"/>
                <a:ext cx="0" cy="41"/>
              </a:xfrm>
              <a:prstGeom prst="straightConnector1">
                <a:avLst/>
              </a:prstGeom>
              <a:noFill/>
              <a:ln w="12700" cap="rnd" cmpd="sng">
                <a:solidFill>
                  <a:srgbClr val="FFFFFF"/>
                </a:solidFill>
                <a:prstDash val="solid"/>
                <a:round/>
                <a:headEnd type="none" w="sm" len="sm"/>
                <a:tailEnd type="none" w="sm" len="sm"/>
              </a:ln>
            </p:spPr>
          </p:cxnSp>
          <p:sp>
            <p:nvSpPr>
              <p:cNvPr id="67" name="Google Shape;903;p16">
                <a:extLst>
                  <a:ext uri="{FF2B5EF4-FFF2-40B4-BE49-F238E27FC236}">
                    <a16:creationId xmlns:a16="http://schemas.microsoft.com/office/drawing/2014/main" id="{9A7F8A16-0DEC-8AE0-0533-4DAF4D8771B3}"/>
                  </a:ext>
                </a:extLst>
              </p:cNvPr>
              <p:cNvSpPr/>
              <p:nvPr/>
            </p:nvSpPr>
            <p:spPr>
              <a:xfrm>
                <a:off x="4256" y="1930"/>
                <a:ext cx="48"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 name="Google Shape;904;p16">
                <a:extLst>
                  <a:ext uri="{FF2B5EF4-FFF2-40B4-BE49-F238E27FC236}">
                    <a16:creationId xmlns:a16="http://schemas.microsoft.com/office/drawing/2014/main" id="{668139A9-6EBA-2078-91EA-EACA910DA475}"/>
                  </a:ext>
                </a:extLst>
              </p:cNvPr>
              <p:cNvSpPr/>
              <p:nvPr/>
            </p:nvSpPr>
            <p:spPr>
              <a:xfrm>
                <a:off x="4238" y="1913"/>
                <a:ext cx="48" cy="58"/>
              </a:xfrm>
              <a:custGeom>
                <a:avLst/>
                <a:gdLst/>
                <a:ahLst/>
                <a:cxnLst/>
                <a:rect l="l" t="t" r="r" b="b"/>
                <a:pathLst>
                  <a:path w="65" h="78" extrusionOk="0">
                    <a:moveTo>
                      <a:pt x="8" y="78"/>
                    </a:moveTo>
                    <a:cubicBezTo>
                      <a:pt x="3" y="70"/>
                      <a:pt x="0" y="60"/>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 name="Google Shape;905;p16">
                <a:extLst>
                  <a:ext uri="{FF2B5EF4-FFF2-40B4-BE49-F238E27FC236}">
                    <a16:creationId xmlns:a16="http://schemas.microsoft.com/office/drawing/2014/main" id="{425B6D96-9335-BDA9-2E62-981E06858608}"/>
                  </a:ext>
                </a:extLst>
              </p:cNvPr>
              <p:cNvSpPr/>
              <p:nvPr/>
            </p:nvSpPr>
            <p:spPr>
              <a:xfrm>
                <a:off x="4097" y="1913"/>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70" name="Google Shape;906;p16">
                <a:extLst>
                  <a:ext uri="{FF2B5EF4-FFF2-40B4-BE49-F238E27FC236}">
                    <a16:creationId xmlns:a16="http://schemas.microsoft.com/office/drawing/2014/main" id="{4215E70A-D3D9-D4DD-0563-7DA994593928}"/>
                  </a:ext>
                </a:extLst>
              </p:cNvPr>
              <p:cNvCxnSpPr/>
              <p:nvPr/>
            </p:nvCxnSpPr>
            <p:spPr>
              <a:xfrm>
                <a:off x="4120" y="1947"/>
                <a:ext cx="0" cy="40"/>
              </a:xfrm>
              <a:prstGeom prst="straightConnector1">
                <a:avLst/>
              </a:prstGeom>
              <a:noFill/>
              <a:ln w="12700" cap="rnd" cmpd="sng">
                <a:solidFill>
                  <a:srgbClr val="FFFFFF"/>
                </a:solidFill>
                <a:prstDash val="solid"/>
                <a:round/>
                <a:headEnd type="none" w="sm" len="sm"/>
                <a:tailEnd type="none" w="sm" len="sm"/>
              </a:ln>
            </p:spPr>
          </p:cxnSp>
          <p:sp>
            <p:nvSpPr>
              <p:cNvPr id="71" name="Google Shape;907;p16">
                <a:extLst>
                  <a:ext uri="{FF2B5EF4-FFF2-40B4-BE49-F238E27FC236}">
                    <a16:creationId xmlns:a16="http://schemas.microsoft.com/office/drawing/2014/main" id="{04501648-C5C7-275A-CF2D-A2C0A6E541F1}"/>
                  </a:ext>
                </a:extLst>
              </p:cNvPr>
              <p:cNvSpPr/>
              <p:nvPr/>
            </p:nvSpPr>
            <p:spPr>
              <a:xfrm>
                <a:off x="4165" y="1913"/>
                <a:ext cx="24" cy="18"/>
              </a:xfrm>
              <a:custGeom>
                <a:avLst/>
                <a:gdLst/>
                <a:ahLst/>
                <a:cxnLst/>
                <a:rect l="l" t="t" r="r" b="b"/>
                <a:pathLst>
                  <a:path w="24" h="18" extrusionOk="0">
                    <a:moveTo>
                      <a:pt x="0" y="10"/>
                    </a:moveTo>
                    <a:lnTo>
                      <a:pt x="24" y="0"/>
                    </a:lnTo>
                    <a:lnTo>
                      <a:pt x="24"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72" name="Google Shape;908;p16">
                <a:extLst>
                  <a:ext uri="{FF2B5EF4-FFF2-40B4-BE49-F238E27FC236}">
                    <a16:creationId xmlns:a16="http://schemas.microsoft.com/office/drawing/2014/main" id="{63CF7F74-F7EC-0C8F-3972-9EA9F340B0C5}"/>
                  </a:ext>
                </a:extLst>
              </p:cNvPr>
              <p:cNvCxnSpPr/>
              <p:nvPr/>
            </p:nvCxnSpPr>
            <p:spPr>
              <a:xfrm>
                <a:off x="4189" y="1947"/>
                <a:ext cx="0" cy="40"/>
              </a:xfrm>
              <a:prstGeom prst="straightConnector1">
                <a:avLst/>
              </a:prstGeom>
              <a:noFill/>
              <a:ln w="12700" cap="rnd" cmpd="sng">
                <a:solidFill>
                  <a:srgbClr val="FFFFFF"/>
                </a:solidFill>
                <a:prstDash val="solid"/>
                <a:round/>
                <a:headEnd type="none" w="sm" len="sm"/>
                <a:tailEnd type="none" w="sm" len="sm"/>
              </a:ln>
            </p:spPr>
          </p:cxnSp>
          <p:sp>
            <p:nvSpPr>
              <p:cNvPr id="73" name="Google Shape;909;p16">
                <a:extLst>
                  <a:ext uri="{FF2B5EF4-FFF2-40B4-BE49-F238E27FC236}">
                    <a16:creationId xmlns:a16="http://schemas.microsoft.com/office/drawing/2014/main" id="{797645E2-3C62-B951-F27A-8608627DDEF0}"/>
                  </a:ext>
                </a:extLst>
              </p:cNvPr>
              <p:cNvSpPr/>
              <p:nvPr/>
            </p:nvSpPr>
            <p:spPr>
              <a:xfrm>
                <a:off x="4338" y="1913"/>
                <a:ext cx="24" cy="18"/>
              </a:xfrm>
              <a:custGeom>
                <a:avLst/>
                <a:gdLst/>
                <a:ahLst/>
                <a:cxnLst/>
                <a:rect l="l" t="t" r="r" b="b"/>
                <a:pathLst>
                  <a:path w="24" h="18" extrusionOk="0">
                    <a:moveTo>
                      <a:pt x="0" y="10"/>
                    </a:moveTo>
                    <a:lnTo>
                      <a:pt x="24" y="0"/>
                    </a:lnTo>
                    <a:lnTo>
                      <a:pt x="24"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74" name="Google Shape;910;p16">
                <a:extLst>
                  <a:ext uri="{FF2B5EF4-FFF2-40B4-BE49-F238E27FC236}">
                    <a16:creationId xmlns:a16="http://schemas.microsoft.com/office/drawing/2014/main" id="{AD9852EF-2041-EE45-21B4-2CAA371E0521}"/>
                  </a:ext>
                </a:extLst>
              </p:cNvPr>
              <p:cNvCxnSpPr/>
              <p:nvPr/>
            </p:nvCxnSpPr>
            <p:spPr>
              <a:xfrm>
                <a:off x="4362" y="1947"/>
                <a:ext cx="0" cy="40"/>
              </a:xfrm>
              <a:prstGeom prst="straightConnector1">
                <a:avLst/>
              </a:prstGeom>
              <a:noFill/>
              <a:ln w="12700" cap="rnd" cmpd="sng">
                <a:solidFill>
                  <a:srgbClr val="FFFFFF"/>
                </a:solidFill>
                <a:prstDash val="solid"/>
                <a:round/>
                <a:headEnd type="none" w="sm" len="sm"/>
                <a:tailEnd type="none" w="sm" len="sm"/>
              </a:ln>
            </p:spPr>
          </p:cxnSp>
          <p:sp>
            <p:nvSpPr>
              <p:cNvPr id="75" name="Google Shape;911;p16">
                <a:extLst>
                  <a:ext uri="{FF2B5EF4-FFF2-40B4-BE49-F238E27FC236}">
                    <a16:creationId xmlns:a16="http://schemas.microsoft.com/office/drawing/2014/main" id="{801595A3-D4A4-A92B-3B74-20B90520104E}"/>
                  </a:ext>
                </a:extLst>
              </p:cNvPr>
              <p:cNvSpPr/>
              <p:nvPr/>
            </p:nvSpPr>
            <p:spPr>
              <a:xfrm>
                <a:off x="4494" y="1930"/>
                <a:ext cx="48" cy="56"/>
              </a:xfrm>
              <a:custGeom>
                <a:avLst/>
                <a:gdLst/>
                <a:ahLst/>
                <a:cxnLst/>
                <a:rect l="l" t="t" r="r" b="b"/>
                <a:pathLst>
                  <a:path w="64" h="75" extrusionOk="0">
                    <a:moveTo>
                      <a:pt x="57" y="0"/>
                    </a:moveTo>
                    <a:cubicBezTo>
                      <a:pt x="61" y="7"/>
                      <a:pt x="64" y="16"/>
                      <a:pt x="64" y="26"/>
                    </a:cubicBezTo>
                    <a:cubicBezTo>
                      <a:pt x="64" y="53"/>
                      <a:pt x="44" y="75"/>
                      <a:pt x="20"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912;p16">
                <a:extLst>
                  <a:ext uri="{FF2B5EF4-FFF2-40B4-BE49-F238E27FC236}">
                    <a16:creationId xmlns:a16="http://schemas.microsoft.com/office/drawing/2014/main" id="{E8E82192-45AB-A668-8077-B943C34E8F44}"/>
                  </a:ext>
                </a:extLst>
              </p:cNvPr>
              <p:cNvSpPr/>
              <p:nvPr/>
            </p:nvSpPr>
            <p:spPr>
              <a:xfrm>
                <a:off x="4476" y="1913"/>
                <a:ext cx="48" cy="58"/>
              </a:xfrm>
              <a:custGeom>
                <a:avLst/>
                <a:gdLst/>
                <a:ahLst/>
                <a:cxnLst/>
                <a:rect l="l" t="t" r="r" b="b"/>
                <a:pathLst>
                  <a:path w="64" h="78" extrusionOk="0">
                    <a:moveTo>
                      <a:pt x="8" y="78"/>
                    </a:moveTo>
                    <a:cubicBezTo>
                      <a:pt x="2"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913;p16">
                <a:extLst>
                  <a:ext uri="{FF2B5EF4-FFF2-40B4-BE49-F238E27FC236}">
                    <a16:creationId xmlns:a16="http://schemas.microsoft.com/office/drawing/2014/main" id="{F75B880A-D6BC-4935-0634-EC029323DE95}"/>
                  </a:ext>
                </a:extLst>
              </p:cNvPr>
              <p:cNvSpPr/>
              <p:nvPr/>
            </p:nvSpPr>
            <p:spPr>
              <a:xfrm>
                <a:off x="4661" y="1930"/>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 name="Google Shape;914;p16">
                <a:extLst>
                  <a:ext uri="{FF2B5EF4-FFF2-40B4-BE49-F238E27FC236}">
                    <a16:creationId xmlns:a16="http://schemas.microsoft.com/office/drawing/2014/main" id="{7DF65D29-B785-2341-EADB-36E639B77829}"/>
                  </a:ext>
                </a:extLst>
              </p:cNvPr>
              <p:cNvSpPr/>
              <p:nvPr/>
            </p:nvSpPr>
            <p:spPr>
              <a:xfrm>
                <a:off x="4642" y="1913"/>
                <a:ext cx="49" cy="58"/>
              </a:xfrm>
              <a:custGeom>
                <a:avLst/>
                <a:gdLst/>
                <a:ahLst/>
                <a:cxnLst/>
                <a:rect l="l" t="t" r="r" b="b"/>
                <a:pathLst>
                  <a:path w="65" h="78" extrusionOk="0">
                    <a:moveTo>
                      <a:pt x="8" y="78"/>
                    </a:moveTo>
                    <a:cubicBezTo>
                      <a:pt x="3" y="70"/>
                      <a:pt x="0" y="60"/>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 name="Google Shape;915;p16">
                <a:extLst>
                  <a:ext uri="{FF2B5EF4-FFF2-40B4-BE49-F238E27FC236}">
                    <a16:creationId xmlns:a16="http://schemas.microsoft.com/office/drawing/2014/main" id="{263DE609-7810-16D7-815F-6FE5D7082ED4}"/>
                  </a:ext>
                </a:extLst>
              </p:cNvPr>
              <p:cNvSpPr/>
              <p:nvPr/>
            </p:nvSpPr>
            <p:spPr>
              <a:xfrm>
                <a:off x="4407" y="1913"/>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80" name="Google Shape;916;p16">
                <a:extLst>
                  <a:ext uri="{FF2B5EF4-FFF2-40B4-BE49-F238E27FC236}">
                    <a16:creationId xmlns:a16="http://schemas.microsoft.com/office/drawing/2014/main" id="{976BEB10-3E6D-D34E-6FFC-A99BAA0E6D60}"/>
                  </a:ext>
                </a:extLst>
              </p:cNvPr>
              <p:cNvCxnSpPr/>
              <p:nvPr/>
            </p:nvCxnSpPr>
            <p:spPr>
              <a:xfrm>
                <a:off x="4430" y="1947"/>
                <a:ext cx="0" cy="40"/>
              </a:xfrm>
              <a:prstGeom prst="straightConnector1">
                <a:avLst/>
              </a:prstGeom>
              <a:noFill/>
              <a:ln w="12700" cap="rnd" cmpd="sng">
                <a:solidFill>
                  <a:srgbClr val="FFFFFF"/>
                </a:solidFill>
                <a:prstDash val="solid"/>
                <a:round/>
                <a:headEnd type="none" w="sm" len="sm"/>
                <a:tailEnd type="none" w="sm" len="sm"/>
              </a:ln>
            </p:spPr>
          </p:cxnSp>
          <p:sp>
            <p:nvSpPr>
              <p:cNvPr id="81" name="Google Shape;917;p16">
                <a:extLst>
                  <a:ext uri="{FF2B5EF4-FFF2-40B4-BE49-F238E27FC236}">
                    <a16:creationId xmlns:a16="http://schemas.microsoft.com/office/drawing/2014/main" id="{111A6485-FD8D-16E2-5643-1578DF5386D8}"/>
                  </a:ext>
                </a:extLst>
              </p:cNvPr>
              <p:cNvSpPr/>
              <p:nvPr/>
            </p:nvSpPr>
            <p:spPr>
              <a:xfrm>
                <a:off x="4577" y="1913"/>
                <a:ext cx="22" cy="18"/>
              </a:xfrm>
              <a:custGeom>
                <a:avLst/>
                <a:gdLst/>
                <a:ahLst/>
                <a:cxnLst/>
                <a:rect l="l" t="t" r="r" b="b"/>
                <a:pathLst>
                  <a:path w="22" h="18" extrusionOk="0">
                    <a:moveTo>
                      <a:pt x="0" y="10"/>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82" name="Google Shape;918;p16">
                <a:extLst>
                  <a:ext uri="{FF2B5EF4-FFF2-40B4-BE49-F238E27FC236}">
                    <a16:creationId xmlns:a16="http://schemas.microsoft.com/office/drawing/2014/main" id="{9AA28AB6-C705-7360-502A-FB23E6ED5CFC}"/>
                  </a:ext>
                </a:extLst>
              </p:cNvPr>
              <p:cNvCxnSpPr/>
              <p:nvPr/>
            </p:nvCxnSpPr>
            <p:spPr>
              <a:xfrm>
                <a:off x="4599" y="1947"/>
                <a:ext cx="0" cy="40"/>
              </a:xfrm>
              <a:prstGeom prst="straightConnector1">
                <a:avLst/>
              </a:prstGeom>
              <a:noFill/>
              <a:ln w="12700" cap="rnd" cmpd="sng">
                <a:solidFill>
                  <a:srgbClr val="FFFFFF"/>
                </a:solidFill>
                <a:prstDash val="solid"/>
                <a:round/>
                <a:headEnd type="none" w="sm" len="sm"/>
                <a:tailEnd type="none" w="sm" len="sm"/>
              </a:ln>
            </p:spPr>
          </p:cxnSp>
          <p:sp>
            <p:nvSpPr>
              <p:cNvPr id="83" name="Google Shape;919;p16">
                <a:extLst>
                  <a:ext uri="{FF2B5EF4-FFF2-40B4-BE49-F238E27FC236}">
                    <a16:creationId xmlns:a16="http://schemas.microsoft.com/office/drawing/2014/main" id="{E7015DEC-9CA7-B005-CF1F-849533A57BCB}"/>
                  </a:ext>
                </a:extLst>
              </p:cNvPr>
              <p:cNvSpPr/>
              <p:nvPr/>
            </p:nvSpPr>
            <p:spPr>
              <a:xfrm>
                <a:off x="4074" y="2047"/>
                <a:ext cx="47" cy="56"/>
              </a:xfrm>
              <a:custGeom>
                <a:avLst/>
                <a:gdLst/>
                <a:ahLst/>
                <a:cxnLst/>
                <a:rect l="l" t="t" r="r" b="b"/>
                <a:pathLst>
                  <a:path w="63" h="75" extrusionOk="0">
                    <a:moveTo>
                      <a:pt x="56" y="0"/>
                    </a:moveTo>
                    <a:cubicBezTo>
                      <a:pt x="60" y="8"/>
                      <a:pt x="63" y="17"/>
                      <a:pt x="63" y="26"/>
                    </a:cubicBezTo>
                    <a:cubicBezTo>
                      <a:pt x="63" y="53"/>
                      <a:pt x="43" y="75"/>
                      <a:pt x="19" y="75"/>
                    </a:cubicBezTo>
                    <a:cubicBezTo>
                      <a:pt x="12" y="75"/>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920;p16">
                <a:extLst>
                  <a:ext uri="{FF2B5EF4-FFF2-40B4-BE49-F238E27FC236}">
                    <a16:creationId xmlns:a16="http://schemas.microsoft.com/office/drawing/2014/main" id="{D879309D-257B-70B8-EF26-BB0F69741A6D}"/>
                  </a:ext>
                </a:extLst>
              </p:cNvPr>
              <p:cNvSpPr/>
              <p:nvPr/>
            </p:nvSpPr>
            <p:spPr>
              <a:xfrm>
                <a:off x="4055" y="2030"/>
                <a:ext cx="49" cy="58"/>
              </a:xfrm>
              <a:custGeom>
                <a:avLst/>
                <a:gdLst/>
                <a:ahLst/>
                <a:cxnLst/>
                <a:rect l="l" t="t" r="r" b="b"/>
                <a:pathLst>
                  <a:path w="65" h="78" extrusionOk="0">
                    <a:moveTo>
                      <a:pt x="8" y="78"/>
                    </a:moveTo>
                    <a:cubicBezTo>
                      <a:pt x="3" y="70"/>
                      <a:pt x="0" y="60"/>
                      <a:pt x="0" y="49"/>
                    </a:cubicBezTo>
                    <a:cubicBezTo>
                      <a:pt x="0" y="22"/>
                      <a:pt x="20"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 name="Google Shape;921;p16">
                <a:extLst>
                  <a:ext uri="{FF2B5EF4-FFF2-40B4-BE49-F238E27FC236}">
                    <a16:creationId xmlns:a16="http://schemas.microsoft.com/office/drawing/2014/main" id="{1832CCF2-7707-1D98-6514-0E2A6B2262D1}"/>
                  </a:ext>
                </a:extLst>
              </p:cNvPr>
              <p:cNvSpPr/>
              <p:nvPr/>
            </p:nvSpPr>
            <p:spPr>
              <a:xfrm>
                <a:off x="4007" y="2030"/>
                <a:ext cx="2" cy="6"/>
              </a:xfrm>
              <a:custGeom>
                <a:avLst/>
                <a:gdLst/>
                <a:ahLst/>
                <a:cxnLst/>
                <a:rect l="l" t="t" r="r" b="b"/>
                <a:pathLst>
                  <a:path w="2" h="6" extrusionOk="0">
                    <a:moveTo>
                      <a:pt x="0" y="1"/>
                    </a:moveTo>
                    <a:lnTo>
                      <a:pt x="2" y="0"/>
                    </a:lnTo>
                    <a:lnTo>
                      <a:pt x="2" y="6"/>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 name="Google Shape;922;p16">
                <a:extLst>
                  <a:ext uri="{FF2B5EF4-FFF2-40B4-BE49-F238E27FC236}">
                    <a16:creationId xmlns:a16="http://schemas.microsoft.com/office/drawing/2014/main" id="{52189947-E69D-4133-D1F5-BBC8535009EF}"/>
                  </a:ext>
                </a:extLst>
              </p:cNvPr>
              <p:cNvSpPr/>
              <p:nvPr/>
            </p:nvSpPr>
            <p:spPr>
              <a:xfrm>
                <a:off x="4665" y="2147"/>
                <a:ext cx="23" cy="19"/>
              </a:xfrm>
              <a:custGeom>
                <a:avLst/>
                <a:gdLst/>
                <a:ahLst/>
                <a:cxnLst/>
                <a:rect l="l" t="t" r="r" b="b"/>
                <a:pathLst>
                  <a:path w="23" h="19" extrusionOk="0">
                    <a:moveTo>
                      <a:pt x="0" y="10"/>
                    </a:moveTo>
                    <a:lnTo>
                      <a:pt x="23" y="0"/>
                    </a:lnTo>
                    <a:lnTo>
                      <a:pt x="23"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87" name="Google Shape;923;p16">
                <a:extLst>
                  <a:ext uri="{FF2B5EF4-FFF2-40B4-BE49-F238E27FC236}">
                    <a16:creationId xmlns:a16="http://schemas.microsoft.com/office/drawing/2014/main" id="{408FDEB8-07A3-B52C-81D4-820AAB8E8745}"/>
                  </a:ext>
                </a:extLst>
              </p:cNvPr>
              <p:cNvCxnSpPr/>
              <p:nvPr/>
            </p:nvCxnSpPr>
            <p:spPr>
              <a:xfrm>
                <a:off x="4688" y="2181"/>
                <a:ext cx="0" cy="41"/>
              </a:xfrm>
              <a:prstGeom prst="straightConnector1">
                <a:avLst/>
              </a:prstGeom>
              <a:noFill/>
              <a:ln w="12700" cap="rnd" cmpd="sng">
                <a:solidFill>
                  <a:srgbClr val="FFFFFF"/>
                </a:solidFill>
                <a:prstDash val="solid"/>
                <a:round/>
                <a:headEnd type="none" w="sm" len="sm"/>
                <a:tailEnd type="none" w="sm" len="sm"/>
              </a:ln>
            </p:spPr>
          </p:cxnSp>
          <p:sp>
            <p:nvSpPr>
              <p:cNvPr id="88" name="Google Shape;924;p16">
                <a:extLst>
                  <a:ext uri="{FF2B5EF4-FFF2-40B4-BE49-F238E27FC236}">
                    <a16:creationId xmlns:a16="http://schemas.microsoft.com/office/drawing/2014/main" id="{DC166C8B-154B-4916-11D6-71A47A541E17}"/>
                  </a:ext>
                </a:extLst>
              </p:cNvPr>
              <p:cNvSpPr/>
              <p:nvPr/>
            </p:nvSpPr>
            <p:spPr>
              <a:xfrm>
                <a:off x="5259" y="2392"/>
                <a:ext cx="48" cy="57"/>
              </a:xfrm>
              <a:custGeom>
                <a:avLst/>
                <a:gdLst/>
                <a:ahLst/>
                <a:cxnLst/>
                <a:rect l="l" t="t" r="r" b="b"/>
                <a:pathLst>
                  <a:path w="64" h="76" extrusionOk="0">
                    <a:moveTo>
                      <a:pt x="57" y="0"/>
                    </a:moveTo>
                    <a:cubicBezTo>
                      <a:pt x="61" y="8"/>
                      <a:pt x="64" y="17"/>
                      <a:pt x="64" y="27"/>
                    </a:cubicBezTo>
                    <a:cubicBezTo>
                      <a:pt x="64" y="54"/>
                      <a:pt x="44" y="76"/>
                      <a:pt x="20"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925;p16">
                <a:extLst>
                  <a:ext uri="{FF2B5EF4-FFF2-40B4-BE49-F238E27FC236}">
                    <a16:creationId xmlns:a16="http://schemas.microsoft.com/office/drawing/2014/main" id="{1A43BDE0-7A84-DA0E-FA46-FEB1FA1354C7}"/>
                  </a:ext>
                </a:extLst>
              </p:cNvPr>
              <p:cNvSpPr/>
              <p:nvPr/>
            </p:nvSpPr>
            <p:spPr>
              <a:xfrm>
                <a:off x="5241" y="2375"/>
                <a:ext cx="48" cy="58"/>
              </a:xfrm>
              <a:custGeom>
                <a:avLst/>
                <a:gdLst/>
                <a:ahLst/>
                <a:cxnLst/>
                <a:rect l="l" t="t" r="r" b="b"/>
                <a:pathLst>
                  <a:path w="64" h="78" extrusionOk="0">
                    <a:moveTo>
                      <a:pt x="8" y="78"/>
                    </a:moveTo>
                    <a:cubicBezTo>
                      <a:pt x="3" y="70"/>
                      <a:pt x="0" y="60"/>
                      <a:pt x="0" y="50"/>
                    </a:cubicBezTo>
                    <a:cubicBezTo>
                      <a:pt x="0" y="22"/>
                      <a:pt x="19" y="0"/>
                      <a:pt x="44" y="0"/>
                    </a:cubicBezTo>
                    <a:cubicBezTo>
                      <a:pt x="51" y="0"/>
                      <a:pt x="58" y="3"/>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26;p16">
                <a:extLst>
                  <a:ext uri="{FF2B5EF4-FFF2-40B4-BE49-F238E27FC236}">
                    <a16:creationId xmlns:a16="http://schemas.microsoft.com/office/drawing/2014/main" id="{8ACC5139-F740-7470-F422-3314E0A6E915}"/>
                  </a:ext>
                </a:extLst>
              </p:cNvPr>
              <p:cNvSpPr/>
              <p:nvPr/>
            </p:nvSpPr>
            <p:spPr>
              <a:xfrm>
                <a:off x="5426" y="2392"/>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27;p16">
                <a:extLst>
                  <a:ext uri="{FF2B5EF4-FFF2-40B4-BE49-F238E27FC236}">
                    <a16:creationId xmlns:a16="http://schemas.microsoft.com/office/drawing/2014/main" id="{ED58E70F-046F-99BD-71F8-B1312864C980}"/>
                  </a:ext>
                </a:extLst>
              </p:cNvPr>
              <p:cNvSpPr/>
              <p:nvPr/>
            </p:nvSpPr>
            <p:spPr>
              <a:xfrm>
                <a:off x="5407" y="2375"/>
                <a:ext cx="49" cy="58"/>
              </a:xfrm>
              <a:custGeom>
                <a:avLst/>
                <a:gdLst/>
                <a:ahLst/>
                <a:cxnLst/>
                <a:rect l="l" t="t" r="r" b="b"/>
                <a:pathLst>
                  <a:path w="65" h="78" extrusionOk="0">
                    <a:moveTo>
                      <a:pt x="8" y="78"/>
                    </a:moveTo>
                    <a:cubicBezTo>
                      <a:pt x="3" y="70"/>
                      <a:pt x="0" y="60"/>
                      <a:pt x="0" y="50"/>
                    </a:cubicBezTo>
                    <a:cubicBezTo>
                      <a:pt x="0" y="22"/>
                      <a:pt x="20" y="0"/>
                      <a:pt x="44" y="0"/>
                    </a:cubicBezTo>
                    <a:cubicBezTo>
                      <a:pt x="51" y="0"/>
                      <a:pt x="58"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 name="Google Shape;928;p16">
                <a:extLst>
                  <a:ext uri="{FF2B5EF4-FFF2-40B4-BE49-F238E27FC236}">
                    <a16:creationId xmlns:a16="http://schemas.microsoft.com/office/drawing/2014/main" id="{8BB04572-B7ED-6D0A-53A2-481B8E1205A7}"/>
                  </a:ext>
                </a:extLst>
              </p:cNvPr>
              <p:cNvSpPr/>
              <p:nvPr/>
            </p:nvSpPr>
            <p:spPr>
              <a:xfrm>
                <a:off x="5529" y="2392"/>
                <a:ext cx="49" cy="57"/>
              </a:xfrm>
              <a:custGeom>
                <a:avLst/>
                <a:gdLst/>
                <a:ahLst/>
                <a:cxnLst/>
                <a:rect l="l" t="t" r="r" b="b"/>
                <a:pathLst>
                  <a:path w="64" h="76" extrusionOk="0">
                    <a:moveTo>
                      <a:pt x="57" y="0"/>
                    </a:moveTo>
                    <a:cubicBezTo>
                      <a:pt x="61" y="8"/>
                      <a:pt x="64" y="17"/>
                      <a:pt x="64" y="27"/>
                    </a:cubicBezTo>
                    <a:cubicBezTo>
                      <a:pt x="64" y="54"/>
                      <a:pt x="44" y="76"/>
                      <a:pt x="20"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 name="Google Shape;929;p16">
                <a:extLst>
                  <a:ext uri="{FF2B5EF4-FFF2-40B4-BE49-F238E27FC236}">
                    <a16:creationId xmlns:a16="http://schemas.microsoft.com/office/drawing/2014/main" id="{CE046A9E-E5A6-7220-99AE-EF2648B96C14}"/>
                  </a:ext>
                </a:extLst>
              </p:cNvPr>
              <p:cNvSpPr/>
              <p:nvPr/>
            </p:nvSpPr>
            <p:spPr>
              <a:xfrm>
                <a:off x="5511" y="2375"/>
                <a:ext cx="49" cy="58"/>
              </a:xfrm>
              <a:custGeom>
                <a:avLst/>
                <a:gdLst/>
                <a:ahLst/>
                <a:cxnLst/>
                <a:rect l="l" t="t" r="r" b="b"/>
                <a:pathLst>
                  <a:path w="64" h="78" extrusionOk="0">
                    <a:moveTo>
                      <a:pt x="8" y="78"/>
                    </a:moveTo>
                    <a:cubicBezTo>
                      <a:pt x="3" y="70"/>
                      <a:pt x="0" y="60"/>
                      <a:pt x="0" y="50"/>
                    </a:cubicBezTo>
                    <a:cubicBezTo>
                      <a:pt x="0" y="22"/>
                      <a:pt x="19" y="0"/>
                      <a:pt x="44" y="0"/>
                    </a:cubicBezTo>
                    <a:cubicBezTo>
                      <a:pt x="51" y="0"/>
                      <a:pt x="58" y="3"/>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 name="Google Shape;930;p16">
                <a:extLst>
                  <a:ext uri="{FF2B5EF4-FFF2-40B4-BE49-F238E27FC236}">
                    <a16:creationId xmlns:a16="http://schemas.microsoft.com/office/drawing/2014/main" id="{10D14F97-8B93-B38F-752C-B36091DDAD7D}"/>
                  </a:ext>
                </a:extLst>
              </p:cNvPr>
              <p:cNvSpPr/>
              <p:nvPr/>
            </p:nvSpPr>
            <p:spPr>
              <a:xfrm>
                <a:off x="5341" y="2375"/>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95" name="Google Shape;931;p16">
                <a:extLst>
                  <a:ext uri="{FF2B5EF4-FFF2-40B4-BE49-F238E27FC236}">
                    <a16:creationId xmlns:a16="http://schemas.microsoft.com/office/drawing/2014/main" id="{BC1DC422-DBEC-001A-173B-C1D2E365DC11}"/>
                  </a:ext>
                </a:extLst>
              </p:cNvPr>
              <p:cNvCxnSpPr/>
              <p:nvPr/>
            </p:nvCxnSpPr>
            <p:spPr>
              <a:xfrm>
                <a:off x="5364" y="2408"/>
                <a:ext cx="0" cy="42"/>
              </a:xfrm>
              <a:prstGeom prst="straightConnector1">
                <a:avLst/>
              </a:prstGeom>
              <a:noFill/>
              <a:ln w="12700" cap="rnd" cmpd="sng">
                <a:solidFill>
                  <a:srgbClr val="FFFFFF"/>
                </a:solidFill>
                <a:prstDash val="solid"/>
                <a:round/>
                <a:headEnd type="none" w="sm" len="sm"/>
                <a:tailEnd type="none" w="sm" len="sm"/>
              </a:ln>
            </p:spPr>
          </p:cxnSp>
          <p:sp>
            <p:nvSpPr>
              <p:cNvPr id="96" name="Google Shape;932;p16">
                <a:extLst>
                  <a:ext uri="{FF2B5EF4-FFF2-40B4-BE49-F238E27FC236}">
                    <a16:creationId xmlns:a16="http://schemas.microsoft.com/office/drawing/2014/main" id="{55110E35-5D46-8A3D-E6D5-CC45FE1908E0}"/>
                  </a:ext>
                </a:extLst>
              </p:cNvPr>
              <p:cNvSpPr/>
              <p:nvPr/>
            </p:nvSpPr>
            <p:spPr>
              <a:xfrm>
                <a:off x="5612" y="2375"/>
                <a:ext cx="24" cy="18"/>
              </a:xfrm>
              <a:custGeom>
                <a:avLst/>
                <a:gdLst/>
                <a:ahLst/>
                <a:cxnLst/>
                <a:rect l="l" t="t" r="r" b="b"/>
                <a:pathLst>
                  <a:path w="24" h="18" extrusionOk="0">
                    <a:moveTo>
                      <a:pt x="0" y="9"/>
                    </a:moveTo>
                    <a:lnTo>
                      <a:pt x="24" y="0"/>
                    </a:lnTo>
                    <a:lnTo>
                      <a:pt x="24"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97" name="Google Shape;933;p16">
                <a:extLst>
                  <a:ext uri="{FF2B5EF4-FFF2-40B4-BE49-F238E27FC236}">
                    <a16:creationId xmlns:a16="http://schemas.microsoft.com/office/drawing/2014/main" id="{592F54FC-0CCC-3B89-74F9-B9D9D7244723}"/>
                  </a:ext>
                </a:extLst>
              </p:cNvPr>
              <p:cNvCxnSpPr/>
              <p:nvPr/>
            </p:nvCxnSpPr>
            <p:spPr>
              <a:xfrm>
                <a:off x="5636" y="2408"/>
                <a:ext cx="0" cy="42"/>
              </a:xfrm>
              <a:prstGeom prst="straightConnector1">
                <a:avLst/>
              </a:prstGeom>
              <a:noFill/>
              <a:ln w="12700" cap="rnd" cmpd="sng">
                <a:solidFill>
                  <a:srgbClr val="FFFFFF"/>
                </a:solidFill>
                <a:prstDash val="solid"/>
                <a:round/>
                <a:headEnd type="none" w="sm" len="sm"/>
                <a:tailEnd type="none" w="sm" len="sm"/>
              </a:ln>
            </p:spPr>
          </p:cxnSp>
          <p:sp>
            <p:nvSpPr>
              <p:cNvPr id="98" name="Google Shape;934;p16">
                <a:extLst>
                  <a:ext uri="{FF2B5EF4-FFF2-40B4-BE49-F238E27FC236}">
                    <a16:creationId xmlns:a16="http://schemas.microsoft.com/office/drawing/2014/main" id="{FEEBA23A-EF11-0571-7962-9DBFE9190495}"/>
                  </a:ext>
                </a:extLst>
              </p:cNvPr>
              <p:cNvSpPr/>
              <p:nvPr/>
            </p:nvSpPr>
            <p:spPr>
              <a:xfrm>
                <a:off x="4031" y="1916"/>
                <a:ext cx="24" cy="19"/>
              </a:xfrm>
              <a:custGeom>
                <a:avLst/>
                <a:gdLst/>
                <a:ahLst/>
                <a:cxnLst/>
                <a:rect l="l" t="t" r="r" b="b"/>
                <a:pathLst>
                  <a:path w="24" h="19" extrusionOk="0">
                    <a:moveTo>
                      <a:pt x="0" y="10"/>
                    </a:moveTo>
                    <a:lnTo>
                      <a:pt x="24" y="0"/>
                    </a:lnTo>
                    <a:lnTo>
                      <a:pt x="24"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99" name="Google Shape;935;p16">
                <a:extLst>
                  <a:ext uri="{FF2B5EF4-FFF2-40B4-BE49-F238E27FC236}">
                    <a16:creationId xmlns:a16="http://schemas.microsoft.com/office/drawing/2014/main" id="{2363226A-406E-2F26-C08B-28ADE4E521A2}"/>
                  </a:ext>
                </a:extLst>
              </p:cNvPr>
              <p:cNvCxnSpPr/>
              <p:nvPr/>
            </p:nvCxnSpPr>
            <p:spPr>
              <a:xfrm>
                <a:off x="4055" y="1950"/>
                <a:ext cx="0" cy="41"/>
              </a:xfrm>
              <a:prstGeom prst="straightConnector1">
                <a:avLst/>
              </a:prstGeom>
              <a:noFill/>
              <a:ln w="12700" cap="rnd" cmpd="sng">
                <a:solidFill>
                  <a:srgbClr val="FFFFFF"/>
                </a:solidFill>
                <a:prstDash val="solid"/>
                <a:round/>
                <a:headEnd type="none" w="sm" len="sm"/>
                <a:tailEnd type="none" w="sm" len="sm"/>
              </a:ln>
            </p:spPr>
          </p:cxnSp>
          <p:sp>
            <p:nvSpPr>
              <p:cNvPr id="100" name="Google Shape;936;p16">
                <a:extLst>
                  <a:ext uri="{FF2B5EF4-FFF2-40B4-BE49-F238E27FC236}">
                    <a16:creationId xmlns:a16="http://schemas.microsoft.com/office/drawing/2014/main" id="{1DD1EF87-EAE3-89BE-F536-C3A2AF2163E5}"/>
                  </a:ext>
                </a:extLst>
              </p:cNvPr>
              <p:cNvSpPr/>
              <p:nvPr/>
            </p:nvSpPr>
            <p:spPr>
              <a:xfrm>
                <a:off x="3968" y="1916"/>
                <a:ext cx="21" cy="19"/>
              </a:xfrm>
              <a:custGeom>
                <a:avLst/>
                <a:gdLst/>
                <a:ahLst/>
                <a:cxnLst/>
                <a:rect l="l" t="t" r="r" b="b"/>
                <a:pathLst>
                  <a:path w="21" h="19" extrusionOk="0">
                    <a:moveTo>
                      <a:pt x="0" y="10"/>
                    </a:moveTo>
                    <a:lnTo>
                      <a:pt x="21" y="0"/>
                    </a:lnTo>
                    <a:lnTo>
                      <a:pt x="21"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01" name="Google Shape;937;p16">
                <a:extLst>
                  <a:ext uri="{FF2B5EF4-FFF2-40B4-BE49-F238E27FC236}">
                    <a16:creationId xmlns:a16="http://schemas.microsoft.com/office/drawing/2014/main" id="{0F1D1664-6BAD-1BC0-490A-5961054B6517}"/>
                  </a:ext>
                </a:extLst>
              </p:cNvPr>
              <p:cNvCxnSpPr/>
              <p:nvPr/>
            </p:nvCxnSpPr>
            <p:spPr>
              <a:xfrm>
                <a:off x="3989" y="1950"/>
                <a:ext cx="0" cy="37"/>
              </a:xfrm>
              <a:prstGeom prst="straightConnector1">
                <a:avLst/>
              </a:prstGeom>
              <a:noFill/>
              <a:ln w="12700" cap="rnd" cmpd="sng">
                <a:solidFill>
                  <a:srgbClr val="FFFFFF"/>
                </a:solidFill>
                <a:prstDash val="solid"/>
                <a:round/>
                <a:headEnd type="none" w="sm" len="sm"/>
                <a:tailEnd type="none" w="sm" len="sm"/>
              </a:ln>
            </p:spPr>
          </p:cxnSp>
          <p:sp>
            <p:nvSpPr>
              <p:cNvPr id="102" name="Google Shape;938;p16">
                <a:extLst>
                  <a:ext uri="{FF2B5EF4-FFF2-40B4-BE49-F238E27FC236}">
                    <a16:creationId xmlns:a16="http://schemas.microsoft.com/office/drawing/2014/main" id="{B4CBBB06-7CFB-7FB6-6C82-9403185EAEFF}"/>
                  </a:ext>
                </a:extLst>
              </p:cNvPr>
              <p:cNvSpPr/>
              <p:nvPr/>
            </p:nvSpPr>
            <p:spPr>
              <a:xfrm>
                <a:off x="4174" y="2047"/>
                <a:ext cx="48" cy="56"/>
              </a:xfrm>
              <a:custGeom>
                <a:avLst/>
                <a:gdLst/>
                <a:ahLst/>
                <a:cxnLst/>
                <a:rect l="l" t="t" r="r" b="b"/>
                <a:pathLst>
                  <a:path w="63" h="75" extrusionOk="0">
                    <a:moveTo>
                      <a:pt x="56" y="0"/>
                    </a:moveTo>
                    <a:cubicBezTo>
                      <a:pt x="61" y="8"/>
                      <a:pt x="63" y="17"/>
                      <a:pt x="63" y="26"/>
                    </a:cubicBezTo>
                    <a:cubicBezTo>
                      <a:pt x="63" y="53"/>
                      <a:pt x="44" y="75"/>
                      <a:pt x="19" y="75"/>
                    </a:cubicBezTo>
                    <a:cubicBezTo>
                      <a:pt x="12"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 name="Google Shape;939;p16">
                <a:extLst>
                  <a:ext uri="{FF2B5EF4-FFF2-40B4-BE49-F238E27FC236}">
                    <a16:creationId xmlns:a16="http://schemas.microsoft.com/office/drawing/2014/main" id="{8ECF116B-86ED-7153-797F-17498162C0BF}"/>
                  </a:ext>
                </a:extLst>
              </p:cNvPr>
              <p:cNvSpPr/>
              <p:nvPr/>
            </p:nvSpPr>
            <p:spPr>
              <a:xfrm>
                <a:off x="4156" y="2030"/>
                <a:ext cx="48"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 name="Google Shape;940;p16">
                <a:extLst>
                  <a:ext uri="{FF2B5EF4-FFF2-40B4-BE49-F238E27FC236}">
                    <a16:creationId xmlns:a16="http://schemas.microsoft.com/office/drawing/2014/main" id="{DA87F6AF-DD9E-684F-D315-E6053F73102A}"/>
                  </a:ext>
                </a:extLst>
              </p:cNvPr>
              <p:cNvSpPr/>
              <p:nvPr/>
            </p:nvSpPr>
            <p:spPr>
              <a:xfrm>
                <a:off x="4279" y="2047"/>
                <a:ext cx="47" cy="56"/>
              </a:xfrm>
              <a:custGeom>
                <a:avLst/>
                <a:gdLst/>
                <a:ahLst/>
                <a:cxnLst/>
                <a:rect l="l" t="t" r="r" b="b"/>
                <a:pathLst>
                  <a:path w="63" h="75" extrusionOk="0">
                    <a:moveTo>
                      <a:pt x="56" y="0"/>
                    </a:moveTo>
                    <a:cubicBezTo>
                      <a:pt x="61" y="8"/>
                      <a:pt x="63" y="17"/>
                      <a:pt x="63" y="26"/>
                    </a:cubicBezTo>
                    <a:cubicBezTo>
                      <a:pt x="63" y="53"/>
                      <a:pt x="43" y="75"/>
                      <a:pt x="19" y="75"/>
                    </a:cubicBezTo>
                    <a:cubicBezTo>
                      <a:pt x="12"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941;p16">
                <a:extLst>
                  <a:ext uri="{FF2B5EF4-FFF2-40B4-BE49-F238E27FC236}">
                    <a16:creationId xmlns:a16="http://schemas.microsoft.com/office/drawing/2014/main" id="{2A1C7B4C-585C-E770-6D2A-EBF3CD849C71}"/>
                  </a:ext>
                </a:extLst>
              </p:cNvPr>
              <p:cNvSpPr/>
              <p:nvPr/>
            </p:nvSpPr>
            <p:spPr>
              <a:xfrm>
                <a:off x="4260" y="2030"/>
                <a:ext cx="49"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 name="Google Shape;942;p16">
                <a:extLst>
                  <a:ext uri="{FF2B5EF4-FFF2-40B4-BE49-F238E27FC236}">
                    <a16:creationId xmlns:a16="http://schemas.microsoft.com/office/drawing/2014/main" id="{C14E4A97-A88B-E4D4-498C-A68F6944074B}"/>
                  </a:ext>
                </a:extLst>
              </p:cNvPr>
              <p:cNvSpPr/>
              <p:nvPr/>
            </p:nvSpPr>
            <p:spPr>
              <a:xfrm>
                <a:off x="4386" y="2047"/>
                <a:ext cx="48" cy="56"/>
              </a:xfrm>
              <a:custGeom>
                <a:avLst/>
                <a:gdLst/>
                <a:ahLst/>
                <a:cxnLst/>
                <a:rect l="l" t="t" r="r" b="b"/>
                <a:pathLst>
                  <a:path w="63" h="75" extrusionOk="0">
                    <a:moveTo>
                      <a:pt x="56" y="0"/>
                    </a:moveTo>
                    <a:cubicBezTo>
                      <a:pt x="61" y="8"/>
                      <a:pt x="63" y="17"/>
                      <a:pt x="63" y="26"/>
                    </a:cubicBezTo>
                    <a:cubicBezTo>
                      <a:pt x="63" y="53"/>
                      <a:pt x="44" y="75"/>
                      <a:pt x="19" y="75"/>
                    </a:cubicBezTo>
                    <a:cubicBezTo>
                      <a:pt x="12"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 name="Google Shape;943;p16">
                <a:extLst>
                  <a:ext uri="{FF2B5EF4-FFF2-40B4-BE49-F238E27FC236}">
                    <a16:creationId xmlns:a16="http://schemas.microsoft.com/office/drawing/2014/main" id="{A53861BE-037C-A090-2747-AD5E72BB0C70}"/>
                  </a:ext>
                </a:extLst>
              </p:cNvPr>
              <p:cNvSpPr/>
              <p:nvPr/>
            </p:nvSpPr>
            <p:spPr>
              <a:xfrm>
                <a:off x="4368" y="2030"/>
                <a:ext cx="48"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 name="Google Shape;944;p16">
                <a:extLst>
                  <a:ext uri="{FF2B5EF4-FFF2-40B4-BE49-F238E27FC236}">
                    <a16:creationId xmlns:a16="http://schemas.microsoft.com/office/drawing/2014/main" id="{3B9DB2FF-0819-F8D1-56B6-6F0C67CCE7C1}"/>
                  </a:ext>
                </a:extLst>
              </p:cNvPr>
              <p:cNvSpPr/>
              <p:nvPr/>
            </p:nvSpPr>
            <p:spPr>
              <a:xfrm>
                <a:off x="4553" y="2047"/>
                <a:ext cx="48" cy="56"/>
              </a:xfrm>
              <a:custGeom>
                <a:avLst/>
                <a:gdLst/>
                <a:ahLst/>
                <a:cxnLst/>
                <a:rect l="l" t="t" r="r" b="b"/>
                <a:pathLst>
                  <a:path w="64" h="75" extrusionOk="0">
                    <a:moveTo>
                      <a:pt x="57" y="0"/>
                    </a:moveTo>
                    <a:cubicBezTo>
                      <a:pt x="61" y="8"/>
                      <a:pt x="64" y="17"/>
                      <a:pt x="64" y="26"/>
                    </a:cubicBezTo>
                    <a:cubicBezTo>
                      <a:pt x="64" y="53"/>
                      <a:pt x="44" y="75"/>
                      <a:pt x="20" y="75"/>
                    </a:cubicBezTo>
                    <a:cubicBezTo>
                      <a:pt x="13"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945;p16">
                <a:extLst>
                  <a:ext uri="{FF2B5EF4-FFF2-40B4-BE49-F238E27FC236}">
                    <a16:creationId xmlns:a16="http://schemas.microsoft.com/office/drawing/2014/main" id="{DE408006-9908-DD26-A9D9-124BB7EB3895}"/>
                  </a:ext>
                </a:extLst>
              </p:cNvPr>
              <p:cNvSpPr/>
              <p:nvPr/>
            </p:nvSpPr>
            <p:spPr>
              <a:xfrm>
                <a:off x="4535" y="2030"/>
                <a:ext cx="48"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 name="Google Shape;946;p16">
                <a:extLst>
                  <a:ext uri="{FF2B5EF4-FFF2-40B4-BE49-F238E27FC236}">
                    <a16:creationId xmlns:a16="http://schemas.microsoft.com/office/drawing/2014/main" id="{E99700C5-52F6-0452-C8AB-8E35CA512BDB}"/>
                  </a:ext>
                </a:extLst>
              </p:cNvPr>
              <p:cNvSpPr/>
              <p:nvPr/>
            </p:nvSpPr>
            <p:spPr>
              <a:xfrm>
                <a:off x="4657" y="2047"/>
                <a:ext cx="48" cy="56"/>
              </a:xfrm>
              <a:custGeom>
                <a:avLst/>
                <a:gdLst/>
                <a:ahLst/>
                <a:cxnLst/>
                <a:rect l="l" t="t" r="r" b="b"/>
                <a:pathLst>
                  <a:path w="63" h="75" extrusionOk="0">
                    <a:moveTo>
                      <a:pt x="57" y="0"/>
                    </a:moveTo>
                    <a:cubicBezTo>
                      <a:pt x="61" y="8"/>
                      <a:pt x="63" y="17"/>
                      <a:pt x="63" y="26"/>
                    </a:cubicBezTo>
                    <a:cubicBezTo>
                      <a:pt x="63" y="53"/>
                      <a:pt x="44" y="75"/>
                      <a:pt x="19" y="75"/>
                    </a:cubicBezTo>
                    <a:cubicBezTo>
                      <a:pt x="13"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 name="Google Shape;947;p16">
                <a:extLst>
                  <a:ext uri="{FF2B5EF4-FFF2-40B4-BE49-F238E27FC236}">
                    <a16:creationId xmlns:a16="http://schemas.microsoft.com/office/drawing/2014/main" id="{4BD92903-A4CB-B0FA-78AE-A94A345BEA75}"/>
                  </a:ext>
                </a:extLst>
              </p:cNvPr>
              <p:cNvSpPr/>
              <p:nvPr/>
            </p:nvSpPr>
            <p:spPr>
              <a:xfrm>
                <a:off x="4638" y="2030"/>
                <a:ext cx="49" cy="58"/>
              </a:xfrm>
              <a:custGeom>
                <a:avLst/>
                <a:gdLst/>
                <a:ahLst/>
                <a:cxnLst/>
                <a:rect l="l" t="t" r="r" b="b"/>
                <a:pathLst>
                  <a:path w="65" h="78" extrusionOk="0">
                    <a:moveTo>
                      <a:pt x="9"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 name="Google Shape;948;p16">
                <a:extLst>
                  <a:ext uri="{FF2B5EF4-FFF2-40B4-BE49-F238E27FC236}">
                    <a16:creationId xmlns:a16="http://schemas.microsoft.com/office/drawing/2014/main" id="{CE04761B-54C9-71C7-EDA9-8330F43D0E98}"/>
                  </a:ext>
                </a:extLst>
              </p:cNvPr>
              <p:cNvSpPr/>
              <p:nvPr/>
            </p:nvSpPr>
            <p:spPr>
              <a:xfrm>
                <a:off x="4469" y="2030"/>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13" name="Google Shape;949;p16">
                <a:extLst>
                  <a:ext uri="{FF2B5EF4-FFF2-40B4-BE49-F238E27FC236}">
                    <a16:creationId xmlns:a16="http://schemas.microsoft.com/office/drawing/2014/main" id="{7309551F-B9D4-5921-6505-D483A9B84ACD}"/>
                  </a:ext>
                </a:extLst>
              </p:cNvPr>
              <p:cNvCxnSpPr/>
              <p:nvPr/>
            </p:nvCxnSpPr>
            <p:spPr>
              <a:xfrm>
                <a:off x="4492" y="2064"/>
                <a:ext cx="0" cy="40"/>
              </a:xfrm>
              <a:prstGeom prst="straightConnector1">
                <a:avLst/>
              </a:prstGeom>
              <a:noFill/>
              <a:ln w="12700" cap="rnd" cmpd="sng">
                <a:solidFill>
                  <a:srgbClr val="FFFFFF"/>
                </a:solidFill>
                <a:prstDash val="solid"/>
                <a:round/>
                <a:headEnd type="none" w="sm" len="sm"/>
                <a:tailEnd type="none" w="sm" len="sm"/>
              </a:ln>
            </p:spPr>
          </p:cxnSp>
          <p:sp>
            <p:nvSpPr>
              <p:cNvPr id="114" name="Google Shape;950;p16">
                <a:extLst>
                  <a:ext uri="{FF2B5EF4-FFF2-40B4-BE49-F238E27FC236}">
                    <a16:creationId xmlns:a16="http://schemas.microsoft.com/office/drawing/2014/main" id="{5604AA75-A409-FA97-949B-DB3FC44A5B5A}"/>
                  </a:ext>
                </a:extLst>
              </p:cNvPr>
              <p:cNvSpPr/>
              <p:nvPr/>
            </p:nvSpPr>
            <p:spPr>
              <a:xfrm>
                <a:off x="5396" y="2620"/>
                <a:ext cx="48"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 name="Google Shape;951;p16">
                <a:extLst>
                  <a:ext uri="{FF2B5EF4-FFF2-40B4-BE49-F238E27FC236}">
                    <a16:creationId xmlns:a16="http://schemas.microsoft.com/office/drawing/2014/main" id="{C5BFC9A8-FD67-6D8F-C721-86DC68B67750}"/>
                  </a:ext>
                </a:extLst>
              </p:cNvPr>
              <p:cNvSpPr/>
              <p:nvPr/>
            </p:nvSpPr>
            <p:spPr>
              <a:xfrm>
                <a:off x="5378" y="2603"/>
                <a:ext cx="48" cy="57"/>
              </a:xfrm>
              <a:custGeom>
                <a:avLst/>
                <a:gdLst/>
                <a:ahLst/>
                <a:cxnLst/>
                <a:rect l="l" t="t" r="r" b="b"/>
                <a:pathLst>
                  <a:path w="65" h="77" extrusionOk="0">
                    <a:moveTo>
                      <a:pt x="8" y="77"/>
                    </a:moveTo>
                    <a:cubicBezTo>
                      <a:pt x="3" y="69"/>
                      <a:pt x="0" y="60"/>
                      <a:pt x="0" y="49"/>
                    </a:cubicBezTo>
                    <a:cubicBezTo>
                      <a:pt x="0" y="22"/>
                      <a:pt x="20"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 name="Google Shape;952;p16">
                <a:extLst>
                  <a:ext uri="{FF2B5EF4-FFF2-40B4-BE49-F238E27FC236}">
                    <a16:creationId xmlns:a16="http://schemas.microsoft.com/office/drawing/2014/main" id="{61A321EF-8181-7248-ED65-36F48651B3EF}"/>
                  </a:ext>
                </a:extLst>
              </p:cNvPr>
              <p:cNvSpPr/>
              <p:nvPr/>
            </p:nvSpPr>
            <p:spPr>
              <a:xfrm>
                <a:off x="5494" y="2620"/>
                <a:ext cx="48" cy="56"/>
              </a:xfrm>
              <a:custGeom>
                <a:avLst/>
                <a:gdLst/>
                <a:ahLst/>
                <a:cxnLst/>
                <a:rect l="l" t="t" r="r" b="b"/>
                <a:pathLst>
                  <a:path w="63" h="75" extrusionOk="0">
                    <a:moveTo>
                      <a:pt x="56" y="0"/>
                    </a:moveTo>
                    <a:cubicBezTo>
                      <a:pt x="61"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 name="Google Shape;953;p16">
                <a:extLst>
                  <a:ext uri="{FF2B5EF4-FFF2-40B4-BE49-F238E27FC236}">
                    <a16:creationId xmlns:a16="http://schemas.microsoft.com/office/drawing/2014/main" id="{1C88E348-2FA0-935C-C9ED-C622A6F99159}"/>
                  </a:ext>
                </a:extLst>
              </p:cNvPr>
              <p:cNvSpPr/>
              <p:nvPr/>
            </p:nvSpPr>
            <p:spPr>
              <a:xfrm>
                <a:off x="5475" y="2603"/>
                <a:ext cx="49" cy="57"/>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 name="Google Shape;954;p16">
                <a:extLst>
                  <a:ext uri="{FF2B5EF4-FFF2-40B4-BE49-F238E27FC236}">
                    <a16:creationId xmlns:a16="http://schemas.microsoft.com/office/drawing/2014/main" id="{AE5AA740-40D8-F466-3448-45B656F9D21F}"/>
                  </a:ext>
                </a:extLst>
              </p:cNvPr>
              <p:cNvSpPr/>
              <p:nvPr/>
            </p:nvSpPr>
            <p:spPr>
              <a:xfrm>
                <a:off x="5599" y="2620"/>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 name="Google Shape;955;p16">
                <a:extLst>
                  <a:ext uri="{FF2B5EF4-FFF2-40B4-BE49-F238E27FC236}">
                    <a16:creationId xmlns:a16="http://schemas.microsoft.com/office/drawing/2014/main" id="{B403E9EB-2AF5-BCD5-AF2C-24BF6E4CE258}"/>
                  </a:ext>
                </a:extLst>
              </p:cNvPr>
              <p:cNvSpPr/>
              <p:nvPr/>
            </p:nvSpPr>
            <p:spPr>
              <a:xfrm>
                <a:off x="5580" y="2603"/>
                <a:ext cx="49" cy="57"/>
              </a:xfrm>
              <a:custGeom>
                <a:avLst/>
                <a:gdLst/>
                <a:ahLst/>
                <a:cxnLst/>
                <a:rect l="l" t="t" r="r" b="b"/>
                <a:pathLst>
                  <a:path w="65" h="77" extrusionOk="0">
                    <a:moveTo>
                      <a:pt x="8" y="77"/>
                    </a:moveTo>
                    <a:cubicBezTo>
                      <a:pt x="3" y="69"/>
                      <a:pt x="0" y="60"/>
                      <a:pt x="0" y="49"/>
                    </a:cubicBezTo>
                    <a:cubicBezTo>
                      <a:pt x="0" y="22"/>
                      <a:pt x="20" y="0"/>
                      <a:pt x="44" y="0"/>
                    </a:cubicBezTo>
                    <a:cubicBezTo>
                      <a:pt x="51"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 name="Google Shape;956;p16">
                <a:extLst>
                  <a:ext uri="{FF2B5EF4-FFF2-40B4-BE49-F238E27FC236}">
                    <a16:creationId xmlns:a16="http://schemas.microsoft.com/office/drawing/2014/main" id="{E3B71787-00BE-DE1C-02AA-967ACC5AE8B6}"/>
                  </a:ext>
                </a:extLst>
              </p:cNvPr>
              <p:cNvSpPr/>
              <p:nvPr/>
            </p:nvSpPr>
            <p:spPr>
              <a:xfrm>
                <a:off x="5428" y="2502"/>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 name="Google Shape;957;p16">
                <a:extLst>
                  <a:ext uri="{FF2B5EF4-FFF2-40B4-BE49-F238E27FC236}">
                    <a16:creationId xmlns:a16="http://schemas.microsoft.com/office/drawing/2014/main" id="{E30D80B0-BA31-182A-BD68-D18F3E798063}"/>
                  </a:ext>
                </a:extLst>
              </p:cNvPr>
              <p:cNvSpPr/>
              <p:nvPr/>
            </p:nvSpPr>
            <p:spPr>
              <a:xfrm>
                <a:off x="5409" y="2486"/>
                <a:ext cx="49" cy="57"/>
              </a:xfrm>
              <a:custGeom>
                <a:avLst/>
                <a:gdLst/>
                <a:ahLst/>
                <a:cxnLst/>
                <a:rect l="l" t="t" r="r" b="b"/>
                <a:pathLst>
                  <a:path w="65" h="77" extrusionOk="0">
                    <a:moveTo>
                      <a:pt x="8" y="77"/>
                    </a:moveTo>
                    <a:cubicBezTo>
                      <a:pt x="3" y="69"/>
                      <a:pt x="0" y="59"/>
                      <a:pt x="0" y="49"/>
                    </a:cubicBezTo>
                    <a:cubicBezTo>
                      <a:pt x="0" y="22"/>
                      <a:pt x="20" y="0"/>
                      <a:pt x="44" y="0"/>
                    </a:cubicBezTo>
                    <a:cubicBezTo>
                      <a:pt x="51" y="0"/>
                      <a:pt x="58"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 name="Google Shape;958;p16">
                <a:extLst>
                  <a:ext uri="{FF2B5EF4-FFF2-40B4-BE49-F238E27FC236}">
                    <a16:creationId xmlns:a16="http://schemas.microsoft.com/office/drawing/2014/main" id="{2EE2271F-29E3-D73D-55CE-04B2E7B785C7}"/>
                  </a:ext>
                </a:extLst>
              </p:cNvPr>
              <p:cNvSpPr/>
              <p:nvPr/>
            </p:nvSpPr>
            <p:spPr>
              <a:xfrm>
                <a:off x="5532" y="2502"/>
                <a:ext cx="48" cy="57"/>
              </a:xfrm>
              <a:custGeom>
                <a:avLst/>
                <a:gdLst/>
                <a:ahLst/>
                <a:cxnLst/>
                <a:rect l="l" t="t" r="r" b="b"/>
                <a:pathLst>
                  <a:path w="64" h="76" extrusionOk="0">
                    <a:moveTo>
                      <a:pt x="57" y="0"/>
                    </a:moveTo>
                    <a:cubicBezTo>
                      <a:pt x="61" y="8"/>
                      <a:pt x="64" y="17"/>
                      <a:pt x="64" y="27"/>
                    </a:cubicBezTo>
                    <a:cubicBezTo>
                      <a:pt x="64" y="54"/>
                      <a:pt x="44" y="76"/>
                      <a:pt x="20" y="76"/>
                    </a:cubicBezTo>
                    <a:cubicBezTo>
                      <a:pt x="13"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 name="Google Shape;959;p16">
                <a:extLst>
                  <a:ext uri="{FF2B5EF4-FFF2-40B4-BE49-F238E27FC236}">
                    <a16:creationId xmlns:a16="http://schemas.microsoft.com/office/drawing/2014/main" id="{65C15E67-E0E9-372B-5BF8-6ACA94CF0D97}"/>
                  </a:ext>
                </a:extLst>
              </p:cNvPr>
              <p:cNvSpPr/>
              <p:nvPr/>
            </p:nvSpPr>
            <p:spPr>
              <a:xfrm>
                <a:off x="5514" y="2486"/>
                <a:ext cx="48" cy="57"/>
              </a:xfrm>
              <a:custGeom>
                <a:avLst/>
                <a:gdLst/>
                <a:ahLst/>
                <a:cxnLst/>
                <a:rect l="l" t="t" r="r" b="b"/>
                <a:pathLst>
                  <a:path w="64" h="77" extrusionOk="0">
                    <a:moveTo>
                      <a:pt x="8" y="77"/>
                    </a:moveTo>
                    <a:cubicBezTo>
                      <a:pt x="3" y="69"/>
                      <a:pt x="0" y="59"/>
                      <a:pt x="0" y="49"/>
                    </a:cubicBezTo>
                    <a:cubicBezTo>
                      <a:pt x="0" y="22"/>
                      <a:pt x="19" y="0"/>
                      <a:pt x="44" y="0"/>
                    </a:cubicBezTo>
                    <a:cubicBezTo>
                      <a:pt x="51" y="0"/>
                      <a:pt x="58" y="2"/>
                      <a:pt x="64"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4" name="Google Shape;960;p16">
                <a:extLst>
                  <a:ext uri="{FF2B5EF4-FFF2-40B4-BE49-F238E27FC236}">
                    <a16:creationId xmlns:a16="http://schemas.microsoft.com/office/drawing/2014/main" id="{87F134C9-DDEF-3CE2-4F16-FEC4D43168AE}"/>
                  </a:ext>
                </a:extLst>
              </p:cNvPr>
              <p:cNvSpPr/>
              <p:nvPr/>
            </p:nvSpPr>
            <p:spPr>
              <a:xfrm>
                <a:off x="5344" y="2486"/>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25" name="Google Shape;961;p16">
                <a:extLst>
                  <a:ext uri="{FF2B5EF4-FFF2-40B4-BE49-F238E27FC236}">
                    <a16:creationId xmlns:a16="http://schemas.microsoft.com/office/drawing/2014/main" id="{34C4B1A2-4A01-685F-68C2-4354118D07A0}"/>
                  </a:ext>
                </a:extLst>
              </p:cNvPr>
              <p:cNvCxnSpPr/>
              <p:nvPr/>
            </p:nvCxnSpPr>
            <p:spPr>
              <a:xfrm>
                <a:off x="5366" y="2519"/>
                <a:ext cx="0" cy="41"/>
              </a:xfrm>
              <a:prstGeom prst="straightConnector1">
                <a:avLst/>
              </a:prstGeom>
              <a:noFill/>
              <a:ln w="12700" cap="rnd" cmpd="sng">
                <a:solidFill>
                  <a:srgbClr val="FFFFFF"/>
                </a:solidFill>
                <a:prstDash val="solid"/>
                <a:round/>
                <a:headEnd type="none" w="sm" len="sm"/>
                <a:tailEnd type="none" w="sm" len="sm"/>
              </a:ln>
            </p:spPr>
          </p:cxnSp>
          <p:sp>
            <p:nvSpPr>
              <p:cNvPr id="126" name="Google Shape;962;p16">
                <a:extLst>
                  <a:ext uri="{FF2B5EF4-FFF2-40B4-BE49-F238E27FC236}">
                    <a16:creationId xmlns:a16="http://schemas.microsoft.com/office/drawing/2014/main" id="{75714D8F-9369-152F-6EB0-2675CADB4576}"/>
                  </a:ext>
                </a:extLst>
              </p:cNvPr>
              <p:cNvSpPr/>
              <p:nvPr/>
            </p:nvSpPr>
            <p:spPr>
              <a:xfrm>
                <a:off x="5285" y="2486"/>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27" name="Google Shape;963;p16">
                <a:extLst>
                  <a:ext uri="{FF2B5EF4-FFF2-40B4-BE49-F238E27FC236}">
                    <a16:creationId xmlns:a16="http://schemas.microsoft.com/office/drawing/2014/main" id="{F2812178-40E1-5F53-794A-A1C60FEA44C5}"/>
                  </a:ext>
                </a:extLst>
              </p:cNvPr>
              <p:cNvCxnSpPr/>
              <p:nvPr/>
            </p:nvCxnSpPr>
            <p:spPr>
              <a:xfrm>
                <a:off x="5308" y="2519"/>
                <a:ext cx="0" cy="41"/>
              </a:xfrm>
              <a:prstGeom prst="straightConnector1">
                <a:avLst/>
              </a:prstGeom>
              <a:noFill/>
              <a:ln w="12700" cap="rnd" cmpd="sng">
                <a:solidFill>
                  <a:srgbClr val="FFFFFF"/>
                </a:solidFill>
                <a:prstDash val="solid"/>
                <a:round/>
                <a:headEnd type="none" w="sm" len="sm"/>
                <a:tailEnd type="none" w="sm" len="sm"/>
              </a:ln>
            </p:spPr>
          </p:cxnSp>
          <p:sp>
            <p:nvSpPr>
              <p:cNvPr id="128" name="Google Shape;964;p16">
                <a:extLst>
                  <a:ext uri="{FF2B5EF4-FFF2-40B4-BE49-F238E27FC236}">
                    <a16:creationId xmlns:a16="http://schemas.microsoft.com/office/drawing/2014/main" id="{B7393FE2-0DB1-279F-CB16-B176E85C7EDE}"/>
                  </a:ext>
                </a:extLst>
              </p:cNvPr>
              <p:cNvSpPr/>
              <p:nvPr/>
            </p:nvSpPr>
            <p:spPr>
              <a:xfrm>
                <a:off x="5614" y="2486"/>
                <a:ext cx="24" cy="18"/>
              </a:xfrm>
              <a:custGeom>
                <a:avLst/>
                <a:gdLst/>
                <a:ahLst/>
                <a:cxnLst/>
                <a:rect l="l" t="t" r="r" b="b"/>
                <a:pathLst>
                  <a:path w="24" h="18" extrusionOk="0">
                    <a:moveTo>
                      <a:pt x="0" y="9"/>
                    </a:moveTo>
                    <a:lnTo>
                      <a:pt x="24" y="0"/>
                    </a:lnTo>
                    <a:lnTo>
                      <a:pt x="24"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29" name="Google Shape;965;p16">
                <a:extLst>
                  <a:ext uri="{FF2B5EF4-FFF2-40B4-BE49-F238E27FC236}">
                    <a16:creationId xmlns:a16="http://schemas.microsoft.com/office/drawing/2014/main" id="{9AF78421-9A16-5377-301D-E8F7DE3CC66F}"/>
                  </a:ext>
                </a:extLst>
              </p:cNvPr>
              <p:cNvCxnSpPr/>
              <p:nvPr/>
            </p:nvCxnSpPr>
            <p:spPr>
              <a:xfrm>
                <a:off x="5638" y="2519"/>
                <a:ext cx="0" cy="41"/>
              </a:xfrm>
              <a:prstGeom prst="straightConnector1">
                <a:avLst/>
              </a:prstGeom>
              <a:noFill/>
              <a:ln w="12700" cap="rnd" cmpd="sng">
                <a:solidFill>
                  <a:srgbClr val="FFFFFF"/>
                </a:solidFill>
                <a:prstDash val="solid"/>
                <a:round/>
                <a:headEnd type="none" w="sm" len="sm"/>
                <a:tailEnd type="none" w="sm" len="sm"/>
              </a:ln>
            </p:spPr>
          </p:cxnSp>
          <p:sp>
            <p:nvSpPr>
              <p:cNvPr id="130" name="Google Shape;966;p16">
                <a:extLst>
                  <a:ext uri="{FF2B5EF4-FFF2-40B4-BE49-F238E27FC236}">
                    <a16:creationId xmlns:a16="http://schemas.microsoft.com/office/drawing/2014/main" id="{68C00C4C-4C8C-35BF-C374-1A7CED9426C1}"/>
                  </a:ext>
                </a:extLst>
              </p:cNvPr>
              <p:cNvSpPr/>
              <p:nvPr/>
            </p:nvSpPr>
            <p:spPr>
              <a:xfrm>
                <a:off x="5435" y="2737"/>
                <a:ext cx="47" cy="56"/>
              </a:xfrm>
              <a:custGeom>
                <a:avLst/>
                <a:gdLst/>
                <a:ahLst/>
                <a:cxnLst/>
                <a:rect l="l" t="t" r="r" b="b"/>
                <a:pathLst>
                  <a:path w="63" h="75" extrusionOk="0">
                    <a:moveTo>
                      <a:pt x="56" y="0"/>
                    </a:moveTo>
                    <a:cubicBezTo>
                      <a:pt x="61" y="7"/>
                      <a:pt x="63" y="16"/>
                      <a:pt x="63" y="26"/>
                    </a:cubicBezTo>
                    <a:cubicBezTo>
                      <a:pt x="63" y="53"/>
                      <a:pt x="43" y="75"/>
                      <a:pt x="19" y="75"/>
                    </a:cubicBezTo>
                    <a:cubicBezTo>
                      <a:pt x="12"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 name="Google Shape;967;p16">
                <a:extLst>
                  <a:ext uri="{FF2B5EF4-FFF2-40B4-BE49-F238E27FC236}">
                    <a16:creationId xmlns:a16="http://schemas.microsoft.com/office/drawing/2014/main" id="{31A03316-0188-47D6-6EFB-DAA2D4FA5F51}"/>
                  </a:ext>
                </a:extLst>
              </p:cNvPr>
              <p:cNvSpPr/>
              <p:nvPr/>
            </p:nvSpPr>
            <p:spPr>
              <a:xfrm>
                <a:off x="5416" y="2720"/>
                <a:ext cx="49"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2" name="Google Shape;968;p16">
                <a:extLst>
                  <a:ext uri="{FF2B5EF4-FFF2-40B4-BE49-F238E27FC236}">
                    <a16:creationId xmlns:a16="http://schemas.microsoft.com/office/drawing/2014/main" id="{A3542C13-9413-046E-DEB6-D0CA98C04C2C}"/>
                  </a:ext>
                </a:extLst>
              </p:cNvPr>
              <p:cNvSpPr/>
              <p:nvPr/>
            </p:nvSpPr>
            <p:spPr>
              <a:xfrm>
                <a:off x="5601" y="2737"/>
                <a:ext cx="47" cy="56"/>
              </a:xfrm>
              <a:custGeom>
                <a:avLst/>
                <a:gdLst/>
                <a:ahLst/>
                <a:cxnLst/>
                <a:rect l="l" t="t" r="r" b="b"/>
                <a:pathLst>
                  <a:path w="63" h="75" extrusionOk="0">
                    <a:moveTo>
                      <a:pt x="57" y="0"/>
                    </a:moveTo>
                    <a:cubicBezTo>
                      <a:pt x="61" y="7"/>
                      <a:pt x="63" y="16"/>
                      <a:pt x="63" y="26"/>
                    </a:cubicBezTo>
                    <a:cubicBezTo>
                      <a:pt x="63" y="53"/>
                      <a:pt x="44" y="75"/>
                      <a:pt x="19"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3" name="Google Shape;969;p16">
                <a:extLst>
                  <a:ext uri="{FF2B5EF4-FFF2-40B4-BE49-F238E27FC236}">
                    <a16:creationId xmlns:a16="http://schemas.microsoft.com/office/drawing/2014/main" id="{D650BB0C-0D29-215D-0D54-433D32DC0A69}"/>
                  </a:ext>
                </a:extLst>
              </p:cNvPr>
              <p:cNvSpPr/>
              <p:nvPr/>
            </p:nvSpPr>
            <p:spPr>
              <a:xfrm>
                <a:off x="5582" y="2720"/>
                <a:ext cx="49"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4" name="Google Shape;970;p16">
                <a:extLst>
                  <a:ext uri="{FF2B5EF4-FFF2-40B4-BE49-F238E27FC236}">
                    <a16:creationId xmlns:a16="http://schemas.microsoft.com/office/drawing/2014/main" id="{E7E5F7BB-C17B-B14D-DE26-D4D4C50599AC}"/>
                  </a:ext>
                </a:extLst>
              </p:cNvPr>
              <p:cNvSpPr/>
              <p:nvPr/>
            </p:nvSpPr>
            <p:spPr>
              <a:xfrm>
                <a:off x="5347" y="2720"/>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35" name="Google Shape;971;p16">
                <a:extLst>
                  <a:ext uri="{FF2B5EF4-FFF2-40B4-BE49-F238E27FC236}">
                    <a16:creationId xmlns:a16="http://schemas.microsoft.com/office/drawing/2014/main" id="{8DEDCEDF-F052-9CD0-D3BD-230C433FA43A}"/>
                  </a:ext>
                </a:extLst>
              </p:cNvPr>
              <p:cNvCxnSpPr/>
              <p:nvPr/>
            </p:nvCxnSpPr>
            <p:spPr>
              <a:xfrm>
                <a:off x="5370" y="2753"/>
                <a:ext cx="0" cy="41"/>
              </a:xfrm>
              <a:prstGeom prst="straightConnector1">
                <a:avLst/>
              </a:prstGeom>
              <a:noFill/>
              <a:ln w="12700" cap="rnd" cmpd="sng">
                <a:solidFill>
                  <a:srgbClr val="FFFFFF"/>
                </a:solidFill>
                <a:prstDash val="solid"/>
                <a:round/>
                <a:headEnd type="none" w="sm" len="sm"/>
                <a:tailEnd type="none" w="sm" len="sm"/>
              </a:ln>
            </p:spPr>
          </p:cxnSp>
          <p:sp>
            <p:nvSpPr>
              <p:cNvPr id="136" name="Google Shape;972;p16">
                <a:extLst>
                  <a:ext uri="{FF2B5EF4-FFF2-40B4-BE49-F238E27FC236}">
                    <a16:creationId xmlns:a16="http://schemas.microsoft.com/office/drawing/2014/main" id="{34085C3E-0B82-29A1-5A1F-66DD2E32A43A}"/>
                  </a:ext>
                </a:extLst>
              </p:cNvPr>
              <p:cNvSpPr/>
              <p:nvPr/>
            </p:nvSpPr>
            <p:spPr>
              <a:xfrm>
                <a:off x="5282" y="2720"/>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37" name="Google Shape;973;p16">
                <a:extLst>
                  <a:ext uri="{FF2B5EF4-FFF2-40B4-BE49-F238E27FC236}">
                    <a16:creationId xmlns:a16="http://schemas.microsoft.com/office/drawing/2014/main" id="{0707724F-61B5-C885-4FA0-81207F401C51}"/>
                  </a:ext>
                </a:extLst>
              </p:cNvPr>
              <p:cNvCxnSpPr/>
              <p:nvPr/>
            </p:nvCxnSpPr>
            <p:spPr>
              <a:xfrm>
                <a:off x="5305" y="2753"/>
                <a:ext cx="0" cy="41"/>
              </a:xfrm>
              <a:prstGeom prst="straightConnector1">
                <a:avLst/>
              </a:prstGeom>
              <a:noFill/>
              <a:ln w="12700" cap="rnd" cmpd="sng">
                <a:solidFill>
                  <a:srgbClr val="FFFFFF"/>
                </a:solidFill>
                <a:prstDash val="solid"/>
                <a:round/>
                <a:headEnd type="none" w="sm" len="sm"/>
                <a:tailEnd type="none" w="sm" len="sm"/>
              </a:ln>
            </p:spPr>
          </p:cxnSp>
          <p:sp>
            <p:nvSpPr>
              <p:cNvPr id="138" name="Google Shape;974;p16">
                <a:extLst>
                  <a:ext uri="{FF2B5EF4-FFF2-40B4-BE49-F238E27FC236}">
                    <a16:creationId xmlns:a16="http://schemas.microsoft.com/office/drawing/2014/main" id="{590176CA-B320-E862-8360-56DFD36D20EC}"/>
                  </a:ext>
                </a:extLst>
              </p:cNvPr>
              <p:cNvSpPr/>
              <p:nvPr/>
            </p:nvSpPr>
            <p:spPr>
              <a:xfrm>
                <a:off x="5517" y="2720"/>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39" name="Google Shape;975;p16">
                <a:extLst>
                  <a:ext uri="{FF2B5EF4-FFF2-40B4-BE49-F238E27FC236}">
                    <a16:creationId xmlns:a16="http://schemas.microsoft.com/office/drawing/2014/main" id="{90E250A4-D8A6-36C3-FCFC-E053C4538099}"/>
                  </a:ext>
                </a:extLst>
              </p:cNvPr>
              <p:cNvCxnSpPr/>
              <p:nvPr/>
            </p:nvCxnSpPr>
            <p:spPr>
              <a:xfrm>
                <a:off x="5540" y="2753"/>
                <a:ext cx="0" cy="41"/>
              </a:xfrm>
              <a:prstGeom prst="straightConnector1">
                <a:avLst/>
              </a:prstGeom>
              <a:noFill/>
              <a:ln w="12700" cap="rnd" cmpd="sng">
                <a:solidFill>
                  <a:srgbClr val="FFFFFF"/>
                </a:solidFill>
                <a:prstDash val="solid"/>
                <a:round/>
                <a:headEnd type="none" w="sm" len="sm"/>
                <a:tailEnd type="none" w="sm" len="sm"/>
              </a:ln>
            </p:spPr>
          </p:cxnSp>
          <p:sp>
            <p:nvSpPr>
              <p:cNvPr id="140" name="Google Shape;976;p16">
                <a:extLst>
                  <a:ext uri="{FF2B5EF4-FFF2-40B4-BE49-F238E27FC236}">
                    <a16:creationId xmlns:a16="http://schemas.microsoft.com/office/drawing/2014/main" id="{D8955DB0-9CC4-4EE5-B156-73F16493051E}"/>
                  </a:ext>
                </a:extLst>
              </p:cNvPr>
              <p:cNvSpPr/>
              <p:nvPr/>
            </p:nvSpPr>
            <p:spPr>
              <a:xfrm>
                <a:off x="5479" y="2837"/>
                <a:ext cx="44" cy="18"/>
              </a:xfrm>
              <a:custGeom>
                <a:avLst/>
                <a:gdLst/>
                <a:ahLst/>
                <a:cxnLst/>
                <a:rect l="l" t="t" r="r" b="b"/>
                <a:pathLst>
                  <a:path w="59" h="25" extrusionOk="0">
                    <a:moveTo>
                      <a:pt x="0" y="25"/>
                    </a:moveTo>
                    <a:cubicBezTo>
                      <a:pt x="8" y="10"/>
                      <a:pt x="22" y="0"/>
                      <a:pt x="38" y="0"/>
                    </a:cubicBezTo>
                    <a:cubicBezTo>
                      <a:pt x="46" y="0"/>
                      <a:pt x="53" y="2"/>
                      <a:pt x="59"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 name="Google Shape;977;p16">
                <a:extLst>
                  <a:ext uri="{FF2B5EF4-FFF2-40B4-BE49-F238E27FC236}">
                    <a16:creationId xmlns:a16="http://schemas.microsoft.com/office/drawing/2014/main" id="{0F361781-000C-495C-6C3D-B49C9AAC8C62}"/>
                  </a:ext>
                </a:extLst>
              </p:cNvPr>
              <p:cNvSpPr/>
              <p:nvPr/>
            </p:nvSpPr>
            <p:spPr>
              <a:xfrm>
                <a:off x="5409" y="2837"/>
                <a:ext cx="23" cy="17"/>
              </a:xfrm>
              <a:custGeom>
                <a:avLst/>
                <a:gdLst/>
                <a:ahLst/>
                <a:cxnLst/>
                <a:rect l="l" t="t" r="r" b="b"/>
                <a:pathLst>
                  <a:path w="23" h="17" extrusionOk="0">
                    <a:moveTo>
                      <a:pt x="0" y="9"/>
                    </a:moveTo>
                    <a:lnTo>
                      <a:pt x="23" y="0"/>
                    </a:lnTo>
                    <a:lnTo>
                      <a:pt x="23" y="17"/>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 name="Google Shape;978;p16">
                <a:extLst>
                  <a:ext uri="{FF2B5EF4-FFF2-40B4-BE49-F238E27FC236}">
                    <a16:creationId xmlns:a16="http://schemas.microsoft.com/office/drawing/2014/main" id="{5B9CA1EA-F21C-F0DA-948D-D545E1D634E8}"/>
                  </a:ext>
                </a:extLst>
              </p:cNvPr>
              <p:cNvSpPr/>
              <p:nvPr/>
            </p:nvSpPr>
            <p:spPr>
              <a:xfrm>
                <a:off x="5344" y="2837"/>
                <a:ext cx="23" cy="17"/>
              </a:xfrm>
              <a:custGeom>
                <a:avLst/>
                <a:gdLst/>
                <a:ahLst/>
                <a:cxnLst/>
                <a:rect l="l" t="t" r="r" b="b"/>
                <a:pathLst>
                  <a:path w="23" h="17" extrusionOk="0">
                    <a:moveTo>
                      <a:pt x="0" y="9"/>
                    </a:moveTo>
                    <a:lnTo>
                      <a:pt x="23" y="0"/>
                    </a:lnTo>
                    <a:lnTo>
                      <a:pt x="23" y="17"/>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 name="Google Shape;979;p16">
                <a:extLst>
                  <a:ext uri="{FF2B5EF4-FFF2-40B4-BE49-F238E27FC236}">
                    <a16:creationId xmlns:a16="http://schemas.microsoft.com/office/drawing/2014/main" id="{F0CB64F9-D6FB-90B1-3E14-5A164B2B4199}"/>
                  </a:ext>
                </a:extLst>
              </p:cNvPr>
              <p:cNvSpPr/>
              <p:nvPr/>
            </p:nvSpPr>
            <p:spPr>
              <a:xfrm>
                <a:off x="5279" y="2837"/>
                <a:ext cx="23" cy="17"/>
              </a:xfrm>
              <a:custGeom>
                <a:avLst/>
                <a:gdLst/>
                <a:ahLst/>
                <a:cxnLst/>
                <a:rect l="l" t="t" r="r" b="b"/>
                <a:pathLst>
                  <a:path w="23" h="17" extrusionOk="0">
                    <a:moveTo>
                      <a:pt x="0" y="9"/>
                    </a:moveTo>
                    <a:lnTo>
                      <a:pt x="23" y="0"/>
                    </a:lnTo>
                    <a:lnTo>
                      <a:pt x="23" y="17"/>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 name="Google Shape;980;p16">
                <a:extLst>
                  <a:ext uri="{FF2B5EF4-FFF2-40B4-BE49-F238E27FC236}">
                    <a16:creationId xmlns:a16="http://schemas.microsoft.com/office/drawing/2014/main" id="{CF63BB0F-F196-1B59-1E10-BA3850D2EA9B}"/>
                  </a:ext>
                </a:extLst>
              </p:cNvPr>
              <p:cNvSpPr/>
              <p:nvPr/>
            </p:nvSpPr>
            <p:spPr>
              <a:xfrm>
                <a:off x="4283" y="2275"/>
                <a:ext cx="48" cy="56"/>
              </a:xfrm>
              <a:custGeom>
                <a:avLst/>
                <a:gdLst/>
                <a:ahLst/>
                <a:cxnLst/>
                <a:rect l="l" t="t" r="r" b="b"/>
                <a:pathLst>
                  <a:path w="63" h="75" extrusionOk="0">
                    <a:moveTo>
                      <a:pt x="56" y="0"/>
                    </a:moveTo>
                    <a:cubicBezTo>
                      <a:pt x="61"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 name="Google Shape;981;p16">
                <a:extLst>
                  <a:ext uri="{FF2B5EF4-FFF2-40B4-BE49-F238E27FC236}">
                    <a16:creationId xmlns:a16="http://schemas.microsoft.com/office/drawing/2014/main" id="{72E94CF0-EAD7-25C7-FCC1-18A4AA2BC216}"/>
                  </a:ext>
                </a:extLst>
              </p:cNvPr>
              <p:cNvSpPr/>
              <p:nvPr/>
            </p:nvSpPr>
            <p:spPr>
              <a:xfrm>
                <a:off x="4265" y="2258"/>
                <a:ext cx="48"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 name="Google Shape;982;p16">
                <a:extLst>
                  <a:ext uri="{FF2B5EF4-FFF2-40B4-BE49-F238E27FC236}">
                    <a16:creationId xmlns:a16="http://schemas.microsoft.com/office/drawing/2014/main" id="{F10ABF96-DB09-A2FA-B82A-E60730092F5D}"/>
                  </a:ext>
                </a:extLst>
              </p:cNvPr>
              <p:cNvSpPr/>
              <p:nvPr/>
            </p:nvSpPr>
            <p:spPr>
              <a:xfrm>
                <a:off x="4134" y="2258"/>
                <a:ext cx="10" cy="18"/>
              </a:xfrm>
              <a:custGeom>
                <a:avLst/>
                <a:gdLst/>
                <a:ahLst/>
                <a:cxnLst/>
                <a:rect l="l" t="t" r="r" b="b"/>
                <a:pathLst>
                  <a:path w="10" h="18" extrusionOk="0">
                    <a:moveTo>
                      <a:pt x="0" y="4"/>
                    </a:moveTo>
                    <a:lnTo>
                      <a:pt x="10" y="0"/>
                    </a:lnTo>
                    <a:lnTo>
                      <a:pt x="10"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 name="Google Shape;983;p16">
                <a:extLst>
                  <a:ext uri="{FF2B5EF4-FFF2-40B4-BE49-F238E27FC236}">
                    <a16:creationId xmlns:a16="http://schemas.microsoft.com/office/drawing/2014/main" id="{99D225CD-DAD2-FFAA-CFB0-3532561FCC9B}"/>
                  </a:ext>
                </a:extLst>
              </p:cNvPr>
              <p:cNvSpPr/>
              <p:nvPr/>
            </p:nvSpPr>
            <p:spPr>
              <a:xfrm>
                <a:off x="4190" y="2258"/>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48" name="Google Shape;984;p16">
                <a:extLst>
                  <a:ext uri="{FF2B5EF4-FFF2-40B4-BE49-F238E27FC236}">
                    <a16:creationId xmlns:a16="http://schemas.microsoft.com/office/drawing/2014/main" id="{C7385D90-5F44-3361-860B-94E72D8F0B25}"/>
                  </a:ext>
                </a:extLst>
              </p:cNvPr>
              <p:cNvCxnSpPr/>
              <p:nvPr/>
            </p:nvCxnSpPr>
            <p:spPr>
              <a:xfrm>
                <a:off x="4213" y="2292"/>
                <a:ext cx="0" cy="40"/>
              </a:xfrm>
              <a:prstGeom prst="straightConnector1">
                <a:avLst/>
              </a:prstGeom>
              <a:noFill/>
              <a:ln w="12700" cap="rnd" cmpd="sng">
                <a:solidFill>
                  <a:srgbClr val="FFFFFF"/>
                </a:solidFill>
                <a:prstDash val="solid"/>
                <a:round/>
                <a:headEnd type="none" w="sm" len="sm"/>
                <a:tailEnd type="none" w="sm" len="sm"/>
              </a:ln>
            </p:spPr>
          </p:cxnSp>
          <p:sp>
            <p:nvSpPr>
              <p:cNvPr id="149" name="Google Shape;985;p16">
                <a:extLst>
                  <a:ext uri="{FF2B5EF4-FFF2-40B4-BE49-F238E27FC236}">
                    <a16:creationId xmlns:a16="http://schemas.microsoft.com/office/drawing/2014/main" id="{7592636E-BFDC-50B0-218D-CDABCBC02EB4}"/>
                  </a:ext>
                </a:extLst>
              </p:cNvPr>
              <p:cNvSpPr/>
              <p:nvPr/>
            </p:nvSpPr>
            <p:spPr>
              <a:xfrm>
                <a:off x="4363" y="2258"/>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50" name="Google Shape;986;p16">
                <a:extLst>
                  <a:ext uri="{FF2B5EF4-FFF2-40B4-BE49-F238E27FC236}">
                    <a16:creationId xmlns:a16="http://schemas.microsoft.com/office/drawing/2014/main" id="{370BEF0F-90D7-75EA-ED0C-E4A7DFD64164}"/>
                  </a:ext>
                </a:extLst>
              </p:cNvPr>
              <p:cNvCxnSpPr/>
              <p:nvPr/>
            </p:nvCxnSpPr>
            <p:spPr>
              <a:xfrm>
                <a:off x="4386" y="2292"/>
                <a:ext cx="0" cy="40"/>
              </a:xfrm>
              <a:prstGeom prst="straightConnector1">
                <a:avLst/>
              </a:prstGeom>
              <a:noFill/>
              <a:ln w="12700" cap="rnd" cmpd="sng">
                <a:solidFill>
                  <a:srgbClr val="FFFFFF"/>
                </a:solidFill>
                <a:prstDash val="solid"/>
                <a:round/>
                <a:headEnd type="none" w="sm" len="sm"/>
                <a:tailEnd type="none" w="sm" len="sm"/>
              </a:ln>
            </p:spPr>
          </p:cxnSp>
          <p:sp>
            <p:nvSpPr>
              <p:cNvPr id="151" name="Google Shape;987;p16">
                <a:extLst>
                  <a:ext uri="{FF2B5EF4-FFF2-40B4-BE49-F238E27FC236}">
                    <a16:creationId xmlns:a16="http://schemas.microsoft.com/office/drawing/2014/main" id="{2781093E-AD99-3C5B-4C72-69C1AFC414E0}"/>
                  </a:ext>
                </a:extLst>
              </p:cNvPr>
              <p:cNvSpPr/>
              <p:nvPr/>
            </p:nvSpPr>
            <p:spPr>
              <a:xfrm>
                <a:off x="4522" y="2275"/>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 name="Google Shape;988;p16">
                <a:extLst>
                  <a:ext uri="{FF2B5EF4-FFF2-40B4-BE49-F238E27FC236}">
                    <a16:creationId xmlns:a16="http://schemas.microsoft.com/office/drawing/2014/main" id="{105BACAE-F699-966F-361E-BD37357C067B}"/>
                  </a:ext>
                </a:extLst>
              </p:cNvPr>
              <p:cNvSpPr/>
              <p:nvPr/>
            </p:nvSpPr>
            <p:spPr>
              <a:xfrm>
                <a:off x="4503" y="2258"/>
                <a:ext cx="49" cy="58"/>
              </a:xfrm>
              <a:custGeom>
                <a:avLst/>
                <a:gdLst/>
                <a:ahLst/>
                <a:cxnLst/>
                <a:rect l="l" t="t" r="r" b="b"/>
                <a:pathLst>
                  <a:path w="65" h="77" extrusionOk="0">
                    <a:moveTo>
                      <a:pt x="8" y="77"/>
                    </a:moveTo>
                    <a:cubicBezTo>
                      <a:pt x="3" y="69"/>
                      <a:pt x="0" y="60"/>
                      <a:pt x="0" y="49"/>
                    </a:cubicBezTo>
                    <a:cubicBezTo>
                      <a:pt x="0" y="22"/>
                      <a:pt x="20"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 name="Google Shape;989;p16">
                <a:extLst>
                  <a:ext uri="{FF2B5EF4-FFF2-40B4-BE49-F238E27FC236}">
                    <a16:creationId xmlns:a16="http://schemas.microsoft.com/office/drawing/2014/main" id="{D6C6119C-40BE-F1D7-9D3F-B27086D11B17}"/>
                  </a:ext>
                </a:extLst>
              </p:cNvPr>
              <p:cNvSpPr/>
              <p:nvPr/>
            </p:nvSpPr>
            <p:spPr>
              <a:xfrm>
                <a:off x="4688" y="2275"/>
                <a:ext cx="47" cy="56"/>
              </a:xfrm>
              <a:custGeom>
                <a:avLst/>
                <a:gdLst/>
                <a:ahLst/>
                <a:cxnLst/>
                <a:rect l="l" t="t" r="r" b="b"/>
                <a:pathLst>
                  <a:path w="63" h="75" extrusionOk="0">
                    <a:moveTo>
                      <a:pt x="56" y="0"/>
                    </a:moveTo>
                    <a:cubicBezTo>
                      <a:pt x="61" y="7"/>
                      <a:pt x="63" y="16"/>
                      <a:pt x="63" y="26"/>
                    </a:cubicBezTo>
                    <a:cubicBezTo>
                      <a:pt x="63" y="53"/>
                      <a:pt x="43"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 name="Google Shape;990;p16">
                <a:extLst>
                  <a:ext uri="{FF2B5EF4-FFF2-40B4-BE49-F238E27FC236}">
                    <a16:creationId xmlns:a16="http://schemas.microsoft.com/office/drawing/2014/main" id="{DF638171-ED1C-B9BD-25B7-E41809318EE3}"/>
                  </a:ext>
                </a:extLst>
              </p:cNvPr>
              <p:cNvSpPr/>
              <p:nvPr/>
            </p:nvSpPr>
            <p:spPr>
              <a:xfrm>
                <a:off x="4669" y="2258"/>
                <a:ext cx="49" cy="58"/>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991;p16">
                <a:extLst>
                  <a:ext uri="{FF2B5EF4-FFF2-40B4-BE49-F238E27FC236}">
                    <a16:creationId xmlns:a16="http://schemas.microsoft.com/office/drawing/2014/main" id="{C33802BE-6E30-4E17-192D-C7C8C730FB53}"/>
                  </a:ext>
                </a:extLst>
              </p:cNvPr>
              <p:cNvSpPr/>
              <p:nvPr/>
            </p:nvSpPr>
            <p:spPr>
              <a:xfrm>
                <a:off x="4432" y="2258"/>
                <a:ext cx="22" cy="18"/>
              </a:xfrm>
              <a:custGeom>
                <a:avLst/>
                <a:gdLst/>
                <a:ahLst/>
                <a:cxnLst/>
                <a:rect l="l" t="t" r="r" b="b"/>
                <a:pathLst>
                  <a:path w="22" h="18" extrusionOk="0">
                    <a:moveTo>
                      <a:pt x="0" y="10"/>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56" name="Google Shape;992;p16">
                <a:extLst>
                  <a:ext uri="{FF2B5EF4-FFF2-40B4-BE49-F238E27FC236}">
                    <a16:creationId xmlns:a16="http://schemas.microsoft.com/office/drawing/2014/main" id="{C586E117-BB9B-BB8E-4AD3-10DE39F2C480}"/>
                  </a:ext>
                </a:extLst>
              </p:cNvPr>
              <p:cNvCxnSpPr/>
              <p:nvPr/>
            </p:nvCxnSpPr>
            <p:spPr>
              <a:xfrm>
                <a:off x="4454" y="2292"/>
                <a:ext cx="0" cy="40"/>
              </a:xfrm>
              <a:prstGeom prst="straightConnector1">
                <a:avLst/>
              </a:prstGeom>
              <a:noFill/>
              <a:ln w="12700" cap="rnd" cmpd="sng">
                <a:solidFill>
                  <a:srgbClr val="FFFFFF"/>
                </a:solidFill>
                <a:prstDash val="solid"/>
                <a:round/>
                <a:headEnd type="none" w="sm" len="sm"/>
                <a:tailEnd type="none" w="sm" len="sm"/>
              </a:ln>
            </p:spPr>
          </p:cxnSp>
          <p:sp>
            <p:nvSpPr>
              <p:cNvPr id="157" name="Google Shape;993;p16">
                <a:extLst>
                  <a:ext uri="{FF2B5EF4-FFF2-40B4-BE49-F238E27FC236}">
                    <a16:creationId xmlns:a16="http://schemas.microsoft.com/office/drawing/2014/main" id="{81474496-0D45-0EC2-D90A-CCCB308547DA}"/>
                  </a:ext>
                </a:extLst>
              </p:cNvPr>
              <p:cNvSpPr/>
              <p:nvPr/>
            </p:nvSpPr>
            <p:spPr>
              <a:xfrm>
                <a:off x="4601" y="2258"/>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58" name="Google Shape;994;p16">
                <a:extLst>
                  <a:ext uri="{FF2B5EF4-FFF2-40B4-BE49-F238E27FC236}">
                    <a16:creationId xmlns:a16="http://schemas.microsoft.com/office/drawing/2014/main" id="{9867E9E2-3CF5-1BCF-2290-F1214367E95D}"/>
                  </a:ext>
                </a:extLst>
              </p:cNvPr>
              <p:cNvCxnSpPr/>
              <p:nvPr/>
            </p:nvCxnSpPr>
            <p:spPr>
              <a:xfrm>
                <a:off x="4624" y="2292"/>
                <a:ext cx="0" cy="40"/>
              </a:xfrm>
              <a:prstGeom prst="straightConnector1">
                <a:avLst/>
              </a:prstGeom>
              <a:noFill/>
              <a:ln w="12700" cap="rnd" cmpd="sng">
                <a:solidFill>
                  <a:srgbClr val="FFFFFF"/>
                </a:solidFill>
                <a:prstDash val="solid"/>
                <a:round/>
                <a:headEnd type="none" w="sm" len="sm"/>
                <a:tailEnd type="none" w="sm" len="sm"/>
              </a:ln>
            </p:spPr>
          </p:cxnSp>
          <p:sp>
            <p:nvSpPr>
              <p:cNvPr id="159" name="Google Shape;995;p16">
                <a:extLst>
                  <a:ext uri="{FF2B5EF4-FFF2-40B4-BE49-F238E27FC236}">
                    <a16:creationId xmlns:a16="http://schemas.microsoft.com/office/drawing/2014/main" id="{4E6979BB-B8C2-69AA-F33C-71DC29459E39}"/>
                  </a:ext>
                </a:extLst>
              </p:cNvPr>
              <p:cNvSpPr/>
              <p:nvPr/>
            </p:nvSpPr>
            <p:spPr>
              <a:xfrm>
                <a:off x="4276" y="1579"/>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 name="Google Shape;996;p16">
                <a:extLst>
                  <a:ext uri="{FF2B5EF4-FFF2-40B4-BE49-F238E27FC236}">
                    <a16:creationId xmlns:a16="http://schemas.microsoft.com/office/drawing/2014/main" id="{560F8EA1-7095-09A2-EE3A-F420A5D857E3}"/>
                  </a:ext>
                </a:extLst>
              </p:cNvPr>
              <p:cNvSpPr/>
              <p:nvPr/>
            </p:nvSpPr>
            <p:spPr>
              <a:xfrm>
                <a:off x="4257" y="1561"/>
                <a:ext cx="49" cy="59"/>
              </a:xfrm>
              <a:custGeom>
                <a:avLst/>
                <a:gdLst/>
                <a:ahLst/>
                <a:cxnLst/>
                <a:rect l="l" t="t" r="r" b="b"/>
                <a:pathLst>
                  <a:path w="65" h="78" extrusionOk="0">
                    <a:moveTo>
                      <a:pt x="8" y="78"/>
                    </a:moveTo>
                    <a:cubicBezTo>
                      <a:pt x="3" y="70"/>
                      <a:pt x="0" y="60"/>
                      <a:pt x="0" y="50"/>
                    </a:cubicBezTo>
                    <a:cubicBezTo>
                      <a:pt x="0" y="22"/>
                      <a:pt x="20" y="0"/>
                      <a:pt x="44" y="0"/>
                    </a:cubicBezTo>
                    <a:cubicBezTo>
                      <a:pt x="51" y="0"/>
                      <a:pt x="58"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 name="Google Shape;997;p16">
                <a:extLst>
                  <a:ext uri="{FF2B5EF4-FFF2-40B4-BE49-F238E27FC236}">
                    <a16:creationId xmlns:a16="http://schemas.microsoft.com/office/drawing/2014/main" id="{0C164210-E054-D30A-0967-C5C3A7D70F51}"/>
                  </a:ext>
                </a:extLst>
              </p:cNvPr>
              <p:cNvSpPr/>
              <p:nvPr/>
            </p:nvSpPr>
            <p:spPr>
              <a:xfrm>
                <a:off x="4383" y="1579"/>
                <a:ext cx="48"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 name="Google Shape;998;p16">
                <a:extLst>
                  <a:ext uri="{FF2B5EF4-FFF2-40B4-BE49-F238E27FC236}">
                    <a16:creationId xmlns:a16="http://schemas.microsoft.com/office/drawing/2014/main" id="{2700FDDC-529E-6498-3675-299659673226}"/>
                  </a:ext>
                </a:extLst>
              </p:cNvPr>
              <p:cNvSpPr/>
              <p:nvPr/>
            </p:nvSpPr>
            <p:spPr>
              <a:xfrm>
                <a:off x="4365" y="1561"/>
                <a:ext cx="48" cy="59"/>
              </a:xfrm>
              <a:custGeom>
                <a:avLst/>
                <a:gdLst/>
                <a:ahLst/>
                <a:cxnLst/>
                <a:rect l="l" t="t" r="r" b="b"/>
                <a:pathLst>
                  <a:path w="65" h="78" extrusionOk="0">
                    <a:moveTo>
                      <a:pt x="8" y="78"/>
                    </a:moveTo>
                    <a:cubicBezTo>
                      <a:pt x="3" y="70"/>
                      <a:pt x="0" y="60"/>
                      <a:pt x="0" y="50"/>
                    </a:cubicBezTo>
                    <a:cubicBezTo>
                      <a:pt x="0" y="22"/>
                      <a:pt x="20" y="0"/>
                      <a:pt x="44" y="0"/>
                    </a:cubicBezTo>
                    <a:cubicBezTo>
                      <a:pt x="52" y="0"/>
                      <a:pt x="59"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999;p16">
                <a:extLst>
                  <a:ext uri="{FF2B5EF4-FFF2-40B4-BE49-F238E27FC236}">
                    <a16:creationId xmlns:a16="http://schemas.microsoft.com/office/drawing/2014/main" id="{0890E0FB-B802-A1FF-482F-11B1CDCDFCF9}"/>
                  </a:ext>
                </a:extLst>
              </p:cNvPr>
              <p:cNvSpPr/>
              <p:nvPr/>
            </p:nvSpPr>
            <p:spPr>
              <a:xfrm>
                <a:off x="4550" y="1579"/>
                <a:ext cx="47" cy="57"/>
              </a:xfrm>
              <a:custGeom>
                <a:avLst/>
                <a:gdLst/>
                <a:ahLst/>
                <a:cxnLst/>
                <a:rect l="l" t="t" r="r" b="b"/>
                <a:pathLst>
                  <a:path w="63" h="76" extrusionOk="0">
                    <a:moveTo>
                      <a:pt x="56" y="0"/>
                    </a:moveTo>
                    <a:cubicBezTo>
                      <a:pt x="61" y="8"/>
                      <a:pt x="63" y="17"/>
                      <a:pt x="63" y="27"/>
                    </a:cubicBezTo>
                    <a:cubicBezTo>
                      <a:pt x="63" y="54"/>
                      <a:pt x="44"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 name="Google Shape;1000;p16">
                <a:extLst>
                  <a:ext uri="{FF2B5EF4-FFF2-40B4-BE49-F238E27FC236}">
                    <a16:creationId xmlns:a16="http://schemas.microsoft.com/office/drawing/2014/main" id="{03B9895D-7477-CDE0-BBFE-61283A3C3841}"/>
                  </a:ext>
                </a:extLst>
              </p:cNvPr>
              <p:cNvSpPr/>
              <p:nvPr/>
            </p:nvSpPr>
            <p:spPr>
              <a:xfrm>
                <a:off x="4531" y="1561"/>
                <a:ext cx="49" cy="59"/>
              </a:xfrm>
              <a:custGeom>
                <a:avLst/>
                <a:gdLst/>
                <a:ahLst/>
                <a:cxnLst/>
                <a:rect l="l" t="t" r="r" b="b"/>
                <a:pathLst>
                  <a:path w="65" h="78" extrusionOk="0">
                    <a:moveTo>
                      <a:pt x="8" y="78"/>
                    </a:moveTo>
                    <a:cubicBezTo>
                      <a:pt x="3" y="70"/>
                      <a:pt x="0" y="60"/>
                      <a:pt x="0" y="50"/>
                    </a:cubicBezTo>
                    <a:cubicBezTo>
                      <a:pt x="0" y="22"/>
                      <a:pt x="20" y="0"/>
                      <a:pt x="44" y="0"/>
                    </a:cubicBezTo>
                    <a:cubicBezTo>
                      <a:pt x="52" y="0"/>
                      <a:pt x="59"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 name="Google Shape;1001;p16">
                <a:extLst>
                  <a:ext uri="{FF2B5EF4-FFF2-40B4-BE49-F238E27FC236}">
                    <a16:creationId xmlns:a16="http://schemas.microsoft.com/office/drawing/2014/main" id="{65E83C87-B831-8875-C615-75623166BC6F}"/>
                  </a:ext>
                </a:extLst>
              </p:cNvPr>
              <p:cNvSpPr/>
              <p:nvPr/>
            </p:nvSpPr>
            <p:spPr>
              <a:xfrm>
                <a:off x="4654" y="1579"/>
                <a:ext cx="48" cy="57"/>
              </a:xfrm>
              <a:custGeom>
                <a:avLst/>
                <a:gdLst/>
                <a:ahLst/>
                <a:cxnLst/>
                <a:rect l="l" t="t" r="r" b="b"/>
                <a:pathLst>
                  <a:path w="63" h="76" extrusionOk="0">
                    <a:moveTo>
                      <a:pt x="56" y="0"/>
                    </a:moveTo>
                    <a:cubicBezTo>
                      <a:pt x="61"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 name="Google Shape;1002;p16">
                <a:extLst>
                  <a:ext uri="{FF2B5EF4-FFF2-40B4-BE49-F238E27FC236}">
                    <a16:creationId xmlns:a16="http://schemas.microsoft.com/office/drawing/2014/main" id="{DD457BB1-E382-8DC2-59C2-F8A934890D78}"/>
                  </a:ext>
                </a:extLst>
              </p:cNvPr>
              <p:cNvSpPr/>
              <p:nvPr/>
            </p:nvSpPr>
            <p:spPr>
              <a:xfrm>
                <a:off x="4635" y="1561"/>
                <a:ext cx="49" cy="59"/>
              </a:xfrm>
              <a:custGeom>
                <a:avLst/>
                <a:gdLst/>
                <a:ahLst/>
                <a:cxnLst/>
                <a:rect l="l" t="t" r="r" b="b"/>
                <a:pathLst>
                  <a:path w="65" h="78" extrusionOk="0">
                    <a:moveTo>
                      <a:pt x="8" y="78"/>
                    </a:moveTo>
                    <a:cubicBezTo>
                      <a:pt x="3" y="70"/>
                      <a:pt x="0" y="60"/>
                      <a:pt x="0" y="50"/>
                    </a:cubicBezTo>
                    <a:cubicBezTo>
                      <a:pt x="0" y="22"/>
                      <a:pt x="20" y="0"/>
                      <a:pt x="44" y="0"/>
                    </a:cubicBezTo>
                    <a:cubicBezTo>
                      <a:pt x="52" y="0"/>
                      <a:pt x="59" y="3"/>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 name="Google Shape;1003;p16">
                <a:extLst>
                  <a:ext uri="{FF2B5EF4-FFF2-40B4-BE49-F238E27FC236}">
                    <a16:creationId xmlns:a16="http://schemas.microsoft.com/office/drawing/2014/main" id="{2B4FCD1F-1E03-5090-5D8D-C6FF38D9FEA3}"/>
                  </a:ext>
                </a:extLst>
              </p:cNvPr>
              <p:cNvSpPr/>
              <p:nvPr/>
            </p:nvSpPr>
            <p:spPr>
              <a:xfrm>
                <a:off x="4465" y="1561"/>
                <a:ext cx="24" cy="19"/>
              </a:xfrm>
              <a:custGeom>
                <a:avLst/>
                <a:gdLst/>
                <a:ahLst/>
                <a:cxnLst/>
                <a:rect l="l" t="t" r="r" b="b"/>
                <a:pathLst>
                  <a:path w="24" h="19" extrusionOk="0">
                    <a:moveTo>
                      <a:pt x="0" y="11"/>
                    </a:moveTo>
                    <a:lnTo>
                      <a:pt x="24" y="0"/>
                    </a:lnTo>
                    <a:lnTo>
                      <a:pt x="24" y="19"/>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68" name="Google Shape;1004;p16">
                <a:extLst>
                  <a:ext uri="{FF2B5EF4-FFF2-40B4-BE49-F238E27FC236}">
                    <a16:creationId xmlns:a16="http://schemas.microsoft.com/office/drawing/2014/main" id="{DF80074B-AA13-7C70-A5F6-AD90E4BDB7FC}"/>
                  </a:ext>
                </a:extLst>
              </p:cNvPr>
              <p:cNvCxnSpPr/>
              <p:nvPr/>
            </p:nvCxnSpPr>
            <p:spPr>
              <a:xfrm>
                <a:off x="4489" y="1595"/>
                <a:ext cx="0" cy="41"/>
              </a:xfrm>
              <a:prstGeom prst="straightConnector1">
                <a:avLst/>
              </a:prstGeom>
              <a:noFill/>
              <a:ln w="12700" cap="rnd" cmpd="sng">
                <a:solidFill>
                  <a:srgbClr val="FFFFFF"/>
                </a:solidFill>
                <a:prstDash val="solid"/>
                <a:round/>
                <a:headEnd type="none" w="sm" len="sm"/>
                <a:tailEnd type="none" w="sm" len="sm"/>
              </a:ln>
            </p:spPr>
          </p:cxnSp>
          <p:sp>
            <p:nvSpPr>
              <p:cNvPr id="169" name="Google Shape;1005;p16">
                <a:extLst>
                  <a:ext uri="{FF2B5EF4-FFF2-40B4-BE49-F238E27FC236}">
                    <a16:creationId xmlns:a16="http://schemas.microsoft.com/office/drawing/2014/main" id="{DB7949C4-9416-896B-2D42-ADF1EB87704B}"/>
                  </a:ext>
                </a:extLst>
              </p:cNvPr>
              <p:cNvSpPr/>
              <p:nvPr/>
            </p:nvSpPr>
            <p:spPr>
              <a:xfrm>
                <a:off x="4815" y="2737"/>
                <a:ext cx="18" cy="52"/>
              </a:xfrm>
              <a:custGeom>
                <a:avLst/>
                <a:gdLst/>
                <a:ahLst/>
                <a:cxnLst/>
                <a:rect l="l" t="t" r="r" b="b"/>
                <a:pathLst>
                  <a:path w="24" h="70" extrusionOk="0">
                    <a:moveTo>
                      <a:pt x="17" y="0"/>
                    </a:moveTo>
                    <a:cubicBezTo>
                      <a:pt x="21" y="7"/>
                      <a:pt x="24" y="16"/>
                      <a:pt x="24" y="26"/>
                    </a:cubicBezTo>
                    <a:cubicBezTo>
                      <a:pt x="24" y="45"/>
                      <a:pt x="14" y="61"/>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 name="Google Shape;1006;p16">
                <a:extLst>
                  <a:ext uri="{FF2B5EF4-FFF2-40B4-BE49-F238E27FC236}">
                    <a16:creationId xmlns:a16="http://schemas.microsoft.com/office/drawing/2014/main" id="{D2FB5B6D-6CDE-BAF3-3965-72615B0C8A88}"/>
                  </a:ext>
                </a:extLst>
              </p:cNvPr>
              <p:cNvSpPr/>
              <p:nvPr/>
            </p:nvSpPr>
            <p:spPr>
              <a:xfrm>
                <a:off x="4767" y="2720"/>
                <a:ext cx="49" cy="52"/>
              </a:xfrm>
              <a:custGeom>
                <a:avLst/>
                <a:gdLst/>
                <a:ahLst/>
                <a:cxnLst/>
                <a:rect l="l" t="t" r="r" b="b"/>
                <a:pathLst>
                  <a:path w="65" h="70" extrusionOk="0">
                    <a:moveTo>
                      <a:pt x="4" y="70"/>
                    </a:moveTo>
                    <a:cubicBezTo>
                      <a:pt x="1" y="64"/>
                      <a:pt x="0" y="57"/>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 name="Google Shape;1007;p16">
                <a:extLst>
                  <a:ext uri="{FF2B5EF4-FFF2-40B4-BE49-F238E27FC236}">
                    <a16:creationId xmlns:a16="http://schemas.microsoft.com/office/drawing/2014/main" id="{D77574E7-18FE-B94A-57CB-3F0EA3CDDFE0}"/>
                  </a:ext>
                </a:extLst>
              </p:cNvPr>
              <p:cNvSpPr/>
              <p:nvPr/>
            </p:nvSpPr>
            <p:spPr>
              <a:xfrm>
                <a:off x="4890" y="2737"/>
                <a:ext cx="48" cy="56"/>
              </a:xfrm>
              <a:custGeom>
                <a:avLst/>
                <a:gdLst/>
                <a:ahLst/>
                <a:cxnLst/>
                <a:rect l="l" t="t" r="r" b="b"/>
                <a:pathLst>
                  <a:path w="64" h="75" extrusionOk="0">
                    <a:moveTo>
                      <a:pt x="57" y="0"/>
                    </a:moveTo>
                    <a:cubicBezTo>
                      <a:pt x="61" y="7"/>
                      <a:pt x="64" y="16"/>
                      <a:pt x="64" y="26"/>
                    </a:cubicBezTo>
                    <a:cubicBezTo>
                      <a:pt x="64" y="53"/>
                      <a:pt x="44" y="75"/>
                      <a:pt x="20"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2" name="Google Shape;1008;p16">
                <a:extLst>
                  <a:ext uri="{FF2B5EF4-FFF2-40B4-BE49-F238E27FC236}">
                    <a16:creationId xmlns:a16="http://schemas.microsoft.com/office/drawing/2014/main" id="{9B5930BC-217B-F68F-B0A3-6A6BC5B28E67}"/>
                  </a:ext>
                </a:extLst>
              </p:cNvPr>
              <p:cNvSpPr/>
              <p:nvPr/>
            </p:nvSpPr>
            <p:spPr>
              <a:xfrm>
                <a:off x="4871" y="2720"/>
                <a:ext cx="49"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 name="Google Shape;1009;p16">
                <a:extLst>
                  <a:ext uri="{FF2B5EF4-FFF2-40B4-BE49-F238E27FC236}">
                    <a16:creationId xmlns:a16="http://schemas.microsoft.com/office/drawing/2014/main" id="{62484FFC-09BB-F243-C754-23E22D2A8F51}"/>
                  </a:ext>
                </a:extLst>
              </p:cNvPr>
              <p:cNvSpPr/>
              <p:nvPr/>
            </p:nvSpPr>
            <p:spPr>
              <a:xfrm>
                <a:off x="4702" y="2720"/>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4" name="Google Shape;1010;p16">
                <a:extLst>
                  <a:ext uri="{FF2B5EF4-FFF2-40B4-BE49-F238E27FC236}">
                    <a16:creationId xmlns:a16="http://schemas.microsoft.com/office/drawing/2014/main" id="{822137F7-F27F-92FF-EB4B-B24BE237F785}"/>
                  </a:ext>
                </a:extLst>
              </p:cNvPr>
              <p:cNvSpPr/>
              <p:nvPr/>
            </p:nvSpPr>
            <p:spPr>
              <a:xfrm>
                <a:off x="4988" y="2737"/>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 name="Google Shape;1011;p16">
                <a:extLst>
                  <a:ext uri="{FF2B5EF4-FFF2-40B4-BE49-F238E27FC236}">
                    <a16:creationId xmlns:a16="http://schemas.microsoft.com/office/drawing/2014/main" id="{6E21DA68-A468-C59F-F014-8F151554348B}"/>
                  </a:ext>
                </a:extLst>
              </p:cNvPr>
              <p:cNvSpPr/>
              <p:nvPr/>
            </p:nvSpPr>
            <p:spPr>
              <a:xfrm>
                <a:off x="4969" y="2720"/>
                <a:ext cx="49" cy="58"/>
              </a:xfrm>
              <a:custGeom>
                <a:avLst/>
                <a:gdLst/>
                <a:ahLst/>
                <a:cxnLst/>
                <a:rect l="l" t="t" r="r" b="b"/>
                <a:pathLst>
                  <a:path w="65" h="78" extrusionOk="0">
                    <a:moveTo>
                      <a:pt x="8" y="78"/>
                    </a:moveTo>
                    <a:cubicBezTo>
                      <a:pt x="3" y="70"/>
                      <a:pt x="0" y="60"/>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 name="Google Shape;1012;p16">
                <a:extLst>
                  <a:ext uri="{FF2B5EF4-FFF2-40B4-BE49-F238E27FC236}">
                    <a16:creationId xmlns:a16="http://schemas.microsoft.com/office/drawing/2014/main" id="{EDA51664-C2CD-0056-CFC2-790AAA71D4D9}"/>
                  </a:ext>
                </a:extLst>
              </p:cNvPr>
              <p:cNvSpPr/>
              <p:nvPr/>
            </p:nvSpPr>
            <p:spPr>
              <a:xfrm>
                <a:off x="5092" y="2737"/>
                <a:ext cx="48" cy="56"/>
              </a:xfrm>
              <a:custGeom>
                <a:avLst/>
                <a:gdLst/>
                <a:ahLst/>
                <a:cxnLst/>
                <a:rect l="l" t="t" r="r" b="b"/>
                <a:pathLst>
                  <a:path w="64" h="75" extrusionOk="0">
                    <a:moveTo>
                      <a:pt x="57" y="0"/>
                    </a:moveTo>
                    <a:cubicBezTo>
                      <a:pt x="61" y="7"/>
                      <a:pt x="64" y="16"/>
                      <a:pt x="64" y="26"/>
                    </a:cubicBezTo>
                    <a:cubicBezTo>
                      <a:pt x="64" y="53"/>
                      <a:pt x="44" y="75"/>
                      <a:pt x="20"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 name="Google Shape;1013;p16">
                <a:extLst>
                  <a:ext uri="{FF2B5EF4-FFF2-40B4-BE49-F238E27FC236}">
                    <a16:creationId xmlns:a16="http://schemas.microsoft.com/office/drawing/2014/main" id="{C9E8D886-DCCB-5739-8CB1-2600B54E66FA}"/>
                  </a:ext>
                </a:extLst>
              </p:cNvPr>
              <p:cNvSpPr/>
              <p:nvPr/>
            </p:nvSpPr>
            <p:spPr>
              <a:xfrm>
                <a:off x="5074" y="2720"/>
                <a:ext cx="48"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014;p16">
                <a:extLst>
                  <a:ext uri="{FF2B5EF4-FFF2-40B4-BE49-F238E27FC236}">
                    <a16:creationId xmlns:a16="http://schemas.microsoft.com/office/drawing/2014/main" id="{E7B330C3-C85D-4494-9356-9165DE99317F}"/>
                  </a:ext>
                </a:extLst>
              </p:cNvPr>
              <p:cNvSpPr/>
              <p:nvPr/>
            </p:nvSpPr>
            <p:spPr>
              <a:xfrm>
                <a:off x="5200" y="2737"/>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015;p16">
                <a:extLst>
                  <a:ext uri="{FF2B5EF4-FFF2-40B4-BE49-F238E27FC236}">
                    <a16:creationId xmlns:a16="http://schemas.microsoft.com/office/drawing/2014/main" id="{4ADB3BC6-09BD-F8C8-2D12-7D0A6EFCB2AA}"/>
                  </a:ext>
                </a:extLst>
              </p:cNvPr>
              <p:cNvSpPr/>
              <p:nvPr/>
            </p:nvSpPr>
            <p:spPr>
              <a:xfrm>
                <a:off x="5181" y="2720"/>
                <a:ext cx="49" cy="58"/>
              </a:xfrm>
              <a:custGeom>
                <a:avLst/>
                <a:gdLst/>
                <a:ahLst/>
                <a:cxnLst/>
                <a:rect l="l" t="t" r="r" b="b"/>
                <a:pathLst>
                  <a:path w="65" h="78" extrusionOk="0">
                    <a:moveTo>
                      <a:pt x="8" y="78"/>
                    </a:moveTo>
                    <a:cubicBezTo>
                      <a:pt x="3" y="70"/>
                      <a:pt x="0" y="60"/>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016;p16">
                <a:extLst>
                  <a:ext uri="{FF2B5EF4-FFF2-40B4-BE49-F238E27FC236}">
                    <a16:creationId xmlns:a16="http://schemas.microsoft.com/office/drawing/2014/main" id="{A4B49311-B462-1116-62D2-0B98AE7A2E26}"/>
                  </a:ext>
                </a:extLst>
              </p:cNvPr>
              <p:cNvSpPr/>
              <p:nvPr/>
            </p:nvSpPr>
            <p:spPr>
              <a:xfrm>
                <a:off x="5432" y="2275"/>
                <a:ext cx="47" cy="56"/>
              </a:xfrm>
              <a:custGeom>
                <a:avLst/>
                <a:gdLst/>
                <a:ahLst/>
                <a:cxnLst/>
                <a:rect l="l" t="t" r="r" b="b"/>
                <a:pathLst>
                  <a:path w="63" h="75" extrusionOk="0">
                    <a:moveTo>
                      <a:pt x="56" y="0"/>
                    </a:moveTo>
                    <a:cubicBezTo>
                      <a:pt x="61" y="7"/>
                      <a:pt x="63" y="16"/>
                      <a:pt x="63" y="26"/>
                    </a:cubicBezTo>
                    <a:cubicBezTo>
                      <a:pt x="63" y="53"/>
                      <a:pt x="43" y="75"/>
                      <a:pt x="19" y="75"/>
                    </a:cubicBezTo>
                    <a:cubicBezTo>
                      <a:pt x="12"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017;p16">
                <a:extLst>
                  <a:ext uri="{FF2B5EF4-FFF2-40B4-BE49-F238E27FC236}">
                    <a16:creationId xmlns:a16="http://schemas.microsoft.com/office/drawing/2014/main" id="{64DA6A4B-E085-A495-A6CF-EC130344C346}"/>
                  </a:ext>
                </a:extLst>
              </p:cNvPr>
              <p:cNvSpPr/>
              <p:nvPr/>
            </p:nvSpPr>
            <p:spPr>
              <a:xfrm>
                <a:off x="5413" y="2258"/>
                <a:ext cx="49"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 name="Google Shape;1018;p16">
                <a:extLst>
                  <a:ext uri="{FF2B5EF4-FFF2-40B4-BE49-F238E27FC236}">
                    <a16:creationId xmlns:a16="http://schemas.microsoft.com/office/drawing/2014/main" id="{82298476-334B-541E-42C8-390C2C1E3020}"/>
                  </a:ext>
                </a:extLst>
              </p:cNvPr>
              <p:cNvSpPr/>
              <p:nvPr/>
            </p:nvSpPr>
            <p:spPr>
              <a:xfrm>
                <a:off x="5598" y="2275"/>
                <a:ext cx="47" cy="56"/>
              </a:xfrm>
              <a:custGeom>
                <a:avLst/>
                <a:gdLst/>
                <a:ahLst/>
                <a:cxnLst/>
                <a:rect l="l" t="t" r="r" b="b"/>
                <a:pathLst>
                  <a:path w="63" h="75" extrusionOk="0">
                    <a:moveTo>
                      <a:pt x="57" y="0"/>
                    </a:moveTo>
                    <a:cubicBezTo>
                      <a:pt x="61" y="7"/>
                      <a:pt x="63" y="16"/>
                      <a:pt x="63" y="26"/>
                    </a:cubicBezTo>
                    <a:cubicBezTo>
                      <a:pt x="63" y="53"/>
                      <a:pt x="44" y="75"/>
                      <a:pt x="19"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 name="Google Shape;1019;p16">
                <a:extLst>
                  <a:ext uri="{FF2B5EF4-FFF2-40B4-BE49-F238E27FC236}">
                    <a16:creationId xmlns:a16="http://schemas.microsoft.com/office/drawing/2014/main" id="{7382EFAB-8DA3-06F0-5762-A90F2B03333B}"/>
                  </a:ext>
                </a:extLst>
              </p:cNvPr>
              <p:cNvSpPr/>
              <p:nvPr/>
            </p:nvSpPr>
            <p:spPr>
              <a:xfrm>
                <a:off x="5579" y="2258"/>
                <a:ext cx="49" cy="58"/>
              </a:xfrm>
              <a:custGeom>
                <a:avLst/>
                <a:gdLst/>
                <a:ahLst/>
                <a:cxnLst/>
                <a:rect l="l" t="t" r="r" b="b"/>
                <a:pathLst>
                  <a:path w="65" h="78" extrusionOk="0">
                    <a:moveTo>
                      <a:pt x="8"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020;p16">
                <a:extLst>
                  <a:ext uri="{FF2B5EF4-FFF2-40B4-BE49-F238E27FC236}">
                    <a16:creationId xmlns:a16="http://schemas.microsoft.com/office/drawing/2014/main" id="{7336CF17-F354-38DD-117D-9491C5B236BC}"/>
                  </a:ext>
                </a:extLst>
              </p:cNvPr>
              <p:cNvSpPr/>
              <p:nvPr/>
            </p:nvSpPr>
            <p:spPr>
              <a:xfrm>
                <a:off x="5341" y="2258"/>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85" name="Google Shape;1021;p16">
                <a:extLst>
                  <a:ext uri="{FF2B5EF4-FFF2-40B4-BE49-F238E27FC236}">
                    <a16:creationId xmlns:a16="http://schemas.microsoft.com/office/drawing/2014/main" id="{A832758A-DE79-976A-F6DC-16DAFE221062}"/>
                  </a:ext>
                </a:extLst>
              </p:cNvPr>
              <p:cNvCxnSpPr/>
              <p:nvPr/>
            </p:nvCxnSpPr>
            <p:spPr>
              <a:xfrm>
                <a:off x="5364" y="2292"/>
                <a:ext cx="0" cy="40"/>
              </a:xfrm>
              <a:prstGeom prst="straightConnector1">
                <a:avLst/>
              </a:prstGeom>
              <a:noFill/>
              <a:ln w="12700" cap="rnd" cmpd="sng">
                <a:solidFill>
                  <a:srgbClr val="FFFFFF"/>
                </a:solidFill>
                <a:prstDash val="solid"/>
                <a:round/>
                <a:headEnd type="none" w="sm" len="sm"/>
                <a:tailEnd type="none" w="sm" len="sm"/>
              </a:ln>
            </p:spPr>
          </p:cxnSp>
          <p:sp>
            <p:nvSpPr>
              <p:cNvPr id="186" name="Google Shape;1022;p16">
                <a:extLst>
                  <a:ext uri="{FF2B5EF4-FFF2-40B4-BE49-F238E27FC236}">
                    <a16:creationId xmlns:a16="http://schemas.microsoft.com/office/drawing/2014/main" id="{66452D7F-A164-C967-BAC3-C0A90B4EE72F}"/>
                  </a:ext>
                </a:extLst>
              </p:cNvPr>
              <p:cNvSpPr/>
              <p:nvPr/>
            </p:nvSpPr>
            <p:spPr>
              <a:xfrm>
                <a:off x="5276" y="2258"/>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87" name="Google Shape;1023;p16">
                <a:extLst>
                  <a:ext uri="{FF2B5EF4-FFF2-40B4-BE49-F238E27FC236}">
                    <a16:creationId xmlns:a16="http://schemas.microsoft.com/office/drawing/2014/main" id="{680DCA16-AFFB-FBDB-1A1E-76A5C74222FC}"/>
                  </a:ext>
                </a:extLst>
              </p:cNvPr>
              <p:cNvCxnSpPr/>
              <p:nvPr/>
            </p:nvCxnSpPr>
            <p:spPr>
              <a:xfrm>
                <a:off x="5299" y="2292"/>
                <a:ext cx="0" cy="40"/>
              </a:xfrm>
              <a:prstGeom prst="straightConnector1">
                <a:avLst/>
              </a:prstGeom>
              <a:noFill/>
              <a:ln w="12700" cap="rnd" cmpd="sng">
                <a:solidFill>
                  <a:srgbClr val="FFFFFF"/>
                </a:solidFill>
                <a:prstDash val="solid"/>
                <a:round/>
                <a:headEnd type="none" w="sm" len="sm"/>
                <a:tailEnd type="none" w="sm" len="sm"/>
              </a:ln>
            </p:spPr>
          </p:cxnSp>
          <p:sp>
            <p:nvSpPr>
              <p:cNvPr id="188" name="Google Shape;1024;p16">
                <a:extLst>
                  <a:ext uri="{FF2B5EF4-FFF2-40B4-BE49-F238E27FC236}">
                    <a16:creationId xmlns:a16="http://schemas.microsoft.com/office/drawing/2014/main" id="{5E834B4A-26FA-C064-B1ED-FF074414D19C}"/>
                  </a:ext>
                </a:extLst>
              </p:cNvPr>
              <p:cNvSpPr/>
              <p:nvPr/>
            </p:nvSpPr>
            <p:spPr>
              <a:xfrm>
                <a:off x="5511" y="2258"/>
                <a:ext cx="23" cy="18"/>
              </a:xfrm>
              <a:custGeom>
                <a:avLst/>
                <a:gdLst/>
                <a:ahLst/>
                <a:cxnLst/>
                <a:rect l="l" t="t" r="r" b="b"/>
                <a:pathLst>
                  <a:path w="23" h="18" extrusionOk="0">
                    <a:moveTo>
                      <a:pt x="0" y="10"/>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89" name="Google Shape;1025;p16">
                <a:extLst>
                  <a:ext uri="{FF2B5EF4-FFF2-40B4-BE49-F238E27FC236}">
                    <a16:creationId xmlns:a16="http://schemas.microsoft.com/office/drawing/2014/main" id="{09E8FE25-4E9D-CADD-79B9-3DEC6CCCC702}"/>
                  </a:ext>
                </a:extLst>
              </p:cNvPr>
              <p:cNvCxnSpPr/>
              <p:nvPr/>
            </p:nvCxnSpPr>
            <p:spPr>
              <a:xfrm>
                <a:off x="5534" y="2292"/>
                <a:ext cx="0" cy="40"/>
              </a:xfrm>
              <a:prstGeom prst="straightConnector1">
                <a:avLst/>
              </a:prstGeom>
              <a:noFill/>
              <a:ln w="12700" cap="rnd" cmpd="sng">
                <a:solidFill>
                  <a:srgbClr val="FFFFFF"/>
                </a:solidFill>
                <a:prstDash val="solid"/>
                <a:round/>
                <a:headEnd type="none" w="sm" len="sm"/>
                <a:tailEnd type="none" w="sm" len="sm"/>
              </a:ln>
            </p:spPr>
          </p:cxnSp>
          <p:sp>
            <p:nvSpPr>
              <p:cNvPr id="190" name="Google Shape;1026;p16">
                <a:extLst>
                  <a:ext uri="{FF2B5EF4-FFF2-40B4-BE49-F238E27FC236}">
                    <a16:creationId xmlns:a16="http://schemas.microsoft.com/office/drawing/2014/main" id="{2B38C2E8-6A29-0045-3514-E5A91ACEB77F}"/>
                  </a:ext>
                </a:extLst>
              </p:cNvPr>
              <p:cNvSpPr/>
              <p:nvPr/>
            </p:nvSpPr>
            <p:spPr>
              <a:xfrm>
                <a:off x="4789" y="2275"/>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 name="Google Shape;1027;p16">
                <a:extLst>
                  <a:ext uri="{FF2B5EF4-FFF2-40B4-BE49-F238E27FC236}">
                    <a16:creationId xmlns:a16="http://schemas.microsoft.com/office/drawing/2014/main" id="{5E0332A2-FD23-1356-8796-38E8C2EFAD57}"/>
                  </a:ext>
                </a:extLst>
              </p:cNvPr>
              <p:cNvSpPr/>
              <p:nvPr/>
            </p:nvSpPr>
            <p:spPr>
              <a:xfrm>
                <a:off x="4770" y="2258"/>
                <a:ext cx="49" cy="58"/>
              </a:xfrm>
              <a:custGeom>
                <a:avLst/>
                <a:gdLst/>
                <a:ahLst/>
                <a:cxnLst/>
                <a:rect l="l" t="t" r="r" b="b"/>
                <a:pathLst>
                  <a:path w="65" h="78" extrusionOk="0">
                    <a:moveTo>
                      <a:pt x="8" y="78"/>
                    </a:moveTo>
                    <a:cubicBezTo>
                      <a:pt x="3" y="70"/>
                      <a:pt x="0" y="60"/>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028;p16">
                <a:extLst>
                  <a:ext uri="{FF2B5EF4-FFF2-40B4-BE49-F238E27FC236}">
                    <a16:creationId xmlns:a16="http://schemas.microsoft.com/office/drawing/2014/main" id="{E9C3B307-F16C-7D2D-61CE-46920E01E461}"/>
                  </a:ext>
                </a:extLst>
              </p:cNvPr>
              <p:cNvSpPr/>
              <p:nvPr/>
            </p:nvSpPr>
            <p:spPr>
              <a:xfrm>
                <a:off x="4893" y="2275"/>
                <a:ext cx="48" cy="56"/>
              </a:xfrm>
              <a:custGeom>
                <a:avLst/>
                <a:gdLst/>
                <a:ahLst/>
                <a:cxnLst/>
                <a:rect l="l" t="t" r="r" b="b"/>
                <a:pathLst>
                  <a:path w="64" h="75" extrusionOk="0">
                    <a:moveTo>
                      <a:pt x="57" y="0"/>
                    </a:moveTo>
                    <a:cubicBezTo>
                      <a:pt x="61" y="7"/>
                      <a:pt x="64" y="16"/>
                      <a:pt x="64" y="26"/>
                    </a:cubicBezTo>
                    <a:cubicBezTo>
                      <a:pt x="64" y="53"/>
                      <a:pt x="44" y="75"/>
                      <a:pt x="20"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 name="Google Shape;1029;p16">
                <a:extLst>
                  <a:ext uri="{FF2B5EF4-FFF2-40B4-BE49-F238E27FC236}">
                    <a16:creationId xmlns:a16="http://schemas.microsoft.com/office/drawing/2014/main" id="{92641656-DBB4-16C3-581F-91B9B21A1D44}"/>
                  </a:ext>
                </a:extLst>
              </p:cNvPr>
              <p:cNvSpPr/>
              <p:nvPr/>
            </p:nvSpPr>
            <p:spPr>
              <a:xfrm>
                <a:off x="4874" y="2258"/>
                <a:ext cx="49"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 name="Google Shape;1030;p16">
                <a:extLst>
                  <a:ext uri="{FF2B5EF4-FFF2-40B4-BE49-F238E27FC236}">
                    <a16:creationId xmlns:a16="http://schemas.microsoft.com/office/drawing/2014/main" id="{9631CF7A-8FFF-68B2-39C7-409BCECCD7E8}"/>
                  </a:ext>
                </a:extLst>
              </p:cNvPr>
              <p:cNvSpPr/>
              <p:nvPr/>
            </p:nvSpPr>
            <p:spPr>
              <a:xfrm>
                <a:off x="4991" y="2275"/>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 name="Google Shape;1031;p16">
                <a:extLst>
                  <a:ext uri="{FF2B5EF4-FFF2-40B4-BE49-F238E27FC236}">
                    <a16:creationId xmlns:a16="http://schemas.microsoft.com/office/drawing/2014/main" id="{B398ADCE-7981-E06B-FCD9-F9B050276E62}"/>
                  </a:ext>
                </a:extLst>
              </p:cNvPr>
              <p:cNvSpPr/>
              <p:nvPr/>
            </p:nvSpPr>
            <p:spPr>
              <a:xfrm>
                <a:off x="4972" y="2258"/>
                <a:ext cx="49" cy="58"/>
              </a:xfrm>
              <a:custGeom>
                <a:avLst/>
                <a:gdLst/>
                <a:ahLst/>
                <a:cxnLst/>
                <a:rect l="l" t="t" r="r" b="b"/>
                <a:pathLst>
                  <a:path w="65" h="78" extrusionOk="0">
                    <a:moveTo>
                      <a:pt x="8" y="78"/>
                    </a:moveTo>
                    <a:cubicBezTo>
                      <a:pt x="3" y="70"/>
                      <a:pt x="0" y="60"/>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 name="Google Shape;1032;p16">
                <a:extLst>
                  <a:ext uri="{FF2B5EF4-FFF2-40B4-BE49-F238E27FC236}">
                    <a16:creationId xmlns:a16="http://schemas.microsoft.com/office/drawing/2014/main" id="{D8E84CDF-552E-DD62-6594-2ED3B7B8EB88}"/>
                  </a:ext>
                </a:extLst>
              </p:cNvPr>
              <p:cNvSpPr/>
              <p:nvPr/>
            </p:nvSpPr>
            <p:spPr>
              <a:xfrm>
                <a:off x="5095" y="2275"/>
                <a:ext cx="48" cy="56"/>
              </a:xfrm>
              <a:custGeom>
                <a:avLst/>
                <a:gdLst/>
                <a:ahLst/>
                <a:cxnLst/>
                <a:rect l="l" t="t" r="r" b="b"/>
                <a:pathLst>
                  <a:path w="64" h="75" extrusionOk="0">
                    <a:moveTo>
                      <a:pt x="57" y="0"/>
                    </a:moveTo>
                    <a:cubicBezTo>
                      <a:pt x="61" y="7"/>
                      <a:pt x="64" y="16"/>
                      <a:pt x="64" y="26"/>
                    </a:cubicBezTo>
                    <a:cubicBezTo>
                      <a:pt x="64" y="53"/>
                      <a:pt x="44" y="75"/>
                      <a:pt x="20"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 name="Google Shape;1033;p16">
                <a:extLst>
                  <a:ext uri="{FF2B5EF4-FFF2-40B4-BE49-F238E27FC236}">
                    <a16:creationId xmlns:a16="http://schemas.microsoft.com/office/drawing/2014/main" id="{A3C635C6-D3B0-EAFA-141E-2DBBEFF52555}"/>
                  </a:ext>
                </a:extLst>
              </p:cNvPr>
              <p:cNvSpPr/>
              <p:nvPr/>
            </p:nvSpPr>
            <p:spPr>
              <a:xfrm>
                <a:off x="5077" y="2258"/>
                <a:ext cx="48"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 name="Google Shape;1034;p16">
                <a:extLst>
                  <a:ext uri="{FF2B5EF4-FFF2-40B4-BE49-F238E27FC236}">
                    <a16:creationId xmlns:a16="http://schemas.microsoft.com/office/drawing/2014/main" id="{006042E3-FF1E-AB4F-B840-35BD163FE5BD}"/>
                  </a:ext>
                </a:extLst>
              </p:cNvPr>
              <p:cNvSpPr/>
              <p:nvPr/>
            </p:nvSpPr>
            <p:spPr>
              <a:xfrm>
                <a:off x="5197" y="2275"/>
                <a:ext cx="47" cy="56"/>
              </a:xfrm>
              <a:custGeom>
                <a:avLst/>
                <a:gdLst/>
                <a:ahLst/>
                <a:cxnLst/>
                <a:rect l="l" t="t" r="r" b="b"/>
                <a:pathLst>
                  <a:path w="63" h="75" extrusionOk="0">
                    <a:moveTo>
                      <a:pt x="56" y="0"/>
                    </a:moveTo>
                    <a:cubicBezTo>
                      <a:pt x="60" y="7"/>
                      <a:pt x="63" y="16"/>
                      <a:pt x="63" y="26"/>
                    </a:cubicBezTo>
                    <a:cubicBezTo>
                      <a:pt x="63" y="53"/>
                      <a:pt x="43" y="75"/>
                      <a:pt x="19" y="75"/>
                    </a:cubicBezTo>
                    <a:cubicBezTo>
                      <a:pt x="12" y="75"/>
                      <a:pt x="5"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 name="Google Shape;1035;p16">
                <a:extLst>
                  <a:ext uri="{FF2B5EF4-FFF2-40B4-BE49-F238E27FC236}">
                    <a16:creationId xmlns:a16="http://schemas.microsoft.com/office/drawing/2014/main" id="{FF7E2550-C08F-E50A-35FB-E7E97D52260A}"/>
                  </a:ext>
                </a:extLst>
              </p:cNvPr>
              <p:cNvSpPr/>
              <p:nvPr/>
            </p:nvSpPr>
            <p:spPr>
              <a:xfrm>
                <a:off x="5178" y="2258"/>
                <a:ext cx="49" cy="58"/>
              </a:xfrm>
              <a:custGeom>
                <a:avLst/>
                <a:gdLst/>
                <a:ahLst/>
                <a:cxnLst/>
                <a:rect l="l" t="t" r="r" b="b"/>
                <a:pathLst>
                  <a:path w="65" h="78" extrusionOk="0">
                    <a:moveTo>
                      <a:pt x="8" y="78"/>
                    </a:moveTo>
                    <a:cubicBezTo>
                      <a:pt x="3" y="70"/>
                      <a:pt x="0" y="60"/>
                      <a:pt x="0" y="49"/>
                    </a:cubicBezTo>
                    <a:cubicBezTo>
                      <a:pt x="0" y="22"/>
                      <a:pt x="19"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 name="Google Shape;1036;p16">
                <a:extLst>
                  <a:ext uri="{FF2B5EF4-FFF2-40B4-BE49-F238E27FC236}">
                    <a16:creationId xmlns:a16="http://schemas.microsoft.com/office/drawing/2014/main" id="{CB4D9101-F3A4-9A36-9A3D-D5003817310C}"/>
                  </a:ext>
                </a:extLst>
              </p:cNvPr>
              <p:cNvSpPr/>
              <p:nvPr/>
            </p:nvSpPr>
            <p:spPr>
              <a:xfrm>
                <a:off x="4810" y="2603"/>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01" name="Google Shape;1037;p16">
                <a:extLst>
                  <a:ext uri="{FF2B5EF4-FFF2-40B4-BE49-F238E27FC236}">
                    <a16:creationId xmlns:a16="http://schemas.microsoft.com/office/drawing/2014/main" id="{F9ACF988-719D-DBCF-E20E-70CDC8DB16F8}"/>
                  </a:ext>
                </a:extLst>
              </p:cNvPr>
              <p:cNvCxnSpPr/>
              <p:nvPr/>
            </p:nvCxnSpPr>
            <p:spPr>
              <a:xfrm>
                <a:off x="4832" y="2636"/>
                <a:ext cx="0" cy="41"/>
              </a:xfrm>
              <a:prstGeom prst="straightConnector1">
                <a:avLst/>
              </a:prstGeom>
              <a:noFill/>
              <a:ln w="12700" cap="rnd" cmpd="sng">
                <a:solidFill>
                  <a:srgbClr val="FFFFFF"/>
                </a:solidFill>
                <a:prstDash val="solid"/>
                <a:round/>
                <a:headEnd type="none" w="sm" len="sm"/>
                <a:tailEnd type="none" w="sm" len="sm"/>
              </a:ln>
            </p:spPr>
          </p:cxnSp>
          <p:sp>
            <p:nvSpPr>
              <p:cNvPr id="202" name="Google Shape;1038;p16">
                <a:extLst>
                  <a:ext uri="{FF2B5EF4-FFF2-40B4-BE49-F238E27FC236}">
                    <a16:creationId xmlns:a16="http://schemas.microsoft.com/office/drawing/2014/main" id="{7FA8926B-0F5E-8700-8168-34E1739B3FAE}"/>
                  </a:ext>
                </a:extLst>
              </p:cNvPr>
              <p:cNvSpPr/>
              <p:nvPr/>
            </p:nvSpPr>
            <p:spPr>
              <a:xfrm>
                <a:off x="4965" y="2620"/>
                <a:ext cx="48" cy="56"/>
              </a:xfrm>
              <a:custGeom>
                <a:avLst/>
                <a:gdLst/>
                <a:ahLst/>
                <a:cxnLst/>
                <a:rect l="l" t="t" r="r" b="b"/>
                <a:pathLst>
                  <a:path w="63" h="75" extrusionOk="0">
                    <a:moveTo>
                      <a:pt x="56" y="0"/>
                    </a:moveTo>
                    <a:cubicBezTo>
                      <a:pt x="61" y="7"/>
                      <a:pt x="63" y="16"/>
                      <a:pt x="63" y="26"/>
                    </a:cubicBezTo>
                    <a:cubicBezTo>
                      <a:pt x="63" y="53"/>
                      <a:pt x="44"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 name="Google Shape;1039;p16">
                <a:extLst>
                  <a:ext uri="{FF2B5EF4-FFF2-40B4-BE49-F238E27FC236}">
                    <a16:creationId xmlns:a16="http://schemas.microsoft.com/office/drawing/2014/main" id="{E188BA7B-F7FA-371B-4BFE-69D233BEC88A}"/>
                  </a:ext>
                </a:extLst>
              </p:cNvPr>
              <p:cNvSpPr/>
              <p:nvPr/>
            </p:nvSpPr>
            <p:spPr>
              <a:xfrm>
                <a:off x="4947" y="2603"/>
                <a:ext cx="49" cy="57"/>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 name="Google Shape;1040;p16">
                <a:extLst>
                  <a:ext uri="{FF2B5EF4-FFF2-40B4-BE49-F238E27FC236}">
                    <a16:creationId xmlns:a16="http://schemas.microsoft.com/office/drawing/2014/main" id="{C61734E0-2A6F-A494-4D03-9DC1CA9AF47B}"/>
                  </a:ext>
                </a:extLst>
              </p:cNvPr>
              <p:cNvSpPr/>
              <p:nvPr/>
            </p:nvSpPr>
            <p:spPr>
              <a:xfrm>
                <a:off x="5132" y="2620"/>
                <a:ext cx="48" cy="56"/>
              </a:xfrm>
              <a:custGeom>
                <a:avLst/>
                <a:gdLst/>
                <a:ahLst/>
                <a:cxnLst/>
                <a:rect l="l" t="t" r="r" b="b"/>
                <a:pathLst>
                  <a:path w="64" h="75" extrusionOk="0">
                    <a:moveTo>
                      <a:pt x="57" y="0"/>
                    </a:moveTo>
                    <a:cubicBezTo>
                      <a:pt x="61" y="7"/>
                      <a:pt x="64" y="16"/>
                      <a:pt x="64" y="26"/>
                    </a:cubicBezTo>
                    <a:cubicBezTo>
                      <a:pt x="64" y="53"/>
                      <a:pt x="44" y="75"/>
                      <a:pt x="19" y="75"/>
                    </a:cubicBezTo>
                    <a:cubicBezTo>
                      <a:pt x="13"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 name="Google Shape;1041;p16">
                <a:extLst>
                  <a:ext uri="{FF2B5EF4-FFF2-40B4-BE49-F238E27FC236}">
                    <a16:creationId xmlns:a16="http://schemas.microsoft.com/office/drawing/2014/main" id="{E6A9C30C-86D6-824F-0558-747BE34FAA08}"/>
                  </a:ext>
                </a:extLst>
              </p:cNvPr>
              <p:cNvSpPr/>
              <p:nvPr/>
            </p:nvSpPr>
            <p:spPr>
              <a:xfrm>
                <a:off x="5113" y="2603"/>
                <a:ext cx="49" cy="57"/>
              </a:xfrm>
              <a:custGeom>
                <a:avLst/>
                <a:gdLst/>
                <a:ahLst/>
                <a:cxnLst/>
                <a:rect l="l" t="t" r="r" b="b"/>
                <a:pathLst>
                  <a:path w="65" h="77" extrusionOk="0">
                    <a:moveTo>
                      <a:pt x="9"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 name="Google Shape;1042;p16">
                <a:extLst>
                  <a:ext uri="{FF2B5EF4-FFF2-40B4-BE49-F238E27FC236}">
                    <a16:creationId xmlns:a16="http://schemas.microsoft.com/office/drawing/2014/main" id="{C1D53A57-76DF-EEFB-16FE-0F34589664CA}"/>
                  </a:ext>
                </a:extLst>
              </p:cNvPr>
              <p:cNvSpPr/>
              <p:nvPr/>
            </p:nvSpPr>
            <p:spPr>
              <a:xfrm>
                <a:off x="5236" y="2620"/>
                <a:ext cx="48" cy="56"/>
              </a:xfrm>
              <a:custGeom>
                <a:avLst/>
                <a:gdLst/>
                <a:ahLst/>
                <a:cxnLst/>
                <a:rect l="l" t="t" r="r" b="b"/>
                <a:pathLst>
                  <a:path w="63" h="75" extrusionOk="0">
                    <a:moveTo>
                      <a:pt x="56" y="0"/>
                    </a:moveTo>
                    <a:cubicBezTo>
                      <a:pt x="61" y="7"/>
                      <a:pt x="63" y="16"/>
                      <a:pt x="63" y="26"/>
                    </a:cubicBezTo>
                    <a:cubicBezTo>
                      <a:pt x="63" y="53"/>
                      <a:pt x="44" y="75"/>
                      <a:pt x="19" y="75"/>
                    </a:cubicBezTo>
                    <a:cubicBezTo>
                      <a:pt x="12" y="75"/>
                      <a:pt x="6" y="73"/>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 name="Google Shape;1043;p16">
                <a:extLst>
                  <a:ext uri="{FF2B5EF4-FFF2-40B4-BE49-F238E27FC236}">
                    <a16:creationId xmlns:a16="http://schemas.microsoft.com/office/drawing/2014/main" id="{1DFF3790-24E1-E5DC-AC34-ECBBA3D38217}"/>
                  </a:ext>
                </a:extLst>
              </p:cNvPr>
              <p:cNvSpPr/>
              <p:nvPr/>
            </p:nvSpPr>
            <p:spPr>
              <a:xfrm>
                <a:off x="5217" y="2603"/>
                <a:ext cx="49" cy="57"/>
              </a:xfrm>
              <a:custGeom>
                <a:avLst/>
                <a:gdLst/>
                <a:ahLst/>
                <a:cxnLst/>
                <a:rect l="l" t="t" r="r" b="b"/>
                <a:pathLst>
                  <a:path w="65" h="77" extrusionOk="0">
                    <a:moveTo>
                      <a:pt x="8" y="77"/>
                    </a:moveTo>
                    <a:cubicBezTo>
                      <a:pt x="3" y="69"/>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 name="Google Shape;1044;p16">
                <a:extLst>
                  <a:ext uri="{FF2B5EF4-FFF2-40B4-BE49-F238E27FC236}">
                    <a16:creationId xmlns:a16="http://schemas.microsoft.com/office/drawing/2014/main" id="{3FA62074-8EA6-A9C7-D892-637F34493E6C}"/>
                  </a:ext>
                </a:extLst>
              </p:cNvPr>
              <p:cNvSpPr/>
              <p:nvPr/>
            </p:nvSpPr>
            <p:spPr>
              <a:xfrm>
                <a:off x="4878" y="2603"/>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09" name="Google Shape;1045;p16">
                <a:extLst>
                  <a:ext uri="{FF2B5EF4-FFF2-40B4-BE49-F238E27FC236}">
                    <a16:creationId xmlns:a16="http://schemas.microsoft.com/office/drawing/2014/main" id="{63FF6C22-4E39-1C63-691F-DD5E4F7A28E6}"/>
                  </a:ext>
                </a:extLst>
              </p:cNvPr>
              <p:cNvCxnSpPr/>
              <p:nvPr/>
            </p:nvCxnSpPr>
            <p:spPr>
              <a:xfrm>
                <a:off x="4901" y="2636"/>
                <a:ext cx="0" cy="41"/>
              </a:xfrm>
              <a:prstGeom prst="straightConnector1">
                <a:avLst/>
              </a:prstGeom>
              <a:noFill/>
              <a:ln w="12700" cap="rnd" cmpd="sng">
                <a:solidFill>
                  <a:srgbClr val="FFFFFF"/>
                </a:solidFill>
                <a:prstDash val="solid"/>
                <a:round/>
                <a:headEnd type="none" w="sm" len="sm"/>
                <a:tailEnd type="none" w="sm" len="sm"/>
              </a:ln>
            </p:spPr>
          </p:cxnSp>
          <p:sp>
            <p:nvSpPr>
              <p:cNvPr id="210" name="Google Shape;1046;p16">
                <a:extLst>
                  <a:ext uri="{FF2B5EF4-FFF2-40B4-BE49-F238E27FC236}">
                    <a16:creationId xmlns:a16="http://schemas.microsoft.com/office/drawing/2014/main" id="{06C3A5D3-76C5-D0B9-D486-AD7CF5156D27}"/>
                  </a:ext>
                </a:extLst>
              </p:cNvPr>
              <p:cNvSpPr/>
              <p:nvPr/>
            </p:nvSpPr>
            <p:spPr>
              <a:xfrm>
                <a:off x="5048" y="2603"/>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11" name="Google Shape;1047;p16">
                <a:extLst>
                  <a:ext uri="{FF2B5EF4-FFF2-40B4-BE49-F238E27FC236}">
                    <a16:creationId xmlns:a16="http://schemas.microsoft.com/office/drawing/2014/main" id="{B8628746-9D82-BEC8-09F4-6F8E5172AF07}"/>
                  </a:ext>
                </a:extLst>
              </p:cNvPr>
              <p:cNvCxnSpPr/>
              <p:nvPr/>
            </p:nvCxnSpPr>
            <p:spPr>
              <a:xfrm>
                <a:off x="5071" y="2636"/>
                <a:ext cx="0" cy="41"/>
              </a:xfrm>
              <a:prstGeom prst="straightConnector1">
                <a:avLst/>
              </a:prstGeom>
              <a:noFill/>
              <a:ln w="12700" cap="rnd" cmpd="sng">
                <a:solidFill>
                  <a:srgbClr val="FFFFFF"/>
                </a:solidFill>
                <a:prstDash val="solid"/>
                <a:round/>
                <a:headEnd type="none" w="sm" len="sm"/>
                <a:tailEnd type="none" w="sm" len="sm"/>
              </a:ln>
            </p:spPr>
          </p:cxnSp>
          <p:sp>
            <p:nvSpPr>
              <p:cNvPr id="212" name="Google Shape;1048;p16">
                <a:extLst>
                  <a:ext uri="{FF2B5EF4-FFF2-40B4-BE49-F238E27FC236}">
                    <a16:creationId xmlns:a16="http://schemas.microsoft.com/office/drawing/2014/main" id="{30DE9263-7EA5-4575-84EE-A841F0E8ECF0}"/>
                  </a:ext>
                </a:extLst>
              </p:cNvPr>
              <p:cNvSpPr/>
              <p:nvPr/>
            </p:nvSpPr>
            <p:spPr>
              <a:xfrm>
                <a:off x="5319" y="2603"/>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13" name="Google Shape;1049;p16">
                <a:extLst>
                  <a:ext uri="{FF2B5EF4-FFF2-40B4-BE49-F238E27FC236}">
                    <a16:creationId xmlns:a16="http://schemas.microsoft.com/office/drawing/2014/main" id="{8E6F0B23-05B0-7EC2-F968-50CA6544F753}"/>
                  </a:ext>
                </a:extLst>
              </p:cNvPr>
              <p:cNvCxnSpPr/>
              <p:nvPr/>
            </p:nvCxnSpPr>
            <p:spPr>
              <a:xfrm>
                <a:off x="5341" y="2636"/>
                <a:ext cx="0" cy="41"/>
              </a:xfrm>
              <a:prstGeom prst="straightConnector1">
                <a:avLst/>
              </a:prstGeom>
              <a:noFill/>
              <a:ln w="12700" cap="rnd" cmpd="sng">
                <a:solidFill>
                  <a:srgbClr val="FFFFFF"/>
                </a:solidFill>
                <a:prstDash val="solid"/>
                <a:round/>
                <a:headEnd type="none" w="sm" len="sm"/>
                <a:tailEnd type="none" w="sm" len="sm"/>
              </a:ln>
            </p:spPr>
          </p:cxnSp>
          <p:sp>
            <p:nvSpPr>
              <p:cNvPr id="214" name="Google Shape;1050;p16">
                <a:extLst>
                  <a:ext uri="{FF2B5EF4-FFF2-40B4-BE49-F238E27FC236}">
                    <a16:creationId xmlns:a16="http://schemas.microsoft.com/office/drawing/2014/main" id="{165519AD-78F7-EA68-FCC0-D2AE96FA1547}"/>
                  </a:ext>
                </a:extLst>
              </p:cNvPr>
              <p:cNvSpPr/>
              <p:nvPr/>
            </p:nvSpPr>
            <p:spPr>
              <a:xfrm>
                <a:off x="4726" y="2502"/>
                <a:ext cx="48"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 name="Google Shape;1051;p16">
                <a:extLst>
                  <a:ext uri="{FF2B5EF4-FFF2-40B4-BE49-F238E27FC236}">
                    <a16:creationId xmlns:a16="http://schemas.microsoft.com/office/drawing/2014/main" id="{9335F05C-60A9-6BB5-8CEF-61BCD17DB25B}"/>
                  </a:ext>
                </a:extLst>
              </p:cNvPr>
              <p:cNvSpPr/>
              <p:nvPr/>
            </p:nvSpPr>
            <p:spPr>
              <a:xfrm>
                <a:off x="4708" y="2486"/>
                <a:ext cx="48" cy="57"/>
              </a:xfrm>
              <a:custGeom>
                <a:avLst/>
                <a:gdLst/>
                <a:ahLst/>
                <a:cxnLst/>
                <a:rect l="l" t="t" r="r" b="b"/>
                <a:pathLst>
                  <a:path w="65" h="77" extrusionOk="0">
                    <a:moveTo>
                      <a:pt x="8" y="77"/>
                    </a:moveTo>
                    <a:cubicBezTo>
                      <a:pt x="3" y="69"/>
                      <a:pt x="0" y="59"/>
                      <a:pt x="0" y="49"/>
                    </a:cubicBezTo>
                    <a:cubicBezTo>
                      <a:pt x="0" y="22"/>
                      <a:pt x="20" y="0"/>
                      <a:pt x="44" y="0"/>
                    </a:cubicBezTo>
                    <a:cubicBezTo>
                      <a:pt x="51"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 name="Google Shape;1052;p16">
                <a:extLst>
                  <a:ext uri="{FF2B5EF4-FFF2-40B4-BE49-F238E27FC236}">
                    <a16:creationId xmlns:a16="http://schemas.microsoft.com/office/drawing/2014/main" id="{A164F48F-BF5E-58CE-9165-E114C5EB2514}"/>
                  </a:ext>
                </a:extLst>
              </p:cNvPr>
              <p:cNvSpPr/>
              <p:nvPr/>
            </p:nvSpPr>
            <p:spPr>
              <a:xfrm>
                <a:off x="5029" y="2837"/>
                <a:ext cx="38" cy="9"/>
              </a:xfrm>
              <a:custGeom>
                <a:avLst/>
                <a:gdLst/>
                <a:ahLst/>
                <a:cxnLst/>
                <a:rect l="l" t="t" r="r" b="b"/>
                <a:pathLst>
                  <a:path w="50" h="13" extrusionOk="0">
                    <a:moveTo>
                      <a:pt x="0" y="13"/>
                    </a:moveTo>
                    <a:cubicBezTo>
                      <a:pt x="7" y="5"/>
                      <a:pt x="18" y="0"/>
                      <a:pt x="29" y="0"/>
                    </a:cubicBezTo>
                    <a:cubicBezTo>
                      <a:pt x="36" y="0"/>
                      <a:pt x="43" y="2"/>
                      <a:pt x="50"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 name="Google Shape;1053;p16">
                <a:extLst>
                  <a:ext uri="{FF2B5EF4-FFF2-40B4-BE49-F238E27FC236}">
                    <a16:creationId xmlns:a16="http://schemas.microsoft.com/office/drawing/2014/main" id="{22F954E6-2A39-343E-B7C0-2444A56BC92D}"/>
                  </a:ext>
                </a:extLst>
              </p:cNvPr>
              <p:cNvSpPr/>
              <p:nvPr/>
            </p:nvSpPr>
            <p:spPr>
              <a:xfrm>
                <a:off x="5245" y="2854"/>
                <a:ext cx="5" cy="14"/>
              </a:xfrm>
              <a:custGeom>
                <a:avLst/>
                <a:gdLst/>
                <a:ahLst/>
                <a:cxnLst/>
                <a:rect l="l" t="t" r="r" b="b"/>
                <a:pathLst>
                  <a:path w="7" h="19" extrusionOk="0">
                    <a:moveTo>
                      <a:pt x="0" y="0"/>
                    </a:moveTo>
                    <a:cubicBezTo>
                      <a:pt x="4" y="6"/>
                      <a:pt x="6" y="12"/>
                      <a:pt x="7" y="19"/>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 name="Google Shape;1054;p16">
                <a:extLst>
                  <a:ext uri="{FF2B5EF4-FFF2-40B4-BE49-F238E27FC236}">
                    <a16:creationId xmlns:a16="http://schemas.microsoft.com/office/drawing/2014/main" id="{359A56C5-8D4C-1BFB-D29F-802487A1938A}"/>
                  </a:ext>
                </a:extLst>
              </p:cNvPr>
              <p:cNvSpPr/>
              <p:nvPr/>
            </p:nvSpPr>
            <p:spPr>
              <a:xfrm>
                <a:off x="5185" y="2837"/>
                <a:ext cx="48" cy="29"/>
              </a:xfrm>
              <a:custGeom>
                <a:avLst/>
                <a:gdLst/>
                <a:ahLst/>
                <a:cxnLst/>
                <a:rect l="l" t="t" r="r" b="b"/>
                <a:pathLst>
                  <a:path w="64" h="39" extrusionOk="0">
                    <a:moveTo>
                      <a:pt x="0" y="39"/>
                    </a:moveTo>
                    <a:cubicBezTo>
                      <a:pt x="4" y="17"/>
                      <a:pt x="22" y="0"/>
                      <a:pt x="43"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 name="Google Shape;1055;p16">
                <a:extLst>
                  <a:ext uri="{FF2B5EF4-FFF2-40B4-BE49-F238E27FC236}">
                    <a16:creationId xmlns:a16="http://schemas.microsoft.com/office/drawing/2014/main" id="{AC8641EC-7430-9ECF-FFA6-2A6296952996}"/>
                  </a:ext>
                </a:extLst>
              </p:cNvPr>
              <p:cNvSpPr/>
              <p:nvPr/>
            </p:nvSpPr>
            <p:spPr>
              <a:xfrm>
                <a:off x="5119" y="2837"/>
                <a:ext cx="23" cy="17"/>
              </a:xfrm>
              <a:custGeom>
                <a:avLst/>
                <a:gdLst/>
                <a:ahLst/>
                <a:cxnLst/>
                <a:rect l="l" t="t" r="r" b="b"/>
                <a:pathLst>
                  <a:path w="23" h="17" extrusionOk="0">
                    <a:moveTo>
                      <a:pt x="0" y="9"/>
                    </a:moveTo>
                    <a:lnTo>
                      <a:pt x="23" y="0"/>
                    </a:lnTo>
                    <a:lnTo>
                      <a:pt x="23" y="17"/>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0" name="Google Shape;1056;p16">
                <a:extLst>
                  <a:ext uri="{FF2B5EF4-FFF2-40B4-BE49-F238E27FC236}">
                    <a16:creationId xmlns:a16="http://schemas.microsoft.com/office/drawing/2014/main" id="{353A42C2-6D74-7B2B-2C20-8B4A233B2DB0}"/>
                  </a:ext>
                </a:extLst>
              </p:cNvPr>
              <p:cNvSpPr/>
              <p:nvPr/>
            </p:nvSpPr>
            <p:spPr>
              <a:xfrm>
                <a:off x="4831" y="2502"/>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1" name="Google Shape;1057;p16">
                <a:extLst>
                  <a:ext uri="{FF2B5EF4-FFF2-40B4-BE49-F238E27FC236}">
                    <a16:creationId xmlns:a16="http://schemas.microsoft.com/office/drawing/2014/main" id="{8B4AF4B6-18E1-BB6C-3B5E-0AAE1A002E7B}"/>
                  </a:ext>
                </a:extLst>
              </p:cNvPr>
              <p:cNvSpPr/>
              <p:nvPr/>
            </p:nvSpPr>
            <p:spPr>
              <a:xfrm>
                <a:off x="4812" y="2486"/>
                <a:ext cx="49" cy="57"/>
              </a:xfrm>
              <a:custGeom>
                <a:avLst/>
                <a:gdLst/>
                <a:ahLst/>
                <a:cxnLst/>
                <a:rect l="l" t="t" r="r" b="b"/>
                <a:pathLst>
                  <a:path w="65" h="77" extrusionOk="0">
                    <a:moveTo>
                      <a:pt x="8" y="77"/>
                    </a:moveTo>
                    <a:cubicBezTo>
                      <a:pt x="3" y="69"/>
                      <a:pt x="0" y="59"/>
                      <a:pt x="0" y="49"/>
                    </a:cubicBezTo>
                    <a:cubicBezTo>
                      <a:pt x="0" y="22"/>
                      <a:pt x="20" y="0"/>
                      <a:pt x="44" y="0"/>
                    </a:cubicBezTo>
                    <a:cubicBezTo>
                      <a:pt x="51" y="0"/>
                      <a:pt x="58"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2" name="Google Shape;1058;p16">
                <a:extLst>
                  <a:ext uri="{FF2B5EF4-FFF2-40B4-BE49-F238E27FC236}">
                    <a16:creationId xmlns:a16="http://schemas.microsoft.com/office/drawing/2014/main" id="{13FC1BC2-78AA-034A-E205-52806E7D2FFD}"/>
                  </a:ext>
                </a:extLst>
              </p:cNvPr>
              <p:cNvSpPr/>
              <p:nvPr/>
            </p:nvSpPr>
            <p:spPr>
              <a:xfrm>
                <a:off x="4938" y="2502"/>
                <a:ext cx="48"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3" name="Google Shape;1059;p16">
                <a:extLst>
                  <a:ext uri="{FF2B5EF4-FFF2-40B4-BE49-F238E27FC236}">
                    <a16:creationId xmlns:a16="http://schemas.microsoft.com/office/drawing/2014/main" id="{8AD3D01A-5F35-385C-0340-64F2F696B9A6}"/>
                  </a:ext>
                </a:extLst>
              </p:cNvPr>
              <p:cNvSpPr/>
              <p:nvPr/>
            </p:nvSpPr>
            <p:spPr>
              <a:xfrm>
                <a:off x="4920" y="2486"/>
                <a:ext cx="48" cy="57"/>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 name="Google Shape;1060;p16">
                <a:extLst>
                  <a:ext uri="{FF2B5EF4-FFF2-40B4-BE49-F238E27FC236}">
                    <a16:creationId xmlns:a16="http://schemas.microsoft.com/office/drawing/2014/main" id="{AF59B7EB-4D9C-2DF2-1558-0BC5635482B0}"/>
                  </a:ext>
                </a:extLst>
              </p:cNvPr>
              <p:cNvSpPr/>
              <p:nvPr/>
            </p:nvSpPr>
            <p:spPr>
              <a:xfrm>
                <a:off x="5105" y="2502"/>
                <a:ext cx="47" cy="57"/>
              </a:xfrm>
              <a:custGeom>
                <a:avLst/>
                <a:gdLst/>
                <a:ahLst/>
                <a:cxnLst/>
                <a:rect l="l" t="t" r="r" b="b"/>
                <a:pathLst>
                  <a:path w="63" h="76" extrusionOk="0">
                    <a:moveTo>
                      <a:pt x="56" y="0"/>
                    </a:moveTo>
                    <a:cubicBezTo>
                      <a:pt x="61" y="8"/>
                      <a:pt x="63" y="17"/>
                      <a:pt x="63" y="27"/>
                    </a:cubicBezTo>
                    <a:cubicBezTo>
                      <a:pt x="63" y="54"/>
                      <a:pt x="44"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5" name="Google Shape;1061;p16">
                <a:extLst>
                  <a:ext uri="{FF2B5EF4-FFF2-40B4-BE49-F238E27FC236}">
                    <a16:creationId xmlns:a16="http://schemas.microsoft.com/office/drawing/2014/main" id="{90400ED5-88D1-1BA0-D51C-F85F7FD2C445}"/>
                  </a:ext>
                </a:extLst>
              </p:cNvPr>
              <p:cNvSpPr/>
              <p:nvPr/>
            </p:nvSpPr>
            <p:spPr>
              <a:xfrm>
                <a:off x="5086" y="2486"/>
                <a:ext cx="49" cy="57"/>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 name="Google Shape;1062;p16">
                <a:extLst>
                  <a:ext uri="{FF2B5EF4-FFF2-40B4-BE49-F238E27FC236}">
                    <a16:creationId xmlns:a16="http://schemas.microsoft.com/office/drawing/2014/main" id="{D15479BC-1A0E-495F-7D56-F8817D94E5A9}"/>
                  </a:ext>
                </a:extLst>
              </p:cNvPr>
              <p:cNvSpPr/>
              <p:nvPr/>
            </p:nvSpPr>
            <p:spPr>
              <a:xfrm>
                <a:off x="5209" y="2502"/>
                <a:ext cx="47" cy="57"/>
              </a:xfrm>
              <a:custGeom>
                <a:avLst/>
                <a:gdLst/>
                <a:ahLst/>
                <a:cxnLst/>
                <a:rect l="l" t="t" r="r" b="b"/>
                <a:pathLst>
                  <a:path w="63" h="76" extrusionOk="0">
                    <a:moveTo>
                      <a:pt x="56" y="0"/>
                    </a:moveTo>
                    <a:cubicBezTo>
                      <a:pt x="61"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 name="Google Shape;1063;p16">
                <a:extLst>
                  <a:ext uri="{FF2B5EF4-FFF2-40B4-BE49-F238E27FC236}">
                    <a16:creationId xmlns:a16="http://schemas.microsoft.com/office/drawing/2014/main" id="{DE6B7E90-9CB6-444B-0305-57181B53BE31}"/>
                  </a:ext>
                </a:extLst>
              </p:cNvPr>
              <p:cNvSpPr/>
              <p:nvPr/>
            </p:nvSpPr>
            <p:spPr>
              <a:xfrm>
                <a:off x="5190" y="2486"/>
                <a:ext cx="49" cy="57"/>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 name="Google Shape;1064;p16">
                <a:extLst>
                  <a:ext uri="{FF2B5EF4-FFF2-40B4-BE49-F238E27FC236}">
                    <a16:creationId xmlns:a16="http://schemas.microsoft.com/office/drawing/2014/main" id="{B84492F9-9F8D-5976-5428-B0F6CEE63C26}"/>
                  </a:ext>
                </a:extLst>
              </p:cNvPr>
              <p:cNvSpPr/>
              <p:nvPr/>
            </p:nvSpPr>
            <p:spPr>
              <a:xfrm>
                <a:off x="5020" y="2486"/>
                <a:ext cx="24" cy="18"/>
              </a:xfrm>
              <a:custGeom>
                <a:avLst/>
                <a:gdLst/>
                <a:ahLst/>
                <a:cxnLst/>
                <a:rect l="l" t="t" r="r" b="b"/>
                <a:pathLst>
                  <a:path w="24" h="18" extrusionOk="0">
                    <a:moveTo>
                      <a:pt x="0" y="9"/>
                    </a:moveTo>
                    <a:lnTo>
                      <a:pt x="24" y="0"/>
                    </a:lnTo>
                    <a:lnTo>
                      <a:pt x="24"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29" name="Google Shape;1065;p16">
                <a:extLst>
                  <a:ext uri="{FF2B5EF4-FFF2-40B4-BE49-F238E27FC236}">
                    <a16:creationId xmlns:a16="http://schemas.microsoft.com/office/drawing/2014/main" id="{6763EC02-4B39-C9F9-D419-869861C6879B}"/>
                  </a:ext>
                </a:extLst>
              </p:cNvPr>
              <p:cNvCxnSpPr/>
              <p:nvPr/>
            </p:nvCxnSpPr>
            <p:spPr>
              <a:xfrm>
                <a:off x="5044" y="2519"/>
                <a:ext cx="0" cy="41"/>
              </a:xfrm>
              <a:prstGeom prst="straightConnector1">
                <a:avLst/>
              </a:prstGeom>
              <a:noFill/>
              <a:ln w="12700" cap="rnd" cmpd="sng">
                <a:solidFill>
                  <a:srgbClr val="FFFFFF"/>
                </a:solidFill>
                <a:prstDash val="solid"/>
                <a:round/>
                <a:headEnd type="none" w="sm" len="sm"/>
                <a:tailEnd type="none" w="sm" len="sm"/>
              </a:ln>
            </p:spPr>
          </p:cxnSp>
          <p:sp>
            <p:nvSpPr>
              <p:cNvPr id="230" name="Google Shape;1066;p16">
                <a:extLst>
                  <a:ext uri="{FF2B5EF4-FFF2-40B4-BE49-F238E27FC236}">
                    <a16:creationId xmlns:a16="http://schemas.microsoft.com/office/drawing/2014/main" id="{AF7AA22B-CEFB-FBF4-686D-89D3776A9D9F}"/>
                  </a:ext>
                </a:extLst>
              </p:cNvPr>
              <p:cNvSpPr/>
              <p:nvPr/>
            </p:nvSpPr>
            <p:spPr>
              <a:xfrm>
                <a:off x="4311" y="2392"/>
                <a:ext cx="48" cy="56"/>
              </a:xfrm>
              <a:custGeom>
                <a:avLst/>
                <a:gdLst/>
                <a:ahLst/>
                <a:cxnLst/>
                <a:rect l="l" t="t" r="r" b="b"/>
                <a:pathLst>
                  <a:path w="64" h="75" extrusionOk="0">
                    <a:moveTo>
                      <a:pt x="57" y="0"/>
                    </a:moveTo>
                    <a:cubicBezTo>
                      <a:pt x="61" y="7"/>
                      <a:pt x="64" y="17"/>
                      <a:pt x="64" y="26"/>
                    </a:cubicBezTo>
                    <a:cubicBezTo>
                      <a:pt x="64" y="53"/>
                      <a:pt x="44" y="75"/>
                      <a:pt x="20"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 name="Google Shape;1067;p16">
                <a:extLst>
                  <a:ext uri="{FF2B5EF4-FFF2-40B4-BE49-F238E27FC236}">
                    <a16:creationId xmlns:a16="http://schemas.microsoft.com/office/drawing/2014/main" id="{31C4D872-AA52-5178-B1FF-E01EE35C2C93}"/>
                  </a:ext>
                </a:extLst>
              </p:cNvPr>
              <p:cNvSpPr/>
              <p:nvPr/>
            </p:nvSpPr>
            <p:spPr>
              <a:xfrm>
                <a:off x="4293" y="2375"/>
                <a:ext cx="48"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 name="Google Shape;1068;p16">
                <a:extLst>
                  <a:ext uri="{FF2B5EF4-FFF2-40B4-BE49-F238E27FC236}">
                    <a16:creationId xmlns:a16="http://schemas.microsoft.com/office/drawing/2014/main" id="{CE988FBD-B7D9-891A-93A0-117FDCB58970}"/>
                  </a:ext>
                </a:extLst>
              </p:cNvPr>
              <p:cNvSpPr/>
              <p:nvPr/>
            </p:nvSpPr>
            <p:spPr>
              <a:xfrm>
                <a:off x="4478" y="2392"/>
                <a:ext cx="48" cy="56"/>
              </a:xfrm>
              <a:custGeom>
                <a:avLst/>
                <a:gdLst/>
                <a:ahLst/>
                <a:cxnLst/>
                <a:rect l="l" t="t" r="r" b="b"/>
                <a:pathLst>
                  <a:path w="63" h="75" extrusionOk="0">
                    <a:moveTo>
                      <a:pt x="56" y="0"/>
                    </a:moveTo>
                    <a:cubicBezTo>
                      <a:pt x="60" y="7"/>
                      <a:pt x="63" y="17"/>
                      <a:pt x="63" y="26"/>
                    </a:cubicBezTo>
                    <a:cubicBezTo>
                      <a:pt x="63" y="53"/>
                      <a:pt x="43" y="75"/>
                      <a:pt x="19" y="75"/>
                    </a:cubicBezTo>
                    <a:cubicBezTo>
                      <a:pt x="12" y="75"/>
                      <a:pt x="5"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3" name="Google Shape;1069;p16">
                <a:extLst>
                  <a:ext uri="{FF2B5EF4-FFF2-40B4-BE49-F238E27FC236}">
                    <a16:creationId xmlns:a16="http://schemas.microsoft.com/office/drawing/2014/main" id="{AB47E70F-5F32-6DE1-3B4B-1AB50B26F547}"/>
                  </a:ext>
                </a:extLst>
              </p:cNvPr>
              <p:cNvSpPr/>
              <p:nvPr/>
            </p:nvSpPr>
            <p:spPr>
              <a:xfrm>
                <a:off x="4459" y="2375"/>
                <a:ext cx="49" cy="58"/>
              </a:xfrm>
              <a:custGeom>
                <a:avLst/>
                <a:gdLst/>
                <a:ahLst/>
                <a:cxnLst/>
                <a:rect l="l" t="t" r="r" b="b"/>
                <a:pathLst>
                  <a:path w="65" h="78" extrusionOk="0">
                    <a:moveTo>
                      <a:pt x="8" y="78"/>
                    </a:moveTo>
                    <a:cubicBezTo>
                      <a:pt x="3" y="70"/>
                      <a:pt x="0" y="60"/>
                      <a:pt x="0" y="49"/>
                    </a:cubicBezTo>
                    <a:cubicBezTo>
                      <a:pt x="0" y="22"/>
                      <a:pt x="20" y="0"/>
                      <a:pt x="44" y="0"/>
                    </a:cubicBezTo>
                    <a:cubicBezTo>
                      <a:pt x="51" y="0"/>
                      <a:pt x="58"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4" name="Google Shape;1070;p16">
                <a:extLst>
                  <a:ext uri="{FF2B5EF4-FFF2-40B4-BE49-F238E27FC236}">
                    <a16:creationId xmlns:a16="http://schemas.microsoft.com/office/drawing/2014/main" id="{E260C5C8-6F8D-C836-4E8A-3605F4B0A779}"/>
                  </a:ext>
                </a:extLst>
              </p:cNvPr>
              <p:cNvSpPr/>
              <p:nvPr/>
            </p:nvSpPr>
            <p:spPr>
              <a:xfrm>
                <a:off x="4582" y="2392"/>
                <a:ext cx="48" cy="56"/>
              </a:xfrm>
              <a:custGeom>
                <a:avLst/>
                <a:gdLst/>
                <a:ahLst/>
                <a:cxnLst/>
                <a:rect l="l" t="t" r="r" b="b"/>
                <a:pathLst>
                  <a:path w="64" h="75" extrusionOk="0">
                    <a:moveTo>
                      <a:pt x="57" y="0"/>
                    </a:moveTo>
                    <a:cubicBezTo>
                      <a:pt x="61" y="7"/>
                      <a:pt x="64" y="17"/>
                      <a:pt x="64" y="26"/>
                    </a:cubicBezTo>
                    <a:cubicBezTo>
                      <a:pt x="64" y="53"/>
                      <a:pt x="44" y="75"/>
                      <a:pt x="20" y="75"/>
                    </a:cubicBezTo>
                    <a:cubicBezTo>
                      <a:pt x="13" y="75"/>
                      <a:pt x="6" y="74"/>
                      <a:pt x="0" y="70"/>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 name="Google Shape;1071;p16">
                <a:extLst>
                  <a:ext uri="{FF2B5EF4-FFF2-40B4-BE49-F238E27FC236}">
                    <a16:creationId xmlns:a16="http://schemas.microsoft.com/office/drawing/2014/main" id="{310CCC64-14E8-C58D-DF39-CC346DFCD4F5}"/>
                  </a:ext>
                </a:extLst>
              </p:cNvPr>
              <p:cNvSpPr/>
              <p:nvPr/>
            </p:nvSpPr>
            <p:spPr>
              <a:xfrm>
                <a:off x="4564" y="2375"/>
                <a:ext cx="48"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6" name="Google Shape;1072;p16">
                <a:extLst>
                  <a:ext uri="{FF2B5EF4-FFF2-40B4-BE49-F238E27FC236}">
                    <a16:creationId xmlns:a16="http://schemas.microsoft.com/office/drawing/2014/main" id="{3288316A-50AA-999F-C26B-FA7A7196B0A6}"/>
                  </a:ext>
                </a:extLst>
              </p:cNvPr>
              <p:cNvSpPr/>
              <p:nvPr/>
            </p:nvSpPr>
            <p:spPr>
              <a:xfrm>
                <a:off x="4226" y="2375"/>
                <a:ext cx="21" cy="18"/>
              </a:xfrm>
              <a:custGeom>
                <a:avLst/>
                <a:gdLst/>
                <a:ahLst/>
                <a:cxnLst/>
                <a:rect l="l" t="t" r="r" b="b"/>
                <a:pathLst>
                  <a:path w="21" h="18" extrusionOk="0">
                    <a:moveTo>
                      <a:pt x="0" y="9"/>
                    </a:moveTo>
                    <a:lnTo>
                      <a:pt x="21" y="0"/>
                    </a:lnTo>
                    <a:lnTo>
                      <a:pt x="21"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7" name="Google Shape;1073;p16">
                <a:extLst>
                  <a:ext uri="{FF2B5EF4-FFF2-40B4-BE49-F238E27FC236}">
                    <a16:creationId xmlns:a16="http://schemas.microsoft.com/office/drawing/2014/main" id="{A528381A-A711-F235-31C0-65E764E0A02C}"/>
                  </a:ext>
                </a:extLst>
              </p:cNvPr>
              <p:cNvSpPr/>
              <p:nvPr/>
            </p:nvSpPr>
            <p:spPr>
              <a:xfrm>
                <a:off x="4394" y="2375"/>
                <a:ext cx="22" cy="18"/>
              </a:xfrm>
              <a:custGeom>
                <a:avLst/>
                <a:gdLst/>
                <a:ahLst/>
                <a:cxnLst/>
                <a:rect l="l" t="t" r="r" b="b"/>
                <a:pathLst>
                  <a:path w="22" h="18" extrusionOk="0">
                    <a:moveTo>
                      <a:pt x="0" y="9"/>
                    </a:moveTo>
                    <a:lnTo>
                      <a:pt x="22" y="0"/>
                    </a:lnTo>
                    <a:lnTo>
                      <a:pt x="22"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38" name="Google Shape;1074;p16">
                <a:extLst>
                  <a:ext uri="{FF2B5EF4-FFF2-40B4-BE49-F238E27FC236}">
                    <a16:creationId xmlns:a16="http://schemas.microsoft.com/office/drawing/2014/main" id="{90747EEF-84D1-3F9C-F569-F053298C944C}"/>
                  </a:ext>
                </a:extLst>
              </p:cNvPr>
              <p:cNvCxnSpPr/>
              <p:nvPr/>
            </p:nvCxnSpPr>
            <p:spPr>
              <a:xfrm>
                <a:off x="4416" y="2408"/>
                <a:ext cx="0" cy="41"/>
              </a:xfrm>
              <a:prstGeom prst="straightConnector1">
                <a:avLst/>
              </a:prstGeom>
              <a:noFill/>
              <a:ln w="12700" cap="rnd" cmpd="sng">
                <a:solidFill>
                  <a:srgbClr val="FFFFFF"/>
                </a:solidFill>
                <a:prstDash val="solid"/>
                <a:round/>
                <a:headEnd type="none" w="sm" len="sm"/>
                <a:tailEnd type="none" w="sm" len="sm"/>
              </a:ln>
            </p:spPr>
          </p:cxnSp>
          <p:sp>
            <p:nvSpPr>
              <p:cNvPr id="239" name="Google Shape;1075;p16">
                <a:extLst>
                  <a:ext uri="{FF2B5EF4-FFF2-40B4-BE49-F238E27FC236}">
                    <a16:creationId xmlns:a16="http://schemas.microsoft.com/office/drawing/2014/main" id="{5CA9BA39-D1DA-ACEB-D46E-4D648AB18BBE}"/>
                  </a:ext>
                </a:extLst>
              </p:cNvPr>
              <p:cNvSpPr/>
              <p:nvPr/>
            </p:nvSpPr>
            <p:spPr>
              <a:xfrm>
                <a:off x="4665" y="2375"/>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40" name="Google Shape;1076;p16">
                <a:extLst>
                  <a:ext uri="{FF2B5EF4-FFF2-40B4-BE49-F238E27FC236}">
                    <a16:creationId xmlns:a16="http://schemas.microsoft.com/office/drawing/2014/main" id="{E896D4CF-1EE7-BDBB-40FC-D4A22076E021}"/>
                  </a:ext>
                </a:extLst>
              </p:cNvPr>
              <p:cNvCxnSpPr/>
              <p:nvPr/>
            </p:nvCxnSpPr>
            <p:spPr>
              <a:xfrm>
                <a:off x="4688" y="2408"/>
                <a:ext cx="0" cy="41"/>
              </a:xfrm>
              <a:prstGeom prst="straightConnector1">
                <a:avLst/>
              </a:prstGeom>
              <a:noFill/>
              <a:ln w="12700" cap="rnd" cmpd="sng">
                <a:solidFill>
                  <a:srgbClr val="FFFFFF"/>
                </a:solidFill>
                <a:prstDash val="solid"/>
                <a:round/>
                <a:headEnd type="none" w="sm" len="sm"/>
                <a:tailEnd type="none" w="sm" len="sm"/>
              </a:ln>
            </p:spPr>
          </p:cxnSp>
          <p:sp>
            <p:nvSpPr>
              <p:cNvPr id="241" name="Google Shape;1077;p16">
                <a:extLst>
                  <a:ext uri="{FF2B5EF4-FFF2-40B4-BE49-F238E27FC236}">
                    <a16:creationId xmlns:a16="http://schemas.microsoft.com/office/drawing/2014/main" id="{AB0E404B-9DBC-800A-2CA5-3E56F0B26972}"/>
                  </a:ext>
                </a:extLst>
              </p:cNvPr>
              <p:cNvSpPr/>
              <p:nvPr/>
            </p:nvSpPr>
            <p:spPr>
              <a:xfrm>
                <a:off x="4456" y="2502"/>
                <a:ext cx="47" cy="57"/>
              </a:xfrm>
              <a:custGeom>
                <a:avLst/>
                <a:gdLst/>
                <a:ahLst/>
                <a:cxnLst/>
                <a:rect l="l" t="t" r="r" b="b"/>
                <a:pathLst>
                  <a:path w="63" h="76" extrusionOk="0">
                    <a:moveTo>
                      <a:pt x="56" y="0"/>
                    </a:moveTo>
                    <a:cubicBezTo>
                      <a:pt x="60" y="8"/>
                      <a:pt x="63" y="17"/>
                      <a:pt x="63" y="27"/>
                    </a:cubicBezTo>
                    <a:cubicBezTo>
                      <a:pt x="63" y="54"/>
                      <a:pt x="43" y="76"/>
                      <a:pt x="19" y="76"/>
                    </a:cubicBezTo>
                    <a:cubicBezTo>
                      <a:pt x="12" y="76"/>
                      <a:pt x="5"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2" name="Google Shape;1078;p16">
                <a:extLst>
                  <a:ext uri="{FF2B5EF4-FFF2-40B4-BE49-F238E27FC236}">
                    <a16:creationId xmlns:a16="http://schemas.microsoft.com/office/drawing/2014/main" id="{3E8D1255-552C-5E48-DCFF-4A0E7C121725}"/>
                  </a:ext>
                </a:extLst>
              </p:cNvPr>
              <p:cNvSpPr/>
              <p:nvPr/>
            </p:nvSpPr>
            <p:spPr>
              <a:xfrm>
                <a:off x="4437" y="2486"/>
                <a:ext cx="49" cy="57"/>
              </a:xfrm>
              <a:custGeom>
                <a:avLst/>
                <a:gdLst/>
                <a:ahLst/>
                <a:cxnLst/>
                <a:rect l="l" t="t" r="r" b="b"/>
                <a:pathLst>
                  <a:path w="65" h="77" extrusionOk="0">
                    <a:moveTo>
                      <a:pt x="8" y="77"/>
                    </a:moveTo>
                    <a:cubicBezTo>
                      <a:pt x="3" y="69"/>
                      <a:pt x="0" y="59"/>
                      <a:pt x="0" y="49"/>
                    </a:cubicBezTo>
                    <a:cubicBezTo>
                      <a:pt x="0" y="22"/>
                      <a:pt x="20" y="0"/>
                      <a:pt x="44" y="0"/>
                    </a:cubicBezTo>
                    <a:cubicBezTo>
                      <a:pt x="51" y="0"/>
                      <a:pt x="58"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3" name="Google Shape;1079;p16">
                <a:extLst>
                  <a:ext uri="{FF2B5EF4-FFF2-40B4-BE49-F238E27FC236}">
                    <a16:creationId xmlns:a16="http://schemas.microsoft.com/office/drawing/2014/main" id="{1BCF79C7-F0F5-D9E2-3A76-11B5979CB235}"/>
                  </a:ext>
                </a:extLst>
              </p:cNvPr>
              <p:cNvSpPr/>
              <p:nvPr/>
            </p:nvSpPr>
            <p:spPr>
              <a:xfrm>
                <a:off x="4622" y="2502"/>
                <a:ext cx="47" cy="57"/>
              </a:xfrm>
              <a:custGeom>
                <a:avLst/>
                <a:gdLst/>
                <a:ahLst/>
                <a:cxnLst/>
                <a:rect l="l" t="t" r="r" b="b"/>
                <a:pathLst>
                  <a:path w="63" h="76" extrusionOk="0">
                    <a:moveTo>
                      <a:pt x="56" y="0"/>
                    </a:moveTo>
                    <a:cubicBezTo>
                      <a:pt x="61" y="8"/>
                      <a:pt x="63" y="17"/>
                      <a:pt x="63" y="27"/>
                    </a:cubicBezTo>
                    <a:cubicBezTo>
                      <a:pt x="63" y="54"/>
                      <a:pt x="43" y="76"/>
                      <a:pt x="19" y="76"/>
                    </a:cubicBezTo>
                    <a:cubicBezTo>
                      <a:pt x="12" y="76"/>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11" name="Google Shape;1080;p16">
              <a:extLst>
                <a:ext uri="{FF2B5EF4-FFF2-40B4-BE49-F238E27FC236}">
                  <a16:creationId xmlns:a16="http://schemas.microsoft.com/office/drawing/2014/main" id="{90420C02-5D96-2469-E327-6667349C1F4B}"/>
                </a:ext>
              </a:extLst>
            </p:cNvPr>
            <p:cNvSpPr/>
            <p:nvPr/>
          </p:nvSpPr>
          <p:spPr>
            <a:xfrm>
              <a:off x="4603" y="2486"/>
              <a:ext cx="49" cy="57"/>
            </a:xfrm>
            <a:custGeom>
              <a:avLst/>
              <a:gdLst/>
              <a:ahLst/>
              <a:cxnLst/>
              <a:rect l="l" t="t" r="r" b="b"/>
              <a:pathLst>
                <a:path w="65" h="77" extrusionOk="0">
                  <a:moveTo>
                    <a:pt x="8" y="77"/>
                  </a:moveTo>
                  <a:cubicBezTo>
                    <a:pt x="3" y="69"/>
                    <a:pt x="0" y="59"/>
                    <a:pt x="0" y="49"/>
                  </a:cubicBezTo>
                  <a:cubicBezTo>
                    <a:pt x="0" y="22"/>
                    <a:pt x="20" y="0"/>
                    <a:pt x="44" y="0"/>
                  </a:cubicBezTo>
                  <a:cubicBezTo>
                    <a:pt x="52" y="0"/>
                    <a:pt x="59" y="2"/>
                    <a:pt x="65" y="5"/>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 name="Google Shape;1081;p16">
              <a:extLst>
                <a:ext uri="{FF2B5EF4-FFF2-40B4-BE49-F238E27FC236}">
                  <a16:creationId xmlns:a16="http://schemas.microsoft.com/office/drawing/2014/main" id="{248B3151-7FDA-9567-2858-D60E2FB061A2}"/>
                </a:ext>
              </a:extLst>
            </p:cNvPr>
            <p:cNvSpPr/>
            <p:nvPr/>
          </p:nvSpPr>
          <p:spPr>
            <a:xfrm>
              <a:off x="4368" y="2486"/>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3" name="Google Shape;1082;p16">
              <a:extLst>
                <a:ext uri="{FF2B5EF4-FFF2-40B4-BE49-F238E27FC236}">
                  <a16:creationId xmlns:a16="http://schemas.microsoft.com/office/drawing/2014/main" id="{B406E7D6-09C3-0BF0-B560-4533532ECD7C}"/>
                </a:ext>
              </a:extLst>
            </p:cNvPr>
            <p:cNvCxnSpPr/>
            <p:nvPr/>
          </p:nvCxnSpPr>
          <p:spPr>
            <a:xfrm>
              <a:off x="4391" y="2519"/>
              <a:ext cx="0" cy="28"/>
            </a:xfrm>
            <a:prstGeom prst="straightConnector1">
              <a:avLst/>
            </a:prstGeom>
            <a:noFill/>
            <a:ln w="12700" cap="rnd" cmpd="sng">
              <a:solidFill>
                <a:srgbClr val="FFFFFF"/>
              </a:solidFill>
              <a:prstDash val="solid"/>
              <a:round/>
              <a:headEnd type="none" w="sm" len="sm"/>
              <a:tailEnd type="none" w="sm" len="sm"/>
            </a:ln>
          </p:spPr>
        </p:cxnSp>
        <p:sp>
          <p:nvSpPr>
            <p:cNvPr id="14" name="Google Shape;1083;p16">
              <a:extLst>
                <a:ext uri="{FF2B5EF4-FFF2-40B4-BE49-F238E27FC236}">
                  <a16:creationId xmlns:a16="http://schemas.microsoft.com/office/drawing/2014/main" id="{954B83DD-2D78-6AAE-96DE-38B8EC02E8A8}"/>
                </a:ext>
              </a:extLst>
            </p:cNvPr>
            <p:cNvSpPr/>
            <p:nvPr/>
          </p:nvSpPr>
          <p:spPr>
            <a:xfrm>
              <a:off x="4538" y="2486"/>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15" name="Google Shape;1084;p16">
              <a:extLst>
                <a:ext uri="{FF2B5EF4-FFF2-40B4-BE49-F238E27FC236}">
                  <a16:creationId xmlns:a16="http://schemas.microsoft.com/office/drawing/2014/main" id="{A31960FD-FB02-32F9-8D79-64E8C5A99BE0}"/>
                </a:ext>
              </a:extLst>
            </p:cNvPr>
            <p:cNvCxnSpPr/>
            <p:nvPr/>
          </p:nvCxnSpPr>
          <p:spPr>
            <a:xfrm>
              <a:off x="4561" y="2519"/>
              <a:ext cx="0" cy="41"/>
            </a:xfrm>
            <a:prstGeom prst="straightConnector1">
              <a:avLst/>
            </a:prstGeom>
            <a:noFill/>
            <a:ln w="12700" cap="rnd" cmpd="sng">
              <a:solidFill>
                <a:srgbClr val="FFFFFF"/>
              </a:solidFill>
              <a:prstDash val="solid"/>
              <a:round/>
              <a:headEnd type="none" w="sm" len="sm"/>
              <a:tailEnd type="none" w="sm" len="sm"/>
            </a:ln>
          </p:spPr>
        </p:cxnSp>
        <p:sp>
          <p:nvSpPr>
            <p:cNvPr id="16" name="Google Shape;1085;p16">
              <a:extLst>
                <a:ext uri="{FF2B5EF4-FFF2-40B4-BE49-F238E27FC236}">
                  <a16:creationId xmlns:a16="http://schemas.microsoft.com/office/drawing/2014/main" id="{A3115C9E-42CF-94DF-7727-E59CE2834742}"/>
                </a:ext>
              </a:extLst>
            </p:cNvPr>
            <p:cNvSpPr/>
            <p:nvPr/>
          </p:nvSpPr>
          <p:spPr>
            <a:xfrm>
              <a:off x="4498" y="2623"/>
              <a:ext cx="4" cy="9"/>
            </a:xfrm>
            <a:custGeom>
              <a:avLst/>
              <a:gdLst/>
              <a:ahLst/>
              <a:cxnLst/>
              <a:rect l="l" t="t" r="r" b="b"/>
              <a:pathLst>
                <a:path w="5" h="12" extrusionOk="0">
                  <a:moveTo>
                    <a:pt x="0" y="0"/>
                  </a:moveTo>
                  <a:cubicBezTo>
                    <a:pt x="3" y="3"/>
                    <a:pt x="4" y="7"/>
                    <a:pt x="5" y="12"/>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 name="Google Shape;1086;p16">
              <a:extLst>
                <a:ext uri="{FF2B5EF4-FFF2-40B4-BE49-F238E27FC236}">
                  <a16:creationId xmlns:a16="http://schemas.microsoft.com/office/drawing/2014/main" id="{360B6911-74A6-7876-C0C5-99C15AAC3394}"/>
                </a:ext>
              </a:extLst>
            </p:cNvPr>
            <p:cNvSpPr/>
            <p:nvPr/>
          </p:nvSpPr>
          <p:spPr>
            <a:xfrm>
              <a:off x="4467" y="2606"/>
              <a:ext cx="19" cy="4"/>
            </a:xfrm>
            <a:custGeom>
              <a:avLst/>
              <a:gdLst/>
              <a:ahLst/>
              <a:cxnLst/>
              <a:rect l="l" t="t" r="r" b="b"/>
              <a:pathLst>
                <a:path w="26" h="6" extrusionOk="0">
                  <a:moveTo>
                    <a:pt x="0" y="1"/>
                  </a:moveTo>
                  <a:cubicBezTo>
                    <a:pt x="2" y="0"/>
                    <a:pt x="3" y="0"/>
                    <a:pt x="5" y="0"/>
                  </a:cubicBezTo>
                  <a:cubicBezTo>
                    <a:pt x="13" y="0"/>
                    <a:pt x="20" y="2"/>
                    <a:pt x="26"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 name="Google Shape;1087;p16">
              <a:extLst>
                <a:ext uri="{FF2B5EF4-FFF2-40B4-BE49-F238E27FC236}">
                  <a16:creationId xmlns:a16="http://schemas.microsoft.com/office/drawing/2014/main" id="{90549C6E-E12B-FA48-7AC3-92A0281512CA}"/>
                </a:ext>
              </a:extLst>
            </p:cNvPr>
            <p:cNvSpPr/>
            <p:nvPr/>
          </p:nvSpPr>
          <p:spPr>
            <a:xfrm>
              <a:off x="4623" y="2623"/>
              <a:ext cx="48" cy="56"/>
            </a:xfrm>
            <a:custGeom>
              <a:avLst/>
              <a:gdLst/>
              <a:ahLst/>
              <a:cxnLst/>
              <a:rect l="l" t="t" r="r" b="b"/>
              <a:pathLst>
                <a:path w="64" h="75" extrusionOk="0">
                  <a:moveTo>
                    <a:pt x="57" y="0"/>
                  </a:moveTo>
                  <a:cubicBezTo>
                    <a:pt x="61" y="8"/>
                    <a:pt x="64" y="17"/>
                    <a:pt x="64" y="26"/>
                  </a:cubicBezTo>
                  <a:cubicBezTo>
                    <a:pt x="64" y="53"/>
                    <a:pt x="44" y="75"/>
                    <a:pt x="20" y="75"/>
                  </a:cubicBezTo>
                  <a:cubicBezTo>
                    <a:pt x="13"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 name="Google Shape;1088;p16">
              <a:extLst>
                <a:ext uri="{FF2B5EF4-FFF2-40B4-BE49-F238E27FC236}">
                  <a16:creationId xmlns:a16="http://schemas.microsoft.com/office/drawing/2014/main" id="{1BCDC803-85A7-33F9-C2E6-FEFBDD98A187}"/>
                </a:ext>
              </a:extLst>
            </p:cNvPr>
            <p:cNvSpPr/>
            <p:nvPr/>
          </p:nvSpPr>
          <p:spPr>
            <a:xfrm>
              <a:off x="4604" y="2606"/>
              <a:ext cx="49" cy="58"/>
            </a:xfrm>
            <a:custGeom>
              <a:avLst/>
              <a:gdLst/>
              <a:ahLst/>
              <a:cxnLst/>
              <a:rect l="l" t="t" r="r" b="b"/>
              <a:pathLst>
                <a:path w="64" h="78" extrusionOk="0">
                  <a:moveTo>
                    <a:pt x="8" y="78"/>
                  </a:moveTo>
                  <a:cubicBezTo>
                    <a:pt x="3" y="70"/>
                    <a:pt x="0" y="60"/>
                    <a:pt x="0" y="49"/>
                  </a:cubicBezTo>
                  <a:cubicBezTo>
                    <a:pt x="0" y="22"/>
                    <a:pt x="19" y="0"/>
                    <a:pt x="44" y="0"/>
                  </a:cubicBezTo>
                  <a:cubicBezTo>
                    <a:pt x="51" y="0"/>
                    <a:pt x="58" y="2"/>
                    <a:pt x="64"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 name="Google Shape;1089;p16">
              <a:extLst>
                <a:ext uri="{FF2B5EF4-FFF2-40B4-BE49-F238E27FC236}">
                  <a16:creationId xmlns:a16="http://schemas.microsoft.com/office/drawing/2014/main" id="{71CD74A9-D367-7DDE-7D11-D0A574BF371A}"/>
                </a:ext>
              </a:extLst>
            </p:cNvPr>
            <p:cNvSpPr/>
            <p:nvPr/>
          </p:nvSpPr>
          <p:spPr>
            <a:xfrm>
              <a:off x="4727" y="2623"/>
              <a:ext cx="48" cy="56"/>
            </a:xfrm>
            <a:custGeom>
              <a:avLst/>
              <a:gdLst/>
              <a:ahLst/>
              <a:cxnLst/>
              <a:rect l="l" t="t" r="r" b="b"/>
              <a:pathLst>
                <a:path w="64" h="75" extrusionOk="0">
                  <a:moveTo>
                    <a:pt x="57" y="0"/>
                  </a:moveTo>
                  <a:cubicBezTo>
                    <a:pt x="61" y="8"/>
                    <a:pt x="64" y="17"/>
                    <a:pt x="64" y="26"/>
                  </a:cubicBezTo>
                  <a:cubicBezTo>
                    <a:pt x="64" y="53"/>
                    <a:pt x="44" y="75"/>
                    <a:pt x="19" y="75"/>
                  </a:cubicBezTo>
                  <a:cubicBezTo>
                    <a:pt x="13" y="75"/>
                    <a:pt x="6" y="74"/>
                    <a:pt x="0" y="71"/>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 name="Google Shape;1090;p16">
              <a:extLst>
                <a:ext uri="{FF2B5EF4-FFF2-40B4-BE49-F238E27FC236}">
                  <a16:creationId xmlns:a16="http://schemas.microsoft.com/office/drawing/2014/main" id="{B3F2A709-83C9-F496-FD03-D434C37C5BE3}"/>
                </a:ext>
              </a:extLst>
            </p:cNvPr>
            <p:cNvSpPr/>
            <p:nvPr/>
          </p:nvSpPr>
          <p:spPr>
            <a:xfrm>
              <a:off x="4708" y="2606"/>
              <a:ext cx="49" cy="58"/>
            </a:xfrm>
            <a:custGeom>
              <a:avLst/>
              <a:gdLst/>
              <a:ahLst/>
              <a:cxnLst/>
              <a:rect l="l" t="t" r="r" b="b"/>
              <a:pathLst>
                <a:path w="65" h="78" extrusionOk="0">
                  <a:moveTo>
                    <a:pt x="9" y="78"/>
                  </a:moveTo>
                  <a:cubicBezTo>
                    <a:pt x="3" y="70"/>
                    <a:pt x="0" y="60"/>
                    <a:pt x="0" y="49"/>
                  </a:cubicBezTo>
                  <a:cubicBezTo>
                    <a:pt x="0" y="22"/>
                    <a:pt x="20" y="0"/>
                    <a:pt x="44" y="0"/>
                  </a:cubicBezTo>
                  <a:cubicBezTo>
                    <a:pt x="52" y="0"/>
                    <a:pt x="59" y="2"/>
                    <a:pt x="65" y="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1091;p16">
              <a:extLst>
                <a:ext uri="{FF2B5EF4-FFF2-40B4-BE49-F238E27FC236}">
                  <a16:creationId xmlns:a16="http://schemas.microsoft.com/office/drawing/2014/main" id="{3EA06AD9-B1B3-9AC3-572F-68A4E2669B47}"/>
                </a:ext>
              </a:extLst>
            </p:cNvPr>
            <p:cNvSpPr/>
            <p:nvPr/>
          </p:nvSpPr>
          <p:spPr>
            <a:xfrm>
              <a:off x="4539" y="2606"/>
              <a:ext cx="23" cy="18"/>
            </a:xfrm>
            <a:custGeom>
              <a:avLst/>
              <a:gdLst/>
              <a:ahLst/>
              <a:cxnLst/>
              <a:rect l="l" t="t" r="r" b="b"/>
              <a:pathLst>
                <a:path w="23" h="18" extrusionOk="0">
                  <a:moveTo>
                    <a:pt x="0" y="9"/>
                  </a:moveTo>
                  <a:lnTo>
                    <a:pt x="23" y="0"/>
                  </a:lnTo>
                  <a:lnTo>
                    <a:pt x="23" y="18"/>
                  </a:ln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3" name="Google Shape;1092;p16">
              <a:extLst>
                <a:ext uri="{FF2B5EF4-FFF2-40B4-BE49-F238E27FC236}">
                  <a16:creationId xmlns:a16="http://schemas.microsoft.com/office/drawing/2014/main" id="{FE076267-B7C6-6C96-CC8C-4767A1C9D545}"/>
                </a:ext>
              </a:extLst>
            </p:cNvPr>
            <p:cNvCxnSpPr/>
            <p:nvPr/>
          </p:nvCxnSpPr>
          <p:spPr>
            <a:xfrm>
              <a:off x="4562" y="2639"/>
              <a:ext cx="0" cy="30"/>
            </a:xfrm>
            <a:prstGeom prst="straightConnector1">
              <a:avLst/>
            </a:prstGeom>
            <a:noFill/>
            <a:ln w="12700" cap="rnd" cmpd="sng">
              <a:solidFill>
                <a:srgbClr val="FFFFFF"/>
              </a:solidFill>
              <a:prstDash val="solid"/>
              <a:round/>
              <a:headEnd type="none" w="sm" len="sm"/>
              <a:tailEnd type="none" w="sm" len="sm"/>
            </a:ln>
          </p:spPr>
        </p:cxnSp>
        <p:sp>
          <p:nvSpPr>
            <p:cNvPr id="24" name="Google Shape;1093;p16">
              <a:extLst>
                <a:ext uri="{FF2B5EF4-FFF2-40B4-BE49-F238E27FC236}">
                  <a16:creationId xmlns:a16="http://schemas.microsoft.com/office/drawing/2014/main" id="{0E00BA00-149F-A9E0-0A05-7AB75654BDA2}"/>
                </a:ext>
              </a:extLst>
            </p:cNvPr>
            <p:cNvSpPr/>
            <p:nvPr/>
          </p:nvSpPr>
          <p:spPr>
            <a:xfrm>
              <a:off x="3712" y="-74"/>
              <a:ext cx="3131" cy="3109"/>
            </a:xfrm>
            <a:custGeom>
              <a:avLst/>
              <a:gdLst/>
              <a:ahLst/>
              <a:cxnLst/>
              <a:rect l="l" t="t" r="r" b="b"/>
              <a:pathLst>
                <a:path w="4164" h="4148" extrusionOk="0">
                  <a:moveTo>
                    <a:pt x="3174" y="3570"/>
                  </a:moveTo>
                  <a:cubicBezTo>
                    <a:pt x="3184" y="3563"/>
                    <a:pt x="3194" y="3555"/>
                    <a:pt x="3203" y="3548"/>
                  </a:cubicBezTo>
                  <a:cubicBezTo>
                    <a:pt x="3998" y="2941"/>
                    <a:pt x="4164" y="1807"/>
                    <a:pt x="3570" y="997"/>
                  </a:cubicBezTo>
                  <a:cubicBezTo>
                    <a:pt x="2969" y="177"/>
                    <a:pt x="1817" y="0"/>
                    <a:pt x="997" y="601"/>
                  </a:cubicBezTo>
                  <a:cubicBezTo>
                    <a:pt x="177" y="1202"/>
                    <a:pt x="0" y="2354"/>
                    <a:pt x="601" y="3174"/>
                  </a:cubicBezTo>
                  <a:cubicBezTo>
                    <a:pt x="1167" y="3946"/>
                    <a:pt x="2221" y="4148"/>
                    <a:pt x="3026" y="3668"/>
                  </a:cubicBezTo>
                  <a:cubicBezTo>
                    <a:pt x="3026" y="3668"/>
                    <a:pt x="3101" y="3625"/>
                    <a:pt x="3125" y="3609"/>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5" name="Google Shape;1094;p16">
              <a:extLst>
                <a:ext uri="{FF2B5EF4-FFF2-40B4-BE49-F238E27FC236}">
                  <a16:creationId xmlns:a16="http://schemas.microsoft.com/office/drawing/2014/main" id="{67982F0D-EA47-7801-8197-85FE412AB3EB}"/>
                </a:ext>
              </a:extLst>
            </p:cNvPr>
            <p:cNvCxnSpPr/>
            <p:nvPr/>
          </p:nvCxnSpPr>
          <p:spPr>
            <a:xfrm flipH="1">
              <a:off x="5717" y="613"/>
              <a:ext cx="333" cy="331"/>
            </a:xfrm>
            <a:prstGeom prst="straightConnector1">
              <a:avLst/>
            </a:prstGeom>
            <a:noFill/>
            <a:ln w="12700" cap="rnd" cmpd="sng">
              <a:solidFill>
                <a:srgbClr val="FFFFFF"/>
              </a:solidFill>
              <a:prstDash val="solid"/>
              <a:round/>
              <a:headEnd type="none" w="sm" len="sm"/>
              <a:tailEnd type="none" w="sm" len="sm"/>
            </a:ln>
          </p:spPr>
        </p:cxnSp>
        <p:cxnSp>
          <p:nvCxnSpPr>
            <p:cNvPr id="26" name="Google Shape;1095;p16">
              <a:extLst>
                <a:ext uri="{FF2B5EF4-FFF2-40B4-BE49-F238E27FC236}">
                  <a16:creationId xmlns:a16="http://schemas.microsoft.com/office/drawing/2014/main" id="{E286FB90-9255-8724-4690-50DCF46E86CC}"/>
                </a:ext>
              </a:extLst>
            </p:cNvPr>
            <p:cNvCxnSpPr/>
            <p:nvPr/>
          </p:nvCxnSpPr>
          <p:spPr>
            <a:xfrm flipH="1">
              <a:off x="5549" y="856"/>
              <a:ext cx="378" cy="376"/>
            </a:xfrm>
            <a:prstGeom prst="straightConnector1">
              <a:avLst/>
            </a:prstGeom>
            <a:noFill/>
            <a:ln w="12700" cap="rnd" cmpd="sng">
              <a:solidFill>
                <a:srgbClr val="FFFFFF"/>
              </a:solidFill>
              <a:prstDash val="solid"/>
              <a:round/>
              <a:headEnd type="none" w="sm" len="sm"/>
              <a:tailEnd type="none" w="sm" len="sm"/>
            </a:ln>
          </p:spPr>
        </p:cxnSp>
        <p:cxnSp>
          <p:nvCxnSpPr>
            <p:cNvPr id="27" name="Google Shape;1096;p16">
              <a:extLst>
                <a:ext uri="{FF2B5EF4-FFF2-40B4-BE49-F238E27FC236}">
                  <a16:creationId xmlns:a16="http://schemas.microsoft.com/office/drawing/2014/main" id="{AB2B3955-F9FD-C152-D9DC-4D02DDAD0C34}"/>
                </a:ext>
              </a:extLst>
            </p:cNvPr>
            <p:cNvCxnSpPr/>
            <p:nvPr/>
          </p:nvCxnSpPr>
          <p:spPr>
            <a:xfrm rot="10800000" flipH="1">
              <a:off x="5764" y="1886"/>
              <a:ext cx="248" cy="247"/>
            </a:xfrm>
            <a:prstGeom prst="straightConnector1">
              <a:avLst/>
            </a:prstGeom>
            <a:noFill/>
            <a:ln w="12700" cap="rnd" cmpd="sng">
              <a:solidFill>
                <a:srgbClr val="FFFFFF"/>
              </a:solidFill>
              <a:prstDash val="solid"/>
              <a:round/>
              <a:headEnd type="none" w="sm" len="sm"/>
              <a:tailEnd type="none" w="sm" len="sm"/>
            </a:ln>
          </p:spPr>
        </p:cxnSp>
        <p:cxnSp>
          <p:nvCxnSpPr>
            <p:cNvPr id="28" name="Google Shape;1097;p16">
              <a:extLst>
                <a:ext uri="{FF2B5EF4-FFF2-40B4-BE49-F238E27FC236}">
                  <a16:creationId xmlns:a16="http://schemas.microsoft.com/office/drawing/2014/main" id="{5C11F074-4DE0-960D-1AFA-1D829A7A7D1C}"/>
                </a:ext>
              </a:extLst>
            </p:cNvPr>
            <p:cNvCxnSpPr/>
            <p:nvPr/>
          </p:nvCxnSpPr>
          <p:spPr>
            <a:xfrm flipH="1">
              <a:off x="5256" y="1015"/>
              <a:ext cx="237" cy="237"/>
            </a:xfrm>
            <a:prstGeom prst="straightConnector1">
              <a:avLst/>
            </a:prstGeom>
            <a:noFill/>
            <a:ln w="12700" cap="rnd" cmpd="sng">
              <a:solidFill>
                <a:srgbClr val="FFFFFF"/>
              </a:solidFill>
              <a:prstDash val="solid"/>
              <a:round/>
              <a:headEnd type="none" w="sm" len="sm"/>
              <a:tailEnd type="none" w="sm" len="sm"/>
            </a:ln>
          </p:spPr>
        </p:cxnSp>
        <p:cxnSp>
          <p:nvCxnSpPr>
            <p:cNvPr id="29" name="Google Shape;1098;p16">
              <a:extLst>
                <a:ext uri="{FF2B5EF4-FFF2-40B4-BE49-F238E27FC236}">
                  <a16:creationId xmlns:a16="http://schemas.microsoft.com/office/drawing/2014/main" id="{38E1539C-DF64-BD5E-CC06-12082C97298F}"/>
                </a:ext>
              </a:extLst>
            </p:cNvPr>
            <p:cNvCxnSpPr/>
            <p:nvPr/>
          </p:nvCxnSpPr>
          <p:spPr>
            <a:xfrm flipH="1">
              <a:off x="4901" y="370"/>
              <a:ext cx="138" cy="138"/>
            </a:xfrm>
            <a:prstGeom prst="straightConnector1">
              <a:avLst/>
            </a:prstGeom>
            <a:noFill/>
            <a:ln w="12700" cap="rnd" cmpd="sng">
              <a:solidFill>
                <a:srgbClr val="FFFFFF"/>
              </a:solidFill>
              <a:prstDash val="solid"/>
              <a:round/>
              <a:headEnd type="none" w="sm" len="sm"/>
              <a:tailEnd type="none" w="sm" len="sm"/>
            </a:ln>
          </p:spPr>
        </p:cxnSp>
        <p:cxnSp>
          <p:nvCxnSpPr>
            <p:cNvPr id="30" name="Google Shape;1099;p16">
              <a:extLst>
                <a:ext uri="{FF2B5EF4-FFF2-40B4-BE49-F238E27FC236}">
                  <a16:creationId xmlns:a16="http://schemas.microsoft.com/office/drawing/2014/main" id="{86466BBB-2417-E2A6-DA69-FE485550BB61}"/>
                </a:ext>
              </a:extLst>
            </p:cNvPr>
            <p:cNvCxnSpPr/>
            <p:nvPr/>
          </p:nvCxnSpPr>
          <p:spPr>
            <a:xfrm>
              <a:off x="2982" y="946"/>
              <a:ext cx="875" cy="0"/>
            </a:xfrm>
            <a:prstGeom prst="straightConnector1">
              <a:avLst/>
            </a:prstGeom>
            <a:noFill/>
            <a:ln w="12700" cap="rnd" cmpd="sng">
              <a:solidFill>
                <a:srgbClr val="FFFFFF"/>
              </a:solidFill>
              <a:prstDash val="solid"/>
              <a:round/>
              <a:headEnd type="none" w="sm" len="sm"/>
              <a:tailEnd type="none" w="sm" len="sm"/>
            </a:ln>
          </p:spPr>
        </p:cxnSp>
        <p:sp>
          <p:nvSpPr>
            <p:cNvPr id="31" name="Google Shape;1100;p16">
              <a:extLst>
                <a:ext uri="{FF2B5EF4-FFF2-40B4-BE49-F238E27FC236}">
                  <a16:creationId xmlns:a16="http://schemas.microsoft.com/office/drawing/2014/main" id="{11EF36E9-5A2D-FBD3-077E-A554EB418D42}"/>
                </a:ext>
              </a:extLst>
            </p:cNvPr>
            <p:cNvSpPr/>
            <p:nvPr/>
          </p:nvSpPr>
          <p:spPr>
            <a:xfrm>
              <a:off x="5686" y="3699"/>
              <a:ext cx="620" cy="617"/>
            </a:xfrm>
            <a:custGeom>
              <a:avLst/>
              <a:gdLst/>
              <a:ahLst/>
              <a:cxnLst/>
              <a:rect l="l" t="t" r="r" b="b"/>
              <a:pathLst>
                <a:path w="824" h="824" extrusionOk="0">
                  <a:moveTo>
                    <a:pt x="412" y="824"/>
                  </a:moveTo>
                  <a:cubicBezTo>
                    <a:pt x="184" y="824"/>
                    <a:pt x="0" y="640"/>
                    <a:pt x="0" y="412"/>
                  </a:cubicBezTo>
                  <a:cubicBezTo>
                    <a:pt x="0" y="184"/>
                    <a:pt x="184" y="0"/>
                    <a:pt x="412" y="0"/>
                  </a:cubicBezTo>
                  <a:cubicBezTo>
                    <a:pt x="640" y="0"/>
                    <a:pt x="824" y="184"/>
                    <a:pt x="824" y="412"/>
                  </a:cubicBezTo>
                  <a:cubicBezTo>
                    <a:pt x="824" y="583"/>
                    <a:pt x="720" y="729"/>
                    <a:pt x="572" y="792"/>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2" name="Google Shape;1101;p16">
              <a:extLst>
                <a:ext uri="{FF2B5EF4-FFF2-40B4-BE49-F238E27FC236}">
                  <a16:creationId xmlns:a16="http://schemas.microsoft.com/office/drawing/2014/main" id="{5D230951-C582-B53F-239D-FBFE81C0FBD8}"/>
                </a:ext>
              </a:extLst>
            </p:cNvPr>
            <p:cNvCxnSpPr/>
            <p:nvPr/>
          </p:nvCxnSpPr>
          <p:spPr>
            <a:xfrm>
              <a:off x="5994" y="3910"/>
              <a:ext cx="0" cy="406"/>
            </a:xfrm>
            <a:prstGeom prst="straightConnector1">
              <a:avLst/>
            </a:prstGeom>
            <a:noFill/>
            <a:ln w="12700" cap="rnd" cmpd="sng">
              <a:solidFill>
                <a:srgbClr val="FFFFFF"/>
              </a:solidFill>
              <a:prstDash val="solid"/>
              <a:round/>
              <a:headEnd type="none" w="sm" len="sm"/>
              <a:tailEnd type="none" w="sm" len="sm"/>
            </a:ln>
          </p:spPr>
        </p:cxnSp>
        <p:cxnSp>
          <p:nvCxnSpPr>
            <p:cNvPr id="33" name="Google Shape;1102;p16">
              <a:extLst>
                <a:ext uri="{FF2B5EF4-FFF2-40B4-BE49-F238E27FC236}">
                  <a16:creationId xmlns:a16="http://schemas.microsoft.com/office/drawing/2014/main" id="{BF635F2D-93A2-00D9-578B-53F718EAE58B}"/>
                </a:ext>
              </a:extLst>
            </p:cNvPr>
            <p:cNvCxnSpPr/>
            <p:nvPr/>
          </p:nvCxnSpPr>
          <p:spPr>
            <a:xfrm rot="10800000" flipH="1">
              <a:off x="5994" y="3948"/>
              <a:ext cx="98" cy="98"/>
            </a:xfrm>
            <a:prstGeom prst="straightConnector1">
              <a:avLst/>
            </a:prstGeom>
            <a:noFill/>
            <a:ln w="12700" cap="rnd" cmpd="sng">
              <a:solidFill>
                <a:srgbClr val="FFFFFF"/>
              </a:solidFill>
              <a:prstDash val="solid"/>
              <a:round/>
              <a:headEnd type="none" w="sm" len="sm"/>
              <a:tailEnd type="none" w="sm" len="sm"/>
            </a:ln>
          </p:spPr>
        </p:cxnSp>
        <p:cxnSp>
          <p:nvCxnSpPr>
            <p:cNvPr id="34" name="Google Shape;1103;p16">
              <a:extLst>
                <a:ext uri="{FF2B5EF4-FFF2-40B4-BE49-F238E27FC236}">
                  <a16:creationId xmlns:a16="http://schemas.microsoft.com/office/drawing/2014/main" id="{019F446E-4758-F860-F52E-0CE831C16B6C}"/>
                </a:ext>
              </a:extLst>
            </p:cNvPr>
            <p:cNvCxnSpPr/>
            <p:nvPr/>
          </p:nvCxnSpPr>
          <p:spPr>
            <a:xfrm rot="10800000">
              <a:off x="5918" y="4082"/>
              <a:ext cx="75" cy="75"/>
            </a:xfrm>
            <a:prstGeom prst="straightConnector1">
              <a:avLst/>
            </a:prstGeom>
            <a:noFill/>
            <a:ln w="12700" cap="rnd" cmpd="sng">
              <a:solidFill>
                <a:srgbClr val="FFFFFF"/>
              </a:solidFill>
              <a:prstDash val="solid"/>
              <a:round/>
              <a:headEnd type="none" w="sm" len="sm"/>
              <a:tailEnd type="none" w="sm" len="sm"/>
            </a:ln>
          </p:spPr>
        </p:cxnSp>
        <p:sp>
          <p:nvSpPr>
            <p:cNvPr id="35" name="Google Shape;1104;p16">
              <a:extLst>
                <a:ext uri="{FF2B5EF4-FFF2-40B4-BE49-F238E27FC236}">
                  <a16:creationId xmlns:a16="http://schemas.microsoft.com/office/drawing/2014/main" id="{2A83F105-64C2-D6C8-3300-DC9DAAC56540}"/>
                </a:ext>
              </a:extLst>
            </p:cNvPr>
            <p:cNvSpPr/>
            <p:nvPr/>
          </p:nvSpPr>
          <p:spPr>
            <a:xfrm>
              <a:off x="1314" y="703"/>
              <a:ext cx="968" cy="963"/>
            </a:xfrm>
            <a:custGeom>
              <a:avLst/>
              <a:gdLst/>
              <a:ahLst/>
              <a:cxnLst/>
              <a:rect l="l" t="t" r="r" b="b"/>
              <a:pathLst>
                <a:path w="1286" h="1284" extrusionOk="0">
                  <a:moveTo>
                    <a:pt x="581" y="1283"/>
                  </a:moveTo>
                  <a:cubicBezTo>
                    <a:pt x="255" y="1252"/>
                    <a:pt x="0" y="977"/>
                    <a:pt x="0" y="643"/>
                  </a:cubicBezTo>
                  <a:cubicBezTo>
                    <a:pt x="0" y="288"/>
                    <a:pt x="288" y="0"/>
                    <a:pt x="643" y="0"/>
                  </a:cubicBezTo>
                  <a:cubicBezTo>
                    <a:pt x="998" y="0"/>
                    <a:pt x="1286" y="288"/>
                    <a:pt x="1286" y="643"/>
                  </a:cubicBezTo>
                  <a:cubicBezTo>
                    <a:pt x="1286" y="981"/>
                    <a:pt x="1025" y="1258"/>
                    <a:pt x="693" y="1284"/>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 name="Google Shape;1105;p16">
              <a:extLst>
                <a:ext uri="{FF2B5EF4-FFF2-40B4-BE49-F238E27FC236}">
                  <a16:creationId xmlns:a16="http://schemas.microsoft.com/office/drawing/2014/main" id="{12CEB457-3917-89DC-2ED2-4220C4B77393}"/>
                </a:ext>
              </a:extLst>
            </p:cNvPr>
            <p:cNvSpPr/>
            <p:nvPr/>
          </p:nvSpPr>
          <p:spPr>
            <a:xfrm>
              <a:off x="909" y="2013"/>
              <a:ext cx="598" cy="596"/>
            </a:xfrm>
            <a:custGeom>
              <a:avLst/>
              <a:gdLst/>
              <a:ahLst/>
              <a:cxnLst/>
              <a:rect l="l" t="t" r="r" b="b"/>
              <a:pathLst>
                <a:path w="795" h="795" extrusionOk="0">
                  <a:moveTo>
                    <a:pt x="679" y="678"/>
                  </a:moveTo>
                  <a:cubicBezTo>
                    <a:pt x="607" y="751"/>
                    <a:pt x="507" y="795"/>
                    <a:pt x="397" y="795"/>
                  </a:cubicBezTo>
                  <a:cubicBezTo>
                    <a:pt x="178" y="795"/>
                    <a:pt x="0" y="617"/>
                    <a:pt x="0" y="398"/>
                  </a:cubicBezTo>
                  <a:cubicBezTo>
                    <a:pt x="0" y="178"/>
                    <a:pt x="178" y="0"/>
                    <a:pt x="397" y="0"/>
                  </a:cubicBezTo>
                  <a:cubicBezTo>
                    <a:pt x="617" y="0"/>
                    <a:pt x="795" y="178"/>
                    <a:pt x="795" y="398"/>
                  </a:cubicBezTo>
                  <a:cubicBezTo>
                    <a:pt x="795" y="483"/>
                    <a:pt x="768" y="562"/>
                    <a:pt x="722" y="627"/>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37" name="Google Shape;1106;p16">
              <a:extLst>
                <a:ext uri="{FF2B5EF4-FFF2-40B4-BE49-F238E27FC236}">
                  <a16:creationId xmlns:a16="http://schemas.microsoft.com/office/drawing/2014/main" id="{42854A38-19BB-66B7-7877-42A3FE6B312B}"/>
                </a:ext>
              </a:extLst>
            </p:cNvPr>
            <p:cNvCxnSpPr/>
            <p:nvPr/>
          </p:nvCxnSpPr>
          <p:spPr>
            <a:xfrm>
              <a:off x="1796" y="2976"/>
              <a:ext cx="0" cy="1319"/>
            </a:xfrm>
            <a:prstGeom prst="straightConnector1">
              <a:avLst/>
            </a:prstGeom>
            <a:noFill/>
            <a:ln w="12700" cap="rnd" cmpd="sng">
              <a:solidFill>
                <a:srgbClr val="FFFFFF"/>
              </a:solidFill>
              <a:prstDash val="solid"/>
              <a:round/>
              <a:headEnd type="none" w="sm" len="sm"/>
              <a:tailEnd type="none" w="sm" len="sm"/>
            </a:ln>
          </p:spPr>
        </p:cxnSp>
        <p:cxnSp>
          <p:nvCxnSpPr>
            <p:cNvPr id="38" name="Google Shape;1107;p16">
              <a:extLst>
                <a:ext uri="{FF2B5EF4-FFF2-40B4-BE49-F238E27FC236}">
                  <a16:creationId xmlns:a16="http://schemas.microsoft.com/office/drawing/2014/main" id="{D435B2BF-F650-5B3E-F437-84BC4F0DFD43}"/>
                </a:ext>
              </a:extLst>
            </p:cNvPr>
            <p:cNvCxnSpPr/>
            <p:nvPr/>
          </p:nvCxnSpPr>
          <p:spPr>
            <a:xfrm>
              <a:off x="1796" y="1354"/>
              <a:ext cx="0" cy="1541"/>
            </a:xfrm>
            <a:prstGeom prst="straightConnector1">
              <a:avLst/>
            </a:prstGeom>
            <a:noFill/>
            <a:ln w="12700" cap="rnd" cmpd="sng">
              <a:solidFill>
                <a:srgbClr val="FFFFFF"/>
              </a:solidFill>
              <a:prstDash val="solid"/>
              <a:round/>
              <a:headEnd type="none" w="sm" len="sm"/>
              <a:tailEnd type="none" w="sm" len="sm"/>
            </a:ln>
          </p:spPr>
        </p:cxnSp>
        <p:cxnSp>
          <p:nvCxnSpPr>
            <p:cNvPr id="39" name="Google Shape;1108;p16">
              <a:extLst>
                <a:ext uri="{FF2B5EF4-FFF2-40B4-BE49-F238E27FC236}">
                  <a16:creationId xmlns:a16="http://schemas.microsoft.com/office/drawing/2014/main" id="{C8AEFDD1-5482-323E-2F84-42B4073FC8B1}"/>
                </a:ext>
              </a:extLst>
            </p:cNvPr>
            <p:cNvCxnSpPr/>
            <p:nvPr/>
          </p:nvCxnSpPr>
          <p:spPr>
            <a:xfrm>
              <a:off x="1210" y="2310"/>
              <a:ext cx="586" cy="584"/>
            </a:xfrm>
            <a:prstGeom prst="straightConnector1">
              <a:avLst/>
            </a:prstGeom>
            <a:noFill/>
            <a:ln w="12700" cap="rnd" cmpd="sng">
              <a:solidFill>
                <a:srgbClr val="FFFFFF"/>
              </a:solidFill>
              <a:prstDash val="solid"/>
              <a:round/>
              <a:headEnd type="none" w="sm" len="sm"/>
              <a:tailEnd type="none" w="sm" len="sm"/>
            </a:ln>
          </p:spPr>
        </p:cxnSp>
        <p:cxnSp>
          <p:nvCxnSpPr>
            <p:cNvPr id="40" name="Google Shape;1109;p16">
              <a:extLst>
                <a:ext uri="{FF2B5EF4-FFF2-40B4-BE49-F238E27FC236}">
                  <a16:creationId xmlns:a16="http://schemas.microsoft.com/office/drawing/2014/main" id="{D1C4C98A-5C1F-54CB-6521-D10C59DB3A09}"/>
                </a:ext>
              </a:extLst>
            </p:cNvPr>
            <p:cNvCxnSpPr/>
            <p:nvPr/>
          </p:nvCxnSpPr>
          <p:spPr>
            <a:xfrm>
              <a:off x="1857" y="2382"/>
              <a:ext cx="0" cy="1913"/>
            </a:xfrm>
            <a:prstGeom prst="straightConnector1">
              <a:avLst/>
            </a:prstGeom>
            <a:noFill/>
            <a:ln w="12700" cap="rnd" cmpd="sng">
              <a:solidFill>
                <a:srgbClr val="FFFFFF"/>
              </a:solidFill>
              <a:prstDash val="solid"/>
              <a:round/>
              <a:headEnd type="none" w="sm" len="sm"/>
              <a:tailEnd type="none" w="sm" len="sm"/>
            </a:ln>
          </p:spPr>
        </p:cxnSp>
        <p:cxnSp>
          <p:nvCxnSpPr>
            <p:cNvPr id="41" name="Google Shape;1110;p16">
              <a:extLst>
                <a:ext uri="{FF2B5EF4-FFF2-40B4-BE49-F238E27FC236}">
                  <a16:creationId xmlns:a16="http://schemas.microsoft.com/office/drawing/2014/main" id="{B51C3061-CF29-E58D-AB74-1581FFC68164}"/>
                </a:ext>
              </a:extLst>
            </p:cNvPr>
            <p:cNvCxnSpPr/>
            <p:nvPr/>
          </p:nvCxnSpPr>
          <p:spPr>
            <a:xfrm rot="10800000" flipH="1">
              <a:off x="1857" y="1804"/>
              <a:ext cx="514" cy="512"/>
            </a:xfrm>
            <a:prstGeom prst="straightConnector1">
              <a:avLst/>
            </a:prstGeom>
            <a:noFill/>
            <a:ln w="12700" cap="rnd" cmpd="sng">
              <a:solidFill>
                <a:srgbClr val="FFFFFF"/>
              </a:solidFill>
              <a:prstDash val="solid"/>
              <a:round/>
              <a:headEnd type="none" w="sm" len="sm"/>
              <a:tailEnd type="none" w="sm" len="sm"/>
            </a:ln>
          </p:spPr>
        </p:cxnSp>
        <p:sp>
          <p:nvSpPr>
            <p:cNvPr id="42" name="Google Shape;1111;p16">
              <a:extLst>
                <a:ext uri="{FF2B5EF4-FFF2-40B4-BE49-F238E27FC236}">
                  <a16:creationId xmlns:a16="http://schemas.microsoft.com/office/drawing/2014/main" id="{D0129101-E8C2-CB56-2458-E271514CBB77}"/>
                </a:ext>
              </a:extLst>
            </p:cNvPr>
            <p:cNvSpPr/>
            <p:nvPr/>
          </p:nvSpPr>
          <p:spPr>
            <a:xfrm>
              <a:off x="2139" y="1573"/>
              <a:ext cx="464" cy="461"/>
            </a:xfrm>
            <a:custGeom>
              <a:avLst/>
              <a:gdLst/>
              <a:ahLst/>
              <a:cxnLst/>
              <a:rect l="l" t="t" r="r" b="b"/>
              <a:pathLst>
                <a:path w="616" h="616" extrusionOk="0">
                  <a:moveTo>
                    <a:pt x="128" y="558"/>
                  </a:moveTo>
                  <a:cubicBezTo>
                    <a:pt x="179" y="595"/>
                    <a:pt x="241" y="616"/>
                    <a:pt x="308" y="616"/>
                  </a:cubicBezTo>
                  <a:cubicBezTo>
                    <a:pt x="478" y="616"/>
                    <a:pt x="616" y="478"/>
                    <a:pt x="616" y="308"/>
                  </a:cubicBezTo>
                  <a:cubicBezTo>
                    <a:pt x="616" y="138"/>
                    <a:pt x="478" y="0"/>
                    <a:pt x="308" y="0"/>
                  </a:cubicBezTo>
                  <a:cubicBezTo>
                    <a:pt x="138" y="0"/>
                    <a:pt x="0" y="138"/>
                    <a:pt x="0" y="308"/>
                  </a:cubicBezTo>
                  <a:cubicBezTo>
                    <a:pt x="0" y="393"/>
                    <a:pt x="34" y="470"/>
                    <a:pt x="90" y="526"/>
                  </a:cubicBezTo>
                </a:path>
              </a:pathLst>
            </a:custGeom>
            <a:noFill/>
            <a:ln w="12700" cap="rnd"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3" name="Google Shape;1112;p16">
              <a:extLst>
                <a:ext uri="{FF2B5EF4-FFF2-40B4-BE49-F238E27FC236}">
                  <a16:creationId xmlns:a16="http://schemas.microsoft.com/office/drawing/2014/main" id="{78A63866-56E7-5047-9D55-DC034B614DF1}"/>
                </a:ext>
              </a:extLst>
            </p:cNvPr>
            <p:cNvCxnSpPr/>
            <p:nvPr/>
          </p:nvCxnSpPr>
          <p:spPr>
            <a:xfrm rot="10800000">
              <a:off x="1857" y="1717"/>
              <a:ext cx="0" cy="599"/>
            </a:xfrm>
            <a:prstGeom prst="straightConnector1">
              <a:avLst/>
            </a:prstGeom>
            <a:noFill/>
            <a:ln w="12700" cap="rnd" cmpd="sng">
              <a:solidFill>
                <a:srgbClr val="FFFFFF"/>
              </a:solidFill>
              <a:prstDash val="solid"/>
              <a:round/>
              <a:headEnd type="none" w="sm" len="sm"/>
              <a:tailEnd type="none" w="sm" len="sm"/>
            </a:ln>
          </p:spPr>
        </p:cxnSp>
      </p:grpSp>
    </p:spTree>
    <p:extLst>
      <p:ext uri="{BB962C8B-B14F-4D97-AF65-F5344CB8AC3E}">
        <p14:creationId xmlns:p14="http://schemas.microsoft.com/office/powerpoint/2010/main" val="2597806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itting in a chair with a computer&#10;&#10;Description automatically generated">
            <a:extLst>
              <a:ext uri="{FF2B5EF4-FFF2-40B4-BE49-F238E27FC236}">
                <a16:creationId xmlns:a16="http://schemas.microsoft.com/office/drawing/2014/main" id="{0F5DC34D-1CD9-BAB9-C75A-E2EECD5857C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p:txBody>
          <a:bodyPr/>
          <a:lstStyle/>
          <a:p>
            <a:r>
              <a:rPr lang="en-US" dirty="0" err="1"/>
              <a:t>i</a:t>
            </a:r>
            <a:r>
              <a:rPr lang="en-US" dirty="0"/>
              <a:t>-voting</a:t>
            </a:r>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1449389"/>
            <a:ext cx="6119813" cy="842852"/>
          </a:xfrm>
        </p:spPr>
        <p:txBody>
          <a:bodyPr/>
          <a:lstStyle/>
          <a:p>
            <a:r>
              <a:rPr lang="en-US" dirty="0"/>
              <a:t>internet voting in Estonia since 2005 </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3994150"/>
            <a:ext cx="6119813" cy="2243138"/>
          </a:xfrm>
        </p:spPr>
        <p:txBody>
          <a:bodyPr/>
          <a:lstStyle/>
          <a:p>
            <a:r>
              <a:rPr lang="en-US" dirty="0"/>
              <a:t>first and still the only one in the world</a:t>
            </a:r>
          </a:p>
          <a:p>
            <a:r>
              <a:rPr lang="en-US" dirty="0"/>
              <a:t>time and location independent</a:t>
            </a:r>
          </a:p>
          <a:p>
            <a:r>
              <a:rPr lang="en-US" dirty="0"/>
              <a:t>strictly optional</a:t>
            </a:r>
          </a:p>
          <a:p>
            <a:r>
              <a:rPr lang="en-US" dirty="0"/>
              <a:t>possibility to change your vote</a:t>
            </a:r>
          </a:p>
          <a:p>
            <a:r>
              <a:rPr lang="en-US" dirty="0"/>
              <a:t>51% </a:t>
            </a:r>
            <a:r>
              <a:rPr lang="en-US" dirty="0" err="1"/>
              <a:t>i</a:t>
            </a:r>
            <a:r>
              <a:rPr lang="en-US" dirty="0"/>
              <a:t>-voted in the 2023 government elections</a:t>
            </a:r>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p:txBody>
          <a:bodyPr/>
          <a:lstStyle/>
          <a:p>
            <a:r>
              <a:rPr lang="en-US" dirty="0"/>
              <a:t>© Renee </a:t>
            </a:r>
            <a:r>
              <a:rPr lang="en-US" dirty="0" err="1"/>
              <a:t>Altrov</a:t>
            </a:r>
            <a:endParaRPr lang="en-US" dirty="0"/>
          </a:p>
        </p:txBody>
      </p:sp>
    </p:spTree>
    <p:extLst>
      <p:ext uri="{BB962C8B-B14F-4D97-AF65-F5344CB8AC3E}">
        <p14:creationId xmlns:p14="http://schemas.microsoft.com/office/powerpoint/2010/main" val="2335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walking on a road with a robot&#10;&#10;Description automatically generated">
            <a:extLst>
              <a:ext uri="{FF2B5EF4-FFF2-40B4-BE49-F238E27FC236}">
                <a16:creationId xmlns:a16="http://schemas.microsoft.com/office/drawing/2014/main" id="{0B15C62C-B7F1-E86C-C0B5-B082A47631E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a:xfrm>
            <a:off x="623887" y="658801"/>
            <a:ext cx="4824413" cy="974638"/>
          </a:xfrm>
        </p:spPr>
        <p:txBody>
          <a:bodyPr/>
          <a:lstStyle/>
          <a:p>
            <a:r>
              <a:rPr lang="en-US" dirty="0"/>
              <a:t>digital agenda 203</a:t>
            </a:r>
            <a:r>
              <a:rPr lang="et-EE" dirty="0"/>
              <a:t>5</a:t>
            </a:r>
            <a:endParaRPr lang="en-US" dirty="0"/>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2139046"/>
            <a:ext cx="4824413" cy="789556"/>
          </a:xfrm>
        </p:spPr>
        <p:txBody>
          <a:bodyPr/>
          <a:lstStyle/>
          <a:p>
            <a:r>
              <a:rPr lang="en-US" dirty="0"/>
              <a:t>Estonia</a:t>
            </a:r>
            <a:r>
              <a:rPr lang="et-EE" dirty="0"/>
              <a:t>,</a:t>
            </a:r>
            <a:r>
              <a:rPr lang="en-US" dirty="0"/>
              <a:t> full of digital might</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4614862"/>
            <a:ext cx="9446705" cy="2243138"/>
          </a:xfrm>
        </p:spPr>
        <p:txBody>
          <a:bodyPr/>
          <a:lstStyle/>
          <a:p>
            <a:pPr lvl="0"/>
            <a:r>
              <a:rPr lang="et-EE" dirty="0" err="1"/>
              <a:t>human-centred</a:t>
            </a:r>
            <a:r>
              <a:rPr lang="et-EE" dirty="0"/>
              <a:t>, </a:t>
            </a:r>
            <a:r>
              <a:rPr lang="et-EE" dirty="0" err="1"/>
              <a:t>trustworthy</a:t>
            </a:r>
            <a:r>
              <a:rPr lang="et-EE" dirty="0"/>
              <a:t>, </a:t>
            </a:r>
            <a:r>
              <a:rPr lang="et-EE" dirty="0" err="1"/>
              <a:t>efficient</a:t>
            </a:r>
            <a:r>
              <a:rPr lang="et-EE" dirty="0"/>
              <a:t> and </a:t>
            </a:r>
            <a:r>
              <a:rPr lang="et-EE" dirty="0" err="1"/>
              <a:t>resilient</a:t>
            </a:r>
            <a:r>
              <a:rPr lang="et-EE" dirty="0"/>
              <a:t> </a:t>
            </a:r>
            <a:r>
              <a:rPr lang="et-EE" dirty="0" err="1"/>
              <a:t>digital</a:t>
            </a:r>
            <a:r>
              <a:rPr lang="et-EE" dirty="0"/>
              <a:t> </a:t>
            </a:r>
            <a:r>
              <a:rPr lang="et-EE" dirty="0" err="1"/>
              <a:t>society</a:t>
            </a:r>
            <a:r>
              <a:rPr lang="et-EE" dirty="0"/>
              <a:t>. </a:t>
            </a:r>
          </a:p>
          <a:p>
            <a:pPr lvl="0"/>
            <a:r>
              <a:rPr lang="et-EE" dirty="0" err="1"/>
              <a:t>secure</a:t>
            </a:r>
            <a:r>
              <a:rPr lang="et-EE" dirty="0"/>
              <a:t>, </a:t>
            </a:r>
            <a:r>
              <a:rPr lang="et-EE" dirty="0" err="1"/>
              <a:t>personalised</a:t>
            </a:r>
            <a:r>
              <a:rPr lang="et-EE" dirty="0"/>
              <a:t> and </a:t>
            </a:r>
            <a:r>
              <a:rPr lang="et-EE" dirty="0" err="1"/>
              <a:t>proactive</a:t>
            </a:r>
            <a:r>
              <a:rPr lang="et-EE" dirty="0"/>
              <a:t> </a:t>
            </a:r>
            <a:r>
              <a:rPr lang="et-EE" dirty="0" err="1"/>
              <a:t>public</a:t>
            </a:r>
            <a:r>
              <a:rPr lang="et-EE" dirty="0"/>
              <a:t> </a:t>
            </a:r>
            <a:r>
              <a:rPr lang="et-EE" dirty="0" err="1"/>
              <a:t>services</a:t>
            </a:r>
            <a:r>
              <a:rPr lang="et-EE" dirty="0"/>
              <a:t> </a:t>
            </a:r>
            <a:r>
              <a:rPr lang="et-EE" dirty="0" err="1"/>
              <a:t>powered</a:t>
            </a:r>
            <a:r>
              <a:rPr lang="et-EE" dirty="0"/>
              <a:t> by AI </a:t>
            </a:r>
            <a:r>
              <a:rPr lang="et-EE" dirty="0" err="1"/>
              <a:t>agents</a:t>
            </a:r>
            <a:r>
              <a:rPr lang="et-EE" dirty="0"/>
              <a:t>. </a:t>
            </a:r>
          </a:p>
          <a:p>
            <a:pPr lvl="0"/>
            <a:r>
              <a:rPr lang="et-EE" dirty="0"/>
              <a:t>transparent and </a:t>
            </a:r>
            <a:r>
              <a:rPr lang="et-EE" dirty="0" err="1"/>
              <a:t>human-controlled</a:t>
            </a:r>
            <a:r>
              <a:rPr lang="et-EE" dirty="0"/>
              <a:t> </a:t>
            </a:r>
            <a:r>
              <a:rPr lang="et-EE" dirty="0" err="1"/>
              <a:t>use</a:t>
            </a:r>
            <a:r>
              <a:rPr lang="et-EE" dirty="0"/>
              <a:t> of </a:t>
            </a:r>
            <a:r>
              <a:rPr lang="et-EE" dirty="0" err="1"/>
              <a:t>data</a:t>
            </a:r>
            <a:r>
              <a:rPr lang="et-EE" dirty="0"/>
              <a:t> and </a:t>
            </a:r>
            <a:r>
              <a:rPr lang="et-EE" dirty="0" err="1"/>
              <a:t>artificial</a:t>
            </a:r>
            <a:r>
              <a:rPr lang="et-EE" dirty="0"/>
              <a:t> </a:t>
            </a:r>
            <a:r>
              <a:rPr lang="et-EE" dirty="0" err="1"/>
              <a:t>intelligence</a:t>
            </a:r>
            <a:r>
              <a:rPr lang="et-EE" dirty="0"/>
              <a:t>. </a:t>
            </a:r>
          </a:p>
          <a:p>
            <a:pPr lvl="0"/>
            <a:r>
              <a:rPr lang="et-EE" dirty="0" err="1"/>
              <a:t>secure</a:t>
            </a:r>
            <a:r>
              <a:rPr lang="et-EE" dirty="0"/>
              <a:t> </a:t>
            </a:r>
            <a:r>
              <a:rPr lang="et-EE" dirty="0" err="1"/>
              <a:t>cyberspace</a:t>
            </a:r>
            <a:r>
              <a:rPr lang="et-EE" dirty="0"/>
              <a:t> and </a:t>
            </a:r>
            <a:r>
              <a:rPr lang="et-EE" dirty="0" err="1"/>
              <a:t>reliable</a:t>
            </a:r>
            <a:r>
              <a:rPr lang="et-EE" dirty="0"/>
              <a:t> ultra-</a:t>
            </a:r>
            <a:r>
              <a:rPr lang="et-EE" dirty="0" err="1"/>
              <a:t>fast</a:t>
            </a:r>
            <a:r>
              <a:rPr lang="et-EE" dirty="0"/>
              <a:t> </a:t>
            </a:r>
            <a:r>
              <a:rPr lang="et-EE" dirty="0" err="1"/>
              <a:t>connectivity</a:t>
            </a:r>
            <a:r>
              <a:rPr lang="et-EE" dirty="0"/>
              <a:t> </a:t>
            </a:r>
            <a:r>
              <a:rPr lang="et-EE" dirty="0" err="1"/>
              <a:t>across</a:t>
            </a:r>
            <a:r>
              <a:rPr lang="et-EE" dirty="0"/>
              <a:t> Estonia.</a:t>
            </a:r>
          </a:p>
          <a:p>
            <a:endParaRPr lang="en-US" dirty="0"/>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p:txBody>
          <a:bodyPr/>
          <a:lstStyle/>
          <a:p>
            <a:r>
              <a:rPr lang="en-US" dirty="0"/>
              <a:t>© Renee </a:t>
            </a:r>
            <a:r>
              <a:rPr lang="en-US" dirty="0" err="1"/>
              <a:t>Altrov</a:t>
            </a:r>
            <a:endParaRPr lang="en-US" dirty="0"/>
          </a:p>
        </p:txBody>
      </p:sp>
    </p:spTree>
    <p:extLst>
      <p:ext uri="{BB962C8B-B14F-4D97-AF65-F5344CB8AC3E}">
        <p14:creationId xmlns:p14="http://schemas.microsoft.com/office/powerpoint/2010/main" val="3178393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speed boat in the water&#10;&#10;AI-generated content may be incorrect.">
            <a:extLst>
              <a:ext uri="{FF2B5EF4-FFF2-40B4-BE49-F238E27FC236}">
                <a16:creationId xmlns:a16="http://schemas.microsoft.com/office/drawing/2014/main" id="{8067564D-F579-451B-3247-BD8CB51EDA7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4106" b="4106"/>
          <a:stretch>
            <a:fillRect/>
          </a:stretch>
        </p:blipFill>
        <p:spPr/>
      </p:pic>
      <p:sp>
        <p:nvSpPr>
          <p:cNvPr id="8" name="Rectangle 13">
            <a:extLst>
              <a:ext uri="{FF2B5EF4-FFF2-40B4-BE49-F238E27FC236}">
                <a16:creationId xmlns:a16="http://schemas.microsoft.com/office/drawing/2014/main" id="{ADF3D7B7-7B53-80B1-DB05-7FC89DCCFE6C}"/>
              </a:ext>
            </a:extLst>
          </p:cNvPr>
          <p:cNvSpPr/>
          <p:nvPr/>
        </p:nvSpPr>
        <p:spPr>
          <a:xfrm>
            <a:off x="0" y="0"/>
            <a:ext cx="12192000" cy="6865864"/>
          </a:xfrm>
          <a:prstGeom prst="rect">
            <a:avLst/>
          </a:prstGeom>
          <a:gradFill>
            <a:gsLst>
              <a:gs pos="96000">
                <a:srgbClr val="000000">
                  <a:alpha val="80000"/>
                </a:srgbClr>
              </a:gs>
              <a:gs pos="25000">
                <a:srgbClr val="000000">
                  <a:alpha val="0"/>
                  <a:lumMod val="100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2">
            <a:extLst>
              <a:ext uri="{FF2B5EF4-FFF2-40B4-BE49-F238E27FC236}">
                <a16:creationId xmlns:a16="http://schemas.microsoft.com/office/drawing/2014/main" id="{F96264DD-5F09-D8E3-9DCB-585C7BA3F05B}"/>
              </a:ext>
            </a:extLst>
          </p:cNvPr>
          <p:cNvSpPr>
            <a:spLocks noGrp="1"/>
          </p:cNvSpPr>
          <p:nvPr>
            <p:ph type="body" sz="quarter" idx="11"/>
          </p:nvPr>
        </p:nvSpPr>
        <p:spPr/>
        <p:txBody>
          <a:bodyPr/>
          <a:lstStyle/>
          <a:p>
            <a:r>
              <a:rPr lang="et-EE" dirty="0" err="1"/>
              <a:t>data-driven</a:t>
            </a:r>
            <a:r>
              <a:rPr lang="et-EE" dirty="0"/>
              <a:t> </a:t>
            </a:r>
            <a:r>
              <a:rPr lang="et-EE" dirty="0" err="1"/>
              <a:t>legislative</a:t>
            </a:r>
            <a:r>
              <a:rPr lang="et-EE" dirty="0"/>
              <a:t> </a:t>
            </a:r>
            <a:r>
              <a:rPr lang="et-EE" dirty="0" err="1"/>
              <a:t>change</a:t>
            </a:r>
            <a:r>
              <a:rPr lang="et-EE" dirty="0"/>
              <a:t> to </a:t>
            </a:r>
            <a:r>
              <a:rPr lang="et-EE" dirty="0" err="1"/>
              <a:t>create</a:t>
            </a:r>
            <a:r>
              <a:rPr lang="et-EE" dirty="0"/>
              <a:t> </a:t>
            </a:r>
            <a:r>
              <a:rPr lang="et-EE" dirty="0" err="1"/>
              <a:t>new</a:t>
            </a:r>
            <a:r>
              <a:rPr lang="et-EE" dirty="0"/>
              <a:t> </a:t>
            </a:r>
            <a:r>
              <a:rPr lang="et-EE" dirty="0" err="1"/>
              <a:t>markets</a:t>
            </a:r>
            <a:endParaRPr lang="et-EE" dirty="0"/>
          </a:p>
          <a:p>
            <a:r>
              <a:rPr lang="et-EE" dirty="0" err="1"/>
              <a:t>testing</a:t>
            </a:r>
            <a:r>
              <a:rPr lang="et-EE" dirty="0"/>
              <a:t> </a:t>
            </a:r>
            <a:r>
              <a:rPr lang="et-EE" dirty="0" err="1"/>
              <a:t>solutions</a:t>
            </a:r>
            <a:r>
              <a:rPr lang="et-EE" dirty="0"/>
              <a:t> in real-</a:t>
            </a:r>
            <a:r>
              <a:rPr lang="et-EE" dirty="0" err="1"/>
              <a:t>world</a:t>
            </a:r>
            <a:r>
              <a:rPr lang="et-EE" dirty="0"/>
              <a:t> </a:t>
            </a:r>
            <a:r>
              <a:rPr lang="et-EE" dirty="0" err="1"/>
              <a:t>conditions</a:t>
            </a:r>
            <a:endParaRPr lang="et-EE" dirty="0"/>
          </a:p>
          <a:p>
            <a:r>
              <a:rPr lang="et-EE" dirty="0"/>
              <a:t>25 </a:t>
            </a:r>
            <a:r>
              <a:rPr lang="et-EE" dirty="0" err="1"/>
              <a:t>locally</a:t>
            </a:r>
            <a:r>
              <a:rPr lang="et-EE" dirty="0"/>
              <a:t> </a:t>
            </a:r>
            <a:r>
              <a:rPr lang="et-EE" dirty="0" err="1"/>
              <a:t>proven</a:t>
            </a:r>
            <a:r>
              <a:rPr lang="et-EE" dirty="0"/>
              <a:t> </a:t>
            </a:r>
            <a:r>
              <a:rPr lang="et-EE" dirty="0" err="1"/>
              <a:t>projects</a:t>
            </a:r>
            <a:r>
              <a:rPr lang="et-EE" dirty="0"/>
              <a:t>, </a:t>
            </a:r>
            <a:r>
              <a:rPr lang="et-EE" dirty="0" err="1"/>
              <a:t>scalable</a:t>
            </a:r>
            <a:r>
              <a:rPr lang="et-EE" dirty="0"/>
              <a:t> </a:t>
            </a:r>
            <a:r>
              <a:rPr lang="et-EE" dirty="0" err="1"/>
              <a:t>globally</a:t>
            </a:r>
            <a:endParaRPr lang="et-EE" dirty="0"/>
          </a:p>
          <a:p>
            <a:r>
              <a:rPr lang="et-EE" dirty="0"/>
              <a:t>€70 M in </a:t>
            </a:r>
            <a:r>
              <a:rPr lang="et-EE" dirty="0" err="1"/>
              <a:t>direct</a:t>
            </a:r>
            <a:r>
              <a:rPr lang="et-EE" dirty="0"/>
              <a:t> </a:t>
            </a:r>
            <a:r>
              <a:rPr lang="et-EE" dirty="0" err="1"/>
              <a:t>economic</a:t>
            </a:r>
            <a:r>
              <a:rPr lang="et-EE" dirty="0"/>
              <a:t> </a:t>
            </a:r>
            <a:r>
              <a:rPr lang="et-EE" dirty="0" err="1"/>
              <a:t>impact</a:t>
            </a:r>
            <a:endParaRPr lang="et-EE" dirty="0"/>
          </a:p>
        </p:txBody>
      </p:sp>
      <p:sp>
        <p:nvSpPr>
          <p:cNvPr id="4" name="Title 3">
            <a:extLst>
              <a:ext uri="{FF2B5EF4-FFF2-40B4-BE49-F238E27FC236}">
                <a16:creationId xmlns:a16="http://schemas.microsoft.com/office/drawing/2014/main" id="{FA167566-42C3-605C-6C28-7C571BA3B8E4}"/>
              </a:ext>
            </a:extLst>
          </p:cNvPr>
          <p:cNvSpPr>
            <a:spLocks noGrp="1"/>
          </p:cNvSpPr>
          <p:nvPr>
            <p:ph type="title"/>
          </p:nvPr>
        </p:nvSpPr>
        <p:spPr>
          <a:xfrm>
            <a:off x="561208" y="554994"/>
            <a:ext cx="8426918" cy="692497"/>
          </a:xfrm>
        </p:spPr>
        <p:txBody>
          <a:bodyPr/>
          <a:lstStyle/>
          <a:p>
            <a:r>
              <a:rPr lang="et-EE" dirty="0" err="1"/>
              <a:t>Accelerate</a:t>
            </a:r>
            <a:r>
              <a:rPr lang="et-EE" dirty="0"/>
              <a:t> Estonia</a:t>
            </a:r>
            <a:endParaRPr lang="en-US" dirty="0"/>
          </a:p>
        </p:txBody>
      </p:sp>
      <p:sp>
        <p:nvSpPr>
          <p:cNvPr id="5" name="Text Placeholder 4">
            <a:extLst>
              <a:ext uri="{FF2B5EF4-FFF2-40B4-BE49-F238E27FC236}">
                <a16:creationId xmlns:a16="http://schemas.microsoft.com/office/drawing/2014/main" id="{A5D85361-F9BC-5691-4F24-95AFC1EDDEC6}"/>
              </a:ext>
            </a:extLst>
          </p:cNvPr>
          <p:cNvSpPr>
            <a:spLocks noGrp="1"/>
          </p:cNvSpPr>
          <p:nvPr>
            <p:ph type="body" sz="quarter" idx="13"/>
          </p:nvPr>
        </p:nvSpPr>
        <p:spPr/>
        <p:txBody>
          <a:bodyPr/>
          <a:lstStyle/>
          <a:p>
            <a:r>
              <a:rPr lang="et-EE" dirty="0" err="1"/>
              <a:t>making</a:t>
            </a:r>
            <a:r>
              <a:rPr lang="et-EE" dirty="0"/>
              <a:t> </a:t>
            </a:r>
            <a:r>
              <a:rPr lang="et-EE" dirty="0" err="1"/>
              <a:t>illegal</a:t>
            </a:r>
            <a:r>
              <a:rPr lang="et-EE" dirty="0"/>
              <a:t> </a:t>
            </a:r>
            <a:r>
              <a:rPr lang="et-EE" dirty="0" err="1"/>
              <a:t>things</a:t>
            </a:r>
            <a:r>
              <a:rPr lang="et-EE" dirty="0"/>
              <a:t> </a:t>
            </a:r>
            <a:r>
              <a:rPr lang="et-EE" dirty="0" err="1"/>
              <a:t>legal</a:t>
            </a:r>
            <a:endParaRPr lang="en-US" dirty="0"/>
          </a:p>
        </p:txBody>
      </p:sp>
    </p:spTree>
    <p:extLst>
      <p:ext uri="{BB962C8B-B14F-4D97-AF65-F5344CB8AC3E}">
        <p14:creationId xmlns:p14="http://schemas.microsoft.com/office/powerpoint/2010/main" val="77960553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looking through a telescope at the beach&#10;&#10;Description automatically generated">
            <a:extLst>
              <a:ext uri="{FF2B5EF4-FFF2-40B4-BE49-F238E27FC236}">
                <a16:creationId xmlns:a16="http://schemas.microsoft.com/office/drawing/2014/main" id="{8C84C2D7-68C9-7BC8-5C39-342ED9DFA4F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a:xfrm>
            <a:off x="623887" y="658801"/>
            <a:ext cx="9446704" cy="974638"/>
          </a:xfrm>
        </p:spPr>
        <p:txBody>
          <a:bodyPr/>
          <a:lstStyle/>
          <a:p>
            <a:r>
              <a:rPr lang="en-US" dirty="0" err="1"/>
              <a:t>estonishing</a:t>
            </a:r>
            <a:r>
              <a:rPr lang="en-US" dirty="0"/>
              <a:t> future</a:t>
            </a:r>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1520825"/>
            <a:ext cx="6119813" cy="1908176"/>
          </a:xfrm>
        </p:spPr>
        <p:txBody>
          <a:bodyPr/>
          <a:lstStyle/>
          <a:p>
            <a:r>
              <a:rPr lang="en-US" dirty="0"/>
              <a:t>seamless e-services available 24/7</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3994150"/>
            <a:ext cx="9446705" cy="2243138"/>
          </a:xfrm>
        </p:spPr>
        <p:txBody>
          <a:bodyPr/>
          <a:lstStyle/>
          <a:p>
            <a:r>
              <a:rPr lang="en-US" dirty="0"/>
              <a:t>proactive government</a:t>
            </a:r>
          </a:p>
          <a:p>
            <a:r>
              <a:rPr lang="en-US" dirty="0"/>
              <a:t>AI in government services</a:t>
            </a:r>
          </a:p>
          <a:p>
            <a:r>
              <a:rPr lang="en-US" dirty="0"/>
              <a:t>cross-border digital governance</a:t>
            </a:r>
          </a:p>
          <a:p>
            <a:r>
              <a:rPr lang="en-US" dirty="0" err="1"/>
              <a:t>personalised</a:t>
            </a:r>
            <a:r>
              <a:rPr lang="en-US" dirty="0"/>
              <a:t> medicine</a:t>
            </a:r>
          </a:p>
          <a:p>
            <a:r>
              <a:rPr lang="en-US" dirty="0"/>
              <a:t>reduce footprint of ICT</a:t>
            </a:r>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a:xfrm>
            <a:off x="11568113" y="3429000"/>
            <a:ext cx="360362" cy="2808288"/>
          </a:xfrm>
        </p:spPr>
        <p:txBody>
          <a:bodyPr/>
          <a:lstStyle/>
          <a:p>
            <a:r>
              <a:rPr lang="en-US" dirty="0"/>
              <a:t>© Hans Markus </a:t>
            </a:r>
            <a:r>
              <a:rPr lang="en-US" dirty="0" err="1"/>
              <a:t>Antson</a:t>
            </a:r>
            <a:endParaRPr lang="en-US" dirty="0"/>
          </a:p>
        </p:txBody>
      </p:sp>
    </p:spTree>
    <p:extLst>
      <p:ext uri="{BB962C8B-B14F-4D97-AF65-F5344CB8AC3E}">
        <p14:creationId xmlns:p14="http://schemas.microsoft.com/office/powerpoint/2010/main" val="494753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4" name="TextBox 363">
            <a:extLst>
              <a:ext uri="{FF2B5EF4-FFF2-40B4-BE49-F238E27FC236}">
                <a16:creationId xmlns:a16="http://schemas.microsoft.com/office/drawing/2014/main" id="{9E0864F5-777B-42EE-AE8E-E3261CE0BB40}"/>
              </a:ext>
            </a:extLst>
          </p:cNvPr>
          <p:cNvSpPr txBox="1"/>
          <p:nvPr/>
        </p:nvSpPr>
        <p:spPr>
          <a:xfrm flipH="1">
            <a:off x="1013232" y="3745138"/>
            <a:ext cx="1254488" cy="523220"/>
          </a:xfrm>
          <a:prstGeom prst="rect">
            <a:avLst/>
          </a:prstGeom>
          <a:noFill/>
        </p:spPr>
        <p:txBody>
          <a:bodyPr wrap="square" lIns="0" tIns="0" rIns="0" bIns="0" rtlCol="0">
            <a:noAutofit/>
          </a:bodyPr>
          <a:lstStyle/>
          <a:p>
            <a:pPr algn="ctr"/>
            <a:r>
              <a:rPr lang="et-EE" sz="1200" dirty="0">
                <a:solidFill>
                  <a:schemeClr val="tx2"/>
                </a:solidFill>
              </a:rPr>
              <a:t>s</a:t>
            </a:r>
            <a:r>
              <a:rPr lang="en-GB" sz="1200" dirty="0" err="1">
                <a:solidFill>
                  <a:schemeClr val="tx2"/>
                </a:solidFill>
              </a:rPr>
              <a:t>tarting</a:t>
            </a:r>
            <a:r>
              <a:rPr lang="en-GB" sz="1200" dirty="0">
                <a:solidFill>
                  <a:schemeClr val="tx2"/>
                </a:solidFill>
              </a:rPr>
              <a:t> a business</a:t>
            </a:r>
          </a:p>
        </p:txBody>
      </p:sp>
      <p:grpSp>
        <p:nvGrpSpPr>
          <p:cNvPr id="365" name="Rühm 364">
            <a:extLst>
              <a:ext uri="{FF2B5EF4-FFF2-40B4-BE49-F238E27FC236}">
                <a16:creationId xmlns:a16="http://schemas.microsoft.com/office/drawing/2014/main" id="{93CD0AE0-BF32-4C8C-BAC4-8009D828842C}"/>
              </a:ext>
            </a:extLst>
          </p:cNvPr>
          <p:cNvGrpSpPr>
            <a:grpSpLocks noChangeAspect="1"/>
          </p:cNvGrpSpPr>
          <p:nvPr/>
        </p:nvGrpSpPr>
        <p:grpSpPr>
          <a:xfrm>
            <a:off x="1282444" y="2938045"/>
            <a:ext cx="718033" cy="720000"/>
            <a:chOff x="431801" y="2478088"/>
            <a:chExt cx="579438" cy="581025"/>
          </a:xfrm>
        </p:grpSpPr>
        <p:sp>
          <p:nvSpPr>
            <p:cNvPr id="366" name="Freeform 310">
              <a:extLst>
                <a:ext uri="{FF2B5EF4-FFF2-40B4-BE49-F238E27FC236}">
                  <a16:creationId xmlns:a16="http://schemas.microsoft.com/office/drawing/2014/main" id="{ABB2C249-FD50-4E79-9441-871A14FD511D}"/>
                </a:ext>
              </a:extLst>
            </p:cNvPr>
            <p:cNvSpPr>
              <a:spLocks/>
            </p:cNvSpPr>
            <p:nvPr/>
          </p:nvSpPr>
          <p:spPr bwMode="auto">
            <a:xfrm>
              <a:off x="612776" y="2630488"/>
              <a:ext cx="215900" cy="254000"/>
            </a:xfrm>
            <a:custGeom>
              <a:avLst/>
              <a:gdLst>
                <a:gd name="T0" fmla="*/ 100 w 136"/>
                <a:gd name="T1" fmla="*/ 160 h 160"/>
                <a:gd name="T2" fmla="*/ 38 w 136"/>
                <a:gd name="T3" fmla="*/ 160 h 160"/>
                <a:gd name="T4" fmla="*/ 32 w 136"/>
                <a:gd name="T5" fmla="*/ 154 h 160"/>
                <a:gd name="T6" fmla="*/ 32 w 136"/>
                <a:gd name="T7" fmla="*/ 131 h 160"/>
                <a:gd name="T8" fmla="*/ 28 w 136"/>
                <a:gd name="T9" fmla="*/ 122 h 160"/>
                <a:gd name="T10" fmla="*/ 2 w 136"/>
                <a:gd name="T11" fmla="*/ 62 h 160"/>
                <a:gd name="T12" fmla="*/ 61 w 136"/>
                <a:gd name="T13" fmla="*/ 2 h 160"/>
                <a:gd name="T14" fmla="*/ 114 w 136"/>
                <a:gd name="T15" fmla="*/ 19 h 160"/>
                <a:gd name="T16" fmla="*/ 136 w 136"/>
                <a:gd name="T17" fmla="*/ 69 h 160"/>
                <a:gd name="T18" fmla="*/ 130 w 136"/>
                <a:gd name="T19" fmla="*/ 75 h 160"/>
                <a:gd name="T20" fmla="*/ 124 w 136"/>
                <a:gd name="T21" fmla="*/ 69 h 160"/>
                <a:gd name="T22" fmla="*/ 106 w 136"/>
                <a:gd name="T23" fmla="*/ 28 h 160"/>
                <a:gd name="T24" fmla="*/ 63 w 136"/>
                <a:gd name="T25" fmla="*/ 14 h 160"/>
                <a:gd name="T26" fmla="*/ 14 w 136"/>
                <a:gd name="T27" fmla="*/ 63 h 160"/>
                <a:gd name="T28" fmla="*/ 35 w 136"/>
                <a:gd name="T29" fmla="*/ 112 h 160"/>
                <a:gd name="T30" fmla="*/ 45 w 136"/>
                <a:gd name="T31" fmla="*/ 131 h 160"/>
                <a:gd name="T32" fmla="*/ 45 w 136"/>
                <a:gd name="T33" fmla="*/ 148 h 160"/>
                <a:gd name="T34" fmla="*/ 93 w 136"/>
                <a:gd name="T35" fmla="*/ 148 h 160"/>
                <a:gd name="T36" fmla="*/ 93 w 136"/>
                <a:gd name="T37" fmla="*/ 131 h 160"/>
                <a:gd name="T38" fmla="*/ 103 w 136"/>
                <a:gd name="T39" fmla="*/ 112 h 160"/>
                <a:gd name="T40" fmla="*/ 115 w 136"/>
                <a:gd name="T41" fmla="*/ 99 h 160"/>
                <a:gd name="T42" fmla="*/ 124 w 136"/>
                <a:gd name="T43" fmla="*/ 97 h 160"/>
                <a:gd name="T44" fmla="*/ 125 w 136"/>
                <a:gd name="T45" fmla="*/ 106 h 160"/>
                <a:gd name="T46" fmla="*/ 110 w 136"/>
                <a:gd name="T47" fmla="*/ 122 h 160"/>
                <a:gd name="T48" fmla="*/ 106 w 136"/>
                <a:gd name="T49" fmla="*/ 131 h 160"/>
                <a:gd name="T50" fmla="*/ 106 w 136"/>
                <a:gd name="T51" fmla="*/ 154 h 160"/>
                <a:gd name="T52" fmla="*/ 100 w 136"/>
                <a:gd name="T53"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 h="160">
                  <a:moveTo>
                    <a:pt x="100" y="160"/>
                  </a:moveTo>
                  <a:cubicBezTo>
                    <a:pt x="38" y="160"/>
                    <a:pt x="38" y="160"/>
                    <a:pt x="38" y="160"/>
                  </a:cubicBezTo>
                  <a:cubicBezTo>
                    <a:pt x="35" y="160"/>
                    <a:pt x="32" y="158"/>
                    <a:pt x="32" y="154"/>
                  </a:cubicBezTo>
                  <a:cubicBezTo>
                    <a:pt x="32" y="131"/>
                    <a:pt x="32" y="131"/>
                    <a:pt x="32" y="131"/>
                  </a:cubicBezTo>
                  <a:cubicBezTo>
                    <a:pt x="32" y="127"/>
                    <a:pt x="31" y="124"/>
                    <a:pt x="28" y="122"/>
                  </a:cubicBezTo>
                  <a:cubicBezTo>
                    <a:pt x="9" y="107"/>
                    <a:pt x="0" y="85"/>
                    <a:pt x="2" y="62"/>
                  </a:cubicBezTo>
                  <a:cubicBezTo>
                    <a:pt x="5" y="31"/>
                    <a:pt x="30" y="5"/>
                    <a:pt x="61" y="2"/>
                  </a:cubicBezTo>
                  <a:cubicBezTo>
                    <a:pt x="81" y="0"/>
                    <a:pt x="100" y="6"/>
                    <a:pt x="114" y="19"/>
                  </a:cubicBezTo>
                  <a:cubicBezTo>
                    <a:pt x="128" y="31"/>
                    <a:pt x="136" y="50"/>
                    <a:pt x="136" y="69"/>
                  </a:cubicBezTo>
                  <a:cubicBezTo>
                    <a:pt x="136" y="72"/>
                    <a:pt x="134" y="75"/>
                    <a:pt x="130" y="75"/>
                  </a:cubicBezTo>
                  <a:cubicBezTo>
                    <a:pt x="127" y="75"/>
                    <a:pt x="124" y="72"/>
                    <a:pt x="124" y="69"/>
                  </a:cubicBezTo>
                  <a:cubicBezTo>
                    <a:pt x="124" y="53"/>
                    <a:pt x="117" y="38"/>
                    <a:pt x="106" y="28"/>
                  </a:cubicBezTo>
                  <a:cubicBezTo>
                    <a:pt x="94" y="17"/>
                    <a:pt x="79" y="12"/>
                    <a:pt x="63" y="14"/>
                  </a:cubicBezTo>
                  <a:cubicBezTo>
                    <a:pt x="37" y="17"/>
                    <a:pt x="17" y="37"/>
                    <a:pt x="14" y="63"/>
                  </a:cubicBezTo>
                  <a:cubicBezTo>
                    <a:pt x="12" y="82"/>
                    <a:pt x="20" y="100"/>
                    <a:pt x="35" y="112"/>
                  </a:cubicBezTo>
                  <a:cubicBezTo>
                    <a:pt x="41" y="117"/>
                    <a:pt x="45" y="123"/>
                    <a:pt x="45" y="131"/>
                  </a:cubicBezTo>
                  <a:cubicBezTo>
                    <a:pt x="45" y="148"/>
                    <a:pt x="45" y="148"/>
                    <a:pt x="45" y="148"/>
                  </a:cubicBezTo>
                  <a:cubicBezTo>
                    <a:pt x="93" y="148"/>
                    <a:pt x="93" y="148"/>
                    <a:pt x="93" y="148"/>
                  </a:cubicBezTo>
                  <a:cubicBezTo>
                    <a:pt x="93" y="131"/>
                    <a:pt x="93" y="131"/>
                    <a:pt x="93" y="131"/>
                  </a:cubicBezTo>
                  <a:cubicBezTo>
                    <a:pt x="93" y="123"/>
                    <a:pt x="97" y="117"/>
                    <a:pt x="103" y="112"/>
                  </a:cubicBezTo>
                  <a:cubicBezTo>
                    <a:pt x="108" y="108"/>
                    <a:pt x="112" y="104"/>
                    <a:pt x="115" y="99"/>
                  </a:cubicBezTo>
                  <a:cubicBezTo>
                    <a:pt x="117" y="96"/>
                    <a:pt x="121" y="95"/>
                    <a:pt x="124" y="97"/>
                  </a:cubicBezTo>
                  <a:cubicBezTo>
                    <a:pt x="126" y="99"/>
                    <a:pt x="127" y="103"/>
                    <a:pt x="125" y="106"/>
                  </a:cubicBezTo>
                  <a:cubicBezTo>
                    <a:pt x="121" y="112"/>
                    <a:pt x="116" y="117"/>
                    <a:pt x="110" y="122"/>
                  </a:cubicBezTo>
                  <a:cubicBezTo>
                    <a:pt x="107" y="124"/>
                    <a:pt x="106" y="127"/>
                    <a:pt x="106" y="131"/>
                  </a:cubicBezTo>
                  <a:cubicBezTo>
                    <a:pt x="106" y="154"/>
                    <a:pt x="106" y="154"/>
                    <a:pt x="106" y="154"/>
                  </a:cubicBezTo>
                  <a:cubicBezTo>
                    <a:pt x="106" y="158"/>
                    <a:pt x="103" y="160"/>
                    <a:pt x="100" y="160"/>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7" name="Freeform 311">
              <a:extLst>
                <a:ext uri="{FF2B5EF4-FFF2-40B4-BE49-F238E27FC236}">
                  <a16:creationId xmlns:a16="http://schemas.microsoft.com/office/drawing/2014/main" id="{0E7EB97A-E888-4DA4-AFD4-23CBC867E8A5}"/>
                </a:ext>
              </a:extLst>
            </p:cNvPr>
            <p:cNvSpPr>
              <a:spLocks/>
            </p:cNvSpPr>
            <p:nvPr/>
          </p:nvSpPr>
          <p:spPr bwMode="auto">
            <a:xfrm>
              <a:off x="663576" y="2903538"/>
              <a:ext cx="117475" cy="30163"/>
            </a:xfrm>
            <a:custGeom>
              <a:avLst/>
              <a:gdLst>
                <a:gd name="T0" fmla="*/ 6 w 74"/>
                <a:gd name="T1" fmla="*/ 19 h 19"/>
                <a:gd name="T2" fmla="*/ 0 w 74"/>
                <a:gd name="T3" fmla="*/ 13 h 19"/>
                <a:gd name="T4" fmla="*/ 6 w 74"/>
                <a:gd name="T5" fmla="*/ 7 h 19"/>
                <a:gd name="T6" fmla="*/ 67 w 74"/>
                <a:gd name="T7" fmla="*/ 1 h 19"/>
                <a:gd name="T8" fmla="*/ 74 w 74"/>
                <a:gd name="T9" fmla="*/ 6 h 19"/>
                <a:gd name="T10" fmla="*/ 68 w 74"/>
                <a:gd name="T11" fmla="*/ 13 h 19"/>
                <a:gd name="T12" fmla="*/ 7 w 74"/>
                <a:gd name="T13" fmla="*/ 19 h 19"/>
                <a:gd name="T14" fmla="*/ 6 w 74"/>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19">
                  <a:moveTo>
                    <a:pt x="6" y="19"/>
                  </a:moveTo>
                  <a:cubicBezTo>
                    <a:pt x="3" y="19"/>
                    <a:pt x="1" y="17"/>
                    <a:pt x="0" y="13"/>
                  </a:cubicBezTo>
                  <a:cubicBezTo>
                    <a:pt x="0" y="10"/>
                    <a:pt x="2" y="7"/>
                    <a:pt x="6" y="7"/>
                  </a:cubicBezTo>
                  <a:cubicBezTo>
                    <a:pt x="67" y="1"/>
                    <a:pt x="67" y="1"/>
                    <a:pt x="67" y="1"/>
                  </a:cubicBezTo>
                  <a:cubicBezTo>
                    <a:pt x="70" y="0"/>
                    <a:pt x="73" y="3"/>
                    <a:pt x="74" y="6"/>
                  </a:cubicBezTo>
                  <a:cubicBezTo>
                    <a:pt x="74" y="9"/>
                    <a:pt x="72" y="12"/>
                    <a:pt x="68" y="13"/>
                  </a:cubicBezTo>
                  <a:cubicBezTo>
                    <a:pt x="7" y="19"/>
                    <a:pt x="7" y="19"/>
                    <a:pt x="7" y="19"/>
                  </a:cubicBezTo>
                  <a:cubicBezTo>
                    <a:pt x="7" y="19"/>
                    <a:pt x="7" y="19"/>
                    <a:pt x="6" y="19"/>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8" name="Freeform 312">
              <a:extLst>
                <a:ext uri="{FF2B5EF4-FFF2-40B4-BE49-F238E27FC236}">
                  <a16:creationId xmlns:a16="http://schemas.microsoft.com/office/drawing/2014/main" id="{17A83A50-8CE1-4089-AE45-5B6F4B42C5F9}"/>
                </a:ext>
              </a:extLst>
            </p:cNvPr>
            <p:cNvSpPr>
              <a:spLocks/>
            </p:cNvSpPr>
            <p:nvPr/>
          </p:nvSpPr>
          <p:spPr bwMode="auto">
            <a:xfrm>
              <a:off x="687388" y="2944813"/>
              <a:ext cx="69850" cy="25400"/>
            </a:xfrm>
            <a:custGeom>
              <a:avLst/>
              <a:gdLst>
                <a:gd name="T0" fmla="*/ 7 w 44"/>
                <a:gd name="T1" fmla="*/ 16 h 16"/>
                <a:gd name="T2" fmla="*/ 1 w 44"/>
                <a:gd name="T3" fmla="*/ 10 h 16"/>
                <a:gd name="T4" fmla="*/ 6 w 44"/>
                <a:gd name="T5" fmla="*/ 4 h 16"/>
                <a:gd name="T6" fmla="*/ 37 w 44"/>
                <a:gd name="T7" fmla="*/ 1 h 16"/>
                <a:gd name="T8" fmla="*/ 43 w 44"/>
                <a:gd name="T9" fmla="*/ 6 h 16"/>
                <a:gd name="T10" fmla="*/ 38 w 44"/>
                <a:gd name="T11" fmla="*/ 13 h 16"/>
                <a:gd name="T12" fmla="*/ 7 w 44"/>
                <a:gd name="T13" fmla="*/ 16 h 16"/>
                <a:gd name="T14" fmla="*/ 7 w 44"/>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6">
                  <a:moveTo>
                    <a:pt x="7" y="16"/>
                  </a:moveTo>
                  <a:cubicBezTo>
                    <a:pt x="4" y="16"/>
                    <a:pt x="1" y="14"/>
                    <a:pt x="1" y="10"/>
                  </a:cubicBezTo>
                  <a:cubicBezTo>
                    <a:pt x="0" y="7"/>
                    <a:pt x="3" y="4"/>
                    <a:pt x="6" y="4"/>
                  </a:cubicBezTo>
                  <a:cubicBezTo>
                    <a:pt x="37" y="1"/>
                    <a:pt x="37" y="1"/>
                    <a:pt x="37" y="1"/>
                  </a:cubicBezTo>
                  <a:cubicBezTo>
                    <a:pt x="40" y="0"/>
                    <a:pt x="43" y="3"/>
                    <a:pt x="43" y="6"/>
                  </a:cubicBezTo>
                  <a:cubicBezTo>
                    <a:pt x="44" y="9"/>
                    <a:pt x="41" y="12"/>
                    <a:pt x="38" y="13"/>
                  </a:cubicBezTo>
                  <a:cubicBezTo>
                    <a:pt x="7" y="16"/>
                    <a:pt x="7" y="16"/>
                    <a:pt x="7" y="16"/>
                  </a:cubicBezTo>
                  <a:cubicBezTo>
                    <a:pt x="7" y="16"/>
                    <a:pt x="7" y="16"/>
                    <a:pt x="7" y="16"/>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9" name="Freeform 313">
              <a:extLst>
                <a:ext uri="{FF2B5EF4-FFF2-40B4-BE49-F238E27FC236}">
                  <a16:creationId xmlns:a16="http://schemas.microsoft.com/office/drawing/2014/main" id="{18CB6CB0-C532-4BA3-9212-A9F5456C6FCE}"/>
                </a:ext>
              </a:extLst>
            </p:cNvPr>
            <p:cNvSpPr>
              <a:spLocks/>
            </p:cNvSpPr>
            <p:nvPr/>
          </p:nvSpPr>
          <p:spPr bwMode="auto">
            <a:xfrm>
              <a:off x="712788" y="2535238"/>
              <a:ext cx="19050" cy="49213"/>
            </a:xfrm>
            <a:custGeom>
              <a:avLst/>
              <a:gdLst>
                <a:gd name="T0" fmla="*/ 6 w 12"/>
                <a:gd name="T1" fmla="*/ 31 h 31"/>
                <a:gd name="T2" fmla="*/ 0 w 12"/>
                <a:gd name="T3" fmla="*/ 25 h 31"/>
                <a:gd name="T4" fmla="*/ 0 w 12"/>
                <a:gd name="T5" fmla="*/ 6 h 31"/>
                <a:gd name="T6" fmla="*/ 6 w 12"/>
                <a:gd name="T7" fmla="*/ 0 h 31"/>
                <a:gd name="T8" fmla="*/ 12 w 12"/>
                <a:gd name="T9" fmla="*/ 6 h 31"/>
                <a:gd name="T10" fmla="*/ 12 w 12"/>
                <a:gd name="T11" fmla="*/ 25 h 31"/>
                <a:gd name="T12" fmla="*/ 6 w 12"/>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12" h="31">
                  <a:moveTo>
                    <a:pt x="6" y="31"/>
                  </a:moveTo>
                  <a:cubicBezTo>
                    <a:pt x="3" y="31"/>
                    <a:pt x="0" y="28"/>
                    <a:pt x="0" y="25"/>
                  </a:cubicBezTo>
                  <a:cubicBezTo>
                    <a:pt x="0" y="6"/>
                    <a:pt x="0" y="6"/>
                    <a:pt x="0" y="6"/>
                  </a:cubicBezTo>
                  <a:cubicBezTo>
                    <a:pt x="0" y="3"/>
                    <a:pt x="3" y="0"/>
                    <a:pt x="6" y="0"/>
                  </a:cubicBezTo>
                  <a:cubicBezTo>
                    <a:pt x="9" y="0"/>
                    <a:pt x="12" y="3"/>
                    <a:pt x="12" y="6"/>
                  </a:cubicBezTo>
                  <a:cubicBezTo>
                    <a:pt x="12" y="25"/>
                    <a:pt x="12" y="25"/>
                    <a:pt x="12" y="25"/>
                  </a:cubicBezTo>
                  <a:cubicBezTo>
                    <a:pt x="12" y="28"/>
                    <a:pt x="9" y="31"/>
                    <a:pt x="6" y="31"/>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0" name="Freeform 314">
              <a:extLst>
                <a:ext uri="{FF2B5EF4-FFF2-40B4-BE49-F238E27FC236}">
                  <a16:creationId xmlns:a16="http://schemas.microsoft.com/office/drawing/2014/main" id="{25473B73-6199-4FBD-9D65-81283EC8BBB5}"/>
                </a:ext>
              </a:extLst>
            </p:cNvPr>
            <p:cNvSpPr>
              <a:spLocks/>
            </p:cNvSpPr>
            <p:nvPr/>
          </p:nvSpPr>
          <p:spPr bwMode="auto">
            <a:xfrm>
              <a:off x="519113" y="2644775"/>
              <a:ext cx="47625" cy="36513"/>
            </a:xfrm>
            <a:custGeom>
              <a:avLst/>
              <a:gdLst>
                <a:gd name="T0" fmla="*/ 23 w 30"/>
                <a:gd name="T1" fmla="*/ 23 h 23"/>
                <a:gd name="T2" fmla="*/ 20 w 30"/>
                <a:gd name="T3" fmla="*/ 22 h 23"/>
                <a:gd name="T4" fmla="*/ 4 w 30"/>
                <a:gd name="T5" fmla="*/ 13 h 23"/>
                <a:gd name="T6" fmla="*/ 2 w 30"/>
                <a:gd name="T7" fmla="*/ 4 h 23"/>
                <a:gd name="T8" fmla="*/ 10 w 30"/>
                <a:gd name="T9" fmla="*/ 2 h 23"/>
                <a:gd name="T10" fmla="*/ 26 w 30"/>
                <a:gd name="T11" fmla="*/ 11 h 23"/>
                <a:gd name="T12" fmla="*/ 28 w 30"/>
                <a:gd name="T13" fmla="*/ 19 h 23"/>
                <a:gd name="T14" fmla="*/ 23 w 30"/>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3">
                  <a:moveTo>
                    <a:pt x="23" y="23"/>
                  </a:moveTo>
                  <a:cubicBezTo>
                    <a:pt x="22" y="23"/>
                    <a:pt x="21" y="22"/>
                    <a:pt x="20" y="22"/>
                  </a:cubicBezTo>
                  <a:cubicBezTo>
                    <a:pt x="4" y="13"/>
                    <a:pt x="4" y="13"/>
                    <a:pt x="4" y="13"/>
                  </a:cubicBezTo>
                  <a:cubicBezTo>
                    <a:pt x="1" y="11"/>
                    <a:pt x="0" y="7"/>
                    <a:pt x="2" y="4"/>
                  </a:cubicBezTo>
                  <a:cubicBezTo>
                    <a:pt x="3" y="1"/>
                    <a:pt x="7" y="0"/>
                    <a:pt x="10" y="2"/>
                  </a:cubicBezTo>
                  <a:cubicBezTo>
                    <a:pt x="26" y="11"/>
                    <a:pt x="26" y="11"/>
                    <a:pt x="26" y="11"/>
                  </a:cubicBezTo>
                  <a:cubicBezTo>
                    <a:pt x="29" y="13"/>
                    <a:pt x="30" y="17"/>
                    <a:pt x="28" y="19"/>
                  </a:cubicBezTo>
                  <a:cubicBezTo>
                    <a:pt x="27" y="21"/>
                    <a:pt x="25" y="23"/>
                    <a:pt x="23" y="23"/>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1" name="Freeform 315">
              <a:extLst>
                <a:ext uri="{FF2B5EF4-FFF2-40B4-BE49-F238E27FC236}">
                  <a16:creationId xmlns:a16="http://schemas.microsoft.com/office/drawing/2014/main" id="{30844124-4903-4217-9833-57964F04E608}"/>
                </a:ext>
              </a:extLst>
            </p:cNvPr>
            <p:cNvSpPr>
              <a:spLocks/>
            </p:cNvSpPr>
            <p:nvPr/>
          </p:nvSpPr>
          <p:spPr bwMode="auto">
            <a:xfrm>
              <a:off x="519113" y="2852738"/>
              <a:ext cx="47625" cy="34925"/>
            </a:xfrm>
            <a:custGeom>
              <a:avLst/>
              <a:gdLst>
                <a:gd name="T0" fmla="*/ 7 w 30"/>
                <a:gd name="T1" fmla="*/ 22 h 22"/>
                <a:gd name="T2" fmla="*/ 2 w 30"/>
                <a:gd name="T3" fmla="*/ 19 h 22"/>
                <a:gd name="T4" fmla="*/ 4 w 30"/>
                <a:gd name="T5" fmla="*/ 11 h 22"/>
                <a:gd name="T6" fmla="*/ 20 w 30"/>
                <a:gd name="T7" fmla="*/ 2 h 22"/>
                <a:gd name="T8" fmla="*/ 28 w 30"/>
                <a:gd name="T9" fmla="*/ 4 h 22"/>
                <a:gd name="T10" fmla="*/ 26 w 30"/>
                <a:gd name="T11" fmla="*/ 12 h 22"/>
                <a:gd name="T12" fmla="*/ 10 w 30"/>
                <a:gd name="T13" fmla="*/ 21 h 22"/>
                <a:gd name="T14" fmla="*/ 7 w 30"/>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2">
                  <a:moveTo>
                    <a:pt x="7" y="22"/>
                  </a:moveTo>
                  <a:cubicBezTo>
                    <a:pt x="5" y="22"/>
                    <a:pt x="3" y="21"/>
                    <a:pt x="2" y="19"/>
                  </a:cubicBezTo>
                  <a:cubicBezTo>
                    <a:pt x="0" y="16"/>
                    <a:pt x="1" y="12"/>
                    <a:pt x="4" y="11"/>
                  </a:cubicBezTo>
                  <a:cubicBezTo>
                    <a:pt x="20" y="2"/>
                    <a:pt x="20" y="2"/>
                    <a:pt x="20" y="2"/>
                  </a:cubicBezTo>
                  <a:cubicBezTo>
                    <a:pt x="23" y="0"/>
                    <a:pt x="26" y="1"/>
                    <a:pt x="28" y="4"/>
                  </a:cubicBezTo>
                  <a:cubicBezTo>
                    <a:pt x="30" y="7"/>
                    <a:pt x="29" y="10"/>
                    <a:pt x="26" y="12"/>
                  </a:cubicBezTo>
                  <a:cubicBezTo>
                    <a:pt x="10" y="21"/>
                    <a:pt x="10" y="21"/>
                    <a:pt x="10" y="21"/>
                  </a:cubicBezTo>
                  <a:cubicBezTo>
                    <a:pt x="9" y="22"/>
                    <a:pt x="8" y="22"/>
                    <a:pt x="7" y="22"/>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2" name="Freeform 316">
              <a:extLst>
                <a:ext uri="{FF2B5EF4-FFF2-40B4-BE49-F238E27FC236}">
                  <a16:creationId xmlns:a16="http://schemas.microsoft.com/office/drawing/2014/main" id="{1715FCAB-938F-4DBE-A3AC-79CDC2A533EB}"/>
                </a:ext>
              </a:extLst>
            </p:cNvPr>
            <p:cNvSpPr>
              <a:spLocks/>
            </p:cNvSpPr>
            <p:nvPr/>
          </p:nvSpPr>
          <p:spPr bwMode="auto">
            <a:xfrm>
              <a:off x="877888" y="2852738"/>
              <a:ext cx="46038" cy="34925"/>
            </a:xfrm>
            <a:custGeom>
              <a:avLst/>
              <a:gdLst>
                <a:gd name="T0" fmla="*/ 23 w 30"/>
                <a:gd name="T1" fmla="*/ 22 h 22"/>
                <a:gd name="T2" fmla="*/ 20 w 30"/>
                <a:gd name="T3" fmla="*/ 21 h 22"/>
                <a:gd name="T4" fmla="*/ 4 w 30"/>
                <a:gd name="T5" fmla="*/ 12 h 22"/>
                <a:gd name="T6" fmla="*/ 2 w 30"/>
                <a:gd name="T7" fmla="*/ 4 h 22"/>
                <a:gd name="T8" fmla="*/ 10 w 30"/>
                <a:gd name="T9" fmla="*/ 2 h 22"/>
                <a:gd name="T10" fmla="*/ 26 w 30"/>
                <a:gd name="T11" fmla="*/ 11 h 22"/>
                <a:gd name="T12" fmla="*/ 28 w 30"/>
                <a:gd name="T13" fmla="*/ 19 h 22"/>
                <a:gd name="T14" fmla="*/ 23 w 30"/>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2">
                  <a:moveTo>
                    <a:pt x="23" y="22"/>
                  </a:moveTo>
                  <a:cubicBezTo>
                    <a:pt x="22" y="22"/>
                    <a:pt x="21" y="22"/>
                    <a:pt x="20" y="21"/>
                  </a:cubicBezTo>
                  <a:cubicBezTo>
                    <a:pt x="4" y="12"/>
                    <a:pt x="4" y="12"/>
                    <a:pt x="4" y="12"/>
                  </a:cubicBezTo>
                  <a:cubicBezTo>
                    <a:pt x="1" y="11"/>
                    <a:pt x="0" y="7"/>
                    <a:pt x="2" y="4"/>
                  </a:cubicBezTo>
                  <a:cubicBezTo>
                    <a:pt x="4" y="1"/>
                    <a:pt x="7" y="0"/>
                    <a:pt x="10" y="2"/>
                  </a:cubicBezTo>
                  <a:cubicBezTo>
                    <a:pt x="26" y="11"/>
                    <a:pt x="26" y="11"/>
                    <a:pt x="26" y="11"/>
                  </a:cubicBezTo>
                  <a:cubicBezTo>
                    <a:pt x="29" y="12"/>
                    <a:pt x="30" y="16"/>
                    <a:pt x="28" y="19"/>
                  </a:cubicBezTo>
                  <a:cubicBezTo>
                    <a:pt x="27" y="21"/>
                    <a:pt x="25" y="22"/>
                    <a:pt x="23" y="22"/>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3" name="Freeform 317">
              <a:extLst>
                <a:ext uri="{FF2B5EF4-FFF2-40B4-BE49-F238E27FC236}">
                  <a16:creationId xmlns:a16="http://schemas.microsoft.com/office/drawing/2014/main" id="{3EE9D0CD-98C4-4C4E-913A-C146C5A23CCF}"/>
                </a:ext>
              </a:extLst>
            </p:cNvPr>
            <p:cNvSpPr>
              <a:spLocks/>
            </p:cNvSpPr>
            <p:nvPr/>
          </p:nvSpPr>
          <p:spPr bwMode="auto">
            <a:xfrm>
              <a:off x="877888" y="2644775"/>
              <a:ext cx="46038" cy="36513"/>
            </a:xfrm>
            <a:custGeom>
              <a:avLst/>
              <a:gdLst>
                <a:gd name="T0" fmla="*/ 7 w 30"/>
                <a:gd name="T1" fmla="*/ 23 h 23"/>
                <a:gd name="T2" fmla="*/ 2 w 30"/>
                <a:gd name="T3" fmla="*/ 20 h 23"/>
                <a:gd name="T4" fmla="*/ 4 w 30"/>
                <a:gd name="T5" fmla="*/ 11 h 23"/>
                <a:gd name="T6" fmla="*/ 20 w 30"/>
                <a:gd name="T7" fmla="*/ 2 h 23"/>
                <a:gd name="T8" fmla="*/ 28 w 30"/>
                <a:gd name="T9" fmla="*/ 4 h 23"/>
                <a:gd name="T10" fmla="*/ 26 w 30"/>
                <a:gd name="T11" fmla="*/ 13 h 23"/>
                <a:gd name="T12" fmla="*/ 10 w 30"/>
                <a:gd name="T13" fmla="*/ 22 h 23"/>
                <a:gd name="T14" fmla="*/ 7 w 30"/>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3">
                  <a:moveTo>
                    <a:pt x="7" y="23"/>
                  </a:moveTo>
                  <a:cubicBezTo>
                    <a:pt x="5" y="23"/>
                    <a:pt x="3" y="21"/>
                    <a:pt x="2" y="20"/>
                  </a:cubicBezTo>
                  <a:cubicBezTo>
                    <a:pt x="0" y="17"/>
                    <a:pt x="1" y="13"/>
                    <a:pt x="4" y="11"/>
                  </a:cubicBezTo>
                  <a:cubicBezTo>
                    <a:pt x="20" y="2"/>
                    <a:pt x="20" y="2"/>
                    <a:pt x="20" y="2"/>
                  </a:cubicBezTo>
                  <a:cubicBezTo>
                    <a:pt x="23" y="0"/>
                    <a:pt x="27" y="1"/>
                    <a:pt x="28" y="4"/>
                  </a:cubicBezTo>
                  <a:cubicBezTo>
                    <a:pt x="30" y="7"/>
                    <a:pt x="29" y="11"/>
                    <a:pt x="26" y="13"/>
                  </a:cubicBezTo>
                  <a:cubicBezTo>
                    <a:pt x="10" y="22"/>
                    <a:pt x="10" y="22"/>
                    <a:pt x="10" y="22"/>
                  </a:cubicBezTo>
                  <a:cubicBezTo>
                    <a:pt x="9" y="22"/>
                    <a:pt x="8" y="23"/>
                    <a:pt x="7" y="23"/>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4" name="Freeform 318">
              <a:extLst>
                <a:ext uri="{FF2B5EF4-FFF2-40B4-BE49-F238E27FC236}">
                  <a16:creationId xmlns:a16="http://schemas.microsoft.com/office/drawing/2014/main" id="{50052752-2A78-4CF0-ADDF-47BF65A4C28E}"/>
                </a:ext>
              </a:extLst>
            </p:cNvPr>
            <p:cNvSpPr>
              <a:spLocks/>
            </p:cNvSpPr>
            <p:nvPr/>
          </p:nvSpPr>
          <p:spPr bwMode="auto">
            <a:xfrm>
              <a:off x="431801" y="2478088"/>
              <a:ext cx="579438" cy="581025"/>
            </a:xfrm>
            <a:custGeom>
              <a:avLst/>
              <a:gdLst>
                <a:gd name="T0" fmla="*/ 183 w 366"/>
                <a:gd name="T1" fmla="*/ 366 h 366"/>
                <a:gd name="T2" fmla="*/ 0 w 366"/>
                <a:gd name="T3" fmla="*/ 183 h 366"/>
                <a:gd name="T4" fmla="*/ 183 w 366"/>
                <a:gd name="T5" fmla="*/ 0 h 366"/>
                <a:gd name="T6" fmla="*/ 366 w 366"/>
                <a:gd name="T7" fmla="*/ 183 h 366"/>
                <a:gd name="T8" fmla="*/ 215 w 366"/>
                <a:gd name="T9" fmla="*/ 364 h 366"/>
                <a:gd name="T10" fmla="*/ 208 w 366"/>
                <a:gd name="T11" fmla="*/ 359 h 366"/>
                <a:gd name="T12" fmla="*/ 213 w 366"/>
                <a:gd name="T13" fmla="*/ 352 h 366"/>
                <a:gd name="T14" fmla="*/ 354 w 366"/>
                <a:gd name="T15" fmla="*/ 183 h 366"/>
                <a:gd name="T16" fmla="*/ 183 w 366"/>
                <a:gd name="T17" fmla="*/ 12 h 366"/>
                <a:gd name="T18" fmla="*/ 12 w 366"/>
                <a:gd name="T19" fmla="*/ 183 h 366"/>
                <a:gd name="T20" fmla="*/ 183 w 366"/>
                <a:gd name="T21" fmla="*/ 354 h 366"/>
                <a:gd name="T22" fmla="*/ 189 w 366"/>
                <a:gd name="T23" fmla="*/ 360 h 366"/>
                <a:gd name="T24" fmla="*/ 183 w 366"/>
                <a:gd name="T25"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6" h="366">
                  <a:moveTo>
                    <a:pt x="183" y="366"/>
                  </a:moveTo>
                  <a:cubicBezTo>
                    <a:pt x="82" y="366"/>
                    <a:pt x="0" y="284"/>
                    <a:pt x="0" y="183"/>
                  </a:cubicBezTo>
                  <a:cubicBezTo>
                    <a:pt x="0" y="82"/>
                    <a:pt x="82" y="0"/>
                    <a:pt x="183" y="0"/>
                  </a:cubicBezTo>
                  <a:cubicBezTo>
                    <a:pt x="284" y="0"/>
                    <a:pt x="366" y="82"/>
                    <a:pt x="366" y="183"/>
                  </a:cubicBezTo>
                  <a:cubicBezTo>
                    <a:pt x="366" y="272"/>
                    <a:pt x="303" y="348"/>
                    <a:pt x="215" y="364"/>
                  </a:cubicBezTo>
                  <a:cubicBezTo>
                    <a:pt x="211" y="364"/>
                    <a:pt x="208" y="362"/>
                    <a:pt x="208" y="359"/>
                  </a:cubicBezTo>
                  <a:cubicBezTo>
                    <a:pt x="207" y="355"/>
                    <a:pt x="209" y="352"/>
                    <a:pt x="213" y="352"/>
                  </a:cubicBezTo>
                  <a:cubicBezTo>
                    <a:pt x="295" y="337"/>
                    <a:pt x="354" y="266"/>
                    <a:pt x="354" y="183"/>
                  </a:cubicBezTo>
                  <a:cubicBezTo>
                    <a:pt x="354" y="89"/>
                    <a:pt x="277" y="12"/>
                    <a:pt x="183" y="12"/>
                  </a:cubicBezTo>
                  <a:cubicBezTo>
                    <a:pt x="89" y="12"/>
                    <a:pt x="12" y="89"/>
                    <a:pt x="12" y="183"/>
                  </a:cubicBezTo>
                  <a:cubicBezTo>
                    <a:pt x="12" y="277"/>
                    <a:pt x="89" y="354"/>
                    <a:pt x="183" y="354"/>
                  </a:cubicBezTo>
                  <a:cubicBezTo>
                    <a:pt x="186" y="354"/>
                    <a:pt x="189" y="357"/>
                    <a:pt x="189" y="360"/>
                  </a:cubicBezTo>
                  <a:cubicBezTo>
                    <a:pt x="189" y="364"/>
                    <a:pt x="186" y="366"/>
                    <a:pt x="183" y="366"/>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04" name="Rühm 303">
            <a:extLst>
              <a:ext uri="{FF2B5EF4-FFF2-40B4-BE49-F238E27FC236}">
                <a16:creationId xmlns:a16="http://schemas.microsoft.com/office/drawing/2014/main" id="{67F9C855-7AD1-4345-88D0-B17CB77998E7}"/>
              </a:ext>
            </a:extLst>
          </p:cNvPr>
          <p:cNvGrpSpPr>
            <a:grpSpLocks noChangeAspect="1"/>
          </p:cNvGrpSpPr>
          <p:nvPr/>
        </p:nvGrpSpPr>
        <p:grpSpPr>
          <a:xfrm>
            <a:off x="2629940" y="4612100"/>
            <a:ext cx="720000" cy="720000"/>
            <a:chOff x="7027863" y="4583112"/>
            <a:chExt cx="581025" cy="581025"/>
          </a:xfrm>
        </p:grpSpPr>
        <p:sp>
          <p:nvSpPr>
            <p:cNvPr id="305" name="Freeform 653">
              <a:extLst>
                <a:ext uri="{FF2B5EF4-FFF2-40B4-BE49-F238E27FC236}">
                  <a16:creationId xmlns:a16="http://schemas.microsoft.com/office/drawing/2014/main" id="{31264A88-B72D-4FB5-95A6-57D20832B69A}"/>
                </a:ext>
              </a:extLst>
            </p:cNvPr>
            <p:cNvSpPr>
              <a:spLocks/>
            </p:cNvSpPr>
            <p:nvPr/>
          </p:nvSpPr>
          <p:spPr bwMode="auto">
            <a:xfrm>
              <a:off x="7156451" y="4699000"/>
              <a:ext cx="325438" cy="357188"/>
            </a:xfrm>
            <a:custGeom>
              <a:avLst/>
              <a:gdLst>
                <a:gd name="T0" fmla="*/ 103 w 205"/>
                <a:gd name="T1" fmla="*/ 225 h 225"/>
                <a:gd name="T2" fmla="*/ 100 w 205"/>
                <a:gd name="T3" fmla="*/ 225 h 225"/>
                <a:gd name="T4" fmla="*/ 7 w 205"/>
                <a:gd name="T5" fmla="*/ 125 h 225"/>
                <a:gd name="T6" fmla="*/ 5 w 205"/>
                <a:gd name="T7" fmla="*/ 44 h 225"/>
                <a:gd name="T8" fmla="*/ 6 w 205"/>
                <a:gd name="T9" fmla="*/ 29 h 225"/>
                <a:gd name="T10" fmla="*/ 11 w 205"/>
                <a:gd name="T11" fmla="*/ 23 h 225"/>
                <a:gd name="T12" fmla="*/ 101 w 205"/>
                <a:gd name="T13" fmla="*/ 1 h 225"/>
                <a:gd name="T14" fmla="*/ 104 w 205"/>
                <a:gd name="T15" fmla="*/ 1 h 225"/>
                <a:gd name="T16" fmla="*/ 169 w 205"/>
                <a:gd name="T17" fmla="*/ 17 h 225"/>
                <a:gd name="T18" fmla="*/ 173 w 205"/>
                <a:gd name="T19" fmla="*/ 24 h 225"/>
                <a:gd name="T20" fmla="*/ 166 w 205"/>
                <a:gd name="T21" fmla="*/ 29 h 225"/>
                <a:gd name="T22" fmla="*/ 103 w 205"/>
                <a:gd name="T23" fmla="*/ 13 h 225"/>
                <a:gd name="T24" fmla="*/ 18 w 205"/>
                <a:gd name="T25" fmla="*/ 34 h 225"/>
                <a:gd name="T26" fmla="*/ 17 w 205"/>
                <a:gd name="T27" fmla="*/ 45 h 225"/>
                <a:gd name="T28" fmla="*/ 19 w 205"/>
                <a:gd name="T29" fmla="*/ 121 h 225"/>
                <a:gd name="T30" fmla="*/ 103 w 205"/>
                <a:gd name="T31" fmla="*/ 212 h 225"/>
                <a:gd name="T32" fmla="*/ 187 w 205"/>
                <a:gd name="T33" fmla="*/ 121 h 225"/>
                <a:gd name="T34" fmla="*/ 188 w 205"/>
                <a:gd name="T35" fmla="*/ 45 h 225"/>
                <a:gd name="T36" fmla="*/ 187 w 205"/>
                <a:gd name="T37" fmla="*/ 30 h 225"/>
                <a:gd name="T38" fmla="*/ 193 w 205"/>
                <a:gd name="T39" fmla="*/ 23 h 225"/>
                <a:gd name="T40" fmla="*/ 199 w 205"/>
                <a:gd name="T41" fmla="*/ 29 h 225"/>
                <a:gd name="T42" fmla="*/ 201 w 205"/>
                <a:gd name="T43" fmla="*/ 44 h 225"/>
                <a:gd name="T44" fmla="*/ 198 w 205"/>
                <a:gd name="T45" fmla="*/ 125 h 225"/>
                <a:gd name="T46" fmla="*/ 106 w 205"/>
                <a:gd name="T47" fmla="*/ 225 h 225"/>
                <a:gd name="T48" fmla="*/ 103 w 205"/>
                <a:gd name="T49"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5" h="225">
                  <a:moveTo>
                    <a:pt x="103" y="225"/>
                  </a:moveTo>
                  <a:cubicBezTo>
                    <a:pt x="102" y="225"/>
                    <a:pt x="101" y="225"/>
                    <a:pt x="100" y="225"/>
                  </a:cubicBezTo>
                  <a:cubicBezTo>
                    <a:pt x="97" y="223"/>
                    <a:pt x="28" y="187"/>
                    <a:pt x="7" y="125"/>
                  </a:cubicBezTo>
                  <a:cubicBezTo>
                    <a:pt x="0" y="104"/>
                    <a:pt x="2" y="76"/>
                    <a:pt x="5" y="44"/>
                  </a:cubicBezTo>
                  <a:cubicBezTo>
                    <a:pt x="5" y="39"/>
                    <a:pt x="6" y="34"/>
                    <a:pt x="6" y="29"/>
                  </a:cubicBezTo>
                  <a:cubicBezTo>
                    <a:pt x="6" y="26"/>
                    <a:pt x="8" y="24"/>
                    <a:pt x="11" y="23"/>
                  </a:cubicBezTo>
                  <a:cubicBezTo>
                    <a:pt x="101" y="1"/>
                    <a:pt x="101" y="1"/>
                    <a:pt x="101" y="1"/>
                  </a:cubicBezTo>
                  <a:cubicBezTo>
                    <a:pt x="102" y="0"/>
                    <a:pt x="103" y="0"/>
                    <a:pt x="104" y="1"/>
                  </a:cubicBezTo>
                  <a:cubicBezTo>
                    <a:pt x="169" y="17"/>
                    <a:pt x="169" y="17"/>
                    <a:pt x="169" y="17"/>
                  </a:cubicBezTo>
                  <a:cubicBezTo>
                    <a:pt x="172" y="18"/>
                    <a:pt x="174" y="21"/>
                    <a:pt x="173" y="24"/>
                  </a:cubicBezTo>
                  <a:cubicBezTo>
                    <a:pt x="172" y="28"/>
                    <a:pt x="169" y="30"/>
                    <a:pt x="166" y="29"/>
                  </a:cubicBezTo>
                  <a:cubicBezTo>
                    <a:pt x="103" y="13"/>
                    <a:pt x="103" y="13"/>
                    <a:pt x="103" y="13"/>
                  </a:cubicBezTo>
                  <a:cubicBezTo>
                    <a:pt x="18" y="34"/>
                    <a:pt x="18" y="34"/>
                    <a:pt x="18" y="34"/>
                  </a:cubicBezTo>
                  <a:cubicBezTo>
                    <a:pt x="18" y="38"/>
                    <a:pt x="17" y="42"/>
                    <a:pt x="17" y="45"/>
                  </a:cubicBezTo>
                  <a:cubicBezTo>
                    <a:pt x="15" y="76"/>
                    <a:pt x="13" y="102"/>
                    <a:pt x="19" y="121"/>
                  </a:cubicBezTo>
                  <a:cubicBezTo>
                    <a:pt x="35" y="171"/>
                    <a:pt x="90" y="205"/>
                    <a:pt x="103" y="212"/>
                  </a:cubicBezTo>
                  <a:cubicBezTo>
                    <a:pt x="116" y="205"/>
                    <a:pt x="170" y="171"/>
                    <a:pt x="187" y="121"/>
                  </a:cubicBezTo>
                  <a:cubicBezTo>
                    <a:pt x="193" y="102"/>
                    <a:pt x="191" y="76"/>
                    <a:pt x="188" y="45"/>
                  </a:cubicBezTo>
                  <a:cubicBezTo>
                    <a:pt x="188" y="40"/>
                    <a:pt x="188" y="35"/>
                    <a:pt x="187" y="30"/>
                  </a:cubicBezTo>
                  <a:cubicBezTo>
                    <a:pt x="187" y="26"/>
                    <a:pt x="189" y="23"/>
                    <a:pt x="193" y="23"/>
                  </a:cubicBezTo>
                  <a:cubicBezTo>
                    <a:pt x="196" y="23"/>
                    <a:pt x="199" y="25"/>
                    <a:pt x="199" y="29"/>
                  </a:cubicBezTo>
                  <a:cubicBezTo>
                    <a:pt x="200" y="34"/>
                    <a:pt x="200" y="39"/>
                    <a:pt x="201" y="44"/>
                  </a:cubicBezTo>
                  <a:cubicBezTo>
                    <a:pt x="203" y="76"/>
                    <a:pt x="205" y="104"/>
                    <a:pt x="198" y="125"/>
                  </a:cubicBezTo>
                  <a:cubicBezTo>
                    <a:pt x="178" y="187"/>
                    <a:pt x="108" y="223"/>
                    <a:pt x="106" y="225"/>
                  </a:cubicBezTo>
                  <a:cubicBezTo>
                    <a:pt x="105" y="225"/>
                    <a:pt x="104" y="225"/>
                    <a:pt x="103" y="225"/>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6" name="Freeform 654">
              <a:extLst>
                <a:ext uri="{FF2B5EF4-FFF2-40B4-BE49-F238E27FC236}">
                  <a16:creationId xmlns:a16="http://schemas.microsoft.com/office/drawing/2014/main" id="{25389AD1-F0F7-45EA-8E5D-0BDB841D9372}"/>
                </a:ext>
              </a:extLst>
            </p:cNvPr>
            <p:cNvSpPr>
              <a:spLocks/>
            </p:cNvSpPr>
            <p:nvPr/>
          </p:nvSpPr>
          <p:spPr bwMode="auto">
            <a:xfrm>
              <a:off x="7164388" y="4738687"/>
              <a:ext cx="271463" cy="55563"/>
            </a:xfrm>
            <a:custGeom>
              <a:avLst/>
              <a:gdLst>
                <a:gd name="T0" fmla="*/ 7 w 171"/>
                <a:gd name="T1" fmla="*/ 35 h 35"/>
                <a:gd name="T2" fmla="*/ 1 w 171"/>
                <a:gd name="T3" fmla="*/ 30 h 35"/>
                <a:gd name="T4" fmla="*/ 6 w 171"/>
                <a:gd name="T5" fmla="*/ 23 h 35"/>
                <a:gd name="T6" fmla="*/ 96 w 171"/>
                <a:gd name="T7" fmla="*/ 0 h 35"/>
                <a:gd name="T8" fmla="*/ 99 w 171"/>
                <a:gd name="T9" fmla="*/ 0 h 35"/>
                <a:gd name="T10" fmla="*/ 166 w 171"/>
                <a:gd name="T11" fmla="*/ 17 h 35"/>
                <a:gd name="T12" fmla="*/ 171 w 171"/>
                <a:gd name="T13" fmla="*/ 24 h 35"/>
                <a:gd name="T14" fmla="*/ 163 w 171"/>
                <a:gd name="T15" fmla="*/ 29 h 35"/>
                <a:gd name="T16" fmla="*/ 98 w 171"/>
                <a:gd name="T17" fmla="*/ 12 h 35"/>
                <a:gd name="T18" fmla="*/ 9 w 171"/>
                <a:gd name="T19" fmla="*/ 35 h 35"/>
                <a:gd name="T20" fmla="*/ 7 w 171"/>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35">
                  <a:moveTo>
                    <a:pt x="7" y="35"/>
                  </a:moveTo>
                  <a:cubicBezTo>
                    <a:pt x="4" y="35"/>
                    <a:pt x="2" y="33"/>
                    <a:pt x="1" y="30"/>
                  </a:cubicBezTo>
                  <a:cubicBezTo>
                    <a:pt x="0" y="27"/>
                    <a:pt x="2" y="24"/>
                    <a:pt x="6" y="23"/>
                  </a:cubicBezTo>
                  <a:cubicBezTo>
                    <a:pt x="96" y="0"/>
                    <a:pt x="96" y="0"/>
                    <a:pt x="96" y="0"/>
                  </a:cubicBezTo>
                  <a:cubicBezTo>
                    <a:pt x="97" y="0"/>
                    <a:pt x="98" y="0"/>
                    <a:pt x="99" y="0"/>
                  </a:cubicBezTo>
                  <a:cubicBezTo>
                    <a:pt x="166" y="17"/>
                    <a:pt x="166" y="17"/>
                    <a:pt x="166" y="17"/>
                  </a:cubicBezTo>
                  <a:cubicBezTo>
                    <a:pt x="169" y="18"/>
                    <a:pt x="171" y="21"/>
                    <a:pt x="171" y="24"/>
                  </a:cubicBezTo>
                  <a:cubicBezTo>
                    <a:pt x="170" y="28"/>
                    <a:pt x="166" y="30"/>
                    <a:pt x="163" y="29"/>
                  </a:cubicBezTo>
                  <a:cubicBezTo>
                    <a:pt x="98" y="12"/>
                    <a:pt x="98" y="12"/>
                    <a:pt x="98" y="12"/>
                  </a:cubicBezTo>
                  <a:cubicBezTo>
                    <a:pt x="9" y="35"/>
                    <a:pt x="9" y="35"/>
                    <a:pt x="9" y="35"/>
                  </a:cubicBezTo>
                  <a:cubicBezTo>
                    <a:pt x="8" y="35"/>
                    <a:pt x="8" y="35"/>
                    <a:pt x="7" y="35"/>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 name="Freeform 655">
              <a:extLst>
                <a:ext uri="{FF2B5EF4-FFF2-40B4-BE49-F238E27FC236}">
                  <a16:creationId xmlns:a16="http://schemas.microsoft.com/office/drawing/2014/main" id="{4D2EEED5-77C0-47E0-8287-816412954DAE}"/>
                </a:ext>
              </a:extLst>
            </p:cNvPr>
            <p:cNvSpPr>
              <a:spLocks noEditPoints="1"/>
            </p:cNvSpPr>
            <p:nvPr/>
          </p:nvSpPr>
          <p:spPr bwMode="auto">
            <a:xfrm>
              <a:off x="7251701" y="4806950"/>
              <a:ext cx="136525" cy="134938"/>
            </a:xfrm>
            <a:custGeom>
              <a:avLst/>
              <a:gdLst>
                <a:gd name="T0" fmla="*/ 43 w 86"/>
                <a:gd name="T1" fmla="*/ 85 h 85"/>
                <a:gd name="T2" fmla="*/ 0 w 86"/>
                <a:gd name="T3" fmla="*/ 43 h 85"/>
                <a:gd name="T4" fmla="*/ 43 w 86"/>
                <a:gd name="T5" fmla="*/ 0 h 85"/>
                <a:gd name="T6" fmla="*/ 86 w 86"/>
                <a:gd name="T7" fmla="*/ 43 h 85"/>
                <a:gd name="T8" fmla="*/ 79 w 86"/>
                <a:gd name="T9" fmla="*/ 49 h 85"/>
                <a:gd name="T10" fmla="*/ 13 w 86"/>
                <a:gd name="T11" fmla="*/ 49 h 85"/>
                <a:gd name="T12" fmla="*/ 43 w 86"/>
                <a:gd name="T13" fmla="*/ 73 h 85"/>
                <a:gd name="T14" fmla="*/ 69 w 86"/>
                <a:gd name="T15" fmla="*/ 58 h 85"/>
                <a:gd name="T16" fmla="*/ 78 w 86"/>
                <a:gd name="T17" fmla="*/ 56 h 85"/>
                <a:gd name="T18" fmla="*/ 80 w 86"/>
                <a:gd name="T19" fmla="*/ 64 h 85"/>
                <a:gd name="T20" fmla="*/ 43 w 86"/>
                <a:gd name="T21" fmla="*/ 85 h 85"/>
                <a:gd name="T22" fmla="*/ 13 w 86"/>
                <a:gd name="T23" fmla="*/ 36 h 85"/>
                <a:gd name="T24" fmla="*/ 73 w 86"/>
                <a:gd name="T25" fmla="*/ 36 h 85"/>
                <a:gd name="T26" fmla="*/ 43 w 86"/>
                <a:gd name="T27" fmla="*/ 12 h 85"/>
                <a:gd name="T28" fmla="*/ 13 w 86"/>
                <a:gd name="T29" fmla="*/ 3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85">
                  <a:moveTo>
                    <a:pt x="43" y="85"/>
                  </a:moveTo>
                  <a:cubicBezTo>
                    <a:pt x="19" y="85"/>
                    <a:pt x="0" y="66"/>
                    <a:pt x="0" y="43"/>
                  </a:cubicBezTo>
                  <a:cubicBezTo>
                    <a:pt x="0" y="19"/>
                    <a:pt x="19" y="0"/>
                    <a:pt x="43" y="0"/>
                  </a:cubicBezTo>
                  <a:cubicBezTo>
                    <a:pt x="66" y="0"/>
                    <a:pt x="86" y="19"/>
                    <a:pt x="86" y="43"/>
                  </a:cubicBezTo>
                  <a:cubicBezTo>
                    <a:pt x="86" y="46"/>
                    <a:pt x="83" y="49"/>
                    <a:pt x="79" y="49"/>
                  </a:cubicBezTo>
                  <a:cubicBezTo>
                    <a:pt x="13" y="49"/>
                    <a:pt x="13" y="49"/>
                    <a:pt x="13" y="49"/>
                  </a:cubicBezTo>
                  <a:cubicBezTo>
                    <a:pt x="16" y="63"/>
                    <a:pt x="28" y="73"/>
                    <a:pt x="43" y="73"/>
                  </a:cubicBezTo>
                  <a:cubicBezTo>
                    <a:pt x="54" y="73"/>
                    <a:pt x="64" y="67"/>
                    <a:pt x="69" y="58"/>
                  </a:cubicBezTo>
                  <a:cubicBezTo>
                    <a:pt x="71" y="55"/>
                    <a:pt x="75" y="54"/>
                    <a:pt x="78" y="56"/>
                  </a:cubicBezTo>
                  <a:cubicBezTo>
                    <a:pt x="81" y="57"/>
                    <a:pt x="82" y="61"/>
                    <a:pt x="80" y="64"/>
                  </a:cubicBezTo>
                  <a:cubicBezTo>
                    <a:pt x="72" y="77"/>
                    <a:pt x="58" y="85"/>
                    <a:pt x="43" y="85"/>
                  </a:cubicBezTo>
                  <a:close/>
                  <a:moveTo>
                    <a:pt x="13" y="36"/>
                  </a:moveTo>
                  <a:cubicBezTo>
                    <a:pt x="73" y="36"/>
                    <a:pt x="73" y="36"/>
                    <a:pt x="73" y="36"/>
                  </a:cubicBezTo>
                  <a:cubicBezTo>
                    <a:pt x="70" y="23"/>
                    <a:pt x="57" y="12"/>
                    <a:pt x="43" y="12"/>
                  </a:cubicBezTo>
                  <a:cubicBezTo>
                    <a:pt x="28" y="12"/>
                    <a:pt x="16" y="23"/>
                    <a:pt x="13" y="36"/>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 name="Freeform 656">
              <a:extLst>
                <a:ext uri="{FF2B5EF4-FFF2-40B4-BE49-F238E27FC236}">
                  <a16:creationId xmlns:a16="http://schemas.microsoft.com/office/drawing/2014/main" id="{AECB7A36-86C3-49D4-BE37-82C25FA90254}"/>
                </a:ext>
              </a:extLst>
            </p:cNvPr>
            <p:cNvSpPr>
              <a:spLocks/>
            </p:cNvSpPr>
            <p:nvPr/>
          </p:nvSpPr>
          <p:spPr bwMode="auto">
            <a:xfrm>
              <a:off x="7027863" y="4583112"/>
              <a:ext cx="581025" cy="581025"/>
            </a:xfrm>
            <a:custGeom>
              <a:avLst/>
              <a:gdLst>
                <a:gd name="T0" fmla="*/ 184 w 367"/>
                <a:gd name="T1" fmla="*/ 367 h 367"/>
                <a:gd name="T2" fmla="*/ 0 w 367"/>
                <a:gd name="T3" fmla="*/ 184 h 367"/>
                <a:gd name="T4" fmla="*/ 184 w 367"/>
                <a:gd name="T5" fmla="*/ 0 h 367"/>
                <a:gd name="T6" fmla="*/ 367 w 367"/>
                <a:gd name="T7" fmla="*/ 184 h 367"/>
                <a:gd name="T8" fmla="*/ 215 w 367"/>
                <a:gd name="T9" fmla="*/ 364 h 367"/>
                <a:gd name="T10" fmla="*/ 208 w 367"/>
                <a:gd name="T11" fmla="*/ 359 h 367"/>
                <a:gd name="T12" fmla="*/ 213 w 367"/>
                <a:gd name="T13" fmla="*/ 352 h 367"/>
                <a:gd name="T14" fmla="*/ 355 w 367"/>
                <a:gd name="T15" fmla="*/ 184 h 367"/>
                <a:gd name="T16" fmla="*/ 184 w 367"/>
                <a:gd name="T17" fmla="*/ 12 h 367"/>
                <a:gd name="T18" fmla="*/ 13 w 367"/>
                <a:gd name="T19" fmla="*/ 184 h 367"/>
                <a:gd name="T20" fmla="*/ 184 w 367"/>
                <a:gd name="T21" fmla="*/ 355 h 367"/>
                <a:gd name="T22" fmla="*/ 190 w 367"/>
                <a:gd name="T23" fmla="*/ 361 h 367"/>
                <a:gd name="T24" fmla="*/ 184 w 367"/>
                <a:gd name="T25"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7" h="367">
                  <a:moveTo>
                    <a:pt x="184" y="367"/>
                  </a:moveTo>
                  <a:cubicBezTo>
                    <a:pt x="83" y="367"/>
                    <a:pt x="0" y="285"/>
                    <a:pt x="0" y="184"/>
                  </a:cubicBezTo>
                  <a:cubicBezTo>
                    <a:pt x="0" y="82"/>
                    <a:pt x="83" y="0"/>
                    <a:pt x="184" y="0"/>
                  </a:cubicBezTo>
                  <a:cubicBezTo>
                    <a:pt x="285" y="0"/>
                    <a:pt x="367" y="82"/>
                    <a:pt x="367" y="184"/>
                  </a:cubicBezTo>
                  <a:cubicBezTo>
                    <a:pt x="367" y="273"/>
                    <a:pt x="303" y="349"/>
                    <a:pt x="215" y="364"/>
                  </a:cubicBezTo>
                  <a:cubicBezTo>
                    <a:pt x="212" y="365"/>
                    <a:pt x="209" y="363"/>
                    <a:pt x="208" y="359"/>
                  </a:cubicBezTo>
                  <a:cubicBezTo>
                    <a:pt x="208" y="356"/>
                    <a:pt x="210" y="353"/>
                    <a:pt x="213" y="352"/>
                  </a:cubicBezTo>
                  <a:cubicBezTo>
                    <a:pt x="295" y="338"/>
                    <a:pt x="355" y="267"/>
                    <a:pt x="355" y="184"/>
                  </a:cubicBezTo>
                  <a:cubicBezTo>
                    <a:pt x="355" y="89"/>
                    <a:pt x="278" y="12"/>
                    <a:pt x="184" y="12"/>
                  </a:cubicBezTo>
                  <a:cubicBezTo>
                    <a:pt x="89" y="12"/>
                    <a:pt x="13" y="89"/>
                    <a:pt x="13" y="184"/>
                  </a:cubicBezTo>
                  <a:cubicBezTo>
                    <a:pt x="13" y="278"/>
                    <a:pt x="89" y="355"/>
                    <a:pt x="184" y="355"/>
                  </a:cubicBezTo>
                  <a:cubicBezTo>
                    <a:pt x="187" y="355"/>
                    <a:pt x="190" y="358"/>
                    <a:pt x="190" y="361"/>
                  </a:cubicBezTo>
                  <a:cubicBezTo>
                    <a:pt x="190" y="364"/>
                    <a:pt x="187" y="367"/>
                    <a:pt x="184" y="367"/>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13" name="Rühm 312">
            <a:extLst>
              <a:ext uri="{FF2B5EF4-FFF2-40B4-BE49-F238E27FC236}">
                <a16:creationId xmlns:a16="http://schemas.microsoft.com/office/drawing/2014/main" id="{1D8B51AF-10D9-451E-8D87-A05D1B84E78F}"/>
              </a:ext>
            </a:extLst>
          </p:cNvPr>
          <p:cNvGrpSpPr>
            <a:grpSpLocks noChangeAspect="1"/>
          </p:cNvGrpSpPr>
          <p:nvPr/>
        </p:nvGrpSpPr>
        <p:grpSpPr>
          <a:xfrm>
            <a:off x="7720919" y="2952112"/>
            <a:ext cx="721968" cy="720000"/>
            <a:chOff x="2913063" y="4583112"/>
            <a:chExt cx="582613" cy="581025"/>
          </a:xfrm>
        </p:grpSpPr>
        <p:sp>
          <p:nvSpPr>
            <p:cNvPr id="314" name="Freeform 626">
              <a:extLst>
                <a:ext uri="{FF2B5EF4-FFF2-40B4-BE49-F238E27FC236}">
                  <a16:creationId xmlns:a16="http://schemas.microsoft.com/office/drawing/2014/main" id="{A7F4C4BE-13FB-4379-8BF1-AAAD187E0D39}"/>
                </a:ext>
              </a:extLst>
            </p:cNvPr>
            <p:cNvSpPr>
              <a:spLocks/>
            </p:cNvSpPr>
            <p:nvPr/>
          </p:nvSpPr>
          <p:spPr bwMode="auto">
            <a:xfrm>
              <a:off x="2913063" y="4583112"/>
              <a:ext cx="582613" cy="581025"/>
            </a:xfrm>
            <a:custGeom>
              <a:avLst/>
              <a:gdLst>
                <a:gd name="T0" fmla="*/ 184 w 367"/>
                <a:gd name="T1" fmla="*/ 367 h 367"/>
                <a:gd name="T2" fmla="*/ 0 w 367"/>
                <a:gd name="T3" fmla="*/ 184 h 367"/>
                <a:gd name="T4" fmla="*/ 184 w 367"/>
                <a:gd name="T5" fmla="*/ 0 h 367"/>
                <a:gd name="T6" fmla="*/ 367 w 367"/>
                <a:gd name="T7" fmla="*/ 184 h 367"/>
                <a:gd name="T8" fmla="*/ 215 w 367"/>
                <a:gd name="T9" fmla="*/ 364 h 367"/>
                <a:gd name="T10" fmla="*/ 208 w 367"/>
                <a:gd name="T11" fmla="*/ 359 h 367"/>
                <a:gd name="T12" fmla="*/ 213 w 367"/>
                <a:gd name="T13" fmla="*/ 352 h 367"/>
                <a:gd name="T14" fmla="*/ 355 w 367"/>
                <a:gd name="T15" fmla="*/ 184 h 367"/>
                <a:gd name="T16" fmla="*/ 184 w 367"/>
                <a:gd name="T17" fmla="*/ 12 h 367"/>
                <a:gd name="T18" fmla="*/ 12 w 367"/>
                <a:gd name="T19" fmla="*/ 184 h 367"/>
                <a:gd name="T20" fmla="*/ 184 w 367"/>
                <a:gd name="T21" fmla="*/ 355 h 367"/>
                <a:gd name="T22" fmla="*/ 190 w 367"/>
                <a:gd name="T23" fmla="*/ 361 h 367"/>
                <a:gd name="T24" fmla="*/ 184 w 367"/>
                <a:gd name="T25"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7" h="367">
                  <a:moveTo>
                    <a:pt x="184" y="367"/>
                  </a:moveTo>
                  <a:cubicBezTo>
                    <a:pt x="82" y="367"/>
                    <a:pt x="0" y="285"/>
                    <a:pt x="0" y="184"/>
                  </a:cubicBezTo>
                  <a:cubicBezTo>
                    <a:pt x="0" y="82"/>
                    <a:pt x="82" y="0"/>
                    <a:pt x="184" y="0"/>
                  </a:cubicBezTo>
                  <a:cubicBezTo>
                    <a:pt x="285" y="0"/>
                    <a:pt x="367" y="82"/>
                    <a:pt x="367" y="184"/>
                  </a:cubicBezTo>
                  <a:cubicBezTo>
                    <a:pt x="367" y="273"/>
                    <a:pt x="303" y="349"/>
                    <a:pt x="215" y="364"/>
                  </a:cubicBezTo>
                  <a:cubicBezTo>
                    <a:pt x="212" y="365"/>
                    <a:pt x="209" y="363"/>
                    <a:pt x="208" y="359"/>
                  </a:cubicBezTo>
                  <a:cubicBezTo>
                    <a:pt x="208" y="356"/>
                    <a:pt x="210" y="353"/>
                    <a:pt x="213" y="352"/>
                  </a:cubicBezTo>
                  <a:cubicBezTo>
                    <a:pt x="295" y="338"/>
                    <a:pt x="355" y="267"/>
                    <a:pt x="355" y="184"/>
                  </a:cubicBezTo>
                  <a:cubicBezTo>
                    <a:pt x="355" y="89"/>
                    <a:pt x="278" y="12"/>
                    <a:pt x="184" y="12"/>
                  </a:cubicBezTo>
                  <a:cubicBezTo>
                    <a:pt x="89" y="12"/>
                    <a:pt x="12" y="89"/>
                    <a:pt x="12" y="184"/>
                  </a:cubicBezTo>
                  <a:cubicBezTo>
                    <a:pt x="12" y="278"/>
                    <a:pt x="89" y="355"/>
                    <a:pt x="184" y="355"/>
                  </a:cubicBezTo>
                  <a:cubicBezTo>
                    <a:pt x="187" y="355"/>
                    <a:pt x="190" y="358"/>
                    <a:pt x="190" y="361"/>
                  </a:cubicBezTo>
                  <a:cubicBezTo>
                    <a:pt x="190" y="364"/>
                    <a:pt x="187" y="367"/>
                    <a:pt x="184" y="367"/>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 name="Freeform 627">
              <a:extLst>
                <a:ext uri="{FF2B5EF4-FFF2-40B4-BE49-F238E27FC236}">
                  <a16:creationId xmlns:a16="http://schemas.microsoft.com/office/drawing/2014/main" id="{000182A0-2A1F-4367-8577-E79836297A0B}"/>
                </a:ext>
              </a:extLst>
            </p:cNvPr>
            <p:cNvSpPr>
              <a:spLocks noEditPoints="1"/>
            </p:cNvSpPr>
            <p:nvPr/>
          </p:nvSpPr>
          <p:spPr bwMode="auto">
            <a:xfrm>
              <a:off x="2979738" y="4786312"/>
              <a:ext cx="323850" cy="150813"/>
            </a:xfrm>
            <a:custGeom>
              <a:avLst/>
              <a:gdLst>
                <a:gd name="T0" fmla="*/ 71 w 204"/>
                <a:gd name="T1" fmla="*/ 95 h 95"/>
                <a:gd name="T2" fmla="*/ 65 w 204"/>
                <a:gd name="T3" fmla="*/ 94 h 95"/>
                <a:gd name="T4" fmla="*/ 38 w 204"/>
                <a:gd name="T5" fmla="*/ 71 h 95"/>
                <a:gd name="T6" fmla="*/ 49 w 204"/>
                <a:gd name="T7" fmla="*/ 26 h 95"/>
                <a:gd name="T8" fmla="*/ 58 w 204"/>
                <a:gd name="T9" fmla="*/ 17 h 95"/>
                <a:gd name="T10" fmla="*/ 8 w 204"/>
                <a:gd name="T11" fmla="*/ 19 h 95"/>
                <a:gd name="T12" fmla="*/ 0 w 204"/>
                <a:gd name="T13" fmla="*/ 14 h 95"/>
                <a:gd name="T14" fmla="*/ 5 w 204"/>
                <a:gd name="T15" fmla="*/ 7 h 95"/>
                <a:gd name="T16" fmla="*/ 71 w 204"/>
                <a:gd name="T17" fmla="*/ 9 h 95"/>
                <a:gd name="T18" fmla="*/ 98 w 204"/>
                <a:gd name="T19" fmla="*/ 4 h 95"/>
                <a:gd name="T20" fmla="*/ 123 w 204"/>
                <a:gd name="T21" fmla="*/ 25 h 95"/>
                <a:gd name="T22" fmla="*/ 124 w 204"/>
                <a:gd name="T23" fmla="*/ 27 h 95"/>
                <a:gd name="T24" fmla="*/ 143 w 204"/>
                <a:gd name="T25" fmla="*/ 12 h 95"/>
                <a:gd name="T26" fmla="*/ 156 w 204"/>
                <a:gd name="T27" fmla="*/ 27 h 95"/>
                <a:gd name="T28" fmla="*/ 157 w 204"/>
                <a:gd name="T29" fmla="*/ 29 h 95"/>
                <a:gd name="T30" fmla="*/ 178 w 204"/>
                <a:gd name="T31" fmla="*/ 10 h 95"/>
                <a:gd name="T32" fmla="*/ 199 w 204"/>
                <a:gd name="T33" fmla="*/ 20 h 95"/>
                <a:gd name="T34" fmla="*/ 202 w 204"/>
                <a:gd name="T35" fmla="*/ 39 h 95"/>
                <a:gd name="T36" fmla="*/ 186 w 204"/>
                <a:gd name="T37" fmla="*/ 49 h 95"/>
                <a:gd name="T38" fmla="*/ 177 w 204"/>
                <a:gd name="T39" fmla="*/ 37 h 95"/>
                <a:gd name="T40" fmla="*/ 183 w 204"/>
                <a:gd name="T41" fmla="*/ 31 h 95"/>
                <a:gd name="T42" fmla="*/ 183 w 204"/>
                <a:gd name="T43" fmla="*/ 31 h 95"/>
                <a:gd name="T44" fmla="*/ 189 w 204"/>
                <a:gd name="T45" fmla="*/ 37 h 95"/>
                <a:gd name="T46" fmla="*/ 191 w 204"/>
                <a:gd name="T47" fmla="*/ 35 h 95"/>
                <a:gd name="T48" fmla="*/ 189 w 204"/>
                <a:gd name="T49" fmla="*/ 27 h 95"/>
                <a:gd name="T50" fmla="*/ 181 w 204"/>
                <a:gd name="T51" fmla="*/ 22 h 95"/>
                <a:gd name="T52" fmla="*/ 167 w 204"/>
                <a:gd name="T53" fmla="*/ 36 h 95"/>
                <a:gd name="T54" fmla="*/ 155 w 204"/>
                <a:gd name="T55" fmla="*/ 45 h 95"/>
                <a:gd name="T56" fmla="*/ 144 w 204"/>
                <a:gd name="T57" fmla="*/ 31 h 95"/>
                <a:gd name="T58" fmla="*/ 142 w 204"/>
                <a:gd name="T59" fmla="*/ 25 h 95"/>
                <a:gd name="T60" fmla="*/ 133 w 204"/>
                <a:gd name="T61" fmla="*/ 36 h 95"/>
                <a:gd name="T62" fmla="*/ 125 w 204"/>
                <a:gd name="T63" fmla="*/ 44 h 95"/>
                <a:gd name="T64" fmla="*/ 124 w 204"/>
                <a:gd name="T65" fmla="*/ 44 h 95"/>
                <a:gd name="T66" fmla="*/ 112 w 204"/>
                <a:gd name="T67" fmla="*/ 29 h 95"/>
                <a:gd name="T68" fmla="*/ 97 w 204"/>
                <a:gd name="T69" fmla="*/ 17 h 95"/>
                <a:gd name="T70" fmla="*/ 86 w 204"/>
                <a:gd name="T71" fmla="*/ 17 h 95"/>
                <a:gd name="T72" fmla="*/ 101 w 204"/>
                <a:gd name="T73" fmla="*/ 32 h 95"/>
                <a:gd name="T74" fmla="*/ 99 w 204"/>
                <a:gd name="T75" fmla="*/ 80 h 95"/>
                <a:gd name="T76" fmla="*/ 71 w 204"/>
                <a:gd name="T77" fmla="*/ 95 h 95"/>
                <a:gd name="T78" fmla="*/ 72 w 204"/>
                <a:gd name="T79" fmla="*/ 23 h 95"/>
                <a:gd name="T80" fmla="*/ 58 w 204"/>
                <a:gd name="T81" fmla="*/ 34 h 95"/>
                <a:gd name="T82" fmla="*/ 50 w 204"/>
                <a:gd name="T83" fmla="*/ 67 h 95"/>
                <a:gd name="T84" fmla="*/ 68 w 204"/>
                <a:gd name="T85" fmla="*/ 82 h 95"/>
                <a:gd name="T86" fmla="*/ 89 w 204"/>
                <a:gd name="T87" fmla="*/ 73 h 95"/>
                <a:gd name="T88" fmla="*/ 91 w 204"/>
                <a:gd name="T89" fmla="*/ 39 h 95"/>
                <a:gd name="T90" fmla="*/ 72 w 204"/>
                <a:gd name="T91" fmla="*/ 23 h 95"/>
                <a:gd name="T92" fmla="*/ 127 w 204"/>
                <a:gd name="T93" fmla="*/ 32 h 95"/>
                <a:gd name="T94" fmla="*/ 127 w 204"/>
                <a:gd name="T95" fmla="*/ 3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95">
                  <a:moveTo>
                    <a:pt x="71" y="95"/>
                  </a:moveTo>
                  <a:cubicBezTo>
                    <a:pt x="69" y="95"/>
                    <a:pt x="67" y="95"/>
                    <a:pt x="65" y="94"/>
                  </a:cubicBezTo>
                  <a:cubicBezTo>
                    <a:pt x="53" y="92"/>
                    <a:pt x="42" y="82"/>
                    <a:pt x="38" y="71"/>
                  </a:cubicBezTo>
                  <a:cubicBezTo>
                    <a:pt x="34" y="55"/>
                    <a:pt x="38" y="39"/>
                    <a:pt x="49" y="26"/>
                  </a:cubicBezTo>
                  <a:cubicBezTo>
                    <a:pt x="52" y="23"/>
                    <a:pt x="55" y="20"/>
                    <a:pt x="58" y="17"/>
                  </a:cubicBezTo>
                  <a:cubicBezTo>
                    <a:pt x="45" y="14"/>
                    <a:pt x="28" y="14"/>
                    <a:pt x="8" y="19"/>
                  </a:cubicBezTo>
                  <a:cubicBezTo>
                    <a:pt x="5" y="20"/>
                    <a:pt x="1" y="17"/>
                    <a:pt x="0" y="14"/>
                  </a:cubicBezTo>
                  <a:cubicBezTo>
                    <a:pt x="0" y="11"/>
                    <a:pt x="2" y="8"/>
                    <a:pt x="5" y="7"/>
                  </a:cubicBezTo>
                  <a:cubicBezTo>
                    <a:pt x="33" y="0"/>
                    <a:pt x="55" y="3"/>
                    <a:pt x="71" y="9"/>
                  </a:cubicBezTo>
                  <a:cubicBezTo>
                    <a:pt x="80" y="5"/>
                    <a:pt x="90" y="3"/>
                    <a:pt x="98" y="4"/>
                  </a:cubicBezTo>
                  <a:cubicBezTo>
                    <a:pt x="116" y="6"/>
                    <a:pt x="120" y="16"/>
                    <a:pt x="123" y="25"/>
                  </a:cubicBezTo>
                  <a:cubicBezTo>
                    <a:pt x="124" y="26"/>
                    <a:pt x="124" y="26"/>
                    <a:pt x="124" y="27"/>
                  </a:cubicBezTo>
                  <a:cubicBezTo>
                    <a:pt x="127" y="20"/>
                    <a:pt x="134" y="13"/>
                    <a:pt x="143" y="12"/>
                  </a:cubicBezTo>
                  <a:cubicBezTo>
                    <a:pt x="151" y="11"/>
                    <a:pt x="154" y="20"/>
                    <a:pt x="156" y="27"/>
                  </a:cubicBezTo>
                  <a:cubicBezTo>
                    <a:pt x="156" y="28"/>
                    <a:pt x="157" y="29"/>
                    <a:pt x="157" y="29"/>
                  </a:cubicBezTo>
                  <a:cubicBezTo>
                    <a:pt x="162" y="20"/>
                    <a:pt x="167" y="12"/>
                    <a:pt x="178" y="10"/>
                  </a:cubicBezTo>
                  <a:cubicBezTo>
                    <a:pt x="188" y="8"/>
                    <a:pt x="194" y="14"/>
                    <a:pt x="199" y="20"/>
                  </a:cubicBezTo>
                  <a:cubicBezTo>
                    <a:pt x="203" y="25"/>
                    <a:pt x="204" y="33"/>
                    <a:pt x="202" y="39"/>
                  </a:cubicBezTo>
                  <a:cubicBezTo>
                    <a:pt x="200" y="46"/>
                    <a:pt x="193" y="50"/>
                    <a:pt x="186" y="49"/>
                  </a:cubicBezTo>
                  <a:cubicBezTo>
                    <a:pt x="180" y="48"/>
                    <a:pt x="176" y="43"/>
                    <a:pt x="177" y="37"/>
                  </a:cubicBezTo>
                  <a:cubicBezTo>
                    <a:pt x="177" y="33"/>
                    <a:pt x="179" y="31"/>
                    <a:pt x="183" y="31"/>
                  </a:cubicBezTo>
                  <a:cubicBezTo>
                    <a:pt x="183" y="31"/>
                    <a:pt x="183" y="31"/>
                    <a:pt x="183" y="31"/>
                  </a:cubicBezTo>
                  <a:cubicBezTo>
                    <a:pt x="186" y="31"/>
                    <a:pt x="189" y="34"/>
                    <a:pt x="189" y="37"/>
                  </a:cubicBezTo>
                  <a:cubicBezTo>
                    <a:pt x="189" y="37"/>
                    <a:pt x="190" y="36"/>
                    <a:pt x="191" y="35"/>
                  </a:cubicBezTo>
                  <a:cubicBezTo>
                    <a:pt x="191" y="33"/>
                    <a:pt x="190" y="29"/>
                    <a:pt x="189" y="27"/>
                  </a:cubicBezTo>
                  <a:cubicBezTo>
                    <a:pt x="184" y="21"/>
                    <a:pt x="183" y="22"/>
                    <a:pt x="181" y="22"/>
                  </a:cubicBezTo>
                  <a:cubicBezTo>
                    <a:pt x="176" y="23"/>
                    <a:pt x="173" y="26"/>
                    <a:pt x="167" y="36"/>
                  </a:cubicBezTo>
                  <a:cubicBezTo>
                    <a:pt x="166" y="39"/>
                    <a:pt x="162" y="46"/>
                    <a:pt x="155" y="45"/>
                  </a:cubicBezTo>
                  <a:cubicBezTo>
                    <a:pt x="149" y="44"/>
                    <a:pt x="147" y="37"/>
                    <a:pt x="144" y="31"/>
                  </a:cubicBezTo>
                  <a:cubicBezTo>
                    <a:pt x="144" y="29"/>
                    <a:pt x="143" y="26"/>
                    <a:pt x="142" y="25"/>
                  </a:cubicBezTo>
                  <a:cubicBezTo>
                    <a:pt x="138" y="26"/>
                    <a:pt x="135" y="31"/>
                    <a:pt x="133" y="36"/>
                  </a:cubicBezTo>
                  <a:cubicBezTo>
                    <a:pt x="131" y="43"/>
                    <a:pt x="127" y="44"/>
                    <a:pt x="125" y="44"/>
                  </a:cubicBezTo>
                  <a:cubicBezTo>
                    <a:pt x="125" y="44"/>
                    <a:pt x="125" y="44"/>
                    <a:pt x="124" y="44"/>
                  </a:cubicBezTo>
                  <a:cubicBezTo>
                    <a:pt x="117" y="44"/>
                    <a:pt x="113" y="33"/>
                    <a:pt x="112" y="29"/>
                  </a:cubicBezTo>
                  <a:cubicBezTo>
                    <a:pt x="109" y="21"/>
                    <a:pt x="106" y="18"/>
                    <a:pt x="97" y="17"/>
                  </a:cubicBezTo>
                  <a:cubicBezTo>
                    <a:pt x="94" y="16"/>
                    <a:pt x="90" y="16"/>
                    <a:pt x="86" y="17"/>
                  </a:cubicBezTo>
                  <a:cubicBezTo>
                    <a:pt x="93" y="22"/>
                    <a:pt x="98" y="27"/>
                    <a:pt x="101" y="32"/>
                  </a:cubicBezTo>
                  <a:cubicBezTo>
                    <a:pt x="111" y="48"/>
                    <a:pt x="110" y="66"/>
                    <a:pt x="99" y="80"/>
                  </a:cubicBezTo>
                  <a:cubicBezTo>
                    <a:pt x="91" y="90"/>
                    <a:pt x="82" y="95"/>
                    <a:pt x="71" y="95"/>
                  </a:cubicBezTo>
                  <a:close/>
                  <a:moveTo>
                    <a:pt x="72" y="23"/>
                  </a:moveTo>
                  <a:cubicBezTo>
                    <a:pt x="67" y="26"/>
                    <a:pt x="62" y="29"/>
                    <a:pt x="58" y="34"/>
                  </a:cubicBezTo>
                  <a:cubicBezTo>
                    <a:pt x="53" y="40"/>
                    <a:pt x="46" y="52"/>
                    <a:pt x="50" y="67"/>
                  </a:cubicBezTo>
                  <a:cubicBezTo>
                    <a:pt x="52" y="73"/>
                    <a:pt x="59" y="80"/>
                    <a:pt x="68" y="82"/>
                  </a:cubicBezTo>
                  <a:cubicBezTo>
                    <a:pt x="76" y="84"/>
                    <a:pt x="83" y="80"/>
                    <a:pt x="89" y="73"/>
                  </a:cubicBezTo>
                  <a:cubicBezTo>
                    <a:pt x="97" y="62"/>
                    <a:pt x="98" y="51"/>
                    <a:pt x="91" y="39"/>
                  </a:cubicBezTo>
                  <a:cubicBezTo>
                    <a:pt x="87" y="33"/>
                    <a:pt x="81" y="27"/>
                    <a:pt x="72" y="23"/>
                  </a:cubicBezTo>
                  <a:close/>
                  <a:moveTo>
                    <a:pt x="127" y="32"/>
                  </a:moveTo>
                  <a:cubicBezTo>
                    <a:pt x="127" y="32"/>
                    <a:pt x="127" y="32"/>
                    <a:pt x="127" y="32"/>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6" name="Freeform 628">
              <a:extLst>
                <a:ext uri="{FF2B5EF4-FFF2-40B4-BE49-F238E27FC236}">
                  <a16:creationId xmlns:a16="http://schemas.microsoft.com/office/drawing/2014/main" id="{01BD79A1-2426-4449-9FB7-265B18CCDBE0}"/>
                </a:ext>
              </a:extLst>
            </p:cNvPr>
            <p:cNvSpPr>
              <a:spLocks/>
            </p:cNvSpPr>
            <p:nvPr/>
          </p:nvSpPr>
          <p:spPr bwMode="auto">
            <a:xfrm>
              <a:off x="3021013" y="4703762"/>
              <a:ext cx="349250" cy="336550"/>
            </a:xfrm>
            <a:custGeom>
              <a:avLst/>
              <a:gdLst>
                <a:gd name="T0" fmla="*/ 214 w 220"/>
                <a:gd name="T1" fmla="*/ 212 h 212"/>
                <a:gd name="T2" fmla="*/ 6 w 220"/>
                <a:gd name="T3" fmla="*/ 212 h 212"/>
                <a:gd name="T4" fmla="*/ 0 w 220"/>
                <a:gd name="T5" fmla="*/ 205 h 212"/>
                <a:gd name="T6" fmla="*/ 6 w 220"/>
                <a:gd name="T7" fmla="*/ 199 h 212"/>
                <a:gd name="T8" fmla="*/ 207 w 220"/>
                <a:gd name="T9" fmla="*/ 199 h 212"/>
                <a:gd name="T10" fmla="*/ 207 w 220"/>
                <a:gd name="T11" fmla="*/ 6 h 212"/>
                <a:gd name="T12" fmla="*/ 214 w 220"/>
                <a:gd name="T13" fmla="*/ 0 h 212"/>
                <a:gd name="T14" fmla="*/ 220 w 220"/>
                <a:gd name="T15" fmla="*/ 6 h 212"/>
                <a:gd name="T16" fmla="*/ 220 w 220"/>
                <a:gd name="T17" fmla="*/ 205 h 212"/>
                <a:gd name="T18" fmla="*/ 214 w 220"/>
                <a:gd name="T19"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12">
                  <a:moveTo>
                    <a:pt x="214" y="212"/>
                  </a:moveTo>
                  <a:cubicBezTo>
                    <a:pt x="6" y="212"/>
                    <a:pt x="6" y="212"/>
                    <a:pt x="6" y="212"/>
                  </a:cubicBezTo>
                  <a:cubicBezTo>
                    <a:pt x="3" y="212"/>
                    <a:pt x="0" y="209"/>
                    <a:pt x="0" y="205"/>
                  </a:cubicBezTo>
                  <a:cubicBezTo>
                    <a:pt x="0" y="202"/>
                    <a:pt x="3" y="199"/>
                    <a:pt x="6" y="199"/>
                  </a:cubicBezTo>
                  <a:cubicBezTo>
                    <a:pt x="207" y="199"/>
                    <a:pt x="207" y="199"/>
                    <a:pt x="207" y="199"/>
                  </a:cubicBezTo>
                  <a:cubicBezTo>
                    <a:pt x="207" y="6"/>
                    <a:pt x="207" y="6"/>
                    <a:pt x="207" y="6"/>
                  </a:cubicBezTo>
                  <a:cubicBezTo>
                    <a:pt x="207" y="2"/>
                    <a:pt x="210" y="0"/>
                    <a:pt x="214" y="0"/>
                  </a:cubicBezTo>
                  <a:cubicBezTo>
                    <a:pt x="217" y="0"/>
                    <a:pt x="220" y="2"/>
                    <a:pt x="220" y="6"/>
                  </a:cubicBezTo>
                  <a:cubicBezTo>
                    <a:pt x="220" y="205"/>
                    <a:pt x="220" y="205"/>
                    <a:pt x="220" y="205"/>
                  </a:cubicBezTo>
                  <a:cubicBezTo>
                    <a:pt x="220" y="209"/>
                    <a:pt x="217" y="212"/>
                    <a:pt x="214" y="212"/>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1" name="Group 60">
            <a:extLst>
              <a:ext uri="{FF2B5EF4-FFF2-40B4-BE49-F238E27FC236}">
                <a16:creationId xmlns:a16="http://schemas.microsoft.com/office/drawing/2014/main" id="{E014410B-3D83-4395-BEAF-28F6B8EA56F4}"/>
              </a:ext>
            </a:extLst>
          </p:cNvPr>
          <p:cNvGrpSpPr>
            <a:grpSpLocks noChangeAspect="1"/>
          </p:cNvGrpSpPr>
          <p:nvPr/>
        </p:nvGrpSpPr>
        <p:grpSpPr>
          <a:xfrm>
            <a:off x="6474243" y="2938045"/>
            <a:ext cx="720000" cy="720000"/>
            <a:chOff x="6474244" y="2945997"/>
            <a:chExt cx="582613" cy="582613"/>
          </a:xfrm>
        </p:grpSpPr>
        <p:sp>
          <p:nvSpPr>
            <p:cNvPr id="330" name="Freeform 237">
              <a:extLst>
                <a:ext uri="{FF2B5EF4-FFF2-40B4-BE49-F238E27FC236}">
                  <a16:creationId xmlns:a16="http://schemas.microsoft.com/office/drawing/2014/main" id="{DE6977BF-E45E-4338-85BC-ECEC5B9D3591}"/>
                </a:ext>
              </a:extLst>
            </p:cNvPr>
            <p:cNvSpPr>
              <a:spLocks noEditPoints="1"/>
            </p:cNvSpPr>
            <p:nvPr/>
          </p:nvSpPr>
          <p:spPr bwMode="auto">
            <a:xfrm>
              <a:off x="6696494" y="3139672"/>
              <a:ext cx="136525" cy="136525"/>
            </a:xfrm>
            <a:custGeom>
              <a:avLst/>
              <a:gdLst>
                <a:gd name="T0" fmla="*/ 43 w 86"/>
                <a:gd name="T1" fmla="*/ 86 h 86"/>
                <a:gd name="T2" fmla="*/ 0 w 86"/>
                <a:gd name="T3" fmla="*/ 43 h 86"/>
                <a:gd name="T4" fmla="*/ 43 w 86"/>
                <a:gd name="T5" fmla="*/ 0 h 86"/>
                <a:gd name="T6" fmla="*/ 86 w 86"/>
                <a:gd name="T7" fmla="*/ 43 h 86"/>
                <a:gd name="T8" fmla="*/ 80 w 86"/>
                <a:gd name="T9" fmla="*/ 49 h 86"/>
                <a:gd name="T10" fmla="*/ 13 w 86"/>
                <a:gd name="T11" fmla="*/ 49 h 86"/>
                <a:gd name="T12" fmla="*/ 43 w 86"/>
                <a:gd name="T13" fmla="*/ 73 h 86"/>
                <a:gd name="T14" fmla="*/ 70 w 86"/>
                <a:gd name="T15" fmla="*/ 58 h 86"/>
                <a:gd name="T16" fmla="*/ 78 w 86"/>
                <a:gd name="T17" fmla="*/ 56 h 86"/>
                <a:gd name="T18" fmla="*/ 80 w 86"/>
                <a:gd name="T19" fmla="*/ 64 h 86"/>
                <a:gd name="T20" fmla="*/ 43 w 86"/>
                <a:gd name="T21" fmla="*/ 86 h 86"/>
                <a:gd name="T22" fmla="*/ 13 w 86"/>
                <a:gd name="T23" fmla="*/ 37 h 86"/>
                <a:gd name="T24" fmla="*/ 73 w 86"/>
                <a:gd name="T25" fmla="*/ 37 h 86"/>
                <a:gd name="T26" fmla="*/ 43 w 86"/>
                <a:gd name="T27" fmla="*/ 12 h 86"/>
                <a:gd name="T28" fmla="*/ 13 w 86"/>
                <a:gd name="T29" fmla="*/ 3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86">
                  <a:moveTo>
                    <a:pt x="43" y="86"/>
                  </a:moveTo>
                  <a:cubicBezTo>
                    <a:pt x="20" y="86"/>
                    <a:pt x="0" y="66"/>
                    <a:pt x="0" y="43"/>
                  </a:cubicBezTo>
                  <a:cubicBezTo>
                    <a:pt x="0" y="19"/>
                    <a:pt x="20" y="0"/>
                    <a:pt x="43" y="0"/>
                  </a:cubicBezTo>
                  <a:cubicBezTo>
                    <a:pt x="67" y="0"/>
                    <a:pt x="86" y="19"/>
                    <a:pt x="86" y="43"/>
                  </a:cubicBezTo>
                  <a:cubicBezTo>
                    <a:pt x="86" y="46"/>
                    <a:pt x="83" y="49"/>
                    <a:pt x="80" y="49"/>
                  </a:cubicBezTo>
                  <a:cubicBezTo>
                    <a:pt x="13" y="49"/>
                    <a:pt x="13" y="49"/>
                    <a:pt x="13" y="49"/>
                  </a:cubicBezTo>
                  <a:cubicBezTo>
                    <a:pt x="16" y="63"/>
                    <a:pt x="28" y="73"/>
                    <a:pt x="43" y="73"/>
                  </a:cubicBezTo>
                  <a:cubicBezTo>
                    <a:pt x="54" y="73"/>
                    <a:pt x="64" y="68"/>
                    <a:pt x="70" y="58"/>
                  </a:cubicBezTo>
                  <a:cubicBezTo>
                    <a:pt x="71" y="55"/>
                    <a:pt x="75" y="54"/>
                    <a:pt x="78" y="56"/>
                  </a:cubicBezTo>
                  <a:cubicBezTo>
                    <a:pt x="81" y="58"/>
                    <a:pt x="82" y="61"/>
                    <a:pt x="80" y="64"/>
                  </a:cubicBezTo>
                  <a:cubicBezTo>
                    <a:pt x="73" y="77"/>
                    <a:pt x="58" y="86"/>
                    <a:pt x="43" y="86"/>
                  </a:cubicBezTo>
                  <a:close/>
                  <a:moveTo>
                    <a:pt x="13" y="37"/>
                  </a:moveTo>
                  <a:cubicBezTo>
                    <a:pt x="73" y="37"/>
                    <a:pt x="73" y="37"/>
                    <a:pt x="73" y="37"/>
                  </a:cubicBezTo>
                  <a:cubicBezTo>
                    <a:pt x="70" y="23"/>
                    <a:pt x="58" y="12"/>
                    <a:pt x="43" y="12"/>
                  </a:cubicBezTo>
                  <a:cubicBezTo>
                    <a:pt x="28" y="12"/>
                    <a:pt x="16" y="23"/>
                    <a:pt x="13" y="37"/>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1" name="Freeform 238">
              <a:extLst>
                <a:ext uri="{FF2B5EF4-FFF2-40B4-BE49-F238E27FC236}">
                  <a16:creationId xmlns:a16="http://schemas.microsoft.com/office/drawing/2014/main" id="{6FAB5485-039E-4DBD-8EC1-A337B7E32912}"/>
                </a:ext>
              </a:extLst>
            </p:cNvPr>
            <p:cNvSpPr>
              <a:spLocks/>
            </p:cNvSpPr>
            <p:nvPr/>
          </p:nvSpPr>
          <p:spPr bwMode="auto">
            <a:xfrm>
              <a:off x="6580607" y="3353985"/>
              <a:ext cx="368300" cy="19050"/>
            </a:xfrm>
            <a:custGeom>
              <a:avLst/>
              <a:gdLst>
                <a:gd name="T0" fmla="*/ 226 w 232"/>
                <a:gd name="T1" fmla="*/ 12 h 12"/>
                <a:gd name="T2" fmla="*/ 6 w 232"/>
                <a:gd name="T3" fmla="*/ 12 h 12"/>
                <a:gd name="T4" fmla="*/ 0 w 232"/>
                <a:gd name="T5" fmla="*/ 6 h 12"/>
                <a:gd name="T6" fmla="*/ 6 w 232"/>
                <a:gd name="T7" fmla="*/ 0 h 12"/>
                <a:gd name="T8" fmla="*/ 226 w 232"/>
                <a:gd name="T9" fmla="*/ 0 h 12"/>
                <a:gd name="T10" fmla="*/ 232 w 232"/>
                <a:gd name="T11" fmla="*/ 6 h 12"/>
                <a:gd name="T12" fmla="*/ 226 w 23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32" h="12">
                  <a:moveTo>
                    <a:pt x="226" y="12"/>
                  </a:moveTo>
                  <a:cubicBezTo>
                    <a:pt x="6" y="12"/>
                    <a:pt x="6" y="12"/>
                    <a:pt x="6" y="12"/>
                  </a:cubicBezTo>
                  <a:cubicBezTo>
                    <a:pt x="3" y="12"/>
                    <a:pt x="0" y="9"/>
                    <a:pt x="0" y="6"/>
                  </a:cubicBezTo>
                  <a:cubicBezTo>
                    <a:pt x="0" y="2"/>
                    <a:pt x="3" y="0"/>
                    <a:pt x="6" y="0"/>
                  </a:cubicBezTo>
                  <a:cubicBezTo>
                    <a:pt x="226" y="0"/>
                    <a:pt x="226" y="0"/>
                    <a:pt x="226" y="0"/>
                  </a:cubicBezTo>
                  <a:cubicBezTo>
                    <a:pt x="230" y="0"/>
                    <a:pt x="232" y="2"/>
                    <a:pt x="232" y="6"/>
                  </a:cubicBezTo>
                  <a:cubicBezTo>
                    <a:pt x="232" y="9"/>
                    <a:pt x="230" y="12"/>
                    <a:pt x="226" y="12"/>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2" name="Freeform 239">
              <a:extLst>
                <a:ext uri="{FF2B5EF4-FFF2-40B4-BE49-F238E27FC236}">
                  <a16:creationId xmlns:a16="http://schemas.microsoft.com/office/drawing/2014/main" id="{DD90343B-7C48-448C-9552-3E75705ADF06}"/>
                </a:ext>
              </a:extLst>
            </p:cNvPr>
            <p:cNvSpPr>
              <a:spLocks/>
            </p:cNvSpPr>
            <p:nvPr/>
          </p:nvSpPr>
          <p:spPr bwMode="auto">
            <a:xfrm>
              <a:off x="6580607" y="3057122"/>
              <a:ext cx="193675" cy="285750"/>
            </a:xfrm>
            <a:custGeom>
              <a:avLst/>
              <a:gdLst>
                <a:gd name="T0" fmla="*/ 6 w 122"/>
                <a:gd name="T1" fmla="*/ 180 h 180"/>
                <a:gd name="T2" fmla="*/ 2 w 122"/>
                <a:gd name="T3" fmla="*/ 179 h 180"/>
                <a:gd name="T4" fmla="*/ 0 w 122"/>
                <a:gd name="T5" fmla="*/ 174 h 180"/>
                <a:gd name="T6" fmla="*/ 0 w 122"/>
                <a:gd name="T7" fmla="*/ 28 h 180"/>
                <a:gd name="T8" fmla="*/ 5 w 122"/>
                <a:gd name="T9" fmla="*/ 22 h 180"/>
                <a:gd name="T10" fmla="*/ 92 w 122"/>
                <a:gd name="T11" fmla="*/ 2 h 180"/>
                <a:gd name="T12" fmla="*/ 113 w 122"/>
                <a:gd name="T13" fmla="*/ 7 h 180"/>
                <a:gd name="T14" fmla="*/ 122 w 122"/>
                <a:gd name="T15" fmla="*/ 26 h 180"/>
                <a:gd name="T16" fmla="*/ 122 w 122"/>
                <a:gd name="T17" fmla="*/ 28 h 180"/>
                <a:gd name="T18" fmla="*/ 116 w 122"/>
                <a:gd name="T19" fmla="*/ 34 h 180"/>
                <a:gd name="T20" fmla="*/ 110 w 122"/>
                <a:gd name="T21" fmla="*/ 28 h 180"/>
                <a:gd name="T22" fmla="*/ 110 w 122"/>
                <a:gd name="T23" fmla="*/ 26 h 180"/>
                <a:gd name="T24" fmla="*/ 105 w 122"/>
                <a:gd name="T25" fmla="*/ 16 h 180"/>
                <a:gd name="T26" fmla="*/ 95 w 122"/>
                <a:gd name="T27" fmla="*/ 14 h 180"/>
                <a:gd name="T28" fmla="*/ 12 w 122"/>
                <a:gd name="T29" fmla="*/ 32 h 180"/>
                <a:gd name="T30" fmla="*/ 12 w 122"/>
                <a:gd name="T31" fmla="*/ 167 h 180"/>
                <a:gd name="T32" fmla="*/ 103 w 122"/>
                <a:gd name="T33" fmla="*/ 157 h 180"/>
                <a:gd name="T34" fmla="*/ 117 w 122"/>
                <a:gd name="T35" fmla="*/ 162 h 180"/>
                <a:gd name="T36" fmla="*/ 122 w 122"/>
                <a:gd name="T37" fmla="*/ 174 h 180"/>
                <a:gd name="T38" fmla="*/ 116 w 122"/>
                <a:gd name="T39" fmla="*/ 180 h 180"/>
                <a:gd name="T40" fmla="*/ 110 w 122"/>
                <a:gd name="T41" fmla="*/ 174 h 180"/>
                <a:gd name="T42" fmla="*/ 108 w 122"/>
                <a:gd name="T43" fmla="*/ 171 h 180"/>
                <a:gd name="T44" fmla="*/ 105 w 122"/>
                <a:gd name="T45" fmla="*/ 170 h 180"/>
                <a:gd name="T46" fmla="*/ 7 w 122"/>
                <a:gd name="T47" fmla="*/ 180 h 180"/>
                <a:gd name="T48" fmla="*/ 6 w 122"/>
                <a:gd name="T4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 h="180">
                  <a:moveTo>
                    <a:pt x="6" y="180"/>
                  </a:moveTo>
                  <a:cubicBezTo>
                    <a:pt x="5" y="180"/>
                    <a:pt x="3" y="180"/>
                    <a:pt x="2" y="179"/>
                  </a:cubicBezTo>
                  <a:cubicBezTo>
                    <a:pt x="1" y="178"/>
                    <a:pt x="0" y="176"/>
                    <a:pt x="0" y="174"/>
                  </a:cubicBezTo>
                  <a:cubicBezTo>
                    <a:pt x="0" y="28"/>
                    <a:pt x="0" y="28"/>
                    <a:pt x="0" y="28"/>
                  </a:cubicBezTo>
                  <a:cubicBezTo>
                    <a:pt x="0" y="25"/>
                    <a:pt x="2" y="22"/>
                    <a:pt x="5" y="22"/>
                  </a:cubicBezTo>
                  <a:cubicBezTo>
                    <a:pt x="92" y="2"/>
                    <a:pt x="92" y="2"/>
                    <a:pt x="92" y="2"/>
                  </a:cubicBezTo>
                  <a:cubicBezTo>
                    <a:pt x="100" y="0"/>
                    <a:pt x="107" y="2"/>
                    <a:pt x="113" y="7"/>
                  </a:cubicBezTo>
                  <a:cubicBezTo>
                    <a:pt x="119" y="12"/>
                    <a:pt x="122" y="19"/>
                    <a:pt x="122" y="26"/>
                  </a:cubicBezTo>
                  <a:cubicBezTo>
                    <a:pt x="122" y="28"/>
                    <a:pt x="122" y="28"/>
                    <a:pt x="122" y="28"/>
                  </a:cubicBezTo>
                  <a:cubicBezTo>
                    <a:pt x="122" y="31"/>
                    <a:pt x="120" y="34"/>
                    <a:pt x="116" y="34"/>
                  </a:cubicBezTo>
                  <a:cubicBezTo>
                    <a:pt x="113" y="34"/>
                    <a:pt x="110" y="31"/>
                    <a:pt x="110" y="28"/>
                  </a:cubicBezTo>
                  <a:cubicBezTo>
                    <a:pt x="110" y="26"/>
                    <a:pt x="110" y="26"/>
                    <a:pt x="110" y="26"/>
                  </a:cubicBezTo>
                  <a:cubicBezTo>
                    <a:pt x="110" y="22"/>
                    <a:pt x="108" y="19"/>
                    <a:pt x="105" y="16"/>
                  </a:cubicBezTo>
                  <a:cubicBezTo>
                    <a:pt x="103" y="14"/>
                    <a:pt x="99" y="13"/>
                    <a:pt x="95" y="14"/>
                  </a:cubicBezTo>
                  <a:cubicBezTo>
                    <a:pt x="12" y="32"/>
                    <a:pt x="12" y="32"/>
                    <a:pt x="12" y="32"/>
                  </a:cubicBezTo>
                  <a:cubicBezTo>
                    <a:pt x="12" y="167"/>
                    <a:pt x="12" y="167"/>
                    <a:pt x="12" y="167"/>
                  </a:cubicBezTo>
                  <a:cubicBezTo>
                    <a:pt x="103" y="157"/>
                    <a:pt x="103" y="157"/>
                    <a:pt x="103" y="157"/>
                  </a:cubicBezTo>
                  <a:cubicBezTo>
                    <a:pt x="108" y="157"/>
                    <a:pt x="113" y="158"/>
                    <a:pt x="117" y="162"/>
                  </a:cubicBezTo>
                  <a:cubicBezTo>
                    <a:pt x="120" y="165"/>
                    <a:pt x="122" y="169"/>
                    <a:pt x="122" y="174"/>
                  </a:cubicBezTo>
                  <a:cubicBezTo>
                    <a:pt x="122" y="178"/>
                    <a:pt x="120" y="180"/>
                    <a:pt x="116" y="180"/>
                  </a:cubicBezTo>
                  <a:cubicBezTo>
                    <a:pt x="113" y="180"/>
                    <a:pt x="110" y="178"/>
                    <a:pt x="110" y="174"/>
                  </a:cubicBezTo>
                  <a:cubicBezTo>
                    <a:pt x="110" y="173"/>
                    <a:pt x="109" y="172"/>
                    <a:pt x="108" y="171"/>
                  </a:cubicBezTo>
                  <a:cubicBezTo>
                    <a:pt x="107" y="170"/>
                    <a:pt x="106" y="169"/>
                    <a:pt x="105" y="170"/>
                  </a:cubicBezTo>
                  <a:cubicBezTo>
                    <a:pt x="7" y="180"/>
                    <a:pt x="7" y="180"/>
                    <a:pt x="7" y="180"/>
                  </a:cubicBezTo>
                  <a:cubicBezTo>
                    <a:pt x="7" y="180"/>
                    <a:pt x="6" y="180"/>
                    <a:pt x="6" y="180"/>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3" name="Freeform 240">
              <a:extLst>
                <a:ext uri="{FF2B5EF4-FFF2-40B4-BE49-F238E27FC236}">
                  <a16:creationId xmlns:a16="http://schemas.microsoft.com/office/drawing/2014/main" id="{864762BF-1B30-4EFE-8BD1-BCD787221EF1}"/>
                </a:ext>
              </a:extLst>
            </p:cNvPr>
            <p:cNvSpPr>
              <a:spLocks/>
            </p:cNvSpPr>
            <p:nvPr/>
          </p:nvSpPr>
          <p:spPr bwMode="auto">
            <a:xfrm>
              <a:off x="6755232" y="3057122"/>
              <a:ext cx="193675" cy="285750"/>
            </a:xfrm>
            <a:custGeom>
              <a:avLst/>
              <a:gdLst>
                <a:gd name="T0" fmla="*/ 116 w 122"/>
                <a:gd name="T1" fmla="*/ 180 h 180"/>
                <a:gd name="T2" fmla="*/ 116 w 122"/>
                <a:gd name="T3" fmla="*/ 180 h 180"/>
                <a:gd name="T4" fmla="*/ 28 w 122"/>
                <a:gd name="T5" fmla="*/ 174 h 180"/>
                <a:gd name="T6" fmla="*/ 23 w 122"/>
                <a:gd name="T7" fmla="*/ 167 h 180"/>
                <a:gd name="T8" fmla="*/ 29 w 122"/>
                <a:gd name="T9" fmla="*/ 162 h 180"/>
                <a:gd name="T10" fmla="*/ 110 w 122"/>
                <a:gd name="T11" fmla="*/ 168 h 180"/>
                <a:gd name="T12" fmla="*/ 110 w 122"/>
                <a:gd name="T13" fmla="*/ 32 h 180"/>
                <a:gd name="T14" fmla="*/ 27 w 122"/>
                <a:gd name="T15" fmla="*/ 14 h 180"/>
                <a:gd name="T16" fmla="*/ 17 w 122"/>
                <a:gd name="T17" fmla="*/ 16 h 180"/>
                <a:gd name="T18" fmla="*/ 12 w 122"/>
                <a:gd name="T19" fmla="*/ 26 h 180"/>
                <a:gd name="T20" fmla="*/ 12 w 122"/>
                <a:gd name="T21" fmla="*/ 28 h 180"/>
                <a:gd name="T22" fmla="*/ 6 w 122"/>
                <a:gd name="T23" fmla="*/ 34 h 180"/>
                <a:gd name="T24" fmla="*/ 0 w 122"/>
                <a:gd name="T25" fmla="*/ 28 h 180"/>
                <a:gd name="T26" fmla="*/ 0 w 122"/>
                <a:gd name="T27" fmla="*/ 26 h 180"/>
                <a:gd name="T28" fmla="*/ 9 w 122"/>
                <a:gd name="T29" fmla="*/ 7 h 180"/>
                <a:gd name="T30" fmla="*/ 30 w 122"/>
                <a:gd name="T31" fmla="*/ 2 h 180"/>
                <a:gd name="T32" fmla="*/ 118 w 122"/>
                <a:gd name="T33" fmla="*/ 22 h 180"/>
                <a:gd name="T34" fmla="*/ 122 w 122"/>
                <a:gd name="T35" fmla="*/ 28 h 180"/>
                <a:gd name="T36" fmla="*/ 122 w 122"/>
                <a:gd name="T37" fmla="*/ 174 h 180"/>
                <a:gd name="T38" fmla="*/ 120 w 122"/>
                <a:gd name="T39" fmla="*/ 179 h 180"/>
                <a:gd name="T40" fmla="*/ 116 w 122"/>
                <a:gd name="T41"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80">
                  <a:moveTo>
                    <a:pt x="116" y="180"/>
                  </a:moveTo>
                  <a:cubicBezTo>
                    <a:pt x="116" y="180"/>
                    <a:pt x="116" y="180"/>
                    <a:pt x="116" y="180"/>
                  </a:cubicBezTo>
                  <a:cubicBezTo>
                    <a:pt x="28" y="174"/>
                    <a:pt x="28" y="174"/>
                    <a:pt x="28" y="174"/>
                  </a:cubicBezTo>
                  <a:cubicBezTo>
                    <a:pt x="25" y="174"/>
                    <a:pt x="23" y="171"/>
                    <a:pt x="23" y="167"/>
                  </a:cubicBezTo>
                  <a:cubicBezTo>
                    <a:pt x="23" y="164"/>
                    <a:pt x="26" y="161"/>
                    <a:pt x="29" y="162"/>
                  </a:cubicBezTo>
                  <a:cubicBezTo>
                    <a:pt x="110" y="168"/>
                    <a:pt x="110" y="168"/>
                    <a:pt x="110" y="168"/>
                  </a:cubicBezTo>
                  <a:cubicBezTo>
                    <a:pt x="110" y="32"/>
                    <a:pt x="110" y="32"/>
                    <a:pt x="110" y="32"/>
                  </a:cubicBezTo>
                  <a:cubicBezTo>
                    <a:pt x="27" y="14"/>
                    <a:pt x="27" y="14"/>
                    <a:pt x="27" y="14"/>
                  </a:cubicBezTo>
                  <a:cubicBezTo>
                    <a:pt x="23" y="13"/>
                    <a:pt x="20" y="14"/>
                    <a:pt x="17" y="16"/>
                  </a:cubicBezTo>
                  <a:cubicBezTo>
                    <a:pt x="14" y="19"/>
                    <a:pt x="12" y="22"/>
                    <a:pt x="12" y="26"/>
                  </a:cubicBezTo>
                  <a:cubicBezTo>
                    <a:pt x="12" y="28"/>
                    <a:pt x="12" y="28"/>
                    <a:pt x="12" y="28"/>
                  </a:cubicBezTo>
                  <a:cubicBezTo>
                    <a:pt x="12" y="31"/>
                    <a:pt x="10" y="34"/>
                    <a:pt x="6" y="34"/>
                  </a:cubicBezTo>
                  <a:cubicBezTo>
                    <a:pt x="3" y="34"/>
                    <a:pt x="0" y="31"/>
                    <a:pt x="0" y="28"/>
                  </a:cubicBezTo>
                  <a:cubicBezTo>
                    <a:pt x="0" y="26"/>
                    <a:pt x="0" y="26"/>
                    <a:pt x="0" y="26"/>
                  </a:cubicBezTo>
                  <a:cubicBezTo>
                    <a:pt x="0" y="19"/>
                    <a:pt x="3" y="12"/>
                    <a:pt x="9" y="7"/>
                  </a:cubicBezTo>
                  <a:cubicBezTo>
                    <a:pt x="15" y="2"/>
                    <a:pt x="22" y="0"/>
                    <a:pt x="30" y="2"/>
                  </a:cubicBezTo>
                  <a:cubicBezTo>
                    <a:pt x="118" y="22"/>
                    <a:pt x="118" y="22"/>
                    <a:pt x="118" y="22"/>
                  </a:cubicBezTo>
                  <a:cubicBezTo>
                    <a:pt x="120" y="22"/>
                    <a:pt x="122" y="25"/>
                    <a:pt x="122" y="28"/>
                  </a:cubicBezTo>
                  <a:cubicBezTo>
                    <a:pt x="122" y="174"/>
                    <a:pt x="122" y="174"/>
                    <a:pt x="122" y="174"/>
                  </a:cubicBezTo>
                  <a:cubicBezTo>
                    <a:pt x="122" y="176"/>
                    <a:pt x="122" y="178"/>
                    <a:pt x="120" y="179"/>
                  </a:cubicBezTo>
                  <a:cubicBezTo>
                    <a:pt x="119" y="180"/>
                    <a:pt x="118" y="180"/>
                    <a:pt x="116" y="180"/>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4" name="Freeform 241">
              <a:extLst>
                <a:ext uri="{FF2B5EF4-FFF2-40B4-BE49-F238E27FC236}">
                  <a16:creationId xmlns:a16="http://schemas.microsoft.com/office/drawing/2014/main" id="{E601F931-94D7-49AB-8F0E-44567024EFFA}"/>
                </a:ext>
              </a:extLst>
            </p:cNvPr>
            <p:cNvSpPr>
              <a:spLocks noChangeAspect="1"/>
            </p:cNvSpPr>
            <p:nvPr/>
          </p:nvSpPr>
          <p:spPr bwMode="auto">
            <a:xfrm>
              <a:off x="6474244" y="2945997"/>
              <a:ext cx="582613" cy="582613"/>
            </a:xfrm>
            <a:custGeom>
              <a:avLst/>
              <a:gdLst>
                <a:gd name="T0" fmla="*/ 183 w 367"/>
                <a:gd name="T1" fmla="*/ 367 h 367"/>
                <a:gd name="T2" fmla="*/ 0 w 367"/>
                <a:gd name="T3" fmla="*/ 183 h 367"/>
                <a:gd name="T4" fmla="*/ 183 w 367"/>
                <a:gd name="T5" fmla="*/ 0 h 367"/>
                <a:gd name="T6" fmla="*/ 367 w 367"/>
                <a:gd name="T7" fmla="*/ 183 h 367"/>
                <a:gd name="T8" fmla="*/ 215 w 367"/>
                <a:gd name="T9" fmla="*/ 364 h 367"/>
                <a:gd name="T10" fmla="*/ 208 w 367"/>
                <a:gd name="T11" fmla="*/ 359 h 367"/>
                <a:gd name="T12" fmla="*/ 213 w 367"/>
                <a:gd name="T13" fmla="*/ 352 h 367"/>
                <a:gd name="T14" fmla="*/ 354 w 367"/>
                <a:gd name="T15" fmla="*/ 183 h 367"/>
                <a:gd name="T16" fmla="*/ 183 w 367"/>
                <a:gd name="T17" fmla="*/ 12 h 367"/>
                <a:gd name="T18" fmla="*/ 12 w 367"/>
                <a:gd name="T19" fmla="*/ 183 h 367"/>
                <a:gd name="T20" fmla="*/ 183 w 367"/>
                <a:gd name="T21" fmla="*/ 354 h 367"/>
                <a:gd name="T22" fmla="*/ 189 w 367"/>
                <a:gd name="T23" fmla="*/ 361 h 367"/>
                <a:gd name="T24" fmla="*/ 183 w 367"/>
                <a:gd name="T25"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7" h="367">
                  <a:moveTo>
                    <a:pt x="183" y="367"/>
                  </a:moveTo>
                  <a:cubicBezTo>
                    <a:pt x="82" y="367"/>
                    <a:pt x="0" y="284"/>
                    <a:pt x="0" y="183"/>
                  </a:cubicBezTo>
                  <a:cubicBezTo>
                    <a:pt x="0" y="82"/>
                    <a:pt x="82" y="0"/>
                    <a:pt x="183" y="0"/>
                  </a:cubicBezTo>
                  <a:cubicBezTo>
                    <a:pt x="284" y="0"/>
                    <a:pt x="367" y="82"/>
                    <a:pt x="367" y="183"/>
                  </a:cubicBezTo>
                  <a:cubicBezTo>
                    <a:pt x="367" y="273"/>
                    <a:pt x="303" y="349"/>
                    <a:pt x="215" y="364"/>
                  </a:cubicBezTo>
                  <a:cubicBezTo>
                    <a:pt x="211" y="364"/>
                    <a:pt x="208" y="362"/>
                    <a:pt x="208" y="359"/>
                  </a:cubicBezTo>
                  <a:cubicBezTo>
                    <a:pt x="207" y="356"/>
                    <a:pt x="209" y="352"/>
                    <a:pt x="213" y="352"/>
                  </a:cubicBezTo>
                  <a:cubicBezTo>
                    <a:pt x="295" y="338"/>
                    <a:pt x="354" y="267"/>
                    <a:pt x="354" y="183"/>
                  </a:cubicBezTo>
                  <a:cubicBezTo>
                    <a:pt x="354" y="89"/>
                    <a:pt x="278" y="12"/>
                    <a:pt x="183" y="12"/>
                  </a:cubicBezTo>
                  <a:cubicBezTo>
                    <a:pt x="89" y="12"/>
                    <a:pt x="12" y="89"/>
                    <a:pt x="12" y="183"/>
                  </a:cubicBezTo>
                  <a:cubicBezTo>
                    <a:pt x="12" y="278"/>
                    <a:pt x="89" y="354"/>
                    <a:pt x="183" y="354"/>
                  </a:cubicBezTo>
                  <a:cubicBezTo>
                    <a:pt x="187" y="354"/>
                    <a:pt x="189" y="357"/>
                    <a:pt x="189" y="361"/>
                  </a:cubicBezTo>
                  <a:cubicBezTo>
                    <a:pt x="189" y="364"/>
                    <a:pt x="187" y="367"/>
                    <a:pt x="183" y="367"/>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5" name="Rühm 334">
            <a:extLst>
              <a:ext uri="{FF2B5EF4-FFF2-40B4-BE49-F238E27FC236}">
                <a16:creationId xmlns:a16="http://schemas.microsoft.com/office/drawing/2014/main" id="{85A46420-F755-43C1-B897-A98902451628}"/>
              </a:ext>
            </a:extLst>
          </p:cNvPr>
          <p:cNvGrpSpPr>
            <a:grpSpLocks noChangeAspect="1"/>
          </p:cNvGrpSpPr>
          <p:nvPr/>
        </p:nvGrpSpPr>
        <p:grpSpPr>
          <a:xfrm>
            <a:off x="2601899" y="2924274"/>
            <a:ext cx="721968" cy="720000"/>
            <a:chOff x="1257301" y="2478087"/>
            <a:chExt cx="582613" cy="581025"/>
          </a:xfrm>
        </p:grpSpPr>
        <p:sp>
          <p:nvSpPr>
            <p:cNvPr id="336" name="Freeform 185">
              <a:extLst>
                <a:ext uri="{FF2B5EF4-FFF2-40B4-BE49-F238E27FC236}">
                  <a16:creationId xmlns:a16="http://schemas.microsoft.com/office/drawing/2014/main" id="{C97C0551-F26A-46CD-8824-4EF397EEC692}"/>
                </a:ext>
              </a:extLst>
            </p:cNvPr>
            <p:cNvSpPr>
              <a:spLocks/>
            </p:cNvSpPr>
            <p:nvPr/>
          </p:nvSpPr>
          <p:spPr bwMode="auto">
            <a:xfrm>
              <a:off x="1435101" y="2786062"/>
              <a:ext cx="225425" cy="179388"/>
            </a:xfrm>
            <a:custGeom>
              <a:avLst/>
              <a:gdLst>
                <a:gd name="T0" fmla="*/ 71 w 142"/>
                <a:gd name="T1" fmla="*/ 113 h 113"/>
                <a:gd name="T2" fmla="*/ 25 w 142"/>
                <a:gd name="T3" fmla="*/ 94 h 113"/>
                <a:gd name="T4" fmla="*/ 25 w 142"/>
                <a:gd name="T5" fmla="*/ 2 h 113"/>
                <a:gd name="T6" fmla="*/ 34 w 142"/>
                <a:gd name="T7" fmla="*/ 2 h 113"/>
                <a:gd name="T8" fmla="*/ 34 w 142"/>
                <a:gd name="T9" fmla="*/ 11 h 113"/>
                <a:gd name="T10" fmla="*/ 34 w 142"/>
                <a:gd name="T11" fmla="*/ 85 h 113"/>
                <a:gd name="T12" fmla="*/ 71 w 142"/>
                <a:gd name="T13" fmla="*/ 100 h 113"/>
                <a:gd name="T14" fmla="*/ 108 w 142"/>
                <a:gd name="T15" fmla="*/ 85 h 113"/>
                <a:gd name="T16" fmla="*/ 108 w 142"/>
                <a:gd name="T17" fmla="*/ 11 h 113"/>
                <a:gd name="T18" fmla="*/ 108 w 142"/>
                <a:gd name="T19" fmla="*/ 2 h 113"/>
                <a:gd name="T20" fmla="*/ 117 w 142"/>
                <a:gd name="T21" fmla="*/ 2 h 113"/>
                <a:gd name="T22" fmla="*/ 117 w 142"/>
                <a:gd name="T23" fmla="*/ 94 h 113"/>
                <a:gd name="T24" fmla="*/ 71 w 142"/>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13">
                  <a:moveTo>
                    <a:pt x="71" y="113"/>
                  </a:moveTo>
                  <a:cubicBezTo>
                    <a:pt x="54" y="113"/>
                    <a:pt x="38" y="106"/>
                    <a:pt x="25" y="94"/>
                  </a:cubicBezTo>
                  <a:cubicBezTo>
                    <a:pt x="0" y="68"/>
                    <a:pt x="0" y="27"/>
                    <a:pt x="25" y="2"/>
                  </a:cubicBezTo>
                  <a:cubicBezTo>
                    <a:pt x="28" y="0"/>
                    <a:pt x="32" y="0"/>
                    <a:pt x="34" y="2"/>
                  </a:cubicBezTo>
                  <a:cubicBezTo>
                    <a:pt x="36" y="4"/>
                    <a:pt x="36" y="8"/>
                    <a:pt x="34" y="11"/>
                  </a:cubicBezTo>
                  <a:cubicBezTo>
                    <a:pt x="13" y="31"/>
                    <a:pt x="13" y="65"/>
                    <a:pt x="34" y="85"/>
                  </a:cubicBezTo>
                  <a:cubicBezTo>
                    <a:pt x="44" y="95"/>
                    <a:pt x="57" y="100"/>
                    <a:pt x="71" y="100"/>
                  </a:cubicBezTo>
                  <a:cubicBezTo>
                    <a:pt x="85" y="100"/>
                    <a:pt x="98" y="95"/>
                    <a:pt x="108" y="85"/>
                  </a:cubicBezTo>
                  <a:cubicBezTo>
                    <a:pt x="129" y="65"/>
                    <a:pt x="129" y="31"/>
                    <a:pt x="108" y="11"/>
                  </a:cubicBezTo>
                  <a:cubicBezTo>
                    <a:pt x="106" y="8"/>
                    <a:pt x="106" y="4"/>
                    <a:pt x="108" y="2"/>
                  </a:cubicBezTo>
                  <a:cubicBezTo>
                    <a:pt x="111" y="0"/>
                    <a:pt x="114" y="0"/>
                    <a:pt x="117" y="2"/>
                  </a:cubicBezTo>
                  <a:cubicBezTo>
                    <a:pt x="142" y="27"/>
                    <a:pt x="142" y="68"/>
                    <a:pt x="117" y="94"/>
                  </a:cubicBezTo>
                  <a:cubicBezTo>
                    <a:pt x="105" y="106"/>
                    <a:pt x="88" y="113"/>
                    <a:pt x="71" y="113"/>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7" name="Freeform 186">
              <a:extLst>
                <a:ext uri="{FF2B5EF4-FFF2-40B4-BE49-F238E27FC236}">
                  <a16:creationId xmlns:a16="http://schemas.microsoft.com/office/drawing/2014/main" id="{CE394A43-BD70-4907-981A-552493CFA493}"/>
                </a:ext>
              </a:extLst>
            </p:cNvPr>
            <p:cNvSpPr>
              <a:spLocks/>
            </p:cNvSpPr>
            <p:nvPr/>
          </p:nvSpPr>
          <p:spPr bwMode="auto">
            <a:xfrm>
              <a:off x="1538289" y="2851150"/>
              <a:ext cx="80963" cy="28575"/>
            </a:xfrm>
            <a:custGeom>
              <a:avLst/>
              <a:gdLst>
                <a:gd name="T0" fmla="*/ 6 w 51"/>
                <a:gd name="T1" fmla="*/ 18 h 18"/>
                <a:gd name="T2" fmla="*/ 0 w 51"/>
                <a:gd name="T3" fmla="*/ 11 h 18"/>
                <a:gd name="T4" fmla="*/ 6 w 51"/>
                <a:gd name="T5" fmla="*/ 5 h 18"/>
                <a:gd name="T6" fmla="*/ 42 w 51"/>
                <a:gd name="T7" fmla="*/ 1 h 18"/>
                <a:gd name="T8" fmla="*/ 50 w 51"/>
                <a:gd name="T9" fmla="*/ 5 h 18"/>
                <a:gd name="T10" fmla="*/ 45 w 51"/>
                <a:gd name="T11" fmla="*/ 13 h 18"/>
                <a:gd name="T12" fmla="*/ 6 w 5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51" h="18">
                  <a:moveTo>
                    <a:pt x="6" y="18"/>
                  </a:moveTo>
                  <a:cubicBezTo>
                    <a:pt x="3" y="18"/>
                    <a:pt x="0" y="15"/>
                    <a:pt x="0" y="11"/>
                  </a:cubicBezTo>
                  <a:cubicBezTo>
                    <a:pt x="0" y="8"/>
                    <a:pt x="3" y="5"/>
                    <a:pt x="6" y="5"/>
                  </a:cubicBezTo>
                  <a:cubicBezTo>
                    <a:pt x="19" y="5"/>
                    <a:pt x="31" y="4"/>
                    <a:pt x="42" y="1"/>
                  </a:cubicBezTo>
                  <a:cubicBezTo>
                    <a:pt x="46" y="0"/>
                    <a:pt x="49" y="2"/>
                    <a:pt x="50" y="5"/>
                  </a:cubicBezTo>
                  <a:cubicBezTo>
                    <a:pt x="51" y="9"/>
                    <a:pt x="49" y="12"/>
                    <a:pt x="45" y="13"/>
                  </a:cubicBezTo>
                  <a:cubicBezTo>
                    <a:pt x="34" y="16"/>
                    <a:pt x="20" y="18"/>
                    <a:pt x="6" y="18"/>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8" name="Freeform 187">
              <a:extLst>
                <a:ext uri="{FF2B5EF4-FFF2-40B4-BE49-F238E27FC236}">
                  <a16:creationId xmlns:a16="http://schemas.microsoft.com/office/drawing/2014/main" id="{A5EA787E-469D-4301-880D-86BFCA530E22}"/>
                </a:ext>
              </a:extLst>
            </p:cNvPr>
            <p:cNvSpPr>
              <a:spLocks/>
            </p:cNvSpPr>
            <p:nvPr/>
          </p:nvSpPr>
          <p:spPr bwMode="auto">
            <a:xfrm>
              <a:off x="1538289" y="2655887"/>
              <a:ext cx="176213" cy="184150"/>
            </a:xfrm>
            <a:custGeom>
              <a:avLst/>
              <a:gdLst>
                <a:gd name="T0" fmla="*/ 82 w 111"/>
                <a:gd name="T1" fmla="*/ 116 h 116"/>
                <a:gd name="T2" fmla="*/ 77 w 111"/>
                <a:gd name="T3" fmla="*/ 114 h 116"/>
                <a:gd name="T4" fmla="*/ 78 w 111"/>
                <a:gd name="T5" fmla="*/ 105 h 116"/>
                <a:gd name="T6" fmla="*/ 98 w 111"/>
                <a:gd name="T7" fmla="*/ 56 h 116"/>
                <a:gd name="T8" fmla="*/ 82 w 111"/>
                <a:gd name="T9" fmla="*/ 25 h 116"/>
                <a:gd name="T10" fmla="*/ 41 w 111"/>
                <a:gd name="T11" fmla="*/ 26 h 116"/>
                <a:gd name="T12" fmla="*/ 6 w 111"/>
                <a:gd name="T13" fmla="*/ 35 h 116"/>
                <a:gd name="T14" fmla="*/ 0 w 111"/>
                <a:gd name="T15" fmla="*/ 29 h 116"/>
                <a:gd name="T16" fmla="*/ 6 w 111"/>
                <a:gd name="T17" fmla="*/ 23 h 116"/>
                <a:gd name="T18" fmla="*/ 36 w 111"/>
                <a:gd name="T19" fmla="*/ 15 h 116"/>
                <a:gd name="T20" fmla="*/ 89 w 111"/>
                <a:gd name="T21" fmla="*/ 15 h 116"/>
                <a:gd name="T22" fmla="*/ 110 w 111"/>
                <a:gd name="T23" fmla="*/ 55 h 116"/>
                <a:gd name="T24" fmla="*/ 86 w 111"/>
                <a:gd name="T25" fmla="*/ 114 h 116"/>
                <a:gd name="T26" fmla="*/ 82 w 111"/>
                <a:gd name="T27"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16">
                  <a:moveTo>
                    <a:pt x="82" y="116"/>
                  </a:moveTo>
                  <a:cubicBezTo>
                    <a:pt x="80" y="116"/>
                    <a:pt x="79" y="115"/>
                    <a:pt x="77" y="114"/>
                  </a:cubicBezTo>
                  <a:cubicBezTo>
                    <a:pt x="75" y="111"/>
                    <a:pt x="75" y="107"/>
                    <a:pt x="78" y="105"/>
                  </a:cubicBezTo>
                  <a:cubicBezTo>
                    <a:pt x="92" y="92"/>
                    <a:pt x="99" y="74"/>
                    <a:pt x="98" y="56"/>
                  </a:cubicBezTo>
                  <a:cubicBezTo>
                    <a:pt x="97" y="43"/>
                    <a:pt x="91" y="31"/>
                    <a:pt x="82" y="25"/>
                  </a:cubicBezTo>
                  <a:cubicBezTo>
                    <a:pt x="67" y="14"/>
                    <a:pt x="56" y="19"/>
                    <a:pt x="41" y="26"/>
                  </a:cubicBezTo>
                  <a:cubicBezTo>
                    <a:pt x="31" y="30"/>
                    <a:pt x="20" y="35"/>
                    <a:pt x="6" y="35"/>
                  </a:cubicBezTo>
                  <a:cubicBezTo>
                    <a:pt x="3" y="35"/>
                    <a:pt x="0" y="33"/>
                    <a:pt x="0" y="29"/>
                  </a:cubicBezTo>
                  <a:cubicBezTo>
                    <a:pt x="0" y="26"/>
                    <a:pt x="3" y="23"/>
                    <a:pt x="6" y="23"/>
                  </a:cubicBezTo>
                  <a:cubicBezTo>
                    <a:pt x="17" y="23"/>
                    <a:pt x="27" y="19"/>
                    <a:pt x="36" y="15"/>
                  </a:cubicBezTo>
                  <a:cubicBezTo>
                    <a:pt x="52" y="8"/>
                    <a:pt x="69" y="0"/>
                    <a:pt x="89" y="15"/>
                  </a:cubicBezTo>
                  <a:cubicBezTo>
                    <a:pt x="101" y="23"/>
                    <a:pt x="109" y="38"/>
                    <a:pt x="110" y="55"/>
                  </a:cubicBezTo>
                  <a:cubicBezTo>
                    <a:pt x="111" y="77"/>
                    <a:pt x="103" y="99"/>
                    <a:pt x="86" y="114"/>
                  </a:cubicBezTo>
                  <a:cubicBezTo>
                    <a:pt x="85" y="115"/>
                    <a:pt x="83" y="116"/>
                    <a:pt x="82" y="116"/>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9" name="Freeform 188">
              <a:extLst>
                <a:ext uri="{FF2B5EF4-FFF2-40B4-BE49-F238E27FC236}">
                  <a16:creationId xmlns:a16="http://schemas.microsoft.com/office/drawing/2014/main" id="{82D36B7A-417A-4ACD-9327-31247E885F34}"/>
                </a:ext>
              </a:extLst>
            </p:cNvPr>
            <p:cNvSpPr>
              <a:spLocks/>
            </p:cNvSpPr>
            <p:nvPr/>
          </p:nvSpPr>
          <p:spPr bwMode="auto">
            <a:xfrm>
              <a:off x="1477964" y="2851150"/>
              <a:ext cx="79375" cy="28575"/>
            </a:xfrm>
            <a:custGeom>
              <a:avLst/>
              <a:gdLst>
                <a:gd name="T0" fmla="*/ 44 w 50"/>
                <a:gd name="T1" fmla="*/ 18 h 18"/>
                <a:gd name="T2" fmla="*/ 5 w 50"/>
                <a:gd name="T3" fmla="*/ 13 h 18"/>
                <a:gd name="T4" fmla="*/ 0 w 50"/>
                <a:gd name="T5" fmla="*/ 5 h 18"/>
                <a:gd name="T6" fmla="*/ 8 w 50"/>
                <a:gd name="T7" fmla="*/ 1 h 18"/>
                <a:gd name="T8" fmla="*/ 44 w 50"/>
                <a:gd name="T9" fmla="*/ 5 h 18"/>
                <a:gd name="T10" fmla="*/ 50 w 50"/>
                <a:gd name="T11" fmla="*/ 11 h 18"/>
                <a:gd name="T12" fmla="*/ 44 w 5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4" y="18"/>
                  </a:moveTo>
                  <a:cubicBezTo>
                    <a:pt x="30" y="18"/>
                    <a:pt x="17" y="16"/>
                    <a:pt x="5" y="13"/>
                  </a:cubicBezTo>
                  <a:cubicBezTo>
                    <a:pt x="1" y="12"/>
                    <a:pt x="0" y="9"/>
                    <a:pt x="0" y="5"/>
                  </a:cubicBezTo>
                  <a:cubicBezTo>
                    <a:pt x="1" y="2"/>
                    <a:pt x="5" y="0"/>
                    <a:pt x="8" y="1"/>
                  </a:cubicBezTo>
                  <a:cubicBezTo>
                    <a:pt x="19" y="4"/>
                    <a:pt x="31" y="5"/>
                    <a:pt x="44" y="5"/>
                  </a:cubicBezTo>
                  <a:cubicBezTo>
                    <a:pt x="47" y="5"/>
                    <a:pt x="50" y="8"/>
                    <a:pt x="50" y="11"/>
                  </a:cubicBezTo>
                  <a:cubicBezTo>
                    <a:pt x="50" y="15"/>
                    <a:pt x="47" y="18"/>
                    <a:pt x="44" y="18"/>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0" name="Freeform 189">
              <a:extLst>
                <a:ext uri="{FF2B5EF4-FFF2-40B4-BE49-F238E27FC236}">
                  <a16:creationId xmlns:a16="http://schemas.microsoft.com/office/drawing/2014/main" id="{8847BDD8-FE78-4DBC-BEF6-9B9FB44C35BE}"/>
                </a:ext>
              </a:extLst>
            </p:cNvPr>
            <p:cNvSpPr>
              <a:spLocks/>
            </p:cNvSpPr>
            <p:nvPr/>
          </p:nvSpPr>
          <p:spPr bwMode="auto">
            <a:xfrm>
              <a:off x="1381126" y="2655887"/>
              <a:ext cx="176213" cy="184150"/>
            </a:xfrm>
            <a:custGeom>
              <a:avLst/>
              <a:gdLst>
                <a:gd name="T0" fmla="*/ 29 w 111"/>
                <a:gd name="T1" fmla="*/ 116 h 116"/>
                <a:gd name="T2" fmla="*/ 25 w 111"/>
                <a:gd name="T3" fmla="*/ 114 h 116"/>
                <a:gd name="T4" fmla="*/ 1 w 111"/>
                <a:gd name="T5" fmla="*/ 55 h 116"/>
                <a:gd name="T6" fmla="*/ 22 w 111"/>
                <a:gd name="T7" fmla="*/ 15 h 116"/>
                <a:gd name="T8" fmla="*/ 75 w 111"/>
                <a:gd name="T9" fmla="*/ 15 h 116"/>
                <a:gd name="T10" fmla="*/ 105 w 111"/>
                <a:gd name="T11" fmla="*/ 23 h 116"/>
                <a:gd name="T12" fmla="*/ 111 w 111"/>
                <a:gd name="T13" fmla="*/ 29 h 116"/>
                <a:gd name="T14" fmla="*/ 105 w 111"/>
                <a:gd name="T15" fmla="*/ 35 h 116"/>
                <a:gd name="T16" fmla="*/ 70 w 111"/>
                <a:gd name="T17" fmla="*/ 26 h 116"/>
                <a:gd name="T18" fmla="*/ 29 w 111"/>
                <a:gd name="T19" fmla="*/ 25 h 116"/>
                <a:gd name="T20" fmla="*/ 13 w 111"/>
                <a:gd name="T21" fmla="*/ 56 h 116"/>
                <a:gd name="T22" fmla="*/ 33 w 111"/>
                <a:gd name="T23" fmla="*/ 105 h 116"/>
                <a:gd name="T24" fmla="*/ 34 w 111"/>
                <a:gd name="T25" fmla="*/ 114 h 116"/>
                <a:gd name="T26" fmla="*/ 29 w 111"/>
                <a:gd name="T27"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16">
                  <a:moveTo>
                    <a:pt x="29" y="116"/>
                  </a:moveTo>
                  <a:cubicBezTo>
                    <a:pt x="28" y="116"/>
                    <a:pt x="26" y="115"/>
                    <a:pt x="25" y="114"/>
                  </a:cubicBezTo>
                  <a:cubicBezTo>
                    <a:pt x="9" y="99"/>
                    <a:pt x="0" y="77"/>
                    <a:pt x="1" y="55"/>
                  </a:cubicBezTo>
                  <a:cubicBezTo>
                    <a:pt x="2" y="38"/>
                    <a:pt x="10" y="23"/>
                    <a:pt x="22" y="15"/>
                  </a:cubicBezTo>
                  <a:cubicBezTo>
                    <a:pt x="42" y="0"/>
                    <a:pt x="59" y="8"/>
                    <a:pt x="75" y="15"/>
                  </a:cubicBezTo>
                  <a:cubicBezTo>
                    <a:pt x="84" y="19"/>
                    <a:pt x="94" y="23"/>
                    <a:pt x="105" y="23"/>
                  </a:cubicBezTo>
                  <a:cubicBezTo>
                    <a:pt x="108" y="23"/>
                    <a:pt x="111" y="26"/>
                    <a:pt x="111" y="29"/>
                  </a:cubicBezTo>
                  <a:cubicBezTo>
                    <a:pt x="111" y="33"/>
                    <a:pt x="108" y="35"/>
                    <a:pt x="105" y="35"/>
                  </a:cubicBezTo>
                  <a:cubicBezTo>
                    <a:pt x="91" y="35"/>
                    <a:pt x="80" y="30"/>
                    <a:pt x="70" y="26"/>
                  </a:cubicBezTo>
                  <a:cubicBezTo>
                    <a:pt x="55" y="19"/>
                    <a:pt x="44" y="14"/>
                    <a:pt x="29" y="25"/>
                  </a:cubicBezTo>
                  <a:cubicBezTo>
                    <a:pt x="20" y="31"/>
                    <a:pt x="14" y="43"/>
                    <a:pt x="13" y="56"/>
                  </a:cubicBezTo>
                  <a:cubicBezTo>
                    <a:pt x="12" y="74"/>
                    <a:pt x="20" y="92"/>
                    <a:pt x="33" y="105"/>
                  </a:cubicBezTo>
                  <a:cubicBezTo>
                    <a:pt x="36" y="107"/>
                    <a:pt x="36" y="111"/>
                    <a:pt x="34" y="114"/>
                  </a:cubicBezTo>
                  <a:cubicBezTo>
                    <a:pt x="33" y="115"/>
                    <a:pt x="31" y="116"/>
                    <a:pt x="29" y="116"/>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1" name="Freeform 190">
              <a:extLst>
                <a:ext uri="{FF2B5EF4-FFF2-40B4-BE49-F238E27FC236}">
                  <a16:creationId xmlns:a16="http://schemas.microsoft.com/office/drawing/2014/main" id="{758134EA-885E-401D-9F30-640582B0A05E}"/>
                </a:ext>
              </a:extLst>
            </p:cNvPr>
            <p:cNvSpPr>
              <a:spLocks/>
            </p:cNvSpPr>
            <p:nvPr/>
          </p:nvSpPr>
          <p:spPr bwMode="auto">
            <a:xfrm>
              <a:off x="1504951" y="2744787"/>
              <a:ext cx="87313" cy="87313"/>
            </a:xfrm>
            <a:custGeom>
              <a:avLst/>
              <a:gdLst>
                <a:gd name="T0" fmla="*/ 27 w 55"/>
                <a:gd name="T1" fmla="*/ 55 h 55"/>
                <a:gd name="T2" fmla="*/ 0 w 55"/>
                <a:gd name="T3" fmla="*/ 27 h 55"/>
                <a:gd name="T4" fmla="*/ 27 w 55"/>
                <a:gd name="T5" fmla="*/ 0 h 55"/>
                <a:gd name="T6" fmla="*/ 55 w 55"/>
                <a:gd name="T7" fmla="*/ 27 h 55"/>
                <a:gd name="T8" fmla="*/ 48 w 55"/>
                <a:gd name="T9" fmla="*/ 33 h 55"/>
                <a:gd name="T10" fmla="*/ 42 w 55"/>
                <a:gd name="T11" fmla="*/ 27 h 55"/>
                <a:gd name="T12" fmla="*/ 27 w 55"/>
                <a:gd name="T13" fmla="*/ 12 h 55"/>
                <a:gd name="T14" fmla="*/ 12 w 55"/>
                <a:gd name="T15" fmla="*/ 27 h 55"/>
                <a:gd name="T16" fmla="*/ 27 w 55"/>
                <a:gd name="T17" fmla="*/ 43 h 55"/>
                <a:gd name="T18" fmla="*/ 33 w 55"/>
                <a:gd name="T19" fmla="*/ 49 h 55"/>
                <a:gd name="T20" fmla="*/ 27 w 55"/>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5">
                  <a:moveTo>
                    <a:pt x="27" y="55"/>
                  </a:moveTo>
                  <a:cubicBezTo>
                    <a:pt x="12" y="55"/>
                    <a:pt x="0" y="42"/>
                    <a:pt x="0" y="27"/>
                  </a:cubicBezTo>
                  <a:cubicBezTo>
                    <a:pt x="0" y="12"/>
                    <a:pt x="12" y="0"/>
                    <a:pt x="27" y="0"/>
                  </a:cubicBezTo>
                  <a:cubicBezTo>
                    <a:pt x="42" y="0"/>
                    <a:pt x="55" y="12"/>
                    <a:pt x="55" y="27"/>
                  </a:cubicBezTo>
                  <a:cubicBezTo>
                    <a:pt x="55" y="31"/>
                    <a:pt x="52" y="33"/>
                    <a:pt x="48" y="33"/>
                  </a:cubicBezTo>
                  <a:cubicBezTo>
                    <a:pt x="45" y="33"/>
                    <a:pt x="42" y="31"/>
                    <a:pt x="42" y="27"/>
                  </a:cubicBezTo>
                  <a:cubicBezTo>
                    <a:pt x="42" y="19"/>
                    <a:pt x="36" y="12"/>
                    <a:pt x="27" y="12"/>
                  </a:cubicBezTo>
                  <a:cubicBezTo>
                    <a:pt x="19" y="12"/>
                    <a:pt x="12" y="19"/>
                    <a:pt x="12" y="27"/>
                  </a:cubicBezTo>
                  <a:cubicBezTo>
                    <a:pt x="12" y="36"/>
                    <a:pt x="19" y="43"/>
                    <a:pt x="27" y="43"/>
                  </a:cubicBezTo>
                  <a:cubicBezTo>
                    <a:pt x="30" y="43"/>
                    <a:pt x="33" y="45"/>
                    <a:pt x="33" y="49"/>
                  </a:cubicBezTo>
                  <a:cubicBezTo>
                    <a:pt x="33" y="52"/>
                    <a:pt x="30" y="55"/>
                    <a:pt x="27" y="55"/>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2" name="Freeform 191">
              <a:extLst>
                <a:ext uri="{FF2B5EF4-FFF2-40B4-BE49-F238E27FC236}">
                  <a16:creationId xmlns:a16="http://schemas.microsoft.com/office/drawing/2014/main" id="{0F7A9D24-09FA-4D47-BD4D-C14CA71B3DA6}"/>
                </a:ext>
              </a:extLst>
            </p:cNvPr>
            <p:cNvSpPr>
              <a:spLocks/>
            </p:cNvSpPr>
            <p:nvPr/>
          </p:nvSpPr>
          <p:spPr bwMode="auto">
            <a:xfrm>
              <a:off x="1257301" y="2478087"/>
              <a:ext cx="582613" cy="581025"/>
            </a:xfrm>
            <a:custGeom>
              <a:avLst/>
              <a:gdLst>
                <a:gd name="T0" fmla="*/ 183 w 367"/>
                <a:gd name="T1" fmla="*/ 366 h 366"/>
                <a:gd name="T2" fmla="*/ 0 w 367"/>
                <a:gd name="T3" fmla="*/ 183 h 366"/>
                <a:gd name="T4" fmla="*/ 183 w 367"/>
                <a:gd name="T5" fmla="*/ 0 h 366"/>
                <a:gd name="T6" fmla="*/ 367 w 367"/>
                <a:gd name="T7" fmla="*/ 183 h 366"/>
                <a:gd name="T8" fmla="*/ 215 w 367"/>
                <a:gd name="T9" fmla="*/ 364 h 366"/>
                <a:gd name="T10" fmla="*/ 208 w 367"/>
                <a:gd name="T11" fmla="*/ 359 h 366"/>
                <a:gd name="T12" fmla="*/ 213 w 367"/>
                <a:gd name="T13" fmla="*/ 352 h 366"/>
                <a:gd name="T14" fmla="*/ 354 w 367"/>
                <a:gd name="T15" fmla="*/ 183 h 366"/>
                <a:gd name="T16" fmla="*/ 183 w 367"/>
                <a:gd name="T17" fmla="*/ 12 h 366"/>
                <a:gd name="T18" fmla="*/ 12 w 367"/>
                <a:gd name="T19" fmla="*/ 183 h 366"/>
                <a:gd name="T20" fmla="*/ 183 w 367"/>
                <a:gd name="T21" fmla="*/ 354 h 366"/>
                <a:gd name="T22" fmla="*/ 189 w 367"/>
                <a:gd name="T23" fmla="*/ 360 h 366"/>
                <a:gd name="T24" fmla="*/ 183 w 367"/>
                <a:gd name="T25"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7" h="366">
                  <a:moveTo>
                    <a:pt x="183" y="366"/>
                  </a:moveTo>
                  <a:cubicBezTo>
                    <a:pt x="82" y="366"/>
                    <a:pt x="0" y="284"/>
                    <a:pt x="0" y="183"/>
                  </a:cubicBezTo>
                  <a:cubicBezTo>
                    <a:pt x="0" y="82"/>
                    <a:pt x="82" y="0"/>
                    <a:pt x="183" y="0"/>
                  </a:cubicBezTo>
                  <a:cubicBezTo>
                    <a:pt x="284" y="0"/>
                    <a:pt x="367" y="82"/>
                    <a:pt x="367" y="183"/>
                  </a:cubicBezTo>
                  <a:cubicBezTo>
                    <a:pt x="367" y="272"/>
                    <a:pt x="303" y="348"/>
                    <a:pt x="215" y="364"/>
                  </a:cubicBezTo>
                  <a:cubicBezTo>
                    <a:pt x="211" y="364"/>
                    <a:pt x="208" y="362"/>
                    <a:pt x="208" y="359"/>
                  </a:cubicBezTo>
                  <a:cubicBezTo>
                    <a:pt x="207" y="355"/>
                    <a:pt x="209" y="352"/>
                    <a:pt x="213" y="352"/>
                  </a:cubicBezTo>
                  <a:cubicBezTo>
                    <a:pt x="295" y="337"/>
                    <a:pt x="354" y="266"/>
                    <a:pt x="354" y="183"/>
                  </a:cubicBezTo>
                  <a:cubicBezTo>
                    <a:pt x="354" y="89"/>
                    <a:pt x="277" y="12"/>
                    <a:pt x="183" y="12"/>
                  </a:cubicBezTo>
                  <a:cubicBezTo>
                    <a:pt x="89" y="12"/>
                    <a:pt x="12" y="89"/>
                    <a:pt x="12" y="183"/>
                  </a:cubicBezTo>
                  <a:cubicBezTo>
                    <a:pt x="12" y="277"/>
                    <a:pt x="89" y="354"/>
                    <a:pt x="183" y="354"/>
                  </a:cubicBezTo>
                  <a:cubicBezTo>
                    <a:pt x="186" y="354"/>
                    <a:pt x="189" y="357"/>
                    <a:pt x="189" y="360"/>
                  </a:cubicBezTo>
                  <a:cubicBezTo>
                    <a:pt x="189" y="364"/>
                    <a:pt x="186" y="366"/>
                    <a:pt x="183" y="366"/>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53" name="Rühm 352">
            <a:extLst>
              <a:ext uri="{FF2B5EF4-FFF2-40B4-BE49-F238E27FC236}">
                <a16:creationId xmlns:a16="http://schemas.microsoft.com/office/drawing/2014/main" id="{5A44182B-36E8-440F-B118-BA66CDB4C895}"/>
              </a:ext>
            </a:extLst>
          </p:cNvPr>
          <p:cNvGrpSpPr>
            <a:grpSpLocks noChangeAspect="1"/>
          </p:cNvGrpSpPr>
          <p:nvPr/>
        </p:nvGrpSpPr>
        <p:grpSpPr>
          <a:xfrm>
            <a:off x="5175562" y="2939765"/>
            <a:ext cx="720000" cy="720000"/>
            <a:chOff x="1922377" y="3928317"/>
            <a:chExt cx="581025" cy="581025"/>
          </a:xfrm>
        </p:grpSpPr>
        <p:sp>
          <p:nvSpPr>
            <p:cNvPr id="354" name="Freeform 586">
              <a:extLst>
                <a:ext uri="{FF2B5EF4-FFF2-40B4-BE49-F238E27FC236}">
                  <a16:creationId xmlns:a16="http://schemas.microsoft.com/office/drawing/2014/main" id="{11528421-2195-4141-B0DD-46A59A8E799B}"/>
                </a:ext>
              </a:extLst>
            </p:cNvPr>
            <p:cNvSpPr>
              <a:spLocks/>
            </p:cNvSpPr>
            <p:nvPr/>
          </p:nvSpPr>
          <p:spPr bwMode="auto">
            <a:xfrm>
              <a:off x="1990640" y="4074367"/>
              <a:ext cx="444500" cy="290513"/>
            </a:xfrm>
            <a:custGeom>
              <a:avLst/>
              <a:gdLst>
                <a:gd name="T0" fmla="*/ 250 w 281"/>
                <a:gd name="T1" fmla="*/ 183 h 183"/>
                <a:gd name="T2" fmla="*/ 30 w 281"/>
                <a:gd name="T3" fmla="*/ 183 h 183"/>
                <a:gd name="T4" fmla="*/ 0 w 281"/>
                <a:gd name="T5" fmla="*/ 153 h 183"/>
                <a:gd name="T6" fmla="*/ 0 w 281"/>
                <a:gd name="T7" fmla="*/ 30 h 183"/>
                <a:gd name="T8" fmla="*/ 30 w 281"/>
                <a:gd name="T9" fmla="*/ 0 h 183"/>
                <a:gd name="T10" fmla="*/ 250 w 281"/>
                <a:gd name="T11" fmla="*/ 0 h 183"/>
                <a:gd name="T12" fmla="*/ 281 w 281"/>
                <a:gd name="T13" fmla="*/ 30 h 183"/>
                <a:gd name="T14" fmla="*/ 281 w 281"/>
                <a:gd name="T15" fmla="*/ 128 h 183"/>
                <a:gd name="T16" fmla="*/ 275 w 281"/>
                <a:gd name="T17" fmla="*/ 134 h 183"/>
                <a:gd name="T18" fmla="*/ 269 w 281"/>
                <a:gd name="T19" fmla="*/ 128 h 183"/>
                <a:gd name="T20" fmla="*/ 269 w 281"/>
                <a:gd name="T21" fmla="*/ 30 h 183"/>
                <a:gd name="T22" fmla="*/ 250 w 281"/>
                <a:gd name="T23" fmla="*/ 12 h 183"/>
                <a:gd name="T24" fmla="*/ 30 w 281"/>
                <a:gd name="T25" fmla="*/ 12 h 183"/>
                <a:gd name="T26" fmla="*/ 12 w 281"/>
                <a:gd name="T27" fmla="*/ 30 h 183"/>
                <a:gd name="T28" fmla="*/ 12 w 281"/>
                <a:gd name="T29" fmla="*/ 153 h 183"/>
                <a:gd name="T30" fmla="*/ 30 w 281"/>
                <a:gd name="T31" fmla="*/ 171 h 183"/>
                <a:gd name="T32" fmla="*/ 250 w 281"/>
                <a:gd name="T33" fmla="*/ 171 h 183"/>
                <a:gd name="T34" fmla="*/ 269 w 281"/>
                <a:gd name="T35" fmla="*/ 153 h 183"/>
                <a:gd name="T36" fmla="*/ 275 w 281"/>
                <a:gd name="T37" fmla="*/ 146 h 183"/>
                <a:gd name="T38" fmla="*/ 281 w 281"/>
                <a:gd name="T39" fmla="*/ 153 h 183"/>
                <a:gd name="T40" fmla="*/ 250 w 281"/>
                <a:gd name="T41"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1" h="183">
                  <a:moveTo>
                    <a:pt x="250" y="183"/>
                  </a:moveTo>
                  <a:cubicBezTo>
                    <a:pt x="30" y="183"/>
                    <a:pt x="30" y="183"/>
                    <a:pt x="30" y="183"/>
                  </a:cubicBezTo>
                  <a:cubicBezTo>
                    <a:pt x="13" y="183"/>
                    <a:pt x="0" y="169"/>
                    <a:pt x="0" y="153"/>
                  </a:cubicBezTo>
                  <a:cubicBezTo>
                    <a:pt x="0" y="30"/>
                    <a:pt x="0" y="30"/>
                    <a:pt x="0" y="30"/>
                  </a:cubicBezTo>
                  <a:cubicBezTo>
                    <a:pt x="0" y="13"/>
                    <a:pt x="13" y="0"/>
                    <a:pt x="30" y="0"/>
                  </a:cubicBezTo>
                  <a:cubicBezTo>
                    <a:pt x="250" y="0"/>
                    <a:pt x="250" y="0"/>
                    <a:pt x="250" y="0"/>
                  </a:cubicBezTo>
                  <a:cubicBezTo>
                    <a:pt x="267" y="0"/>
                    <a:pt x="281" y="13"/>
                    <a:pt x="281" y="30"/>
                  </a:cubicBezTo>
                  <a:cubicBezTo>
                    <a:pt x="281" y="128"/>
                    <a:pt x="281" y="128"/>
                    <a:pt x="281" y="128"/>
                  </a:cubicBezTo>
                  <a:cubicBezTo>
                    <a:pt x="281" y="131"/>
                    <a:pt x="278" y="134"/>
                    <a:pt x="275" y="134"/>
                  </a:cubicBezTo>
                  <a:cubicBezTo>
                    <a:pt x="272" y="134"/>
                    <a:pt x="269" y="131"/>
                    <a:pt x="269" y="128"/>
                  </a:cubicBezTo>
                  <a:cubicBezTo>
                    <a:pt x="269" y="30"/>
                    <a:pt x="269" y="30"/>
                    <a:pt x="269" y="30"/>
                  </a:cubicBezTo>
                  <a:cubicBezTo>
                    <a:pt x="269" y="20"/>
                    <a:pt x="261" y="12"/>
                    <a:pt x="250" y="12"/>
                  </a:cubicBezTo>
                  <a:cubicBezTo>
                    <a:pt x="30" y="12"/>
                    <a:pt x="30" y="12"/>
                    <a:pt x="30" y="12"/>
                  </a:cubicBezTo>
                  <a:cubicBezTo>
                    <a:pt x="20" y="12"/>
                    <a:pt x="12" y="20"/>
                    <a:pt x="12" y="30"/>
                  </a:cubicBezTo>
                  <a:cubicBezTo>
                    <a:pt x="12" y="153"/>
                    <a:pt x="12" y="153"/>
                    <a:pt x="12" y="153"/>
                  </a:cubicBezTo>
                  <a:cubicBezTo>
                    <a:pt x="12" y="163"/>
                    <a:pt x="20" y="171"/>
                    <a:pt x="30" y="171"/>
                  </a:cubicBezTo>
                  <a:cubicBezTo>
                    <a:pt x="250" y="171"/>
                    <a:pt x="250" y="171"/>
                    <a:pt x="250" y="171"/>
                  </a:cubicBezTo>
                  <a:cubicBezTo>
                    <a:pt x="261" y="171"/>
                    <a:pt x="269" y="163"/>
                    <a:pt x="269" y="153"/>
                  </a:cubicBezTo>
                  <a:cubicBezTo>
                    <a:pt x="269" y="149"/>
                    <a:pt x="272" y="146"/>
                    <a:pt x="275" y="146"/>
                  </a:cubicBezTo>
                  <a:cubicBezTo>
                    <a:pt x="278" y="146"/>
                    <a:pt x="281" y="149"/>
                    <a:pt x="281" y="153"/>
                  </a:cubicBezTo>
                  <a:cubicBezTo>
                    <a:pt x="281" y="169"/>
                    <a:pt x="267" y="183"/>
                    <a:pt x="250" y="183"/>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5" name="Freeform 587">
              <a:extLst>
                <a:ext uri="{FF2B5EF4-FFF2-40B4-BE49-F238E27FC236}">
                  <a16:creationId xmlns:a16="http://schemas.microsoft.com/office/drawing/2014/main" id="{4D3AA9AA-9342-4E03-95AF-A39524A066C5}"/>
                </a:ext>
              </a:extLst>
            </p:cNvPr>
            <p:cNvSpPr>
              <a:spLocks/>
            </p:cNvSpPr>
            <p:nvPr/>
          </p:nvSpPr>
          <p:spPr bwMode="auto">
            <a:xfrm>
              <a:off x="2068427" y="4131517"/>
              <a:ext cx="96838" cy="98425"/>
            </a:xfrm>
            <a:custGeom>
              <a:avLst/>
              <a:gdLst>
                <a:gd name="T0" fmla="*/ 30 w 61"/>
                <a:gd name="T1" fmla="*/ 62 h 62"/>
                <a:gd name="T2" fmla="*/ 0 w 61"/>
                <a:gd name="T3" fmla="*/ 31 h 62"/>
                <a:gd name="T4" fmla="*/ 30 w 61"/>
                <a:gd name="T5" fmla="*/ 0 h 62"/>
                <a:gd name="T6" fmla="*/ 36 w 61"/>
                <a:gd name="T7" fmla="*/ 6 h 62"/>
                <a:gd name="T8" fmla="*/ 30 w 61"/>
                <a:gd name="T9" fmla="*/ 13 h 62"/>
                <a:gd name="T10" fmla="*/ 12 w 61"/>
                <a:gd name="T11" fmla="*/ 31 h 62"/>
                <a:gd name="T12" fmla="*/ 30 w 61"/>
                <a:gd name="T13" fmla="*/ 49 h 62"/>
                <a:gd name="T14" fmla="*/ 49 w 61"/>
                <a:gd name="T15" fmla="*/ 31 h 62"/>
                <a:gd name="T16" fmla="*/ 55 w 61"/>
                <a:gd name="T17" fmla="*/ 25 h 62"/>
                <a:gd name="T18" fmla="*/ 61 w 61"/>
                <a:gd name="T19" fmla="*/ 31 h 62"/>
                <a:gd name="T20" fmla="*/ 30 w 61"/>
                <a:gd name="T2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62">
                  <a:moveTo>
                    <a:pt x="30" y="62"/>
                  </a:moveTo>
                  <a:cubicBezTo>
                    <a:pt x="13" y="62"/>
                    <a:pt x="0" y="48"/>
                    <a:pt x="0" y="31"/>
                  </a:cubicBezTo>
                  <a:cubicBezTo>
                    <a:pt x="0" y="14"/>
                    <a:pt x="13" y="0"/>
                    <a:pt x="30" y="0"/>
                  </a:cubicBezTo>
                  <a:cubicBezTo>
                    <a:pt x="34" y="0"/>
                    <a:pt x="36" y="3"/>
                    <a:pt x="36" y="6"/>
                  </a:cubicBezTo>
                  <a:cubicBezTo>
                    <a:pt x="36" y="10"/>
                    <a:pt x="34" y="13"/>
                    <a:pt x="30" y="13"/>
                  </a:cubicBezTo>
                  <a:cubicBezTo>
                    <a:pt x="20" y="13"/>
                    <a:pt x="12" y="21"/>
                    <a:pt x="12" y="31"/>
                  </a:cubicBezTo>
                  <a:cubicBezTo>
                    <a:pt x="12" y="41"/>
                    <a:pt x="20" y="49"/>
                    <a:pt x="30" y="49"/>
                  </a:cubicBezTo>
                  <a:cubicBezTo>
                    <a:pt x="40" y="49"/>
                    <a:pt x="49" y="41"/>
                    <a:pt x="49" y="31"/>
                  </a:cubicBezTo>
                  <a:cubicBezTo>
                    <a:pt x="49" y="28"/>
                    <a:pt x="51" y="25"/>
                    <a:pt x="55" y="25"/>
                  </a:cubicBezTo>
                  <a:cubicBezTo>
                    <a:pt x="58" y="25"/>
                    <a:pt x="61" y="28"/>
                    <a:pt x="61" y="31"/>
                  </a:cubicBezTo>
                  <a:cubicBezTo>
                    <a:pt x="61" y="48"/>
                    <a:pt x="47" y="62"/>
                    <a:pt x="30" y="62"/>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6" name="Freeform 588">
              <a:extLst>
                <a:ext uri="{FF2B5EF4-FFF2-40B4-BE49-F238E27FC236}">
                  <a16:creationId xmlns:a16="http://schemas.microsoft.com/office/drawing/2014/main" id="{71B8988D-9CDD-4F52-8ABD-4B9EAEF1EB95}"/>
                </a:ext>
              </a:extLst>
            </p:cNvPr>
            <p:cNvSpPr>
              <a:spLocks/>
            </p:cNvSpPr>
            <p:nvPr/>
          </p:nvSpPr>
          <p:spPr bwMode="auto">
            <a:xfrm>
              <a:off x="2038265" y="4248992"/>
              <a:ext cx="155575" cy="77788"/>
            </a:xfrm>
            <a:custGeom>
              <a:avLst/>
              <a:gdLst>
                <a:gd name="T0" fmla="*/ 92 w 98"/>
                <a:gd name="T1" fmla="*/ 49 h 49"/>
                <a:gd name="T2" fmla="*/ 43 w 98"/>
                <a:gd name="T3" fmla="*/ 49 h 49"/>
                <a:gd name="T4" fmla="*/ 37 w 98"/>
                <a:gd name="T5" fmla="*/ 43 h 49"/>
                <a:gd name="T6" fmla="*/ 43 w 98"/>
                <a:gd name="T7" fmla="*/ 36 h 49"/>
                <a:gd name="T8" fmla="*/ 86 w 98"/>
                <a:gd name="T9" fmla="*/ 36 h 49"/>
                <a:gd name="T10" fmla="*/ 86 w 98"/>
                <a:gd name="T11" fmla="*/ 21 h 49"/>
                <a:gd name="T12" fmla="*/ 49 w 98"/>
                <a:gd name="T13" fmla="*/ 12 h 49"/>
                <a:gd name="T14" fmla="*/ 10 w 98"/>
                <a:gd name="T15" fmla="*/ 23 h 49"/>
                <a:gd name="T16" fmla="*/ 2 w 98"/>
                <a:gd name="T17" fmla="*/ 22 h 49"/>
                <a:gd name="T18" fmla="*/ 3 w 98"/>
                <a:gd name="T19" fmla="*/ 13 h 49"/>
                <a:gd name="T20" fmla="*/ 49 w 98"/>
                <a:gd name="T21" fmla="*/ 0 h 49"/>
                <a:gd name="T22" fmla="*/ 96 w 98"/>
                <a:gd name="T23" fmla="*/ 13 h 49"/>
                <a:gd name="T24" fmla="*/ 98 w 98"/>
                <a:gd name="T25" fmla="*/ 18 h 49"/>
                <a:gd name="T26" fmla="*/ 98 w 98"/>
                <a:gd name="T27" fmla="*/ 43 h 49"/>
                <a:gd name="T28" fmla="*/ 92 w 98"/>
                <a:gd name="T2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49">
                  <a:moveTo>
                    <a:pt x="92" y="49"/>
                  </a:moveTo>
                  <a:cubicBezTo>
                    <a:pt x="43" y="49"/>
                    <a:pt x="43" y="49"/>
                    <a:pt x="43" y="49"/>
                  </a:cubicBezTo>
                  <a:cubicBezTo>
                    <a:pt x="40" y="49"/>
                    <a:pt x="37" y="46"/>
                    <a:pt x="37" y="43"/>
                  </a:cubicBezTo>
                  <a:cubicBezTo>
                    <a:pt x="37" y="39"/>
                    <a:pt x="40" y="36"/>
                    <a:pt x="43" y="36"/>
                  </a:cubicBezTo>
                  <a:cubicBezTo>
                    <a:pt x="86" y="36"/>
                    <a:pt x="86" y="36"/>
                    <a:pt x="86" y="36"/>
                  </a:cubicBezTo>
                  <a:cubicBezTo>
                    <a:pt x="86" y="21"/>
                    <a:pt x="86" y="21"/>
                    <a:pt x="86" y="21"/>
                  </a:cubicBezTo>
                  <a:cubicBezTo>
                    <a:pt x="81" y="18"/>
                    <a:pt x="68" y="12"/>
                    <a:pt x="49" y="12"/>
                  </a:cubicBezTo>
                  <a:cubicBezTo>
                    <a:pt x="25" y="12"/>
                    <a:pt x="10" y="23"/>
                    <a:pt x="10" y="23"/>
                  </a:cubicBezTo>
                  <a:cubicBezTo>
                    <a:pt x="7" y="25"/>
                    <a:pt x="4" y="24"/>
                    <a:pt x="2" y="22"/>
                  </a:cubicBezTo>
                  <a:cubicBezTo>
                    <a:pt x="0" y="19"/>
                    <a:pt x="0" y="15"/>
                    <a:pt x="3" y="13"/>
                  </a:cubicBezTo>
                  <a:cubicBezTo>
                    <a:pt x="3" y="13"/>
                    <a:pt x="21" y="0"/>
                    <a:pt x="49" y="0"/>
                  </a:cubicBezTo>
                  <a:cubicBezTo>
                    <a:pt x="78" y="0"/>
                    <a:pt x="95" y="13"/>
                    <a:pt x="96" y="13"/>
                  </a:cubicBezTo>
                  <a:cubicBezTo>
                    <a:pt x="97" y="14"/>
                    <a:pt x="98" y="16"/>
                    <a:pt x="98" y="18"/>
                  </a:cubicBezTo>
                  <a:cubicBezTo>
                    <a:pt x="98" y="43"/>
                    <a:pt x="98" y="43"/>
                    <a:pt x="98" y="43"/>
                  </a:cubicBezTo>
                  <a:cubicBezTo>
                    <a:pt x="98" y="46"/>
                    <a:pt x="95" y="49"/>
                    <a:pt x="92" y="49"/>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7" name="Freeform 589">
              <a:extLst>
                <a:ext uri="{FF2B5EF4-FFF2-40B4-BE49-F238E27FC236}">
                  <a16:creationId xmlns:a16="http://schemas.microsoft.com/office/drawing/2014/main" id="{2701AF56-6EF0-42B7-984E-4A50D4BDBA74}"/>
                </a:ext>
              </a:extLst>
            </p:cNvPr>
            <p:cNvSpPr>
              <a:spLocks/>
            </p:cNvSpPr>
            <p:nvPr/>
          </p:nvSpPr>
          <p:spPr bwMode="auto">
            <a:xfrm>
              <a:off x="2222415" y="4152154"/>
              <a:ext cx="163513" cy="19050"/>
            </a:xfrm>
            <a:custGeom>
              <a:avLst/>
              <a:gdLst>
                <a:gd name="T0" fmla="*/ 97 w 103"/>
                <a:gd name="T1" fmla="*/ 12 h 12"/>
                <a:gd name="T2" fmla="*/ 6 w 103"/>
                <a:gd name="T3" fmla="*/ 12 h 12"/>
                <a:gd name="T4" fmla="*/ 0 w 103"/>
                <a:gd name="T5" fmla="*/ 6 h 12"/>
                <a:gd name="T6" fmla="*/ 6 w 103"/>
                <a:gd name="T7" fmla="*/ 0 h 12"/>
                <a:gd name="T8" fmla="*/ 97 w 103"/>
                <a:gd name="T9" fmla="*/ 0 h 12"/>
                <a:gd name="T10" fmla="*/ 103 w 103"/>
                <a:gd name="T11" fmla="*/ 6 h 12"/>
                <a:gd name="T12" fmla="*/ 97 w 10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3" h="12">
                  <a:moveTo>
                    <a:pt x="97" y="12"/>
                  </a:moveTo>
                  <a:cubicBezTo>
                    <a:pt x="6" y="12"/>
                    <a:pt x="6" y="12"/>
                    <a:pt x="6" y="12"/>
                  </a:cubicBezTo>
                  <a:cubicBezTo>
                    <a:pt x="2" y="12"/>
                    <a:pt x="0" y="9"/>
                    <a:pt x="0" y="6"/>
                  </a:cubicBezTo>
                  <a:cubicBezTo>
                    <a:pt x="0" y="2"/>
                    <a:pt x="2" y="0"/>
                    <a:pt x="6" y="0"/>
                  </a:cubicBezTo>
                  <a:cubicBezTo>
                    <a:pt x="97" y="0"/>
                    <a:pt x="97" y="0"/>
                    <a:pt x="97" y="0"/>
                  </a:cubicBezTo>
                  <a:cubicBezTo>
                    <a:pt x="101" y="0"/>
                    <a:pt x="103" y="2"/>
                    <a:pt x="103" y="6"/>
                  </a:cubicBezTo>
                  <a:cubicBezTo>
                    <a:pt x="103" y="9"/>
                    <a:pt x="101" y="12"/>
                    <a:pt x="97" y="12"/>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8" name="Freeform 590">
              <a:extLst>
                <a:ext uri="{FF2B5EF4-FFF2-40B4-BE49-F238E27FC236}">
                  <a16:creationId xmlns:a16="http://schemas.microsoft.com/office/drawing/2014/main" id="{84AEBC32-CE90-4F9B-B10A-8B1DE88770BA}"/>
                </a:ext>
              </a:extLst>
            </p:cNvPr>
            <p:cNvSpPr>
              <a:spLocks/>
            </p:cNvSpPr>
            <p:nvPr/>
          </p:nvSpPr>
          <p:spPr bwMode="auto">
            <a:xfrm>
              <a:off x="2222415" y="4209304"/>
              <a:ext cx="115888" cy="20638"/>
            </a:xfrm>
            <a:custGeom>
              <a:avLst/>
              <a:gdLst>
                <a:gd name="T0" fmla="*/ 67 w 73"/>
                <a:gd name="T1" fmla="*/ 13 h 13"/>
                <a:gd name="T2" fmla="*/ 6 w 73"/>
                <a:gd name="T3" fmla="*/ 13 h 13"/>
                <a:gd name="T4" fmla="*/ 0 w 73"/>
                <a:gd name="T5" fmla="*/ 6 h 13"/>
                <a:gd name="T6" fmla="*/ 6 w 73"/>
                <a:gd name="T7" fmla="*/ 0 h 13"/>
                <a:gd name="T8" fmla="*/ 67 w 73"/>
                <a:gd name="T9" fmla="*/ 0 h 13"/>
                <a:gd name="T10" fmla="*/ 73 w 73"/>
                <a:gd name="T11" fmla="*/ 6 h 13"/>
                <a:gd name="T12" fmla="*/ 67 w 73"/>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3" h="13">
                  <a:moveTo>
                    <a:pt x="67" y="13"/>
                  </a:moveTo>
                  <a:cubicBezTo>
                    <a:pt x="6" y="13"/>
                    <a:pt x="6" y="13"/>
                    <a:pt x="6" y="13"/>
                  </a:cubicBezTo>
                  <a:cubicBezTo>
                    <a:pt x="2" y="13"/>
                    <a:pt x="0" y="10"/>
                    <a:pt x="0" y="6"/>
                  </a:cubicBezTo>
                  <a:cubicBezTo>
                    <a:pt x="0" y="3"/>
                    <a:pt x="2" y="0"/>
                    <a:pt x="6" y="0"/>
                  </a:cubicBezTo>
                  <a:cubicBezTo>
                    <a:pt x="67" y="0"/>
                    <a:pt x="67" y="0"/>
                    <a:pt x="67" y="0"/>
                  </a:cubicBezTo>
                  <a:cubicBezTo>
                    <a:pt x="70" y="0"/>
                    <a:pt x="73" y="3"/>
                    <a:pt x="73" y="6"/>
                  </a:cubicBezTo>
                  <a:cubicBezTo>
                    <a:pt x="73" y="10"/>
                    <a:pt x="70" y="13"/>
                    <a:pt x="67" y="13"/>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9" name="Freeform 591">
              <a:extLst>
                <a:ext uri="{FF2B5EF4-FFF2-40B4-BE49-F238E27FC236}">
                  <a16:creationId xmlns:a16="http://schemas.microsoft.com/office/drawing/2014/main" id="{3A1BFDE6-230D-4C02-BAAE-BFE7A8595EC3}"/>
                </a:ext>
              </a:extLst>
            </p:cNvPr>
            <p:cNvSpPr>
              <a:spLocks/>
            </p:cNvSpPr>
            <p:nvPr/>
          </p:nvSpPr>
          <p:spPr bwMode="auto">
            <a:xfrm>
              <a:off x="2222415" y="4268042"/>
              <a:ext cx="115888" cy="19050"/>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2" y="12"/>
                    <a:pt x="0" y="9"/>
                    <a:pt x="0" y="6"/>
                  </a:cubicBezTo>
                  <a:cubicBezTo>
                    <a:pt x="0" y="3"/>
                    <a:pt x="2" y="0"/>
                    <a:pt x="6" y="0"/>
                  </a:cubicBezTo>
                  <a:cubicBezTo>
                    <a:pt x="67" y="0"/>
                    <a:pt x="67" y="0"/>
                    <a:pt x="67" y="0"/>
                  </a:cubicBezTo>
                  <a:cubicBezTo>
                    <a:pt x="70" y="0"/>
                    <a:pt x="73" y="3"/>
                    <a:pt x="73" y="6"/>
                  </a:cubicBezTo>
                  <a:cubicBezTo>
                    <a:pt x="73" y="9"/>
                    <a:pt x="70" y="12"/>
                    <a:pt x="67" y="12"/>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0" name="Freeform 592">
              <a:extLst>
                <a:ext uri="{FF2B5EF4-FFF2-40B4-BE49-F238E27FC236}">
                  <a16:creationId xmlns:a16="http://schemas.microsoft.com/office/drawing/2014/main" id="{0826713D-32D2-489B-8D12-16F6AF56AF22}"/>
                </a:ext>
              </a:extLst>
            </p:cNvPr>
            <p:cNvSpPr>
              <a:spLocks/>
            </p:cNvSpPr>
            <p:nvPr/>
          </p:nvSpPr>
          <p:spPr bwMode="auto">
            <a:xfrm>
              <a:off x="1922377" y="3928317"/>
              <a:ext cx="581025" cy="581025"/>
            </a:xfrm>
            <a:custGeom>
              <a:avLst/>
              <a:gdLst>
                <a:gd name="T0" fmla="*/ 183 w 367"/>
                <a:gd name="T1" fmla="*/ 367 h 367"/>
                <a:gd name="T2" fmla="*/ 0 w 367"/>
                <a:gd name="T3" fmla="*/ 183 h 367"/>
                <a:gd name="T4" fmla="*/ 183 w 367"/>
                <a:gd name="T5" fmla="*/ 0 h 367"/>
                <a:gd name="T6" fmla="*/ 367 w 367"/>
                <a:gd name="T7" fmla="*/ 183 h 367"/>
                <a:gd name="T8" fmla="*/ 215 w 367"/>
                <a:gd name="T9" fmla="*/ 364 h 367"/>
                <a:gd name="T10" fmla="*/ 208 w 367"/>
                <a:gd name="T11" fmla="*/ 359 h 367"/>
                <a:gd name="T12" fmla="*/ 213 w 367"/>
                <a:gd name="T13" fmla="*/ 352 h 367"/>
                <a:gd name="T14" fmla="*/ 355 w 367"/>
                <a:gd name="T15" fmla="*/ 183 h 367"/>
                <a:gd name="T16" fmla="*/ 183 w 367"/>
                <a:gd name="T17" fmla="*/ 12 h 367"/>
                <a:gd name="T18" fmla="*/ 12 w 367"/>
                <a:gd name="T19" fmla="*/ 183 h 367"/>
                <a:gd name="T20" fmla="*/ 183 w 367"/>
                <a:gd name="T21" fmla="*/ 355 h 367"/>
                <a:gd name="T22" fmla="*/ 190 w 367"/>
                <a:gd name="T23" fmla="*/ 361 h 367"/>
                <a:gd name="T24" fmla="*/ 183 w 367"/>
                <a:gd name="T25"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7" h="367">
                  <a:moveTo>
                    <a:pt x="183" y="367"/>
                  </a:moveTo>
                  <a:cubicBezTo>
                    <a:pt x="82" y="367"/>
                    <a:pt x="0" y="285"/>
                    <a:pt x="0" y="183"/>
                  </a:cubicBezTo>
                  <a:cubicBezTo>
                    <a:pt x="0" y="82"/>
                    <a:pt x="82" y="0"/>
                    <a:pt x="183" y="0"/>
                  </a:cubicBezTo>
                  <a:cubicBezTo>
                    <a:pt x="285" y="0"/>
                    <a:pt x="367" y="82"/>
                    <a:pt x="367" y="183"/>
                  </a:cubicBezTo>
                  <a:cubicBezTo>
                    <a:pt x="367" y="273"/>
                    <a:pt x="303" y="349"/>
                    <a:pt x="215" y="364"/>
                  </a:cubicBezTo>
                  <a:cubicBezTo>
                    <a:pt x="212" y="365"/>
                    <a:pt x="209" y="362"/>
                    <a:pt x="208" y="359"/>
                  </a:cubicBezTo>
                  <a:cubicBezTo>
                    <a:pt x="207" y="356"/>
                    <a:pt x="210" y="353"/>
                    <a:pt x="213" y="352"/>
                  </a:cubicBezTo>
                  <a:cubicBezTo>
                    <a:pt x="295" y="338"/>
                    <a:pt x="355" y="267"/>
                    <a:pt x="355" y="183"/>
                  </a:cubicBezTo>
                  <a:cubicBezTo>
                    <a:pt x="355" y="89"/>
                    <a:pt x="278" y="12"/>
                    <a:pt x="183" y="12"/>
                  </a:cubicBezTo>
                  <a:cubicBezTo>
                    <a:pt x="89" y="12"/>
                    <a:pt x="12" y="89"/>
                    <a:pt x="12" y="183"/>
                  </a:cubicBezTo>
                  <a:cubicBezTo>
                    <a:pt x="12" y="278"/>
                    <a:pt x="89" y="355"/>
                    <a:pt x="183" y="355"/>
                  </a:cubicBezTo>
                  <a:cubicBezTo>
                    <a:pt x="187" y="355"/>
                    <a:pt x="190" y="357"/>
                    <a:pt x="190" y="361"/>
                  </a:cubicBezTo>
                  <a:cubicBezTo>
                    <a:pt x="190" y="364"/>
                    <a:pt x="187" y="367"/>
                    <a:pt x="183" y="367"/>
                  </a:cubicBezTo>
                  <a:close/>
                </a:path>
              </a:pathLst>
            </a:custGeom>
            <a:solidFill>
              <a:srgbClr val="000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75" name="TextBox 374">
            <a:extLst>
              <a:ext uri="{FF2B5EF4-FFF2-40B4-BE49-F238E27FC236}">
                <a16:creationId xmlns:a16="http://schemas.microsoft.com/office/drawing/2014/main" id="{D8C2F6DF-238F-49FE-90D2-3BC0E1400DE8}"/>
              </a:ext>
            </a:extLst>
          </p:cNvPr>
          <p:cNvSpPr txBox="1"/>
          <p:nvPr/>
        </p:nvSpPr>
        <p:spPr>
          <a:xfrm flipH="1">
            <a:off x="4918421" y="3752423"/>
            <a:ext cx="1254488" cy="523220"/>
          </a:xfrm>
          <a:prstGeom prst="rect">
            <a:avLst/>
          </a:prstGeom>
          <a:noFill/>
        </p:spPr>
        <p:txBody>
          <a:bodyPr wrap="square" lIns="0" tIns="0" rIns="0" bIns="0" rtlCol="0">
            <a:noAutofit/>
          </a:bodyPr>
          <a:lstStyle/>
          <a:p>
            <a:pPr algn="ctr"/>
            <a:r>
              <a:rPr lang="et-EE" sz="1200" dirty="0">
                <a:solidFill>
                  <a:schemeClr val="tx2"/>
                </a:solidFill>
              </a:rPr>
              <a:t>d</a:t>
            </a:r>
            <a:r>
              <a:rPr lang="en-GB" sz="1200" dirty="0">
                <a:solidFill>
                  <a:schemeClr val="tx2"/>
                </a:solidFill>
              </a:rPr>
              <a:t>riving </a:t>
            </a:r>
          </a:p>
          <a:p>
            <a:pPr algn="ctr"/>
            <a:r>
              <a:rPr lang="en-GB" sz="1200" dirty="0">
                <a:solidFill>
                  <a:schemeClr val="tx2"/>
                </a:solidFill>
              </a:rPr>
              <a:t>licence</a:t>
            </a:r>
          </a:p>
        </p:txBody>
      </p:sp>
      <p:sp>
        <p:nvSpPr>
          <p:cNvPr id="376" name="TextBox 375">
            <a:extLst>
              <a:ext uri="{FF2B5EF4-FFF2-40B4-BE49-F238E27FC236}">
                <a16:creationId xmlns:a16="http://schemas.microsoft.com/office/drawing/2014/main" id="{F2F2C2D7-79BB-47BC-AF2E-96C367D1464C}"/>
              </a:ext>
            </a:extLst>
          </p:cNvPr>
          <p:cNvSpPr txBox="1"/>
          <p:nvPr/>
        </p:nvSpPr>
        <p:spPr>
          <a:xfrm flipH="1">
            <a:off x="3595370" y="3749196"/>
            <a:ext cx="1254488" cy="523220"/>
          </a:xfrm>
          <a:prstGeom prst="rect">
            <a:avLst/>
          </a:prstGeom>
          <a:noFill/>
        </p:spPr>
        <p:txBody>
          <a:bodyPr wrap="square" lIns="0" tIns="0" rIns="0" bIns="0" rtlCol="0">
            <a:noAutofit/>
          </a:bodyPr>
          <a:lstStyle/>
          <a:p>
            <a:pPr algn="ctr"/>
            <a:r>
              <a:rPr lang="et-EE" sz="1200" dirty="0">
                <a:solidFill>
                  <a:schemeClr val="tx2"/>
                </a:solidFill>
              </a:rPr>
              <a:t>b</a:t>
            </a:r>
            <a:r>
              <a:rPr lang="en-GB" sz="1200" dirty="0" err="1">
                <a:solidFill>
                  <a:schemeClr val="tx2"/>
                </a:solidFill>
              </a:rPr>
              <a:t>uying</a:t>
            </a:r>
            <a:endParaRPr lang="en-GB" sz="1200" dirty="0">
              <a:solidFill>
                <a:schemeClr val="tx2"/>
              </a:solidFill>
            </a:endParaRPr>
          </a:p>
          <a:p>
            <a:pPr algn="ctr"/>
            <a:r>
              <a:rPr lang="en-GB" sz="1200" dirty="0">
                <a:solidFill>
                  <a:schemeClr val="tx2"/>
                </a:solidFill>
              </a:rPr>
              <a:t>a car</a:t>
            </a:r>
          </a:p>
        </p:txBody>
      </p:sp>
      <p:sp>
        <p:nvSpPr>
          <p:cNvPr id="377" name="TextBox 376">
            <a:extLst>
              <a:ext uri="{FF2B5EF4-FFF2-40B4-BE49-F238E27FC236}">
                <a16:creationId xmlns:a16="http://schemas.microsoft.com/office/drawing/2014/main" id="{1E6E583C-E7FA-4247-BF15-CAA3656AEED0}"/>
              </a:ext>
            </a:extLst>
          </p:cNvPr>
          <p:cNvSpPr txBox="1"/>
          <p:nvPr/>
        </p:nvSpPr>
        <p:spPr>
          <a:xfrm flipH="1">
            <a:off x="2342553" y="3777630"/>
            <a:ext cx="1254488" cy="523220"/>
          </a:xfrm>
          <a:prstGeom prst="rect">
            <a:avLst/>
          </a:prstGeom>
          <a:noFill/>
        </p:spPr>
        <p:txBody>
          <a:bodyPr wrap="square" lIns="0" tIns="0" rIns="0" bIns="0" rtlCol="0">
            <a:noAutofit/>
          </a:bodyPr>
          <a:lstStyle/>
          <a:p>
            <a:pPr algn="ctr"/>
            <a:r>
              <a:rPr lang="et-EE" sz="1200" dirty="0">
                <a:solidFill>
                  <a:schemeClr val="tx2"/>
                </a:solidFill>
              </a:rPr>
              <a:t>c</a:t>
            </a:r>
            <a:r>
              <a:rPr lang="en-GB" sz="1200" dirty="0" err="1">
                <a:solidFill>
                  <a:schemeClr val="tx2"/>
                </a:solidFill>
              </a:rPr>
              <a:t>hild</a:t>
            </a:r>
            <a:r>
              <a:rPr lang="et-EE" sz="1200" dirty="0" err="1">
                <a:solidFill>
                  <a:schemeClr val="tx2"/>
                </a:solidFill>
              </a:rPr>
              <a:t>birth</a:t>
            </a:r>
            <a:endParaRPr lang="en-GB" sz="1200" dirty="0">
              <a:solidFill>
                <a:schemeClr val="tx2"/>
              </a:solidFill>
            </a:endParaRPr>
          </a:p>
        </p:txBody>
      </p:sp>
      <p:sp>
        <p:nvSpPr>
          <p:cNvPr id="378" name="TextBox 377">
            <a:extLst>
              <a:ext uri="{FF2B5EF4-FFF2-40B4-BE49-F238E27FC236}">
                <a16:creationId xmlns:a16="http://schemas.microsoft.com/office/drawing/2014/main" id="{CCC9B6A9-7BD0-4963-9374-9AA9E120E9EB}"/>
              </a:ext>
            </a:extLst>
          </p:cNvPr>
          <p:cNvSpPr txBox="1"/>
          <p:nvPr/>
        </p:nvSpPr>
        <p:spPr>
          <a:xfrm flipH="1">
            <a:off x="6197477" y="3761388"/>
            <a:ext cx="1254488" cy="523220"/>
          </a:xfrm>
          <a:prstGeom prst="rect">
            <a:avLst/>
          </a:prstGeom>
          <a:noFill/>
        </p:spPr>
        <p:txBody>
          <a:bodyPr wrap="square" lIns="0" tIns="0" rIns="0" bIns="0" rtlCol="0">
            <a:noAutofit/>
          </a:bodyPr>
          <a:lstStyle/>
          <a:p>
            <a:pPr algn="ctr"/>
            <a:r>
              <a:rPr lang="et-EE" sz="1200" dirty="0">
                <a:solidFill>
                  <a:schemeClr val="tx2"/>
                </a:solidFill>
              </a:rPr>
              <a:t>s</a:t>
            </a:r>
            <a:r>
              <a:rPr lang="en-GB" sz="1200" dirty="0">
                <a:solidFill>
                  <a:schemeClr val="tx2"/>
                </a:solidFill>
              </a:rPr>
              <a:t>tart of </a:t>
            </a:r>
          </a:p>
          <a:p>
            <a:pPr algn="ctr"/>
            <a:r>
              <a:rPr lang="en-GB" sz="1200" dirty="0">
                <a:solidFill>
                  <a:schemeClr val="tx2"/>
                </a:solidFill>
              </a:rPr>
              <a:t>school</a:t>
            </a:r>
          </a:p>
        </p:txBody>
      </p:sp>
      <p:sp>
        <p:nvSpPr>
          <p:cNvPr id="380" name="TextBox 379">
            <a:extLst>
              <a:ext uri="{FF2B5EF4-FFF2-40B4-BE49-F238E27FC236}">
                <a16:creationId xmlns:a16="http://schemas.microsoft.com/office/drawing/2014/main" id="{0DC7C365-C22A-4569-970C-5FC8B7C209F5}"/>
              </a:ext>
            </a:extLst>
          </p:cNvPr>
          <p:cNvSpPr txBox="1"/>
          <p:nvPr/>
        </p:nvSpPr>
        <p:spPr>
          <a:xfrm flipH="1">
            <a:off x="7468726" y="3735128"/>
            <a:ext cx="1254488" cy="523220"/>
          </a:xfrm>
          <a:prstGeom prst="rect">
            <a:avLst/>
          </a:prstGeom>
          <a:noFill/>
        </p:spPr>
        <p:txBody>
          <a:bodyPr wrap="square" lIns="0" tIns="0" rIns="0" bIns="0" rtlCol="0">
            <a:noAutofit/>
          </a:bodyPr>
          <a:lstStyle/>
          <a:p>
            <a:pPr algn="ctr"/>
            <a:r>
              <a:rPr lang="et-EE" sz="1200" dirty="0" err="1">
                <a:solidFill>
                  <a:schemeClr val="tx2"/>
                </a:solidFill>
              </a:rPr>
              <a:t>u</a:t>
            </a:r>
            <a:r>
              <a:rPr lang="en-GB" sz="1200" dirty="0" err="1">
                <a:solidFill>
                  <a:schemeClr val="tx2"/>
                </a:solidFill>
              </a:rPr>
              <a:t>nemploy</a:t>
            </a:r>
            <a:r>
              <a:rPr lang="et-EE" sz="1200" dirty="0" err="1">
                <a:solidFill>
                  <a:schemeClr val="tx2"/>
                </a:solidFill>
              </a:rPr>
              <a:t>ment</a:t>
            </a:r>
            <a:endParaRPr lang="en-GB" sz="1200" dirty="0">
              <a:solidFill>
                <a:schemeClr val="tx2"/>
              </a:solidFill>
            </a:endParaRPr>
          </a:p>
          <a:p>
            <a:pPr algn="ctr"/>
            <a:r>
              <a:rPr lang="et-EE" sz="1200" dirty="0">
                <a:solidFill>
                  <a:schemeClr val="tx2"/>
                </a:solidFill>
              </a:rPr>
              <a:t>&amp;</a:t>
            </a:r>
            <a:r>
              <a:rPr lang="en-GB" sz="1200" dirty="0">
                <a:solidFill>
                  <a:schemeClr val="tx2"/>
                </a:solidFill>
              </a:rPr>
              <a:t> job search</a:t>
            </a:r>
          </a:p>
        </p:txBody>
      </p:sp>
      <p:sp>
        <p:nvSpPr>
          <p:cNvPr id="382" name="TextBox 381">
            <a:extLst>
              <a:ext uri="{FF2B5EF4-FFF2-40B4-BE49-F238E27FC236}">
                <a16:creationId xmlns:a16="http://schemas.microsoft.com/office/drawing/2014/main" id="{078FD66B-9279-46F5-A41F-5011C961CA72}"/>
              </a:ext>
            </a:extLst>
          </p:cNvPr>
          <p:cNvSpPr txBox="1"/>
          <p:nvPr/>
        </p:nvSpPr>
        <p:spPr>
          <a:xfrm flipH="1">
            <a:off x="2348630" y="5465456"/>
            <a:ext cx="1254488" cy="523220"/>
          </a:xfrm>
          <a:prstGeom prst="rect">
            <a:avLst/>
          </a:prstGeom>
          <a:noFill/>
        </p:spPr>
        <p:txBody>
          <a:bodyPr wrap="square" lIns="0" tIns="0" rIns="0" bIns="0" rtlCol="0">
            <a:noAutofit/>
          </a:bodyPr>
          <a:lstStyle/>
          <a:p>
            <a:pPr algn="ctr"/>
            <a:r>
              <a:rPr lang="et-EE" sz="1200" dirty="0">
                <a:solidFill>
                  <a:schemeClr val="tx2"/>
                </a:solidFill>
              </a:rPr>
              <a:t>m</a:t>
            </a:r>
            <a:r>
              <a:rPr lang="en-GB" sz="1200" dirty="0" err="1">
                <a:solidFill>
                  <a:schemeClr val="tx2"/>
                </a:solidFill>
              </a:rPr>
              <a:t>ilitary</a:t>
            </a:r>
            <a:r>
              <a:rPr lang="en-GB" sz="1200" dirty="0">
                <a:solidFill>
                  <a:schemeClr val="tx2"/>
                </a:solidFill>
              </a:rPr>
              <a:t> </a:t>
            </a:r>
          </a:p>
          <a:p>
            <a:pPr algn="ctr"/>
            <a:r>
              <a:rPr lang="en-GB" sz="1200" dirty="0">
                <a:solidFill>
                  <a:schemeClr val="tx2"/>
                </a:solidFill>
              </a:rPr>
              <a:t>service</a:t>
            </a:r>
          </a:p>
        </p:txBody>
      </p:sp>
      <p:grpSp>
        <p:nvGrpSpPr>
          <p:cNvPr id="37" name="Group 35">
            <a:extLst>
              <a:ext uri="{FF2B5EF4-FFF2-40B4-BE49-F238E27FC236}">
                <a16:creationId xmlns:a16="http://schemas.microsoft.com/office/drawing/2014/main" id="{DCECE028-C4AD-4426-BC78-DFDF563C4BFB}"/>
              </a:ext>
            </a:extLst>
          </p:cNvPr>
          <p:cNvGrpSpPr>
            <a:grpSpLocks noChangeAspect="1"/>
          </p:cNvGrpSpPr>
          <p:nvPr/>
        </p:nvGrpSpPr>
        <p:grpSpPr bwMode="auto">
          <a:xfrm>
            <a:off x="3874688" y="2938045"/>
            <a:ext cx="722194" cy="720000"/>
            <a:chOff x="2627" y="3212"/>
            <a:chExt cx="329" cy="328"/>
          </a:xfrm>
        </p:grpSpPr>
        <p:sp>
          <p:nvSpPr>
            <p:cNvPr id="39" name="Freeform 36">
              <a:extLst>
                <a:ext uri="{FF2B5EF4-FFF2-40B4-BE49-F238E27FC236}">
                  <a16:creationId xmlns:a16="http://schemas.microsoft.com/office/drawing/2014/main" id="{8CF9B30C-8D35-433B-9FDD-6D844F5CD832}"/>
                </a:ext>
              </a:extLst>
            </p:cNvPr>
            <p:cNvSpPr>
              <a:spLocks/>
            </p:cNvSpPr>
            <p:nvPr/>
          </p:nvSpPr>
          <p:spPr bwMode="auto">
            <a:xfrm>
              <a:off x="2627" y="3212"/>
              <a:ext cx="329" cy="328"/>
            </a:xfrm>
            <a:custGeom>
              <a:avLst/>
              <a:gdLst>
                <a:gd name="T0" fmla="*/ 136 w 232"/>
                <a:gd name="T1" fmla="*/ 230 h 232"/>
                <a:gd name="T2" fmla="*/ 232 w 232"/>
                <a:gd name="T3" fmla="*/ 116 h 232"/>
                <a:gd name="T4" fmla="*/ 116 w 232"/>
                <a:gd name="T5" fmla="*/ 0 h 232"/>
                <a:gd name="T6" fmla="*/ 0 w 232"/>
                <a:gd name="T7" fmla="*/ 116 h 232"/>
                <a:gd name="T8" fmla="*/ 116 w 232"/>
                <a:gd name="T9" fmla="*/ 232 h 232"/>
              </a:gdLst>
              <a:ahLst/>
              <a:cxnLst>
                <a:cxn ang="0">
                  <a:pos x="T0" y="T1"/>
                </a:cxn>
                <a:cxn ang="0">
                  <a:pos x="T2" y="T3"/>
                </a:cxn>
                <a:cxn ang="0">
                  <a:pos x="T4" y="T5"/>
                </a:cxn>
                <a:cxn ang="0">
                  <a:pos x="T6" y="T7"/>
                </a:cxn>
                <a:cxn ang="0">
                  <a:pos x="T8" y="T9"/>
                </a:cxn>
              </a:cxnLst>
              <a:rect l="0" t="0" r="r" b="b"/>
              <a:pathLst>
                <a:path w="232" h="232">
                  <a:moveTo>
                    <a:pt x="136" y="230"/>
                  </a:moveTo>
                  <a:cubicBezTo>
                    <a:pt x="190" y="221"/>
                    <a:pt x="232" y="173"/>
                    <a:pt x="232" y="116"/>
                  </a:cubicBezTo>
                  <a:cubicBezTo>
                    <a:pt x="232" y="52"/>
                    <a:pt x="180" y="0"/>
                    <a:pt x="116" y="0"/>
                  </a:cubicBezTo>
                  <a:cubicBezTo>
                    <a:pt x="52" y="0"/>
                    <a:pt x="0" y="52"/>
                    <a:pt x="0" y="116"/>
                  </a:cubicBezTo>
                  <a:cubicBezTo>
                    <a:pt x="0" y="180"/>
                    <a:pt x="52" y="232"/>
                    <a:pt x="116" y="232"/>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37">
              <a:extLst>
                <a:ext uri="{FF2B5EF4-FFF2-40B4-BE49-F238E27FC236}">
                  <a16:creationId xmlns:a16="http://schemas.microsoft.com/office/drawing/2014/main" id="{1EC7C41E-E733-4357-B2D6-96B80B43E572}"/>
                </a:ext>
              </a:extLst>
            </p:cNvPr>
            <p:cNvSpPr>
              <a:spLocks/>
            </p:cNvSpPr>
            <p:nvPr/>
          </p:nvSpPr>
          <p:spPr bwMode="auto">
            <a:xfrm>
              <a:off x="2665" y="3334"/>
              <a:ext cx="19" cy="18"/>
            </a:xfrm>
            <a:custGeom>
              <a:avLst/>
              <a:gdLst>
                <a:gd name="T0" fmla="*/ 7 w 13"/>
                <a:gd name="T1" fmla="*/ 13 h 13"/>
                <a:gd name="T2" fmla="*/ 3 w 13"/>
                <a:gd name="T3" fmla="*/ 13 h 13"/>
                <a:gd name="T4" fmla="*/ 0 w 13"/>
                <a:gd name="T5" fmla="*/ 7 h 13"/>
                <a:gd name="T6" fmla="*/ 5 w 13"/>
                <a:gd name="T7" fmla="*/ 0 h 13"/>
                <a:gd name="T8" fmla="*/ 13 w 13"/>
                <a:gd name="T9" fmla="*/ 0 h 13"/>
              </a:gdLst>
              <a:ahLst/>
              <a:cxnLst>
                <a:cxn ang="0">
                  <a:pos x="T0" y="T1"/>
                </a:cxn>
                <a:cxn ang="0">
                  <a:pos x="T2" y="T3"/>
                </a:cxn>
                <a:cxn ang="0">
                  <a:pos x="T4" y="T5"/>
                </a:cxn>
                <a:cxn ang="0">
                  <a:pos x="T6" y="T7"/>
                </a:cxn>
                <a:cxn ang="0">
                  <a:pos x="T8" y="T9"/>
                </a:cxn>
              </a:cxnLst>
              <a:rect l="0" t="0" r="r" b="b"/>
              <a:pathLst>
                <a:path w="13" h="13">
                  <a:moveTo>
                    <a:pt x="7" y="13"/>
                  </a:moveTo>
                  <a:cubicBezTo>
                    <a:pt x="3" y="13"/>
                    <a:pt x="3" y="13"/>
                    <a:pt x="3" y="13"/>
                  </a:cubicBezTo>
                  <a:cubicBezTo>
                    <a:pt x="1" y="13"/>
                    <a:pt x="0" y="9"/>
                    <a:pt x="0" y="7"/>
                  </a:cubicBezTo>
                  <a:cubicBezTo>
                    <a:pt x="0" y="5"/>
                    <a:pt x="4" y="0"/>
                    <a:pt x="5" y="0"/>
                  </a:cubicBezTo>
                  <a:cubicBezTo>
                    <a:pt x="13" y="0"/>
                    <a:pt x="13" y="0"/>
                    <a:pt x="13" y="0"/>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38">
              <a:extLst>
                <a:ext uri="{FF2B5EF4-FFF2-40B4-BE49-F238E27FC236}">
                  <a16:creationId xmlns:a16="http://schemas.microsoft.com/office/drawing/2014/main" id="{1F8E37A5-3E2B-477C-81C2-4B7F5CE43999}"/>
                </a:ext>
              </a:extLst>
            </p:cNvPr>
            <p:cNvSpPr>
              <a:spLocks/>
            </p:cNvSpPr>
            <p:nvPr/>
          </p:nvSpPr>
          <p:spPr bwMode="auto">
            <a:xfrm>
              <a:off x="2900" y="3334"/>
              <a:ext cx="18" cy="18"/>
            </a:xfrm>
            <a:custGeom>
              <a:avLst/>
              <a:gdLst>
                <a:gd name="T0" fmla="*/ 6 w 13"/>
                <a:gd name="T1" fmla="*/ 13 h 13"/>
                <a:gd name="T2" fmla="*/ 10 w 13"/>
                <a:gd name="T3" fmla="*/ 13 h 13"/>
                <a:gd name="T4" fmla="*/ 13 w 13"/>
                <a:gd name="T5" fmla="*/ 7 h 13"/>
                <a:gd name="T6" fmla="*/ 8 w 13"/>
                <a:gd name="T7" fmla="*/ 0 h 13"/>
                <a:gd name="T8" fmla="*/ 0 w 13"/>
                <a:gd name="T9" fmla="*/ 0 h 13"/>
              </a:gdLst>
              <a:ahLst/>
              <a:cxnLst>
                <a:cxn ang="0">
                  <a:pos x="T0" y="T1"/>
                </a:cxn>
                <a:cxn ang="0">
                  <a:pos x="T2" y="T3"/>
                </a:cxn>
                <a:cxn ang="0">
                  <a:pos x="T4" y="T5"/>
                </a:cxn>
                <a:cxn ang="0">
                  <a:pos x="T6" y="T7"/>
                </a:cxn>
                <a:cxn ang="0">
                  <a:pos x="T8" y="T9"/>
                </a:cxn>
              </a:cxnLst>
              <a:rect l="0" t="0" r="r" b="b"/>
              <a:pathLst>
                <a:path w="13" h="13">
                  <a:moveTo>
                    <a:pt x="6" y="13"/>
                  </a:moveTo>
                  <a:cubicBezTo>
                    <a:pt x="10" y="13"/>
                    <a:pt x="10" y="13"/>
                    <a:pt x="10" y="13"/>
                  </a:cubicBezTo>
                  <a:cubicBezTo>
                    <a:pt x="12" y="13"/>
                    <a:pt x="13" y="9"/>
                    <a:pt x="13" y="7"/>
                  </a:cubicBezTo>
                  <a:cubicBezTo>
                    <a:pt x="13" y="5"/>
                    <a:pt x="9" y="0"/>
                    <a:pt x="8" y="0"/>
                  </a:cubicBezTo>
                  <a:cubicBezTo>
                    <a:pt x="0" y="0"/>
                    <a:pt x="0" y="0"/>
                    <a:pt x="0" y="0"/>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39">
              <a:extLst>
                <a:ext uri="{FF2B5EF4-FFF2-40B4-BE49-F238E27FC236}">
                  <a16:creationId xmlns:a16="http://schemas.microsoft.com/office/drawing/2014/main" id="{877D13FC-8023-40D6-B7FC-D1F366DC3B7D}"/>
                </a:ext>
              </a:extLst>
            </p:cNvPr>
            <p:cNvSpPr>
              <a:spLocks noChangeShapeType="1"/>
            </p:cNvSpPr>
            <p:nvPr/>
          </p:nvSpPr>
          <p:spPr bwMode="auto">
            <a:xfrm>
              <a:off x="2756" y="3399"/>
              <a:ext cx="72"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40">
              <a:extLst>
                <a:ext uri="{FF2B5EF4-FFF2-40B4-BE49-F238E27FC236}">
                  <a16:creationId xmlns:a16="http://schemas.microsoft.com/office/drawing/2014/main" id="{E3C2C8C2-D3C3-4572-9D20-4492F083C8AF}"/>
                </a:ext>
              </a:extLst>
            </p:cNvPr>
            <p:cNvSpPr>
              <a:spLocks/>
            </p:cNvSpPr>
            <p:nvPr/>
          </p:nvSpPr>
          <p:spPr bwMode="auto">
            <a:xfrm>
              <a:off x="2692" y="3290"/>
              <a:ext cx="200" cy="62"/>
            </a:xfrm>
            <a:custGeom>
              <a:avLst/>
              <a:gdLst>
                <a:gd name="T0" fmla="*/ 0 w 141"/>
                <a:gd name="T1" fmla="*/ 44 h 44"/>
                <a:gd name="T2" fmla="*/ 18 w 141"/>
                <a:gd name="T3" fmla="*/ 10 h 44"/>
                <a:gd name="T4" fmla="*/ 33 w 141"/>
                <a:gd name="T5" fmla="*/ 0 h 44"/>
                <a:gd name="T6" fmla="*/ 109 w 141"/>
                <a:gd name="T7" fmla="*/ 0 h 44"/>
                <a:gd name="T8" fmla="*/ 123 w 141"/>
                <a:gd name="T9" fmla="*/ 10 h 44"/>
                <a:gd name="T10" fmla="*/ 141 w 141"/>
                <a:gd name="T11" fmla="*/ 44 h 44"/>
              </a:gdLst>
              <a:ahLst/>
              <a:cxnLst>
                <a:cxn ang="0">
                  <a:pos x="T0" y="T1"/>
                </a:cxn>
                <a:cxn ang="0">
                  <a:pos x="T2" y="T3"/>
                </a:cxn>
                <a:cxn ang="0">
                  <a:pos x="T4" y="T5"/>
                </a:cxn>
                <a:cxn ang="0">
                  <a:pos x="T6" y="T7"/>
                </a:cxn>
                <a:cxn ang="0">
                  <a:pos x="T8" y="T9"/>
                </a:cxn>
                <a:cxn ang="0">
                  <a:pos x="T10" y="T11"/>
                </a:cxn>
              </a:cxnLst>
              <a:rect l="0" t="0" r="r" b="b"/>
              <a:pathLst>
                <a:path w="141" h="44">
                  <a:moveTo>
                    <a:pt x="0" y="44"/>
                  </a:moveTo>
                  <a:cubicBezTo>
                    <a:pt x="18" y="10"/>
                    <a:pt x="18" y="10"/>
                    <a:pt x="18" y="10"/>
                  </a:cubicBezTo>
                  <a:cubicBezTo>
                    <a:pt x="22" y="3"/>
                    <a:pt x="25" y="0"/>
                    <a:pt x="33" y="0"/>
                  </a:cubicBezTo>
                  <a:cubicBezTo>
                    <a:pt x="109" y="0"/>
                    <a:pt x="109" y="0"/>
                    <a:pt x="109" y="0"/>
                  </a:cubicBezTo>
                  <a:cubicBezTo>
                    <a:pt x="117" y="0"/>
                    <a:pt x="120" y="3"/>
                    <a:pt x="123" y="10"/>
                  </a:cubicBezTo>
                  <a:cubicBezTo>
                    <a:pt x="141" y="44"/>
                    <a:pt x="141" y="44"/>
                    <a:pt x="141" y="44"/>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41">
              <a:extLst>
                <a:ext uri="{FF2B5EF4-FFF2-40B4-BE49-F238E27FC236}">
                  <a16:creationId xmlns:a16="http://schemas.microsoft.com/office/drawing/2014/main" id="{99B9A9A6-AD0C-4DA1-88F5-21D2B792E447}"/>
                </a:ext>
              </a:extLst>
            </p:cNvPr>
            <p:cNvSpPr>
              <a:spLocks/>
            </p:cNvSpPr>
            <p:nvPr/>
          </p:nvSpPr>
          <p:spPr bwMode="auto">
            <a:xfrm>
              <a:off x="2682" y="3359"/>
              <a:ext cx="222" cy="72"/>
            </a:xfrm>
            <a:custGeom>
              <a:avLst/>
              <a:gdLst>
                <a:gd name="T0" fmla="*/ 41 w 156"/>
                <a:gd name="T1" fmla="*/ 51 h 51"/>
                <a:gd name="T2" fmla="*/ 0 w 156"/>
                <a:gd name="T3" fmla="*/ 51 h 51"/>
                <a:gd name="T4" fmla="*/ 0 w 156"/>
                <a:gd name="T5" fmla="*/ 50 h 51"/>
                <a:gd name="T6" fmla="*/ 0 w 156"/>
                <a:gd name="T7" fmla="*/ 33 h 51"/>
                <a:gd name="T8" fmla="*/ 0 w 156"/>
                <a:gd name="T9" fmla="*/ 7 h 51"/>
                <a:gd name="T10" fmla="*/ 156 w 156"/>
                <a:gd name="T11" fmla="*/ 7 h 51"/>
                <a:gd name="T12" fmla="*/ 156 w 156"/>
                <a:gd name="T13" fmla="*/ 33 h 51"/>
                <a:gd name="T14" fmla="*/ 156 w 156"/>
                <a:gd name="T15" fmla="*/ 50 h 51"/>
                <a:gd name="T16" fmla="*/ 156 w 156"/>
                <a:gd name="T17" fmla="*/ 51 h 51"/>
                <a:gd name="T18" fmla="*/ 139 w 156"/>
                <a:gd name="T19" fmla="*/ 51 h 51"/>
                <a:gd name="T20" fmla="*/ 131 w 156"/>
                <a:gd name="T21" fmla="*/ 51 h 51"/>
                <a:gd name="T22" fmla="*/ 61 w 156"/>
                <a:gd name="T2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51">
                  <a:moveTo>
                    <a:pt x="41" y="51"/>
                  </a:moveTo>
                  <a:cubicBezTo>
                    <a:pt x="0" y="51"/>
                    <a:pt x="0" y="51"/>
                    <a:pt x="0" y="51"/>
                  </a:cubicBezTo>
                  <a:cubicBezTo>
                    <a:pt x="0" y="50"/>
                    <a:pt x="0" y="50"/>
                    <a:pt x="0" y="50"/>
                  </a:cubicBezTo>
                  <a:cubicBezTo>
                    <a:pt x="0" y="33"/>
                    <a:pt x="0" y="33"/>
                    <a:pt x="0" y="33"/>
                  </a:cubicBezTo>
                  <a:cubicBezTo>
                    <a:pt x="0" y="7"/>
                    <a:pt x="0" y="7"/>
                    <a:pt x="0" y="7"/>
                  </a:cubicBezTo>
                  <a:cubicBezTo>
                    <a:pt x="14" y="6"/>
                    <a:pt x="77" y="0"/>
                    <a:pt x="156" y="7"/>
                  </a:cubicBezTo>
                  <a:cubicBezTo>
                    <a:pt x="156" y="33"/>
                    <a:pt x="156" y="33"/>
                    <a:pt x="156" y="33"/>
                  </a:cubicBezTo>
                  <a:cubicBezTo>
                    <a:pt x="156" y="50"/>
                    <a:pt x="156" y="50"/>
                    <a:pt x="156" y="50"/>
                  </a:cubicBezTo>
                  <a:cubicBezTo>
                    <a:pt x="156" y="51"/>
                    <a:pt x="156" y="51"/>
                    <a:pt x="156" y="51"/>
                  </a:cubicBezTo>
                  <a:cubicBezTo>
                    <a:pt x="139" y="51"/>
                    <a:pt x="139" y="51"/>
                    <a:pt x="139" y="51"/>
                  </a:cubicBezTo>
                  <a:cubicBezTo>
                    <a:pt x="131" y="51"/>
                    <a:pt x="131" y="51"/>
                    <a:pt x="131" y="51"/>
                  </a:cubicBezTo>
                  <a:cubicBezTo>
                    <a:pt x="61" y="51"/>
                    <a:pt x="61" y="51"/>
                    <a:pt x="61" y="51"/>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42">
              <a:extLst>
                <a:ext uri="{FF2B5EF4-FFF2-40B4-BE49-F238E27FC236}">
                  <a16:creationId xmlns:a16="http://schemas.microsoft.com/office/drawing/2014/main" id="{4AF67C64-B8EF-4566-8BFC-2078C7E1DD31}"/>
                </a:ext>
              </a:extLst>
            </p:cNvPr>
            <p:cNvSpPr>
              <a:spLocks noChangeShapeType="1"/>
            </p:cNvSpPr>
            <p:nvPr/>
          </p:nvSpPr>
          <p:spPr bwMode="auto">
            <a:xfrm flipH="1">
              <a:off x="2762" y="3312"/>
              <a:ext cx="47" cy="31"/>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43">
              <a:extLst>
                <a:ext uri="{FF2B5EF4-FFF2-40B4-BE49-F238E27FC236}">
                  <a16:creationId xmlns:a16="http://schemas.microsoft.com/office/drawing/2014/main" id="{4E16F88A-6AA2-4190-A8AE-C4C9B943399D}"/>
                </a:ext>
              </a:extLst>
            </p:cNvPr>
            <p:cNvSpPr>
              <a:spLocks noChangeShapeType="1"/>
            </p:cNvSpPr>
            <p:nvPr/>
          </p:nvSpPr>
          <p:spPr bwMode="auto">
            <a:xfrm flipH="1">
              <a:off x="2794" y="3324"/>
              <a:ext cx="29" cy="19"/>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44">
              <a:extLst>
                <a:ext uri="{FF2B5EF4-FFF2-40B4-BE49-F238E27FC236}">
                  <a16:creationId xmlns:a16="http://schemas.microsoft.com/office/drawing/2014/main" id="{43E61217-EB9D-43BA-8B27-73ECDAE242D6}"/>
                </a:ext>
              </a:extLst>
            </p:cNvPr>
            <p:cNvSpPr>
              <a:spLocks/>
            </p:cNvSpPr>
            <p:nvPr/>
          </p:nvSpPr>
          <p:spPr bwMode="auto">
            <a:xfrm>
              <a:off x="2688" y="3447"/>
              <a:ext cx="31" cy="15"/>
            </a:xfrm>
            <a:custGeom>
              <a:avLst/>
              <a:gdLst>
                <a:gd name="T0" fmla="*/ 22 w 22"/>
                <a:gd name="T1" fmla="*/ 0 h 11"/>
                <a:gd name="T2" fmla="*/ 22 w 22"/>
                <a:gd name="T3" fmla="*/ 8 h 11"/>
                <a:gd name="T4" fmla="*/ 15 w 22"/>
                <a:gd name="T5" fmla="*/ 11 h 11"/>
                <a:gd name="T6" fmla="*/ 7 w 22"/>
                <a:gd name="T7" fmla="*/ 11 h 11"/>
                <a:gd name="T8" fmla="*/ 0 w 22"/>
                <a:gd name="T9" fmla="*/ 8 h 11"/>
                <a:gd name="T10" fmla="*/ 0 w 22"/>
                <a:gd name="T11" fmla="*/ 0 h 11"/>
              </a:gdLst>
              <a:ahLst/>
              <a:cxnLst>
                <a:cxn ang="0">
                  <a:pos x="T0" y="T1"/>
                </a:cxn>
                <a:cxn ang="0">
                  <a:pos x="T2" y="T3"/>
                </a:cxn>
                <a:cxn ang="0">
                  <a:pos x="T4" y="T5"/>
                </a:cxn>
                <a:cxn ang="0">
                  <a:pos x="T6" y="T7"/>
                </a:cxn>
                <a:cxn ang="0">
                  <a:pos x="T8" y="T9"/>
                </a:cxn>
                <a:cxn ang="0">
                  <a:pos x="T10" y="T11"/>
                </a:cxn>
              </a:cxnLst>
              <a:rect l="0" t="0" r="r" b="b"/>
              <a:pathLst>
                <a:path w="22" h="11">
                  <a:moveTo>
                    <a:pt x="22" y="0"/>
                  </a:moveTo>
                  <a:cubicBezTo>
                    <a:pt x="22" y="0"/>
                    <a:pt x="22" y="6"/>
                    <a:pt x="22" y="8"/>
                  </a:cubicBezTo>
                  <a:cubicBezTo>
                    <a:pt x="22" y="10"/>
                    <a:pt x="19" y="11"/>
                    <a:pt x="15" y="11"/>
                  </a:cubicBezTo>
                  <a:cubicBezTo>
                    <a:pt x="14" y="11"/>
                    <a:pt x="8" y="11"/>
                    <a:pt x="7" y="11"/>
                  </a:cubicBezTo>
                  <a:cubicBezTo>
                    <a:pt x="2" y="11"/>
                    <a:pt x="0" y="10"/>
                    <a:pt x="0" y="8"/>
                  </a:cubicBezTo>
                  <a:cubicBezTo>
                    <a:pt x="0" y="6"/>
                    <a:pt x="0" y="0"/>
                    <a:pt x="0" y="0"/>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45">
              <a:extLst>
                <a:ext uri="{FF2B5EF4-FFF2-40B4-BE49-F238E27FC236}">
                  <a16:creationId xmlns:a16="http://schemas.microsoft.com/office/drawing/2014/main" id="{FB266373-F721-48D1-9AF7-B78FFB2ECD61}"/>
                </a:ext>
              </a:extLst>
            </p:cNvPr>
            <p:cNvSpPr>
              <a:spLocks/>
            </p:cNvSpPr>
            <p:nvPr/>
          </p:nvSpPr>
          <p:spPr bwMode="auto">
            <a:xfrm>
              <a:off x="2867" y="3447"/>
              <a:ext cx="30" cy="15"/>
            </a:xfrm>
            <a:custGeom>
              <a:avLst/>
              <a:gdLst>
                <a:gd name="T0" fmla="*/ 21 w 21"/>
                <a:gd name="T1" fmla="*/ 0 h 11"/>
                <a:gd name="T2" fmla="*/ 21 w 21"/>
                <a:gd name="T3" fmla="*/ 8 h 11"/>
                <a:gd name="T4" fmla="*/ 14 w 21"/>
                <a:gd name="T5" fmla="*/ 11 h 11"/>
                <a:gd name="T6" fmla="*/ 7 w 21"/>
                <a:gd name="T7" fmla="*/ 11 h 11"/>
                <a:gd name="T8" fmla="*/ 0 w 21"/>
                <a:gd name="T9" fmla="*/ 8 h 11"/>
                <a:gd name="T10" fmla="*/ 0 w 21"/>
                <a:gd name="T11" fmla="*/ 0 h 11"/>
              </a:gdLst>
              <a:ahLst/>
              <a:cxnLst>
                <a:cxn ang="0">
                  <a:pos x="T0" y="T1"/>
                </a:cxn>
                <a:cxn ang="0">
                  <a:pos x="T2" y="T3"/>
                </a:cxn>
                <a:cxn ang="0">
                  <a:pos x="T4" y="T5"/>
                </a:cxn>
                <a:cxn ang="0">
                  <a:pos x="T6" y="T7"/>
                </a:cxn>
                <a:cxn ang="0">
                  <a:pos x="T8" y="T9"/>
                </a:cxn>
                <a:cxn ang="0">
                  <a:pos x="T10" y="T11"/>
                </a:cxn>
              </a:cxnLst>
              <a:rect l="0" t="0" r="r" b="b"/>
              <a:pathLst>
                <a:path w="21" h="11">
                  <a:moveTo>
                    <a:pt x="21" y="0"/>
                  </a:moveTo>
                  <a:cubicBezTo>
                    <a:pt x="21" y="0"/>
                    <a:pt x="21" y="6"/>
                    <a:pt x="21" y="8"/>
                  </a:cubicBezTo>
                  <a:cubicBezTo>
                    <a:pt x="21" y="10"/>
                    <a:pt x="19" y="11"/>
                    <a:pt x="14" y="11"/>
                  </a:cubicBezTo>
                  <a:cubicBezTo>
                    <a:pt x="13" y="11"/>
                    <a:pt x="7" y="11"/>
                    <a:pt x="7" y="11"/>
                  </a:cubicBezTo>
                  <a:cubicBezTo>
                    <a:pt x="2" y="11"/>
                    <a:pt x="0" y="10"/>
                    <a:pt x="0" y="8"/>
                  </a:cubicBezTo>
                  <a:cubicBezTo>
                    <a:pt x="0" y="6"/>
                    <a:pt x="0" y="0"/>
                    <a:pt x="0" y="0"/>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46">
              <a:extLst>
                <a:ext uri="{FF2B5EF4-FFF2-40B4-BE49-F238E27FC236}">
                  <a16:creationId xmlns:a16="http://schemas.microsoft.com/office/drawing/2014/main" id="{8B47401F-36BC-44C7-A5A3-9088F9B7F1C3}"/>
                </a:ext>
              </a:extLst>
            </p:cNvPr>
            <p:cNvSpPr>
              <a:spLocks/>
            </p:cNvSpPr>
            <p:nvPr/>
          </p:nvSpPr>
          <p:spPr bwMode="auto">
            <a:xfrm>
              <a:off x="2860" y="3386"/>
              <a:ext cx="22" cy="25"/>
            </a:xfrm>
            <a:custGeom>
              <a:avLst/>
              <a:gdLst>
                <a:gd name="T0" fmla="*/ 0 w 16"/>
                <a:gd name="T1" fmla="*/ 5 h 18"/>
                <a:gd name="T2" fmla="*/ 11 w 16"/>
                <a:gd name="T3" fmla="*/ 2 h 18"/>
                <a:gd name="T4" fmla="*/ 14 w 16"/>
                <a:gd name="T5" fmla="*/ 13 h 18"/>
                <a:gd name="T6" fmla="*/ 3 w 16"/>
                <a:gd name="T7" fmla="*/ 16 h 18"/>
              </a:gdLst>
              <a:ahLst/>
              <a:cxnLst>
                <a:cxn ang="0">
                  <a:pos x="T0" y="T1"/>
                </a:cxn>
                <a:cxn ang="0">
                  <a:pos x="T2" y="T3"/>
                </a:cxn>
                <a:cxn ang="0">
                  <a:pos x="T4" y="T5"/>
                </a:cxn>
                <a:cxn ang="0">
                  <a:pos x="T6" y="T7"/>
                </a:cxn>
              </a:cxnLst>
              <a:rect l="0" t="0" r="r" b="b"/>
              <a:pathLst>
                <a:path w="16" h="18">
                  <a:moveTo>
                    <a:pt x="0" y="5"/>
                  </a:moveTo>
                  <a:cubicBezTo>
                    <a:pt x="3" y="1"/>
                    <a:pt x="7" y="0"/>
                    <a:pt x="11" y="2"/>
                  </a:cubicBezTo>
                  <a:cubicBezTo>
                    <a:pt x="15" y="4"/>
                    <a:pt x="16" y="9"/>
                    <a:pt x="14" y="13"/>
                  </a:cubicBezTo>
                  <a:cubicBezTo>
                    <a:pt x="12" y="17"/>
                    <a:pt x="7" y="18"/>
                    <a:pt x="3" y="16"/>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47">
              <a:extLst>
                <a:ext uri="{FF2B5EF4-FFF2-40B4-BE49-F238E27FC236}">
                  <a16:creationId xmlns:a16="http://schemas.microsoft.com/office/drawing/2014/main" id="{10A95E0B-ECE0-4DA0-8875-859B7E3EE4F0}"/>
                </a:ext>
              </a:extLst>
            </p:cNvPr>
            <p:cNvSpPr>
              <a:spLocks/>
            </p:cNvSpPr>
            <p:nvPr/>
          </p:nvSpPr>
          <p:spPr bwMode="auto">
            <a:xfrm>
              <a:off x="2701" y="3386"/>
              <a:ext cx="22" cy="25"/>
            </a:xfrm>
            <a:custGeom>
              <a:avLst/>
              <a:gdLst>
                <a:gd name="T0" fmla="*/ 14 w 16"/>
                <a:gd name="T1" fmla="*/ 16 h 18"/>
                <a:gd name="T2" fmla="*/ 3 w 16"/>
                <a:gd name="T3" fmla="*/ 13 h 18"/>
                <a:gd name="T4" fmla="*/ 5 w 16"/>
                <a:gd name="T5" fmla="*/ 2 h 18"/>
                <a:gd name="T6" fmla="*/ 16 w 16"/>
                <a:gd name="T7" fmla="*/ 5 h 18"/>
              </a:gdLst>
              <a:ahLst/>
              <a:cxnLst>
                <a:cxn ang="0">
                  <a:pos x="T0" y="T1"/>
                </a:cxn>
                <a:cxn ang="0">
                  <a:pos x="T2" y="T3"/>
                </a:cxn>
                <a:cxn ang="0">
                  <a:pos x="T4" y="T5"/>
                </a:cxn>
                <a:cxn ang="0">
                  <a:pos x="T6" y="T7"/>
                </a:cxn>
              </a:cxnLst>
              <a:rect l="0" t="0" r="r" b="b"/>
              <a:pathLst>
                <a:path w="16" h="18">
                  <a:moveTo>
                    <a:pt x="14" y="16"/>
                  </a:moveTo>
                  <a:cubicBezTo>
                    <a:pt x="10" y="18"/>
                    <a:pt x="5" y="17"/>
                    <a:pt x="3" y="13"/>
                  </a:cubicBezTo>
                  <a:cubicBezTo>
                    <a:pt x="0" y="9"/>
                    <a:pt x="1" y="4"/>
                    <a:pt x="5" y="2"/>
                  </a:cubicBezTo>
                  <a:cubicBezTo>
                    <a:pt x="9" y="0"/>
                    <a:pt x="14" y="1"/>
                    <a:pt x="16" y="5"/>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83" name="TextBox 382">
            <a:extLst>
              <a:ext uri="{FF2B5EF4-FFF2-40B4-BE49-F238E27FC236}">
                <a16:creationId xmlns:a16="http://schemas.microsoft.com/office/drawing/2014/main" id="{7A8556AE-292E-4605-A266-05126965DCB2}"/>
              </a:ext>
            </a:extLst>
          </p:cNvPr>
          <p:cNvSpPr txBox="1"/>
          <p:nvPr/>
        </p:nvSpPr>
        <p:spPr>
          <a:xfrm flipH="1">
            <a:off x="9990151" y="3755216"/>
            <a:ext cx="1279197" cy="488098"/>
          </a:xfrm>
          <a:prstGeom prst="rect">
            <a:avLst/>
          </a:prstGeom>
          <a:noFill/>
        </p:spPr>
        <p:txBody>
          <a:bodyPr wrap="square" lIns="0" tIns="0" rIns="0" bIns="0" rtlCol="0">
            <a:noAutofit/>
          </a:bodyPr>
          <a:lstStyle/>
          <a:p>
            <a:pPr algn="ctr"/>
            <a:r>
              <a:rPr lang="et-EE" sz="1200" dirty="0" err="1">
                <a:solidFill>
                  <a:schemeClr val="tx2"/>
                </a:solidFill>
              </a:rPr>
              <a:t>divorce</a:t>
            </a:r>
            <a:endParaRPr lang="et-EE" sz="1200" dirty="0">
              <a:solidFill>
                <a:schemeClr val="tx2"/>
              </a:solidFill>
            </a:endParaRPr>
          </a:p>
        </p:txBody>
      </p:sp>
      <p:sp>
        <p:nvSpPr>
          <p:cNvPr id="384" name="TextBox 383">
            <a:extLst>
              <a:ext uri="{FF2B5EF4-FFF2-40B4-BE49-F238E27FC236}">
                <a16:creationId xmlns:a16="http://schemas.microsoft.com/office/drawing/2014/main" id="{D3021782-0F23-4BD8-92F2-3D73120B6705}"/>
              </a:ext>
            </a:extLst>
          </p:cNvPr>
          <p:cNvSpPr txBox="1"/>
          <p:nvPr/>
        </p:nvSpPr>
        <p:spPr>
          <a:xfrm flipH="1">
            <a:off x="3677687" y="5466615"/>
            <a:ext cx="1254488" cy="523220"/>
          </a:xfrm>
          <a:prstGeom prst="rect">
            <a:avLst/>
          </a:prstGeom>
          <a:noFill/>
        </p:spPr>
        <p:txBody>
          <a:bodyPr wrap="square" lIns="0" tIns="0" rIns="0" bIns="0" rtlCol="0">
            <a:noAutofit/>
          </a:bodyPr>
          <a:lstStyle/>
          <a:p>
            <a:pPr algn="ctr"/>
            <a:r>
              <a:rPr lang="et-EE" sz="1200" dirty="0">
                <a:solidFill>
                  <a:schemeClr val="tx2"/>
                </a:solidFill>
              </a:rPr>
              <a:t>c</a:t>
            </a:r>
            <a:r>
              <a:rPr lang="en-GB" sz="1200" dirty="0" err="1">
                <a:solidFill>
                  <a:schemeClr val="tx2"/>
                </a:solidFill>
              </a:rPr>
              <a:t>hange</a:t>
            </a:r>
            <a:r>
              <a:rPr lang="en-GB" sz="1200" dirty="0">
                <a:solidFill>
                  <a:schemeClr val="tx2"/>
                </a:solidFill>
              </a:rPr>
              <a:t> of residence</a:t>
            </a:r>
          </a:p>
        </p:txBody>
      </p:sp>
      <p:sp>
        <p:nvSpPr>
          <p:cNvPr id="385" name="TextBox 384">
            <a:extLst>
              <a:ext uri="{FF2B5EF4-FFF2-40B4-BE49-F238E27FC236}">
                <a16:creationId xmlns:a16="http://schemas.microsoft.com/office/drawing/2014/main" id="{01117E56-BA40-408A-B202-DB1F62DE4951}"/>
              </a:ext>
            </a:extLst>
          </p:cNvPr>
          <p:cNvSpPr txBox="1"/>
          <p:nvPr/>
        </p:nvSpPr>
        <p:spPr>
          <a:xfrm flipH="1">
            <a:off x="4894891" y="5495440"/>
            <a:ext cx="1254488" cy="523220"/>
          </a:xfrm>
          <a:prstGeom prst="rect">
            <a:avLst/>
          </a:prstGeom>
          <a:noFill/>
        </p:spPr>
        <p:txBody>
          <a:bodyPr wrap="square" lIns="0" tIns="0" rIns="0" bIns="0" rtlCol="0">
            <a:noAutofit/>
          </a:bodyPr>
          <a:lstStyle/>
          <a:p>
            <a:pPr algn="ctr"/>
            <a:r>
              <a:rPr lang="et-EE" sz="1200" dirty="0">
                <a:solidFill>
                  <a:schemeClr val="tx2"/>
                </a:solidFill>
              </a:rPr>
              <a:t>r</a:t>
            </a:r>
            <a:r>
              <a:rPr lang="en-GB" sz="1200" dirty="0" err="1">
                <a:solidFill>
                  <a:schemeClr val="tx2"/>
                </a:solidFill>
              </a:rPr>
              <a:t>etirement</a:t>
            </a:r>
            <a:endParaRPr lang="en-GB" sz="1200" dirty="0">
              <a:solidFill>
                <a:schemeClr val="tx2"/>
              </a:solidFill>
            </a:endParaRPr>
          </a:p>
        </p:txBody>
      </p:sp>
      <p:sp>
        <p:nvSpPr>
          <p:cNvPr id="386" name="TextBox 385">
            <a:extLst>
              <a:ext uri="{FF2B5EF4-FFF2-40B4-BE49-F238E27FC236}">
                <a16:creationId xmlns:a16="http://schemas.microsoft.com/office/drawing/2014/main" id="{9120862B-21F2-455B-A3FF-D33824A5B352}"/>
              </a:ext>
            </a:extLst>
          </p:cNvPr>
          <p:cNvSpPr txBox="1"/>
          <p:nvPr/>
        </p:nvSpPr>
        <p:spPr>
          <a:xfrm flipH="1">
            <a:off x="6267773" y="5466615"/>
            <a:ext cx="1254488" cy="523220"/>
          </a:xfrm>
          <a:prstGeom prst="rect">
            <a:avLst/>
          </a:prstGeom>
          <a:noFill/>
        </p:spPr>
        <p:txBody>
          <a:bodyPr wrap="square" lIns="0" tIns="0" rIns="0" bIns="0" rtlCol="0">
            <a:noAutofit/>
          </a:bodyPr>
          <a:lstStyle/>
          <a:p>
            <a:pPr algn="ctr"/>
            <a:r>
              <a:rPr lang="et-EE" sz="1200" dirty="0">
                <a:solidFill>
                  <a:schemeClr val="tx2"/>
                </a:solidFill>
              </a:rPr>
              <a:t>d</a:t>
            </a:r>
            <a:r>
              <a:rPr lang="en-GB" sz="1200" dirty="0" err="1">
                <a:solidFill>
                  <a:schemeClr val="tx2"/>
                </a:solidFill>
              </a:rPr>
              <a:t>eath</a:t>
            </a:r>
            <a:r>
              <a:rPr lang="en-GB" sz="1200" dirty="0">
                <a:solidFill>
                  <a:schemeClr val="tx2"/>
                </a:solidFill>
              </a:rPr>
              <a:t> (</a:t>
            </a:r>
            <a:r>
              <a:rPr lang="et-EE" sz="1200" dirty="0">
                <a:solidFill>
                  <a:schemeClr val="tx2"/>
                </a:solidFill>
              </a:rPr>
              <a:t>s</a:t>
            </a:r>
            <a:r>
              <a:rPr lang="en-GB" sz="1200" dirty="0" err="1">
                <a:solidFill>
                  <a:schemeClr val="tx2"/>
                </a:solidFill>
              </a:rPr>
              <a:t>uccession</a:t>
            </a:r>
            <a:r>
              <a:rPr lang="en-GB" sz="1200" dirty="0">
                <a:solidFill>
                  <a:schemeClr val="tx2"/>
                </a:solidFill>
              </a:rPr>
              <a:t>)</a:t>
            </a:r>
          </a:p>
        </p:txBody>
      </p:sp>
      <p:sp>
        <p:nvSpPr>
          <p:cNvPr id="387" name="TextBox 386">
            <a:extLst>
              <a:ext uri="{FF2B5EF4-FFF2-40B4-BE49-F238E27FC236}">
                <a16:creationId xmlns:a16="http://schemas.microsoft.com/office/drawing/2014/main" id="{DC003DB1-64A0-4AD3-AD84-19463F113C77}"/>
              </a:ext>
            </a:extLst>
          </p:cNvPr>
          <p:cNvSpPr txBox="1"/>
          <p:nvPr/>
        </p:nvSpPr>
        <p:spPr>
          <a:xfrm flipH="1">
            <a:off x="7485037" y="5480683"/>
            <a:ext cx="1254488" cy="523220"/>
          </a:xfrm>
          <a:prstGeom prst="rect">
            <a:avLst/>
          </a:prstGeom>
          <a:noFill/>
        </p:spPr>
        <p:txBody>
          <a:bodyPr wrap="square" lIns="0" tIns="0" rIns="0" bIns="0" rtlCol="0">
            <a:noAutofit/>
          </a:bodyPr>
          <a:lstStyle/>
          <a:p>
            <a:pPr algn="ctr"/>
            <a:r>
              <a:rPr lang="et-EE" sz="1200" dirty="0">
                <a:solidFill>
                  <a:schemeClr val="tx2"/>
                </a:solidFill>
              </a:rPr>
              <a:t>b</a:t>
            </a:r>
            <a:r>
              <a:rPr lang="en-GB" sz="1200" dirty="0" err="1">
                <a:solidFill>
                  <a:schemeClr val="tx2"/>
                </a:solidFill>
              </a:rPr>
              <a:t>uilding</a:t>
            </a:r>
            <a:r>
              <a:rPr lang="en-GB" sz="1200" dirty="0">
                <a:solidFill>
                  <a:schemeClr val="tx2"/>
                </a:solidFill>
              </a:rPr>
              <a:t> </a:t>
            </a:r>
          </a:p>
          <a:p>
            <a:pPr algn="ctr"/>
            <a:r>
              <a:rPr lang="en-GB" sz="1200" dirty="0">
                <a:solidFill>
                  <a:schemeClr val="tx2"/>
                </a:solidFill>
              </a:rPr>
              <a:t>houses</a:t>
            </a:r>
          </a:p>
        </p:txBody>
      </p:sp>
      <p:sp>
        <p:nvSpPr>
          <p:cNvPr id="388" name="TextBox 387">
            <a:extLst>
              <a:ext uri="{FF2B5EF4-FFF2-40B4-BE49-F238E27FC236}">
                <a16:creationId xmlns:a16="http://schemas.microsoft.com/office/drawing/2014/main" id="{CB8D4A9A-3987-49AD-9329-369889A7A199}"/>
              </a:ext>
            </a:extLst>
          </p:cNvPr>
          <p:cNvSpPr txBox="1"/>
          <p:nvPr/>
        </p:nvSpPr>
        <p:spPr>
          <a:xfrm flipH="1">
            <a:off x="995942" y="5480683"/>
            <a:ext cx="1254488" cy="523220"/>
          </a:xfrm>
          <a:prstGeom prst="rect">
            <a:avLst/>
          </a:prstGeom>
          <a:noFill/>
        </p:spPr>
        <p:txBody>
          <a:bodyPr wrap="square" lIns="0" tIns="0" rIns="0" bIns="0" rtlCol="0">
            <a:noAutofit/>
          </a:bodyPr>
          <a:lstStyle/>
          <a:p>
            <a:pPr algn="ctr"/>
            <a:r>
              <a:rPr lang="et-EE" sz="1200" dirty="0">
                <a:solidFill>
                  <a:schemeClr val="tx2"/>
                </a:solidFill>
              </a:rPr>
              <a:t>d</a:t>
            </a:r>
            <a:r>
              <a:rPr lang="en-GB" sz="1200" dirty="0" err="1">
                <a:solidFill>
                  <a:schemeClr val="tx2"/>
                </a:solidFill>
              </a:rPr>
              <a:t>isability</a:t>
            </a:r>
            <a:endParaRPr lang="en-GB" sz="1200" dirty="0">
              <a:solidFill>
                <a:schemeClr val="tx2"/>
              </a:solidFill>
            </a:endParaRPr>
          </a:p>
        </p:txBody>
      </p:sp>
      <p:grpSp>
        <p:nvGrpSpPr>
          <p:cNvPr id="5" name="Group 4">
            <a:extLst>
              <a:ext uri="{FF2B5EF4-FFF2-40B4-BE49-F238E27FC236}">
                <a16:creationId xmlns:a16="http://schemas.microsoft.com/office/drawing/2014/main" id="{76FF1572-EABF-4E46-BDFD-3BB337DFC072}"/>
              </a:ext>
            </a:extLst>
          </p:cNvPr>
          <p:cNvGrpSpPr>
            <a:grpSpLocks noChangeAspect="1"/>
          </p:cNvGrpSpPr>
          <p:nvPr/>
        </p:nvGrpSpPr>
        <p:grpSpPr bwMode="auto">
          <a:xfrm>
            <a:off x="3907771" y="4607315"/>
            <a:ext cx="748193" cy="720000"/>
            <a:chOff x="3893" y="1155"/>
            <a:chExt cx="345" cy="332"/>
          </a:xfrm>
        </p:grpSpPr>
        <p:sp>
          <p:nvSpPr>
            <p:cNvPr id="8" name="Freeform 5">
              <a:extLst>
                <a:ext uri="{FF2B5EF4-FFF2-40B4-BE49-F238E27FC236}">
                  <a16:creationId xmlns:a16="http://schemas.microsoft.com/office/drawing/2014/main" id="{B440389F-3C0D-487E-AFE4-EEC132BF9368}"/>
                </a:ext>
              </a:extLst>
            </p:cNvPr>
            <p:cNvSpPr>
              <a:spLocks/>
            </p:cNvSpPr>
            <p:nvPr/>
          </p:nvSpPr>
          <p:spPr bwMode="auto">
            <a:xfrm>
              <a:off x="3936" y="1224"/>
              <a:ext cx="259" cy="60"/>
            </a:xfrm>
            <a:custGeom>
              <a:avLst/>
              <a:gdLst>
                <a:gd name="T0" fmla="*/ 259 w 259"/>
                <a:gd name="T1" fmla="*/ 60 h 60"/>
                <a:gd name="T2" fmla="*/ 130 w 259"/>
                <a:gd name="T3" fmla="*/ 0 h 60"/>
                <a:gd name="T4" fmla="*/ 0 w 259"/>
                <a:gd name="T5" fmla="*/ 60 h 60"/>
              </a:gdLst>
              <a:ahLst/>
              <a:cxnLst>
                <a:cxn ang="0">
                  <a:pos x="T0" y="T1"/>
                </a:cxn>
                <a:cxn ang="0">
                  <a:pos x="T2" y="T3"/>
                </a:cxn>
                <a:cxn ang="0">
                  <a:pos x="T4" y="T5"/>
                </a:cxn>
              </a:cxnLst>
              <a:rect l="0" t="0" r="r" b="b"/>
              <a:pathLst>
                <a:path w="259" h="60">
                  <a:moveTo>
                    <a:pt x="259" y="60"/>
                  </a:moveTo>
                  <a:lnTo>
                    <a:pt x="130" y="0"/>
                  </a:lnTo>
                  <a:lnTo>
                    <a:pt x="0" y="60"/>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6">
              <a:extLst>
                <a:ext uri="{FF2B5EF4-FFF2-40B4-BE49-F238E27FC236}">
                  <a16:creationId xmlns:a16="http://schemas.microsoft.com/office/drawing/2014/main" id="{6B266BF4-99F8-4567-BE10-EF85924FAB98}"/>
                </a:ext>
              </a:extLst>
            </p:cNvPr>
            <p:cNvSpPr>
              <a:spLocks noChangeShapeType="1"/>
            </p:cNvSpPr>
            <p:nvPr/>
          </p:nvSpPr>
          <p:spPr bwMode="auto">
            <a:xfrm>
              <a:off x="3955" y="1404"/>
              <a:ext cx="221"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7">
              <a:extLst>
                <a:ext uri="{FF2B5EF4-FFF2-40B4-BE49-F238E27FC236}">
                  <a16:creationId xmlns:a16="http://schemas.microsoft.com/office/drawing/2014/main" id="{9CFAE6C6-4996-4C41-8F43-4CCD1AF20B78}"/>
                </a:ext>
              </a:extLst>
            </p:cNvPr>
            <p:cNvSpPr>
              <a:spLocks noChangeShapeType="1"/>
            </p:cNvSpPr>
            <p:nvPr/>
          </p:nvSpPr>
          <p:spPr bwMode="auto">
            <a:xfrm>
              <a:off x="3966" y="1294"/>
              <a:ext cx="0" cy="11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E4D13225-0A0B-48B5-BE11-90D72337658C}"/>
                </a:ext>
              </a:extLst>
            </p:cNvPr>
            <p:cNvSpPr>
              <a:spLocks/>
            </p:cNvSpPr>
            <p:nvPr/>
          </p:nvSpPr>
          <p:spPr bwMode="auto">
            <a:xfrm>
              <a:off x="3988" y="1294"/>
              <a:ext cx="177" cy="110"/>
            </a:xfrm>
            <a:custGeom>
              <a:avLst/>
              <a:gdLst>
                <a:gd name="T0" fmla="*/ 177 w 177"/>
                <a:gd name="T1" fmla="*/ 110 h 110"/>
                <a:gd name="T2" fmla="*/ 177 w 177"/>
                <a:gd name="T3" fmla="*/ 0 h 110"/>
                <a:gd name="T4" fmla="*/ 0 w 177"/>
                <a:gd name="T5" fmla="*/ 0 h 110"/>
              </a:gdLst>
              <a:ahLst/>
              <a:cxnLst>
                <a:cxn ang="0">
                  <a:pos x="T0" y="T1"/>
                </a:cxn>
                <a:cxn ang="0">
                  <a:pos x="T2" y="T3"/>
                </a:cxn>
                <a:cxn ang="0">
                  <a:pos x="T4" y="T5"/>
                </a:cxn>
              </a:cxnLst>
              <a:rect l="0" t="0" r="r" b="b"/>
              <a:pathLst>
                <a:path w="177" h="110">
                  <a:moveTo>
                    <a:pt x="177" y="110"/>
                  </a:moveTo>
                  <a:lnTo>
                    <a:pt x="177" y="0"/>
                  </a:lnTo>
                  <a:lnTo>
                    <a:pt x="0" y="0"/>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7B24566E-6CE6-49AB-A3EA-34441E8C193A}"/>
                </a:ext>
              </a:extLst>
            </p:cNvPr>
            <p:cNvSpPr>
              <a:spLocks/>
            </p:cNvSpPr>
            <p:nvPr/>
          </p:nvSpPr>
          <p:spPr bwMode="auto">
            <a:xfrm>
              <a:off x="4043" y="1322"/>
              <a:ext cx="45" cy="44"/>
            </a:xfrm>
            <a:custGeom>
              <a:avLst/>
              <a:gdLst>
                <a:gd name="T0" fmla="*/ 45 w 45"/>
                <a:gd name="T1" fmla="*/ 44 h 44"/>
                <a:gd name="T2" fmla="*/ 0 w 45"/>
                <a:gd name="T3" fmla="*/ 44 h 44"/>
                <a:gd name="T4" fmla="*/ 0 w 45"/>
                <a:gd name="T5" fmla="*/ 0 h 44"/>
                <a:gd name="T6" fmla="*/ 45 w 45"/>
                <a:gd name="T7" fmla="*/ 0 h 44"/>
                <a:gd name="T8" fmla="*/ 45 w 45"/>
                <a:gd name="T9" fmla="*/ 22 h 44"/>
              </a:gdLst>
              <a:ahLst/>
              <a:cxnLst>
                <a:cxn ang="0">
                  <a:pos x="T0" y="T1"/>
                </a:cxn>
                <a:cxn ang="0">
                  <a:pos x="T2" y="T3"/>
                </a:cxn>
                <a:cxn ang="0">
                  <a:pos x="T4" y="T5"/>
                </a:cxn>
                <a:cxn ang="0">
                  <a:pos x="T6" y="T7"/>
                </a:cxn>
                <a:cxn ang="0">
                  <a:pos x="T8" y="T9"/>
                </a:cxn>
              </a:cxnLst>
              <a:rect l="0" t="0" r="r" b="b"/>
              <a:pathLst>
                <a:path w="45" h="44">
                  <a:moveTo>
                    <a:pt x="45" y="44"/>
                  </a:moveTo>
                  <a:lnTo>
                    <a:pt x="0" y="44"/>
                  </a:lnTo>
                  <a:lnTo>
                    <a:pt x="0" y="0"/>
                  </a:lnTo>
                  <a:lnTo>
                    <a:pt x="45" y="0"/>
                  </a:lnTo>
                  <a:lnTo>
                    <a:pt x="45" y="22"/>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D5978210-94EB-497B-B12B-FFD4C1141F8D}"/>
                </a:ext>
              </a:extLst>
            </p:cNvPr>
            <p:cNvSpPr>
              <a:spLocks/>
            </p:cNvSpPr>
            <p:nvPr/>
          </p:nvSpPr>
          <p:spPr bwMode="auto">
            <a:xfrm>
              <a:off x="4121" y="1217"/>
              <a:ext cx="22" cy="33"/>
            </a:xfrm>
            <a:custGeom>
              <a:avLst/>
              <a:gdLst>
                <a:gd name="T0" fmla="*/ 0 w 22"/>
                <a:gd name="T1" fmla="*/ 33 h 33"/>
                <a:gd name="T2" fmla="*/ 0 w 22"/>
                <a:gd name="T3" fmla="*/ 0 h 33"/>
                <a:gd name="T4" fmla="*/ 22 w 22"/>
                <a:gd name="T5" fmla="*/ 0 h 33"/>
                <a:gd name="T6" fmla="*/ 22 w 22"/>
                <a:gd name="T7" fmla="*/ 21 h 33"/>
              </a:gdLst>
              <a:ahLst/>
              <a:cxnLst>
                <a:cxn ang="0">
                  <a:pos x="T0" y="T1"/>
                </a:cxn>
                <a:cxn ang="0">
                  <a:pos x="T2" y="T3"/>
                </a:cxn>
                <a:cxn ang="0">
                  <a:pos x="T4" y="T5"/>
                </a:cxn>
                <a:cxn ang="0">
                  <a:pos x="T6" y="T7"/>
                </a:cxn>
              </a:cxnLst>
              <a:rect l="0" t="0" r="r" b="b"/>
              <a:pathLst>
                <a:path w="22" h="33">
                  <a:moveTo>
                    <a:pt x="0" y="33"/>
                  </a:moveTo>
                  <a:lnTo>
                    <a:pt x="0" y="0"/>
                  </a:lnTo>
                  <a:lnTo>
                    <a:pt x="22" y="0"/>
                  </a:lnTo>
                  <a:lnTo>
                    <a:pt x="22" y="21"/>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FE8CF77B-F0CF-4A4F-B1B2-8091CBDDA9A2}"/>
                </a:ext>
              </a:extLst>
            </p:cNvPr>
            <p:cNvSpPr>
              <a:spLocks/>
            </p:cNvSpPr>
            <p:nvPr/>
          </p:nvSpPr>
          <p:spPr bwMode="auto">
            <a:xfrm>
              <a:off x="3893" y="1155"/>
              <a:ext cx="345" cy="332"/>
            </a:xfrm>
            <a:custGeom>
              <a:avLst/>
              <a:gdLst>
                <a:gd name="T0" fmla="*/ 145 w 250"/>
                <a:gd name="T1" fmla="*/ 239 h 241"/>
                <a:gd name="T2" fmla="*/ 239 w 250"/>
                <a:gd name="T3" fmla="*/ 105 h 241"/>
                <a:gd name="T4" fmla="*/ 105 w 250"/>
                <a:gd name="T5" fmla="*/ 11 h 241"/>
                <a:gd name="T6" fmla="*/ 11 w 250"/>
                <a:gd name="T7" fmla="*/ 145 h 241"/>
                <a:gd name="T8" fmla="*/ 125 w 250"/>
                <a:gd name="T9" fmla="*/ 241 h 241"/>
              </a:gdLst>
              <a:ahLst/>
              <a:cxnLst>
                <a:cxn ang="0">
                  <a:pos x="T0" y="T1"/>
                </a:cxn>
                <a:cxn ang="0">
                  <a:pos x="T2" y="T3"/>
                </a:cxn>
                <a:cxn ang="0">
                  <a:pos x="T4" y="T5"/>
                </a:cxn>
                <a:cxn ang="0">
                  <a:pos x="T6" y="T7"/>
                </a:cxn>
                <a:cxn ang="0">
                  <a:pos x="T8" y="T9"/>
                </a:cxn>
              </a:cxnLst>
              <a:rect l="0" t="0" r="r" b="b"/>
              <a:pathLst>
                <a:path w="250" h="241">
                  <a:moveTo>
                    <a:pt x="145" y="239"/>
                  </a:moveTo>
                  <a:cubicBezTo>
                    <a:pt x="208" y="228"/>
                    <a:pt x="250" y="168"/>
                    <a:pt x="239" y="105"/>
                  </a:cubicBezTo>
                  <a:cubicBezTo>
                    <a:pt x="228" y="42"/>
                    <a:pt x="168" y="0"/>
                    <a:pt x="105" y="11"/>
                  </a:cubicBezTo>
                  <a:cubicBezTo>
                    <a:pt x="42" y="22"/>
                    <a:pt x="0" y="82"/>
                    <a:pt x="11" y="145"/>
                  </a:cubicBezTo>
                  <a:cubicBezTo>
                    <a:pt x="21" y="201"/>
                    <a:pt x="69" y="241"/>
                    <a:pt x="125" y="241"/>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7" name="Group 14">
            <a:extLst>
              <a:ext uri="{FF2B5EF4-FFF2-40B4-BE49-F238E27FC236}">
                <a16:creationId xmlns:a16="http://schemas.microsoft.com/office/drawing/2014/main" id="{56D5C76D-7347-4A3E-9981-CC29AF2E4519}"/>
              </a:ext>
            </a:extLst>
          </p:cNvPr>
          <p:cNvGrpSpPr>
            <a:grpSpLocks noChangeAspect="1"/>
          </p:cNvGrpSpPr>
          <p:nvPr/>
        </p:nvGrpSpPr>
        <p:grpSpPr bwMode="auto">
          <a:xfrm>
            <a:off x="7738187" y="4635450"/>
            <a:ext cx="748190" cy="720000"/>
            <a:chOff x="4405" y="940"/>
            <a:chExt cx="345" cy="332"/>
          </a:xfrm>
        </p:grpSpPr>
        <p:sp>
          <p:nvSpPr>
            <p:cNvPr id="19" name="Freeform 15">
              <a:extLst>
                <a:ext uri="{FF2B5EF4-FFF2-40B4-BE49-F238E27FC236}">
                  <a16:creationId xmlns:a16="http://schemas.microsoft.com/office/drawing/2014/main" id="{591B02A6-88B9-42E0-89E2-D28CD695F96A}"/>
                </a:ext>
              </a:extLst>
            </p:cNvPr>
            <p:cNvSpPr>
              <a:spLocks/>
            </p:cNvSpPr>
            <p:nvPr/>
          </p:nvSpPr>
          <p:spPr bwMode="auto">
            <a:xfrm>
              <a:off x="4405" y="940"/>
              <a:ext cx="345" cy="332"/>
            </a:xfrm>
            <a:custGeom>
              <a:avLst/>
              <a:gdLst>
                <a:gd name="T0" fmla="*/ 145 w 250"/>
                <a:gd name="T1" fmla="*/ 239 h 241"/>
                <a:gd name="T2" fmla="*/ 239 w 250"/>
                <a:gd name="T3" fmla="*/ 105 h 241"/>
                <a:gd name="T4" fmla="*/ 105 w 250"/>
                <a:gd name="T5" fmla="*/ 11 h 241"/>
                <a:gd name="T6" fmla="*/ 11 w 250"/>
                <a:gd name="T7" fmla="*/ 145 h 241"/>
                <a:gd name="T8" fmla="*/ 125 w 250"/>
                <a:gd name="T9" fmla="*/ 241 h 241"/>
              </a:gdLst>
              <a:ahLst/>
              <a:cxnLst>
                <a:cxn ang="0">
                  <a:pos x="T0" y="T1"/>
                </a:cxn>
                <a:cxn ang="0">
                  <a:pos x="T2" y="T3"/>
                </a:cxn>
                <a:cxn ang="0">
                  <a:pos x="T4" y="T5"/>
                </a:cxn>
                <a:cxn ang="0">
                  <a:pos x="T6" y="T7"/>
                </a:cxn>
                <a:cxn ang="0">
                  <a:pos x="T8" y="T9"/>
                </a:cxn>
              </a:cxnLst>
              <a:rect l="0" t="0" r="r" b="b"/>
              <a:pathLst>
                <a:path w="250" h="241">
                  <a:moveTo>
                    <a:pt x="145" y="239"/>
                  </a:moveTo>
                  <a:cubicBezTo>
                    <a:pt x="208" y="228"/>
                    <a:pt x="250" y="168"/>
                    <a:pt x="239" y="105"/>
                  </a:cubicBezTo>
                  <a:cubicBezTo>
                    <a:pt x="228" y="42"/>
                    <a:pt x="168" y="0"/>
                    <a:pt x="105" y="11"/>
                  </a:cubicBezTo>
                  <a:cubicBezTo>
                    <a:pt x="42" y="22"/>
                    <a:pt x="0" y="82"/>
                    <a:pt x="11" y="145"/>
                  </a:cubicBezTo>
                  <a:cubicBezTo>
                    <a:pt x="21" y="201"/>
                    <a:pt x="69" y="241"/>
                    <a:pt x="125" y="241"/>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6">
              <a:extLst>
                <a:ext uri="{FF2B5EF4-FFF2-40B4-BE49-F238E27FC236}">
                  <a16:creationId xmlns:a16="http://schemas.microsoft.com/office/drawing/2014/main" id="{46BE700C-4B61-4D59-9913-223BC817021E}"/>
                </a:ext>
              </a:extLst>
            </p:cNvPr>
            <p:cNvSpPr>
              <a:spLocks/>
            </p:cNvSpPr>
            <p:nvPr/>
          </p:nvSpPr>
          <p:spPr bwMode="auto">
            <a:xfrm>
              <a:off x="4515" y="1068"/>
              <a:ext cx="125" cy="121"/>
            </a:xfrm>
            <a:custGeom>
              <a:avLst/>
              <a:gdLst>
                <a:gd name="T0" fmla="*/ 0 w 125"/>
                <a:gd name="T1" fmla="*/ 121 h 121"/>
                <a:gd name="T2" fmla="*/ 0 w 125"/>
                <a:gd name="T3" fmla="*/ 0 h 121"/>
                <a:gd name="T4" fmla="*/ 125 w 125"/>
                <a:gd name="T5" fmla="*/ 0 h 121"/>
                <a:gd name="T6" fmla="*/ 125 w 125"/>
                <a:gd name="T7" fmla="*/ 121 h 121"/>
              </a:gdLst>
              <a:ahLst/>
              <a:cxnLst>
                <a:cxn ang="0">
                  <a:pos x="T0" y="T1"/>
                </a:cxn>
                <a:cxn ang="0">
                  <a:pos x="T2" y="T3"/>
                </a:cxn>
                <a:cxn ang="0">
                  <a:pos x="T4" y="T5"/>
                </a:cxn>
                <a:cxn ang="0">
                  <a:pos x="T6" y="T7"/>
                </a:cxn>
              </a:cxnLst>
              <a:rect l="0" t="0" r="r" b="b"/>
              <a:pathLst>
                <a:path w="125" h="121">
                  <a:moveTo>
                    <a:pt x="0" y="121"/>
                  </a:moveTo>
                  <a:lnTo>
                    <a:pt x="0" y="0"/>
                  </a:lnTo>
                  <a:lnTo>
                    <a:pt x="125" y="0"/>
                  </a:lnTo>
                  <a:lnTo>
                    <a:pt x="125" y="121"/>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7">
              <a:extLst>
                <a:ext uri="{FF2B5EF4-FFF2-40B4-BE49-F238E27FC236}">
                  <a16:creationId xmlns:a16="http://schemas.microsoft.com/office/drawing/2014/main" id="{396CBA12-7B98-4431-BE78-D99D1378BF37}"/>
                </a:ext>
              </a:extLst>
            </p:cNvPr>
            <p:cNvSpPr>
              <a:spLocks/>
            </p:cNvSpPr>
            <p:nvPr/>
          </p:nvSpPr>
          <p:spPr bwMode="auto">
            <a:xfrm>
              <a:off x="4656" y="1068"/>
              <a:ext cx="36" cy="121"/>
            </a:xfrm>
            <a:custGeom>
              <a:avLst/>
              <a:gdLst>
                <a:gd name="T0" fmla="*/ 0 w 36"/>
                <a:gd name="T1" fmla="*/ 0 h 121"/>
                <a:gd name="T2" fmla="*/ 36 w 36"/>
                <a:gd name="T3" fmla="*/ 0 h 121"/>
                <a:gd name="T4" fmla="*/ 36 w 36"/>
                <a:gd name="T5" fmla="*/ 121 h 121"/>
                <a:gd name="T6" fmla="*/ 0 w 36"/>
                <a:gd name="T7" fmla="*/ 121 h 121"/>
              </a:gdLst>
              <a:ahLst/>
              <a:cxnLst>
                <a:cxn ang="0">
                  <a:pos x="T0" y="T1"/>
                </a:cxn>
                <a:cxn ang="0">
                  <a:pos x="T2" y="T3"/>
                </a:cxn>
                <a:cxn ang="0">
                  <a:pos x="T4" y="T5"/>
                </a:cxn>
                <a:cxn ang="0">
                  <a:pos x="T6" y="T7"/>
                </a:cxn>
              </a:cxnLst>
              <a:rect l="0" t="0" r="r" b="b"/>
              <a:pathLst>
                <a:path w="36" h="121">
                  <a:moveTo>
                    <a:pt x="0" y="0"/>
                  </a:moveTo>
                  <a:lnTo>
                    <a:pt x="36" y="0"/>
                  </a:lnTo>
                  <a:lnTo>
                    <a:pt x="36" y="121"/>
                  </a:lnTo>
                  <a:lnTo>
                    <a:pt x="0" y="121"/>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8">
              <a:extLst>
                <a:ext uri="{FF2B5EF4-FFF2-40B4-BE49-F238E27FC236}">
                  <a16:creationId xmlns:a16="http://schemas.microsoft.com/office/drawing/2014/main" id="{2D490435-DB65-4669-811A-029AB73CD9D2}"/>
                </a:ext>
              </a:extLst>
            </p:cNvPr>
            <p:cNvSpPr>
              <a:spLocks/>
            </p:cNvSpPr>
            <p:nvPr/>
          </p:nvSpPr>
          <p:spPr bwMode="auto">
            <a:xfrm>
              <a:off x="4463" y="1068"/>
              <a:ext cx="36" cy="121"/>
            </a:xfrm>
            <a:custGeom>
              <a:avLst/>
              <a:gdLst>
                <a:gd name="T0" fmla="*/ 36 w 36"/>
                <a:gd name="T1" fmla="*/ 121 h 121"/>
                <a:gd name="T2" fmla="*/ 0 w 36"/>
                <a:gd name="T3" fmla="*/ 121 h 121"/>
                <a:gd name="T4" fmla="*/ 0 w 36"/>
                <a:gd name="T5" fmla="*/ 0 h 121"/>
                <a:gd name="T6" fmla="*/ 36 w 36"/>
                <a:gd name="T7" fmla="*/ 0 h 121"/>
              </a:gdLst>
              <a:ahLst/>
              <a:cxnLst>
                <a:cxn ang="0">
                  <a:pos x="T0" y="T1"/>
                </a:cxn>
                <a:cxn ang="0">
                  <a:pos x="T2" y="T3"/>
                </a:cxn>
                <a:cxn ang="0">
                  <a:pos x="T4" y="T5"/>
                </a:cxn>
                <a:cxn ang="0">
                  <a:pos x="T6" y="T7"/>
                </a:cxn>
              </a:cxnLst>
              <a:rect l="0" t="0" r="r" b="b"/>
              <a:pathLst>
                <a:path w="36" h="121">
                  <a:moveTo>
                    <a:pt x="36" y="121"/>
                  </a:moveTo>
                  <a:lnTo>
                    <a:pt x="0" y="121"/>
                  </a:lnTo>
                  <a:lnTo>
                    <a:pt x="0" y="0"/>
                  </a:lnTo>
                  <a:lnTo>
                    <a:pt x="36" y="0"/>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9">
              <a:extLst>
                <a:ext uri="{FF2B5EF4-FFF2-40B4-BE49-F238E27FC236}">
                  <a16:creationId xmlns:a16="http://schemas.microsoft.com/office/drawing/2014/main" id="{FFFF9F41-E986-4CD9-9B16-FF710E5FE277}"/>
                </a:ext>
              </a:extLst>
            </p:cNvPr>
            <p:cNvSpPr>
              <a:spLocks/>
            </p:cNvSpPr>
            <p:nvPr/>
          </p:nvSpPr>
          <p:spPr bwMode="auto">
            <a:xfrm>
              <a:off x="4515" y="994"/>
              <a:ext cx="125" cy="74"/>
            </a:xfrm>
            <a:custGeom>
              <a:avLst/>
              <a:gdLst>
                <a:gd name="T0" fmla="*/ 125 w 125"/>
                <a:gd name="T1" fmla="*/ 74 h 74"/>
                <a:gd name="T2" fmla="*/ 0 w 125"/>
                <a:gd name="T3" fmla="*/ 74 h 74"/>
                <a:gd name="T4" fmla="*/ 50 w 125"/>
                <a:gd name="T5" fmla="*/ 15 h 74"/>
                <a:gd name="T6" fmla="*/ 63 w 125"/>
                <a:gd name="T7" fmla="*/ 0 h 74"/>
                <a:gd name="T8" fmla="*/ 75 w 125"/>
                <a:gd name="T9" fmla="*/ 15 h 74"/>
                <a:gd name="T10" fmla="*/ 125 w 125"/>
                <a:gd name="T11" fmla="*/ 74 h 74"/>
              </a:gdLst>
              <a:ahLst/>
              <a:cxnLst>
                <a:cxn ang="0">
                  <a:pos x="T0" y="T1"/>
                </a:cxn>
                <a:cxn ang="0">
                  <a:pos x="T2" y="T3"/>
                </a:cxn>
                <a:cxn ang="0">
                  <a:pos x="T4" y="T5"/>
                </a:cxn>
                <a:cxn ang="0">
                  <a:pos x="T6" y="T7"/>
                </a:cxn>
                <a:cxn ang="0">
                  <a:pos x="T8" y="T9"/>
                </a:cxn>
                <a:cxn ang="0">
                  <a:pos x="T10" y="T11"/>
                </a:cxn>
              </a:cxnLst>
              <a:rect l="0" t="0" r="r" b="b"/>
              <a:pathLst>
                <a:path w="125" h="74">
                  <a:moveTo>
                    <a:pt x="125" y="74"/>
                  </a:moveTo>
                  <a:lnTo>
                    <a:pt x="0" y="74"/>
                  </a:lnTo>
                  <a:lnTo>
                    <a:pt x="50" y="15"/>
                  </a:lnTo>
                  <a:lnTo>
                    <a:pt x="63" y="0"/>
                  </a:lnTo>
                  <a:lnTo>
                    <a:pt x="75" y="15"/>
                  </a:lnTo>
                  <a:lnTo>
                    <a:pt x="125" y="74"/>
                  </a:lnTo>
                  <a:close/>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20">
              <a:extLst>
                <a:ext uri="{FF2B5EF4-FFF2-40B4-BE49-F238E27FC236}">
                  <a16:creationId xmlns:a16="http://schemas.microsoft.com/office/drawing/2014/main" id="{81BEAD5F-5C22-42AE-B675-A2C36BFCDDDC}"/>
                </a:ext>
              </a:extLst>
            </p:cNvPr>
            <p:cNvSpPr>
              <a:spLocks/>
            </p:cNvSpPr>
            <p:nvPr/>
          </p:nvSpPr>
          <p:spPr bwMode="auto">
            <a:xfrm>
              <a:off x="4571" y="1082"/>
              <a:ext cx="13" cy="29"/>
            </a:xfrm>
            <a:custGeom>
              <a:avLst/>
              <a:gdLst>
                <a:gd name="T0" fmla="*/ 0 w 13"/>
                <a:gd name="T1" fmla="*/ 0 h 29"/>
                <a:gd name="T2" fmla="*/ 13 w 13"/>
                <a:gd name="T3" fmla="*/ 0 h 29"/>
                <a:gd name="T4" fmla="*/ 13 w 13"/>
                <a:gd name="T5" fmla="*/ 29 h 29"/>
              </a:gdLst>
              <a:ahLst/>
              <a:cxnLst>
                <a:cxn ang="0">
                  <a:pos x="T0" y="T1"/>
                </a:cxn>
                <a:cxn ang="0">
                  <a:pos x="T2" y="T3"/>
                </a:cxn>
                <a:cxn ang="0">
                  <a:pos x="T4" y="T5"/>
                </a:cxn>
              </a:cxnLst>
              <a:rect l="0" t="0" r="r" b="b"/>
              <a:pathLst>
                <a:path w="13" h="29">
                  <a:moveTo>
                    <a:pt x="0" y="0"/>
                  </a:moveTo>
                  <a:lnTo>
                    <a:pt x="13" y="0"/>
                  </a:lnTo>
                  <a:lnTo>
                    <a:pt x="13" y="29"/>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47AF6912-769F-46D1-9835-274974F5E8C6}"/>
                </a:ext>
              </a:extLst>
            </p:cNvPr>
            <p:cNvSpPr>
              <a:spLocks/>
            </p:cNvSpPr>
            <p:nvPr/>
          </p:nvSpPr>
          <p:spPr bwMode="auto">
            <a:xfrm>
              <a:off x="4571" y="1129"/>
              <a:ext cx="13" cy="27"/>
            </a:xfrm>
            <a:custGeom>
              <a:avLst/>
              <a:gdLst>
                <a:gd name="T0" fmla="*/ 0 w 13"/>
                <a:gd name="T1" fmla="*/ 0 h 27"/>
                <a:gd name="T2" fmla="*/ 13 w 13"/>
                <a:gd name="T3" fmla="*/ 0 h 27"/>
                <a:gd name="T4" fmla="*/ 13 w 13"/>
                <a:gd name="T5" fmla="*/ 27 h 27"/>
              </a:gdLst>
              <a:ahLst/>
              <a:cxnLst>
                <a:cxn ang="0">
                  <a:pos x="T0" y="T1"/>
                </a:cxn>
                <a:cxn ang="0">
                  <a:pos x="T2" y="T3"/>
                </a:cxn>
                <a:cxn ang="0">
                  <a:pos x="T4" y="T5"/>
                </a:cxn>
              </a:cxnLst>
              <a:rect l="0" t="0" r="r" b="b"/>
              <a:pathLst>
                <a:path w="13" h="27">
                  <a:moveTo>
                    <a:pt x="0" y="0"/>
                  </a:moveTo>
                  <a:lnTo>
                    <a:pt x="13" y="0"/>
                  </a:lnTo>
                  <a:lnTo>
                    <a:pt x="13" y="27"/>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2">
              <a:extLst>
                <a:ext uri="{FF2B5EF4-FFF2-40B4-BE49-F238E27FC236}">
                  <a16:creationId xmlns:a16="http://schemas.microsoft.com/office/drawing/2014/main" id="{A3C1C444-67FC-4BE3-A93C-405CE1CC2B99}"/>
                </a:ext>
              </a:extLst>
            </p:cNvPr>
            <p:cNvSpPr>
              <a:spLocks/>
            </p:cNvSpPr>
            <p:nvPr/>
          </p:nvSpPr>
          <p:spPr bwMode="auto">
            <a:xfrm>
              <a:off x="4538" y="1082"/>
              <a:ext cx="13" cy="29"/>
            </a:xfrm>
            <a:custGeom>
              <a:avLst/>
              <a:gdLst>
                <a:gd name="T0" fmla="*/ 0 w 13"/>
                <a:gd name="T1" fmla="*/ 0 h 29"/>
                <a:gd name="T2" fmla="*/ 13 w 13"/>
                <a:gd name="T3" fmla="*/ 0 h 29"/>
                <a:gd name="T4" fmla="*/ 13 w 13"/>
                <a:gd name="T5" fmla="*/ 29 h 29"/>
              </a:gdLst>
              <a:ahLst/>
              <a:cxnLst>
                <a:cxn ang="0">
                  <a:pos x="T0" y="T1"/>
                </a:cxn>
                <a:cxn ang="0">
                  <a:pos x="T2" y="T3"/>
                </a:cxn>
                <a:cxn ang="0">
                  <a:pos x="T4" y="T5"/>
                </a:cxn>
              </a:cxnLst>
              <a:rect l="0" t="0" r="r" b="b"/>
              <a:pathLst>
                <a:path w="13" h="29">
                  <a:moveTo>
                    <a:pt x="0" y="0"/>
                  </a:moveTo>
                  <a:lnTo>
                    <a:pt x="13" y="0"/>
                  </a:lnTo>
                  <a:lnTo>
                    <a:pt x="13" y="29"/>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3">
              <a:extLst>
                <a:ext uri="{FF2B5EF4-FFF2-40B4-BE49-F238E27FC236}">
                  <a16:creationId xmlns:a16="http://schemas.microsoft.com/office/drawing/2014/main" id="{F2D100CD-400F-4BAB-8353-DB7105302173}"/>
                </a:ext>
              </a:extLst>
            </p:cNvPr>
            <p:cNvSpPr>
              <a:spLocks/>
            </p:cNvSpPr>
            <p:nvPr/>
          </p:nvSpPr>
          <p:spPr bwMode="auto">
            <a:xfrm>
              <a:off x="4538" y="1129"/>
              <a:ext cx="13" cy="27"/>
            </a:xfrm>
            <a:custGeom>
              <a:avLst/>
              <a:gdLst>
                <a:gd name="T0" fmla="*/ 0 w 13"/>
                <a:gd name="T1" fmla="*/ 0 h 27"/>
                <a:gd name="T2" fmla="*/ 13 w 13"/>
                <a:gd name="T3" fmla="*/ 0 h 27"/>
                <a:gd name="T4" fmla="*/ 13 w 13"/>
                <a:gd name="T5" fmla="*/ 27 h 27"/>
              </a:gdLst>
              <a:ahLst/>
              <a:cxnLst>
                <a:cxn ang="0">
                  <a:pos x="T0" y="T1"/>
                </a:cxn>
                <a:cxn ang="0">
                  <a:pos x="T2" y="T3"/>
                </a:cxn>
                <a:cxn ang="0">
                  <a:pos x="T4" y="T5"/>
                </a:cxn>
              </a:cxnLst>
              <a:rect l="0" t="0" r="r" b="b"/>
              <a:pathLst>
                <a:path w="13" h="27">
                  <a:moveTo>
                    <a:pt x="0" y="0"/>
                  </a:moveTo>
                  <a:lnTo>
                    <a:pt x="13" y="0"/>
                  </a:lnTo>
                  <a:lnTo>
                    <a:pt x="13" y="27"/>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4">
              <a:extLst>
                <a:ext uri="{FF2B5EF4-FFF2-40B4-BE49-F238E27FC236}">
                  <a16:creationId xmlns:a16="http://schemas.microsoft.com/office/drawing/2014/main" id="{8EC62A93-4DD8-4898-BD16-A640051C67B9}"/>
                </a:ext>
              </a:extLst>
            </p:cNvPr>
            <p:cNvSpPr>
              <a:spLocks/>
            </p:cNvSpPr>
            <p:nvPr/>
          </p:nvSpPr>
          <p:spPr bwMode="auto">
            <a:xfrm>
              <a:off x="4604" y="1082"/>
              <a:ext cx="14" cy="29"/>
            </a:xfrm>
            <a:custGeom>
              <a:avLst/>
              <a:gdLst>
                <a:gd name="T0" fmla="*/ 0 w 14"/>
                <a:gd name="T1" fmla="*/ 0 h 29"/>
                <a:gd name="T2" fmla="*/ 14 w 14"/>
                <a:gd name="T3" fmla="*/ 0 h 29"/>
                <a:gd name="T4" fmla="*/ 14 w 14"/>
                <a:gd name="T5" fmla="*/ 29 h 29"/>
              </a:gdLst>
              <a:ahLst/>
              <a:cxnLst>
                <a:cxn ang="0">
                  <a:pos x="T0" y="T1"/>
                </a:cxn>
                <a:cxn ang="0">
                  <a:pos x="T2" y="T3"/>
                </a:cxn>
                <a:cxn ang="0">
                  <a:pos x="T4" y="T5"/>
                </a:cxn>
              </a:cxnLst>
              <a:rect l="0" t="0" r="r" b="b"/>
              <a:pathLst>
                <a:path w="14" h="29">
                  <a:moveTo>
                    <a:pt x="0" y="0"/>
                  </a:moveTo>
                  <a:lnTo>
                    <a:pt x="14" y="0"/>
                  </a:lnTo>
                  <a:lnTo>
                    <a:pt x="14" y="29"/>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5">
              <a:extLst>
                <a:ext uri="{FF2B5EF4-FFF2-40B4-BE49-F238E27FC236}">
                  <a16:creationId xmlns:a16="http://schemas.microsoft.com/office/drawing/2014/main" id="{83F271DD-E100-40CD-AAF6-FF99918F3021}"/>
                </a:ext>
              </a:extLst>
            </p:cNvPr>
            <p:cNvSpPr>
              <a:spLocks/>
            </p:cNvSpPr>
            <p:nvPr/>
          </p:nvSpPr>
          <p:spPr bwMode="auto">
            <a:xfrm>
              <a:off x="4604" y="1129"/>
              <a:ext cx="14" cy="27"/>
            </a:xfrm>
            <a:custGeom>
              <a:avLst/>
              <a:gdLst>
                <a:gd name="T0" fmla="*/ 0 w 14"/>
                <a:gd name="T1" fmla="*/ 0 h 27"/>
                <a:gd name="T2" fmla="*/ 14 w 14"/>
                <a:gd name="T3" fmla="*/ 0 h 27"/>
                <a:gd name="T4" fmla="*/ 14 w 14"/>
                <a:gd name="T5" fmla="*/ 27 h 27"/>
              </a:gdLst>
              <a:ahLst/>
              <a:cxnLst>
                <a:cxn ang="0">
                  <a:pos x="T0" y="T1"/>
                </a:cxn>
                <a:cxn ang="0">
                  <a:pos x="T2" y="T3"/>
                </a:cxn>
                <a:cxn ang="0">
                  <a:pos x="T4" y="T5"/>
                </a:cxn>
              </a:cxnLst>
              <a:rect l="0" t="0" r="r" b="b"/>
              <a:pathLst>
                <a:path w="14" h="27">
                  <a:moveTo>
                    <a:pt x="0" y="0"/>
                  </a:moveTo>
                  <a:lnTo>
                    <a:pt x="14" y="0"/>
                  </a:lnTo>
                  <a:lnTo>
                    <a:pt x="14" y="27"/>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6">
              <a:extLst>
                <a:ext uri="{FF2B5EF4-FFF2-40B4-BE49-F238E27FC236}">
                  <a16:creationId xmlns:a16="http://schemas.microsoft.com/office/drawing/2014/main" id="{25D118C4-FDCA-4829-A9A2-B0EA36413110}"/>
                </a:ext>
              </a:extLst>
            </p:cNvPr>
            <p:cNvSpPr>
              <a:spLocks/>
            </p:cNvSpPr>
            <p:nvPr/>
          </p:nvSpPr>
          <p:spPr bwMode="auto">
            <a:xfrm>
              <a:off x="4659" y="1082"/>
              <a:ext cx="14" cy="29"/>
            </a:xfrm>
            <a:custGeom>
              <a:avLst/>
              <a:gdLst>
                <a:gd name="T0" fmla="*/ 0 w 14"/>
                <a:gd name="T1" fmla="*/ 0 h 29"/>
                <a:gd name="T2" fmla="*/ 14 w 14"/>
                <a:gd name="T3" fmla="*/ 0 h 29"/>
                <a:gd name="T4" fmla="*/ 14 w 14"/>
                <a:gd name="T5" fmla="*/ 29 h 29"/>
              </a:gdLst>
              <a:ahLst/>
              <a:cxnLst>
                <a:cxn ang="0">
                  <a:pos x="T0" y="T1"/>
                </a:cxn>
                <a:cxn ang="0">
                  <a:pos x="T2" y="T3"/>
                </a:cxn>
                <a:cxn ang="0">
                  <a:pos x="T4" y="T5"/>
                </a:cxn>
              </a:cxnLst>
              <a:rect l="0" t="0" r="r" b="b"/>
              <a:pathLst>
                <a:path w="14" h="29">
                  <a:moveTo>
                    <a:pt x="0" y="0"/>
                  </a:moveTo>
                  <a:lnTo>
                    <a:pt x="14" y="0"/>
                  </a:lnTo>
                  <a:lnTo>
                    <a:pt x="14" y="29"/>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7">
              <a:extLst>
                <a:ext uri="{FF2B5EF4-FFF2-40B4-BE49-F238E27FC236}">
                  <a16:creationId xmlns:a16="http://schemas.microsoft.com/office/drawing/2014/main" id="{2EDF1C79-8644-458B-8779-DEF42ED09131}"/>
                </a:ext>
              </a:extLst>
            </p:cNvPr>
            <p:cNvSpPr>
              <a:spLocks/>
            </p:cNvSpPr>
            <p:nvPr/>
          </p:nvSpPr>
          <p:spPr bwMode="auto">
            <a:xfrm>
              <a:off x="4659" y="1129"/>
              <a:ext cx="14" cy="27"/>
            </a:xfrm>
            <a:custGeom>
              <a:avLst/>
              <a:gdLst>
                <a:gd name="T0" fmla="*/ 0 w 14"/>
                <a:gd name="T1" fmla="*/ 0 h 27"/>
                <a:gd name="T2" fmla="*/ 14 w 14"/>
                <a:gd name="T3" fmla="*/ 0 h 27"/>
                <a:gd name="T4" fmla="*/ 14 w 14"/>
                <a:gd name="T5" fmla="*/ 27 h 27"/>
              </a:gdLst>
              <a:ahLst/>
              <a:cxnLst>
                <a:cxn ang="0">
                  <a:pos x="T0" y="T1"/>
                </a:cxn>
                <a:cxn ang="0">
                  <a:pos x="T2" y="T3"/>
                </a:cxn>
                <a:cxn ang="0">
                  <a:pos x="T4" y="T5"/>
                </a:cxn>
              </a:cxnLst>
              <a:rect l="0" t="0" r="r" b="b"/>
              <a:pathLst>
                <a:path w="14" h="27">
                  <a:moveTo>
                    <a:pt x="0" y="0"/>
                  </a:moveTo>
                  <a:lnTo>
                    <a:pt x="14" y="0"/>
                  </a:lnTo>
                  <a:lnTo>
                    <a:pt x="14" y="27"/>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8">
              <a:extLst>
                <a:ext uri="{FF2B5EF4-FFF2-40B4-BE49-F238E27FC236}">
                  <a16:creationId xmlns:a16="http://schemas.microsoft.com/office/drawing/2014/main" id="{12E41C16-07E1-44F8-95A9-5A9BB114A78A}"/>
                </a:ext>
              </a:extLst>
            </p:cNvPr>
            <p:cNvSpPr>
              <a:spLocks/>
            </p:cNvSpPr>
            <p:nvPr/>
          </p:nvSpPr>
          <p:spPr bwMode="auto">
            <a:xfrm>
              <a:off x="4482" y="1082"/>
              <a:ext cx="14" cy="29"/>
            </a:xfrm>
            <a:custGeom>
              <a:avLst/>
              <a:gdLst>
                <a:gd name="T0" fmla="*/ 0 w 14"/>
                <a:gd name="T1" fmla="*/ 0 h 29"/>
                <a:gd name="T2" fmla="*/ 14 w 14"/>
                <a:gd name="T3" fmla="*/ 0 h 29"/>
                <a:gd name="T4" fmla="*/ 14 w 14"/>
                <a:gd name="T5" fmla="*/ 29 h 29"/>
              </a:gdLst>
              <a:ahLst/>
              <a:cxnLst>
                <a:cxn ang="0">
                  <a:pos x="T0" y="T1"/>
                </a:cxn>
                <a:cxn ang="0">
                  <a:pos x="T2" y="T3"/>
                </a:cxn>
                <a:cxn ang="0">
                  <a:pos x="T4" y="T5"/>
                </a:cxn>
              </a:cxnLst>
              <a:rect l="0" t="0" r="r" b="b"/>
              <a:pathLst>
                <a:path w="14" h="29">
                  <a:moveTo>
                    <a:pt x="0" y="0"/>
                  </a:moveTo>
                  <a:lnTo>
                    <a:pt x="14" y="0"/>
                  </a:lnTo>
                  <a:lnTo>
                    <a:pt x="14" y="29"/>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9">
              <a:extLst>
                <a:ext uri="{FF2B5EF4-FFF2-40B4-BE49-F238E27FC236}">
                  <a16:creationId xmlns:a16="http://schemas.microsoft.com/office/drawing/2014/main" id="{8C513DDA-1E50-4C3D-8A3F-16263FB849FF}"/>
                </a:ext>
              </a:extLst>
            </p:cNvPr>
            <p:cNvSpPr>
              <a:spLocks/>
            </p:cNvSpPr>
            <p:nvPr/>
          </p:nvSpPr>
          <p:spPr bwMode="auto">
            <a:xfrm>
              <a:off x="4482" y="1129"/>
              <a:ext cx="14" cy="27"/>
            </a:xfrm>
            <a:custGeom>
              <a:avLst/>
              <a:gdLst>
                <a:gd name="T0" fmla="*/ 0 w 14"/>
                <a:gd name="T1" fmla="*/ 0 h 27"/>
                <a:gd name="T2" fmla="*/ 14 w 14"/>
                <a:gd name="T3" fmla="*/ 0 h 27"/>
                <a:gd name="T4" fmla="*/ 14 w 14"/>
                <a:gd name="T5" fmla="*/ 27 h 27"/>
              </a:gdLst>
              <a:ahLst/>
              <a:cxnLst>
                <a:cxn ang="0">
                  <a:pos x="T0" y="T1"/>
                </a:cxn>
                <a:cxn ang="0">
                  <a:pos x="T2" y="T3"/>
                </a:cxn>
                <a:cxn ang="0">
                  <a:pos x="T4" y="T5"/>
                </a:cxn>
              </a:cxnLst>
              <a:rect l="0" t="0" r="r" b="b"/>
              <a:pathLst>
                <a:path w="14" h="27">
                  <a:moveTo>
                    <a:pt x="0" y="0"/>
                  </a:moveTo>
                  <a:lnTo>
                    <a:pt x="14" y="0"/>
                  </a:lnTo>
                  <a:lnTo>
                    <a:pt x="14" y="27"/>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30">
              <a:extLst>
                <a:ext uri="{FF2B5EF4-FFF2-40B4-BE49-F238E27FC236}">
                  <a16:creationId xmlns:a16="http://schemas.microsoft.com/office/drawing/2014/main" id="{C237E469-2628-42B4-ABE1-28173A4745D7}"/>
                </a:ext>
              </a:extLst>
            </p:cNvPr>
            <p:cNvSpPr>
              <a:spLocks/>
            </p:cNvSpPr>
            <p:nvPr/>
          </p:nvSpPr>
          <p:spPr bwMode="auto">
            <a:xfrm>
              <a:off x="4463" y="1009"/>
              <a:ext cx="86" cy="59"/>
            </a:xfrm>
            <a:custGeom>
              <a:avLst/>
              <a:gdLst>
                <a:gd name="T0" fmla="*/ 0 w 86"/>
                <a:gd name="T1" fmla="*/ 59 h 59"/>
                <a:gd name="T2" fmla="*/ 29 w 86"/>
                <a:gd name="T3" fmla="*/ 0 h 59"/>
                <a:gd name="T4" fmla="*/ 86 w 86"/>
                <a:gd name="T5" fmla="*/ 0 h 59"/>
              </a:gdLst>
              <a:ahLst/>
              <a:cxnLst>
                <a:cxn ang="0">
                  <a:pos x="T0" y="T1"/>
                </a:cxn>
                <a:cxn ang="0">
                  <a:pos x="T2" y="T3"/>
                </a:cxn>
                <a:cxn ang="0">
                  <a:pos x="T4" y="T5"/>
                </a:cxn>
              </a:cxnLst>
              <a:rect l="0" t="0" r="r" b="b"/>
              <a:pathLst>
                <a:path w="86" h="59">
                  <a:moveTo>
                    <a:pt x="0" y="59"/>
                  </a:moveTo>
                  <a:lnTo>
                    <a:pt x="29" y="0"/>
                  </a:lnTo>
                  <a:lnTo>
                    <a:pt x="86" y="0"/>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31">
              <a:extLst>
                <a:ext uri="{FF2B5EF4-FFF2-40B4-BE49-F238E27FC236}">
                  <a16:creationId xmlns:a16="http://schemas.microsoft.com/office/drawing/2014/main" id="{6E7C4B47-4D59-454D-994C-1CA0330BD21B}"/>
                </a:ext>
              </a:extLst>
            </p:cNvPr>
            <p:cNvSpPr>
              <a:spLocks/>
            </p:cNvSpPr>
            <p:nvPr/>
          </p:nvSpPr>
          <p:spPr bwMode="auto">
            <a:xfrm>
              <a:off x="4606" y="1009"/>
              <a:ext cx="86" cy="59"/>
            </a:xfrm>
            <a:custGeom>
              <a:avLst/>
              <a:gdLst>
                <a:gd name="T0" fmla="*/ 0 w 86"/>
                <a:gd name="T1" fmla="*/ 0 h 59"/>
                <a:gd name="T2" fmla="*/ 57 w 86"/>
                <a:gd name="T3" fmla="*/ 0 h 59"/>
                <a:gd name="T4" fmla="*/ 86 w 86"/>
                <a:gd name="T5" fmla="*/ 59 h 59"/>
              </a:gdLst>
              <a:ahLst/>
              <a:cxnLst>
                <a:cxn ang="0">
                  <a:pos x="T0" y="T1"/>
                </a:cxn>
                <a:cxn ang="0">
                  <a:pos x="T2" y="T3"/>
                </a:cxn>
                <a:cxn ang="0">
                  <a:pos x="T4" y="T5"/>
                </a:cxn>
              </a:cxnLst>
              <a:rect l="0" t="0" r="r" b="b"/>
              <a:pathLst>
                <a:path w="86" h="59">
                  <a:moveTo>
                    <a:pt x="0" y="0"/>
                  </a:moveTo>
                  <a:lnTo>
                    <a:pt x="57" y="0"/>
                  </a:lnTo>
                  <a:lnTo>
                    <a:pt x="86" y="59"/>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32">
              <a:extLst>
                <a:ext uri="{FF2B5EF4-FFF2-40B4-BE49-F238E27FC236}">
                  <a16:creationId xmlns:a16="http://schemas.microsoft.com/office/drawing/2014/main" id="{5880868D-4046-4830-9B78-A0EF5A6F980D}"/>
                </a:ext>
              </a:extLst>
            </p:cNvPr>
            <p:cNvSpPr>
              <a:spLocks/>
            </p:cNvSpPr>
            <p:nvPr/>
          </p:nvSpPr>
          <p:spPr bwMode="auto">
            <a:xfrm>
              <a:off x="4515" y="1177"/>
              <a:ext cx="125" cy="44"/>
            </a:xfrm>
            <a:custGeom>
              <a:avLst/>
              <a:gdLst>
                <a:gd name="T0" fmla="*/ 125 w 125"/>
                <a:gd name="T1" fmla="*/ 44 h 44"/>
                <a:gd name="T2" fmla="*/ 0 w 125"/>
                <a:gd name="T3" fmla="*/ 44 h 44"/>
                <a:gd name="T4" fmla="*/ 23 w 125"/>
                <a:gd name="T5" fmla="*/ 0 h 44"/>
                <a:gd name="T6" fmla="*/ 103 w 125"/>
                <a:gd name="T7" fmla="*/ 0 h 44"/>
                <a:gd name="T8" fmla="*/ 125 w 125"/>
                <a:gd name="T9" fmla="*/ 44 h 44"/>
              </a:gdLst>
              <a:ahLst/>
              <a:cxnLst>
                <a:cxn ang="0">
                  <a:pos x="T0" y="T1"/>
                </a:cxn>
                <a:cxn ang="0">
                  <a:pos x="T2" y="T3"/>
                </a:cxn>
                <a:cxn ang="0">
                  <a:pos x="T4" y="T5"/>
                </a:cxn>
                <a:cxn ang="0">
                  <a:pos x="T6" y="T7"/>
                </a:cxn>
                <a:cxn ang="0">
                  <a:pos x="T8" y="T9"/>
                </a:cxn>
              </a:cxnLst>
              <a:rect l="0" t="0" r="r" b="b"/>
              <a:pathLst>
                <a:path w="125" h="44">
                  <a:moveTo>
                    <a:pt x="125" y="44"/>
                  </a:moveTo>
                  <a:lnTo>
                    <a:pt x="0" y="44"/>
                  </a:lnTo>
                  <a:lnTo>
                    <a:pt x="23" y="0"/>
                  </a:lnTo>
                  <a:lnTo>
                    <a:pt x="103" y="0"/>
                  </a:lnTo>
                  <a:lnTo>
                    <a:pt x="125" y="44"/>
                  </a:lnTo>
                  <a:close/>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3" name="Group 50">
            <a:extLst>
              <a:ext uri="{FF2B5EF4-FFF2-40B4-BE49-F238E27FC236}">
                <a16:creationId xmlns:a16="http://schemas.microsoft.com/office/drawing/2014/main" id="{2FD63489-0F42-4F65-8813-E676ABDAA550}"/>
              </a:ext>
            </a:extLst>
          </p:cNvPr>
          <p:cNvGrpSpPr>
            <a:grpSpLocks noChangeAspect="1"/>
          </p:cNvGrpSpPr>
          <p:nvPr/>
        </p:nvGrpSpPr>
        <p:grpSpPr bwMode="auto">
          <a:xfrm>
            <a:off x="6498245" y="4651207"/>
            <a:ext cx="722255" cy="720000"/>
            <a:chOff x="4329" y="1179"/>
            <a:chExt cx="320" cy="319"/>
          </a:xfrm>
        </p:grpSpPr>
        <p:sp>
          <p:nvSpPr>
            <p:cNvPr id="55" name="Freeform 51">
              <a:extLst>
                <a:ext uri="{FF2B5EF4-FFF2-40B4-BE49-F238E27FC236}">
                  <a16:creationId xmlns:a16="http://schemas.microsoft.com/office/drawing/2014/main" id="{8E10DBF9-0ABE-4683-8E31-05A9EA91164F}"/>
                </a:ext>
              </a:extLst>
            </p:cNvPr>
            <p:cNvSpPr>
              <a:spLocks/>
            </p:cNvSpPr>
            <p:nvPr/>
          </p:nvSpPr>
          <p:spPr bwMode="auto">
            <a:xfrm>
              <a:off x="4329" y="1179"/>
              <a:ext cx="320" cy="319"/>
            </a:xfrm>
            <a:custGeom>
              <a:avLst/>
              <a:gdLst>
                <a:gd name="T0" fmla="*/ 136 w 232"/>
                <a:gd name="T1" fmla="*/ 230 h 232"/>
                <a:gd name="T2" fmla="*/ 232 w 232"/>
                <a:gd name="T3" fmla="*/ 116 h 232"/>
                <a:gd name="T4" fmla="*/ 116 w 232"/>
                <a:gd name="T5" fmla="*/ 0 h 232"/>
                <a:gd name="T6" fmla="*/ 0 w 232"/>
                <a:gd name="T7" fmla="*/ 116 h 232"/>
                <a:gd name="T8" fmla="*/ 116 w 232"/>
                <a:gd name="T9" fmla="*/ 232 h 232"/>
              </a:gdLst>
              <a:ahLst/>
              <a:cxnLst>
                <a:cxn ang="0">
                  <a:pos x="T0" y="T1"/>
                </a:cxn>
                <a:cxn ang="0">
                  <a:pos x="T2" y="T3"/>
                </a:cxn>
                <a:cxn ang="0">
                  <a:pos x="T4" y="T5"/>
                </a:cxn>
                <a:cxn ang="0">
                  <a:pos x="T6" y="T7"/>
                </a:cxn>
                <a:cxn ang="0">
                  <a:pos x="T8" y="T9"/>
                </a:cxn>
              </a:cxnLst>
              <a:rect l="0" t="0" r="r" b="b"/>
              <a:pathLst>
                <a:path w="232" h="232">
                  <a:moveTo>
                    <a:pt x="136" y="230"/>
                  </a:moveTo>
                  <a:cubicBezTo>
                    <a:pt x="190" y="221"/>
                    <a:pt x="232" y="173"/>
                    <a:pt x="232" y="116"/>
                  </a:cubicBezTo>
                  <a:cubicBezTo>
                    <a:pt x="232" y="52"/>
                    <a:pt x="180" y="0"/>
                    <a:pt x="116" y="0"/>
                  </a:cubicBezTo>
                  <a:cubicBezTo>
                    <a:pt x="52" y="0"/>
                    <a:pt x="0" y="52"/>
                    <a:pt x="0" y="116"/>
                  </a:cubicBezTo>
                  <a:cubicBezTo>
                    <a:pt x="0" y="180"/>
                    <a:pt x="52" y="232"/>
                    <a:pt x="116" y="232"/>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52">
              <a:extLst>
                <a:ext uri="{FF2B5EF4-FFF2-40B4-BE49-F238E27FC236}">
                  <a16:creationId xmlns:a16="http://schemas.microsoft.com/office/drawing/2014/main" id="{85BC0D25-8BF9-4493-B949-4F7A383F5317}"/>
                </a:ext>
              </a:extLst>
            </p:cNvPr>
            <p:cNvSpPr>
              <a:spLocks/>
            </p:cNvSpPr>
            <p:nvPr/>
          </p:nvSpPr>
          <p:spPr bwMode="auto">
            <a:xfrm>
              <a:off x="4407" y="1221"/>
              <a:ext cx="163" cy="242"/>
            </a:xfrm>
            <a:custGeom>
              <a:avLst/>
              <a:gdLst>
                <a:gd name="T0" fmla="*/ 98 w 163"/>
                <a:gd name="T1" fmla="*/ 219 h 242"/>
                <a:gd name="T2" fmla="*/ 98 w 163"/>
                <a:gd name="T3" fmla="*/ 101 h 242"/>
                <a:gd name="T4" fmla="*/ 163 w 163"/>
                <a:gd name="T5" fmla="*/ 101 h 242"/>
                <a:gd name="T6" fmla="*/ 163 w 163"/>
                <a:gd name="T7" fmla="*/ 69 h 242"/>
                <a:gd name="T8" fmla="*/ 98 w 163"/>
                <a:gd name="T9" fmla="*/ 69 h 242"/>
                <a:gd name="T10" fmla="*/ 98 w 163"/>
                <a:gd name="T11" fmla="*/ 0 h 242"/>
                <a:gd name="T12" fmla="*/ 65 w 163"/>
                <a:gd name="T13" fmla="*/ 0 h 242"/>
                <a:gd name="T14" fmla="*/ 65 w 163"/>
                <a:gd name="T15" fmla="*/ 69 h 242"/>
                <a:gd name="T16" fmla="*/ 0 w 163"/>
                <a:gd name="T17" fmla="*/ 69 h 242"/>
                <a:gd name="T18" fmla="*/ 0 w 163"/>
                <a:gd name="T19" fmla="*/ 101 h 242"/>
                <a:gd name="T20" fmla="*/ 65 w 163"/>
                <a:gd name="T21" fmla="*/ 101 h 242"/>
                <a:gd name="T22" fmla="*/ 65 w 163"/>
                <a:gd name="T23" fmla="*/ 242 h 242"/>
                <a:gd name="T24" fmla="*/ 98 w 163"/>
                <a:gd name="T25"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3" h="242">
                  <a:moveTo>
                    <a:pt x="98" y="219"/>
                  </a:moveTo>
                  <a:lnTo>
                    <a:pt x="98" y="101"/>
                  </a:lnTo>
                  <a:lnTo>
                    <a:pt x="163" y="101"/>
                  </a:lnTo>
                  <a:lnTo>
                    <a:pt x="163" y="69"/>
                  </a:lnTo>
                  <a:lnTo>
                    <a:pt x="98" y="69"/>
                  </a:lnTo>
                  <a:lnTo>
                    <a:pt x="98" y="0"/>
                  </a:lnTo>
                  <a:lnTo>
                    <a:pt x="65" y="0"/>
                  </a:lnTo>
                  <a:lnTo>
                    <a:pt x="65" y="69"/>
                  </a:lnTo>
                  <a:lnTo>
                    <a:pt x="0" y="69"/>
                  </a:lnTo>
                  <a:lnTo>
                    <a:pt x="0" y="101"/>
                  </a:lnTo>
                  <a:lnTo>
                    <a:pt x="65" y="101"/>
                  </a:lnTo>
                  <a:lnTo>
                    <a:pt x="65" y="242"/>
                  </a:lnTo>
                  <a:lnTo>
                    <a:pt x="98" y="242"/>
                  </a:ln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48" name="Group 147">
            <a:extLst>
              <a:ext uri="{FF2B5EF4-FFF2-40B4-BE49-F238E27FC236}">
                <a16:creationId xmlns:a16="http://schemas.microsoft.com/office/drawing/2014/main" id="{5748F9AD-F568-43B7-A0A9-F5EAD9726884}"/>
              </a:ext>
            </a:extLst>
          </p:cNvPr>
          <p:cNvGrpSpPr>
            <a:grpSpLocks noChangeAspect="1"/>
          </p:cNvGrpSpPr>
          <p:nvPr/>
        </p:nvGrpSpPr>
        <p:grpSpPr>
          <a:xfrm>
            <a:off x="5156387" y="4607315"/>
            <a:ext cx="739519" cy="720000"/>
            <a:chOff x="5101667" y="5832619"/>
            <a:chExt cx="541338" cy="527050"/>
          </a:xfrm>
        </p:grpSpPr>
        <p:sp>
          <p:nvSpPr>
            <p:cNvPr id="132" name="Freeform 58">
              <a:extLst>
                <a:ext uri="{FF2B5EF4-FFF2-40B4-BE49-F238E27FC236}">
                  <a16:creationId xmlns:a16="http://schemas.microsoft.com/office/drawing/2014/main" id="{F18715D0-42AF-4691-A3A3-DB3E053CDF55}"/>
                </a:ext>
              </a:extLst>
            </p:cNvPr>
            <p:cNvSpPr>
              <a:spLocks/>
            </p:cNvSpPr>
            <p:nvPr/>
          </p:nvSpPr>
          <p:spPr bwMode="auto">
            <a:xfrm>
              <a:off x="5101667" y="5832619"/>
              <a:ext cx="541338" cy="527050"/>
            </a:xfrm>
            <a:custGeom>
              <a:avLst/>
              <a:gdLst>
                <a:gd name="T0" fmla="*/ 145 w 250"/>
                <a:gd name="T1" fmla="*/ 239 h 241"/>
                <a:gd name="T2" fmla="*/ 239 w 250"/>
                <a:gd name="T3" fmla="*/ 105 h 241"/>
                <a:gd name="T4" fmla="*/ 105 w 250"/>
                <a:gd name="T5" fmla="*/ 11 h 241"/>
                <a:gd name="T6" fmla="*/ 11 w 250"/>
                <a:gd name="T7" fmla="*/ 145 h 241"/>
                <a:gd name="T8" fmla="*/ 125 w 250"/>
                <a:gd name="T9" fmla="*/ 241 h 241"/>
              </a:gdLst>
              <a:ahLst/>
              <a:cxnLst>
                <a:cxn ang="0">
                  <a:pos x="T0" y="T1"/>
                </a:cxn>
                <a:cxn ang="0">
                  <a:pos x="T2" y="T3"/>
                </a:cxn>
                <a:cxn ang="0">
                  <a:pos x="T4" y="T5"/>
                </a:cxn>
                <a:cxn ang="0">
                  <a:pos x="T6" y="T7"/>
                </a:cxn>
                <a:cxn ang="0">
                  <a:pos x="T8" y="T9"/>
                </a:cxn>
              </a:cxnLst>
              <a:rect l="0" t="0" r="r" b="b"/>
              <a:pathLst>
                <a:path w="250" h="241">
                  <a:moveTo>
                    <a:pt x="145" y="239"/>
                  </a:moveTo>
                  <a:cubicBezTo>
                    <a:pt x="208" y="228"/>
                    <a:pt x="250" y="168"/>
                    <a:pt x="239" y="105"/>
                  </a:cubicBezTo>
                  <a:cubicBezTo>
                    <a:pt x="228" y="42"/>
                    <a:pt x="168" y="0"/>
                    <a:pt x="105" y="11"/>
                  </a:cubicBezTo>
                  <a:cubicBezTo>
                    <a:pt x="42" y="22"/>
                    <a:pt x="0" y="82"/>
                    <a:pt x="11" y="145"/>
                  </a:cubicBezTo>
                  <a:cubicBezTo>
                    <a:pt x="20" y="201"/>
                    <a:pt x="69" y="241"/>
                    <a:pt x="125" y="241"/>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Line 59">
              <a:extLst>
                <a:ext uri="{FF2B5EF4-FFF2-40B4-BE49-F238E27FC236}">
                  <a16:creationId xmlns:a16="http://schemas.microsoft.com/office/drawing/2014/main" id="{E349FB7C-52BE-46DD-BFC3-368888E4A786}"/>
                </a:ext>
              </a:extLst>
            </p:cNvPr>
            <p:cNvSpPr>
              <a:spLocks noChangeShapeType="1"/>
            </p:cNvSpPr>
            <p:nvPr/>
          </p:nvSpPr>
          <p:spPr bwMode="auto">
            <a:xfrm>
              <a:off x="5341380" y="6150119"/>
              <a:ext cx="239713"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Line 60">
              <a:extLst>
                <a:ext uri="{FF2B5EF4-FFF2-40B4-BE49-F238E27FC236}">
                  <a16:creationId xmlns:a16="http://schemas.microsoft.com/office/drawing/2014/main" id="{3793B4F7-4D2E-4ADE-9530-98C577792BE5}"/>
                </a:ext>
              </a:extLst>
            </p:cNvPr>
            <p:cNvSpPr>
              <a:spLocks noChangeShapeType="1"/>
            </p:cNvSpPr>
            <p:nvPr/>
          </p:nvSpPr>
          <p:spPr bwMode="auto">
            <a:xfrm flipH="1">
              <a:off x="5500130" y="5970732"/>
              <a:ext cx="36513"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Line 61">
              <a:extLst>
                <a:ext uri="{FF2B5EF4-FFF2-40B4-BE49-F238E27FC236}">
                  <a16:creationId xmlns:a16="http://schemas.microsoft.com/office/drawing/2014/main" id="{91E76FF9-213E-4980-886B-50AED8CFE5A3}"/>
                </a:ext>
              </a:extLst>
            </p:cNvPr>
            <p:cNvSpPr>
              <a:spLocks noChangeShapeType="1"/>
            </p:cNvSpPr>
            <p:nvPr/>
          </p:nvSpPr>
          <p:spPr bwMode="auto">
            <a:xfrm flipH="1">
              <a:off x="5482667" y="6097732"/>
              <a:ext cx="80963"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Line 62">
              <a:extLst>
                <a:ext uri="{FF2B5EF4-FFF2-40B4-BE49-F238E27FC236}">
                  <a16:creationId xmlns:a16="http://schemas.microsoft.com/office/drawing/2014/main" id="{9DC000E7-E134-47FB-BF92-EB92A7C64D12}"/>
                </a:ext>
              </a:extLst>
            </p:cNvPr>
            <p:cNvSpPr>
              <a:spLocks noChangeShapeType="1"/>
            </p:cNvSpPr>
            <p:nvPr/>
          </p:nvSpPr>
          <p:spPr bwMode="auto">
            <a:xfrm flipH="1">
              <a:off x="5403292" y="6097732"/>
              <a:ext cx="38100"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Line 63">
              <a:extLst>
                <a:ext uri="{FF2B5EF4-FFF2-40B4-BE49-F238E27FC236}">
                  <a16:creationId xmlns:a16="http://schemas.microsoft.com/office/drawing/2014/main" id="{653EB8E0-ED93-4885-9875-CAC73FC89B64}"/>
                </a:ext>
              </a:extLst>
            </p:cNvPr>
            <p:cNvSpPr>
              <a:spLocks noChangeShapeType="1"/>
            </p:cNvSpPr>
            <p:nvPr/>
          </p:nvSpPr>
          <p:spPr bwMode="auto">
            <a:xfrm flipH="1">
              <a:off x="5198505" y="5981844"/>
              <a:ext cx="71438"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Line 64">
              <a:extLst>
                <a:ext uri="{FF2B5EF4-FFF2-40B4-BE49-F238E27FC236}">
                  <a16:creationId xmlns:a16="http://schemas.microsoft.com/office/drawing/2014/main" id="{B2187818-D018-494C-8F3C-2132E001B564}"/>
                </a:ext>
              </a:extLst>
            </p:cNvPr>
            <p:cNvSpPr>
              <a:spLocks noChangeShapeType="1"/>
            </p:cNvSpPr>
            <p:nvPr/>
          </p:nvSpPr>
          <p:spPr bwMode="auto">
            <a:xfrm flipH="1">
              <a:off x="5181042" y="6202507"/>
              <a:ext cx="58738"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Line 65">
              <a:extLst>
                <a:ext uri="{FF2B5EF4-FFF2-40B4-BE49-F238E27FC236}">
                  <a16:creationId xmlns:a16="http://schemas.microsoft.com/office/drawing/2014/main" id="{923C6358-6126-44AF-B8F4-E5C6837CA741}"/>
                </a:ext>
              </a:extLst>
            </p:cNvPr>
            <p:cNvSpPr>
              <a:spLocks noChangeShapeType="1"/>
            </p:cNvSpPr>
            <p:nvPr/>
          </p:nvSpPr>
          <p:spPr bwMode="auto">
            <a:xfrm flipH="1">
              <a:off x="5293755" y="6202507"/>
              <a:ext cx="61913"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Line 66">
              <a:extLst>
                <a:ext uri="{FF2B5EF4-FFF2-40B4-BE49-F238E27FC236}">
                  <a16:creationId xmlns:a16="http://schemas.microsoft.com/office/drawing/2014/main" id="{2D2EBC90-D53E-4F9F-9851-A27362A42B7A}"/>
                </a:ext>
              </a:extLst>
            </p:cNvPr>
            <p:cNvSpPr>
              <a:spLocks noChangeShapeType="1"/>
            </p:cNvSpPr>
            <p:nvPr/>
          </p:nvSpPr>
          <p:spPr bwMode="auto">
            <a:xfrm flipV="1">
              <a:off x="5268355" y="6062807"/>
              <a:ext cx="0" cy="13970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Line 67">
              <a:extLst>
                <a:ext uri="{FF2B5EF4-FFF2-40B4-BE49-F238E27FC236}">
                  <a16:creationId xmlns:a16="http://schemas.microsoft.com/office/drawing/2014/main" id="{C9B20C10-AFD3-4CDD-A35D-B0F9602AB7C1}"/>
                </a:ext>
              </a:extLst>
            </p:cNvPr>
            <p:cNvSpPr>
              <a:spLocks noChangeShapeType="1"/>
            </p:cNvSpPr>
            <p:nvPr/>
          </p:nvSpPr>
          <p:spPr bwMode="auto">
            <a:xfrm flipV="1">
              <a:off x="5268355" y="6092969"/>
              <a:ext cx="28575" cy="17463"/>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68">
              <a:extLst>
                <a:ext uri="{FF2B5EF4-FFF2-40B4-BE49-F238E27FC236}">
                  <a16:creationId xmlns:a16="http://schemas.microsoft.com/office/drawing/2014/main" id="{99885D8D-BA9A-4687-B4E6-4EAECFF6039E}"/>
                </a:ext>
              </a:extLst>
            </p:cNvPr>
            <p:cNvSpPr>
              <a:spLocks/>
            </p:cNvSpPr>
            <p:nvPr/>
          </p:nvSpPr>
          <p:spPr bwMode="auto">
            <a:xfrm>
              <a:off x="5204855" y="6010419"/>
              <a:ext cx="119063" cy="163513"/>
            </a:xfrm>
            <a:custGeom>
              <a:avLst/>
              <a:gdLst>
                <a:gd name="T0" fmla="*/ 39 w 55"/>
                <a:gd name="T1" fmla="*/ 73 h 75"/>
                <a:gd name="T2" fmla="*/ 54 w 55"/>
                <a:gd name="T3" fmla="*/ 38 h 75"/>
                <a:gd name="T4" fmla="*/ 38 w 55"/>
                <a:gd name="T5" fmla="*/ 16 h 75"/>
                <a:gd name="T6" fmla="*/ 23 w 55"/>
                <a:gd name="T7" fmla="*/ 2 h 75"/>
                <a:gd name="T8" fmla="*/ 16 w 55"/>
                <a:gd name="T9" fmla="*/ 20 h 75"/>
                <a:gd name="T10" fmla="*/ 6 w 55"/>
                <a:gd name="T11" fmla="*/ 51 h 75"/>
                <a:gd name="T12" fmla="*/ 16 w 5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55" h="75">
                  <a:moveTo>
                    <a:pt x="39" y="73"/>
                  </a:moveTo>
                  <a:cubicBezTo>
                    <a:pt x="53" y="68"/>
                    <a:pt x="55" y="55"/>
                    <a:pt x="54" y="38"/>
                  </a:cubicBezTo>
                  <a:cubicBezTo>
                    <a:pt x="53" y="23"/>
                    <a:pt x="44" y="17"/>
                    <a:pt x="38" y="16"/>
                  </a:cubicBezTo>
                  <a:cubicBezTo>
                    <a:pt x="36" y="5"/>
                    <a:pt x="29" y="0"/>
                    <a:pt x="23" y="2"/>
                  </a:cubicBezTo>
                  <a:cubicBezTo>
                    <a:pt x="17" y="3"/>
                    <a:pt x="14" y="11"/>
                    <a:pt x="16" y="20"/>
                  </a:cubicBezTo>
                  <a:cubicBezTo>
                    <a:pt x="7" y="26"/>
                    <a:pt x="3" y="40"/>
                    <a:pt x="6" y="51"/>
                  </a:cubicBezTo>
                  <a:cubicBezTo>
                    <a:pt x="0" y="61"/>
                    <a:pt x="8" y="72"/>
                    <a:pt x="16" y="75"/>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Line 69">
              <a:extLst>
                <a:ext uri="{FF2B5EF4-FFF2-40B4-BE49-F238E27FC236}">
                  <a16:creationId xmlns:a16="http://schemas.microsoft.com/office/drawing/2014/main" id="{1673F944-EFE2-4784-B5B2-0F7E38E50737}"/>
                </a:ext>
              </a:extLst>
            </p:cNvPr>
            <p:cNvSpPr>
              <a:spLocks noChangeShapeType="1"/>
            </p:cNvSpPr>
            <p:nvPr/>
          </p:nvSpPr>
          <p:spPr bwMode="auto">
            <a:xfrm>
              <a:off x="5517592" y="6065982"/>
              <a:ext cx="0"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70">
              <a:extLst>
                <a:ext uri="{FF2B5EF4-FFF2-40B4-BE49-F238E27FC236}">
                  <a16:creationId xmlns:a16="http://schemas.microsoft.com/office/drawing/2014/main" id="{24D669A8-C4EB-4565-A40F-C33304E3D284}"/>
                </a:ext>
              </a:extLst>
            </p:cNvPr>
            <p:cNvSpPr>
              <a:spLocks/>
            </p:cNvSpPr>
            <p:nvPr/>
          </p:nvSpPr>
          <p:spPr bwMode="auto">
            <a:xfrm>
              <a:off x="5239780" y="6223144"/>
              <a:ext cx="293688" cy="57150"/>
            </a:xfrm>
            <a:custGeom>
              <a:avLst/>
              <a:gdLst>
                <a:gd name="T0" fmla="*/ 84 w 135"/>
                <a:gd name="T1" fmla="*/ 26 h 26"/>
                <a:gd name="T2" fmla="*/ 17 w 135"/>
                <a:gd name="T3" fmla="*/ 26 h 26"/>
                <a:gd name="T4" fmla="*/ 2 w 135"/>
                <a:gd name="T5" fmla="*/ 22 h 26"/>
                <a:gd name="T6" fmla="*/ 11 w 135"/>
                <a:gd name="T7" fmla="*/ 16 h 26"/>
                <a:gd name="T8" fmla="*/ 25 w 135"/>
                <a:gd name="T9" fmla="*/ 16 h 26"/>
                <a:gd name="T10" fmla="*/ 41 w 135"/>
                <a:gd name="T11" fmla="*/ 8 h 26"/>
                <a:gd name="T12" fmla="*/ 58 w 135"/>
                <a:gd name="T13" fmla="*/ 8 h 26"/>
                <a:gd name="T14" fmla="*/ 72 w 135"/>
                <a:gd name="T15" fmla="*/ 0 h 26"/>
                <a:gd name="T16" fmla="*/ 102 w 135"/>
                <a:gd name="T17" fmla="*/ 0 h 26"/>
                <a:gd name="T18" fmla="*/ 120 w 135"/>
                <a:gd name="T19" fmla="*/ 8 h 26"/>
                <a:gd name="T20" fmla="*/ 134 w 135"/>
                <a:gd name="T21" fmla="*/ 15 h 26"/>
                <a:gd name="T22" fmla="*/ 116 w 135"/>
                <a:gd name="T23" fmla="*/ 21 h 26"/>
                <a:gd name="T24" fmla="*/ 103 w 135"/>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5" h="26">
                  <a:moveTo>
                    <a:pt x="84" y="26"/>
                  </a:moveTo>
                  <a:cubicBezTo>
                    <a:pt x="17" y="26"/>
                    <a:pt x="17" y="26"/>
                    <a:pt x="17" y="26"/>
                  </a:cubicBezTo>
                  <a:cubicBezTo>
                    <a:pt x="3" y="26"/>
                    <a:pt x="3" y="24"/>
                    <a:pt x="2" y="22"/>
                  </a:cubicBezTo>
                  <a:cubicBezTo>
                    <a:pt x="1" y="20"/>
                    <a:pt x="0" y="16"/>
                    <a:pt x="11" y="16"/>
                  </a:cubicBezTo>
                  <a:cubicBezTo>
                    <a:pt x="25" y="16"/>
                    <a:pt x="25" y="16"/>
                    <a:pt x="25" y="16"/>
                  </a:cubicBezTo>
                  <a:cubicBezTo>
                    <a:pt x="27" y="8"/>
                    <a:pt x="36" y="8"/>
                    <a:pt x="41" y="8"/>
                  </a:cubicBezTo>
                  <a:cubicBezTo>
                    <a:pt x="58" y="8"/>
                    <a:pt x="58" y="8"/>
                    <a:pt x="58" y="8"/>
                  </a:cubicBezTo>
                  <a:cubicBezTo>
                    <a:pt x="59" y="3"/>
                    <a:pt x="63" y="0"/>
                    <a:pt x="72" y="0"/>
                  </a:cubicBezTo>
                  <a:cubicBezTo>
                    <a:pt x="102" y="0"/>
                    <a:pt x="102" y="0"/>
                    <a:pt x="102" y="0"/>
                  </a:cubicBezTo>
                  <a:cubicBezTo>
                    <a:pt x="114" y="0"/>
                    <a:pt x="120" y="3"/>
                    <a:pt x="120" y="8"/>
                  </a:cubicBezTo>
                  <a:cubicBezTo>
                    <a:pt x="130" y="8"/>
                    <a:pt x="135" y="9"/>
                    <a:pt x="134" y="15"/>
                  </a:cubicBezTo>
                  <a:cubicBezTo>
                    <a:pt x="133" y="20"/>
                    <a:pt x="126" y="21"/>
                    <a:pt x="116" y="21"/>
                  </a:cubicBezTo>
                  <a:cubicBezTo>
                    <a:pt x="113" y="24"/>
                    <a:pt x="111" y="26"/>
                    <a:pt x="103" y="26"/>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Line 71">
              <a:extLst>
                <a:ext uri="{FF2B5EF4-FFF2-40B4-BE49-F238E27FC236}">
                  <a16:creationId xmlns:a16="http://schemas.microsoft.com/office/drawing/2014/main" id="{505C2AE3-9775-4CA7-B59B-F0E646070354}"/>
                </a:ext>
              </a:extLst>
            </p:cNvPr>
            <p:cNvSpPr>
              <a:spLocks noChangeShapeType="1"/>
            </p:cNvSpPr>
            <p:nvPr/>
          </p:nvSpPr>
          <p:spPr bwMode="auto">
            <a:xfrm>
              <a:off x="5358842" y="6062807"/>
              <a:ext cx="74613" cy="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72">
              <a:extLst>
                <a:ext uri="{FF2B5EF4-FFF2-40B4-BE49-F238E27FC236}">
                  <a16:creationId xmlns:a16="http://schemas.microsoft.com/office/drawing/2014/main" id="{E2BA3D56-5D99-4FC1-8B36-8A5A4B3E2E6D}"/>
                </a:ext>
              </a:extLst>
            </p:cNvPr>
            <p:cNvSpPr>
              <a:spLocks/>
            </p:cNvSpPr>
            <p:nvPr/>
          </p:nvSpPr>
          <p:spPr bwMode="auto">
            <a:xfrm>
              <a:off x="5347730" y="5878657"/>
              <a:ext cx="98425" cy="157163"/>
            </a:xfrm>
            <a:custGeom>
              <a:avLst/>
              <a:gdLst>
                <a:gd name="T0" fmla="*/ 12 w 45"/>
                <a:gd name="T1" fmla="*/ 72 h 72"/>
                <a:gd name="T2" fmla="*/ 1 w 45"/>
                <a:gd name="T3" fmla="*/ 53 h 72"/>
                <a:gd name="T4" fmla="*/ 13 w 45"/>
                <a:gd name="T5" fmla="*/ 35 h 72"/>
                <a:gd name="T6" fmla="*/ 19 w 45"/>
                <a:gd name="T7" fmla="*/ 3 h 72"/>
                <a:gd name="T8" fmla="*/ 28 w 45"/>
                <a:gd name="T9" fmla="*/ 18 h 72"/>
                <a:gd name="T10" fmla="*/ 33 w 45"/>
                <a:gd name="T11" fmla="*/ 32 h 72"/>
                <a:gd name="T12" fmla="*/ 39 w 45"/>
                <a:gd name="T13" fmla="*/ 42 h 72"/>
                <a:gd name="T14" fmla="*/ 40 w 45"/>
                <a:gd name="T15" fmla="*/ 62 h 72"/>
                <a:gd name="T16" fmla="*/ 33 w 45"/>
                <a:gd name="T17"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12" y="72"/>
                  </a:moveTo>
                  <a:cubicBezTo>
                    <a:pt x="4" y="69"/>
                    <a:pt x="0" y="60"/>
                    <a:pt x="1" y="53"/>
                  </a:cubicBezTo>
                  <a:cubicBezTo>
                    <a:pt x="2" y="46"/>
                    <a:pt x="7" y="39"/>
                    <a:pt x="13" y="35"/>
                  </a:cubicBezTo>
                  <a:cubicBezTo>
                    <a:pt x="18" y="33"/>
                    <a:pt x="13" y="6"/>
                    <a:pt x="19" y="3"/>
                  </a:cubicBezTo>
                  <a:cubicBezTo>
                    <a:pt x="25" y="0"/>
                    <a:pt x="29" y="12"/>
                    <a:pt x="28" y="18"/>
                  </a:cubicBezTo>
                  <a:cubicBezTo>
                    <a:pt x="33" y="23"/>
                    <a:pt x="35" y="29"/>
                    <a:pt x="33" y="32"/>
                  </a:cubicBezTo>
                  <a:cubicBezTo>
                    <a:pt x="38" y="34"/>
                    <a:pt x="40" y="39"/>
                    <a:pt x="39" y="42"/>
                  </a:cubicBezTo>
                  <a:cubicBezTo>
                    <a:pt x="42" y="47"/>
                    <a:pt x="45" y="58"/>
                    <a:pt x="40" y="62"/>
                  </a:cubicBezTo>
                  <a:cubicBezTo>
                    <a:pt x="40" y="67"/>
                    <a:pt x="37" y="71"/>
                    <a:pt x="33" y="72"/>
                  </a:cubicBezTo>
                </a:path>
              </a:pathLst>
            </a:custGeom>
            <a:noFill/>
            <a:ln w="17463" cap="rnd">
              <a:solidFill>
                <a:srgbClr val="000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Line 73">
              <a:extLst>
                <a:ext uri="{FF2B5EF4-FFF2-40B4-BE49-F238E27FC236}">
                  <a16:creationId xmlns:a16="http://schemas.microsoft.com/office/drawing/2014/main" id="{9AD08B11-1779-4915-83C2-8901FC4C3032}"/>
                </a:ext>
              </a:extLst>
            </p:cNvPr>
            <p:cNvSpPr>
              <a:spLocks noChangeShapeType="1"/>
            </p:cNvSpPr>
            <p:nvPr/>
          </p:nvSpPr>
          <p:spPr bwMode="auto">
            <a:xfrm>
              <a:off x="5398530" y="5989782"/>
              <a:ext cx="0" cy="50800"/>
            </a:xfrm>
            <a:prstGeom prst="line">
              <a:avLst/>
            </a:prstGeom>
            <a:noFill/>
            <a:ln w="17463" cap="rnd">
              <a:solidFill>
                <a:srgbClr val="000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4" name="Picture 3">
            <a:extLst>
              <a:ext uri="{FF2B5EF4-FFF2-40B4-BE49-F238E27FC236}">
                <a16:creationId xmlns:a16="http://schemas.microsoft.com/office/drawing/2014/main" id="{D0D639DE-EC62-4EFC-A22A-39BA5DAF9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1086" y="2955975"/>
            <a:ext cx="735622" cy="735622"/>
          </a:xfrm>
          <a:prstGeom prst="rect">
            <a:avLst/>
          </a:prstGeom>
        </p:spPr>
      </p:pic>
      <p:sp>
        <p:nvSpPr>
          <p:cNvPr id="149" name="TextBox 148">
            <a:extLst>
              <a:ext uri="{FF2B5EF4-FFF2-40B4-BE49-F238E27FC236}">
                <a16:creationId xmlns:a16="http://schemas.microsoft.com/office/drawing/2014/main" id="{A3A44014-92E0-4C5A-B2D1-4007B5EE6D4F}"/>
              </a:ext>
            </a:extLst>
          </p:cNvPr>
          <p:cNvSpPr txBox="1"/>
          <p:nvPr/>
        </p:nvSpPr>
        <p:spPr>
          <a:xfrm flipH="1">
            <a:off x="8610040" y="3748012"/>
            <a:ext cx="1447706" cy="523220"/>
          </a:xfrm>
          <a:prstGeom prst="rect">
            <a:avLst/>
          </a:prstGeom>
          <a:noFill/>
        </p:spPr>
        <p:txBody>
          <a:bodyPr wrap="square" lIns="0" tIns="0" rIns="0" bIns="0" rtlCol="0">
            <a:noAutofit/>
          </a:bodyPr>
          <a:lstStyle/>
          <a:p>
            <a:pPr algn="ctr"/>
            <a:r>
              <a:rPr lang="et-EE" sz="1200" dirty="0" err="1">
                <a:solidFill>
                  <a:schemeClr val="tx2"/>
                </a:solidFill>
              </a:rPr>
              <a:t>marriage</a:t>
            </a:r>
            <a:endParaRPr lang="et-EE" sz="1200" dirty="0">
              <a:solidFill>
                <a:schemeClr val="tx2"/>
              </a:solidFill>
            </a:endParaRPr>
          </a:p>
        </p:txBody>
      </p:sp>
      <p:pic>
        <p:nvPicPr>
          <p:cNvPr id="16" name="Picture 15">
            <a:extLst>
              <a:ext uri="{FF2B5EF4-FFF2-40B4-BE49-F238E27FC236}">
                <a16:creationId xmlns:a16="http://schemas.microsoft.com/office/drawing/2014/main" id="{19F5FE83-E24A-44F0-BA33-FD31320BAA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4778" y="2977642"/>
            <a:ext cx="722161" cy="722161"/>
          </a:xfrm>
          <a:prstGeom prst="rect">
            <a:avLst/>
          </a:prstGeom>
        </p:spPr>
      </p:pic>
      <p:pic>
        <p:nvPicPr>
          <p:cNvPr id="38" name="Picture 37">
            <a:extLst>
              <a:ext uri="{FF2B5EF4-FFF2-40B4-BE49-F238E27FC236}">
                <a16:creationId xmlns:a16="http://schemas.microsoft.com/office/drawing/2014/main" id="{4BD2CAC3-B299-456A-A794-347E0BEC51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9304" y="4668747"/>
            <a:ext cx="750297" cy="750297"/>
          </a:xfrm>
          <a:prstGeom prst="rect">
            <a:avLst/>
          </a:prstGeom>
        </p:spPr>
      </p:pic>
      <p:sp>
        <p:nvSpPr>
          <p:cNvPr id="156" name="TextBox 155">
            <a:extLst>
              <a:ext uri="{FF2B5EF4-FFF2-40B4-BE49-F238E27FC236}">
                <a16:creationId xmlns:a16="http://schemas.microsoft.com/office/drawing/2014/main" id="{306FE61C-02A6-4EA8-B813-2D0EABF9E0B5}"/>
              </a:ext>
            </a:extLst>
          </p:cNvPr>
          <p:cNvSpPr txBox="1"/>
          <p:nvPr/>
        </p:nvSpPr>
        <p:spPr>
          <a:xfrm flipH="1">
            <a:off x="8697208" y="5495440"/>
            <a:ext cx="1254488" cy="523220"/>
          </a:xfrm>
          <a:prstGeom prst="rect">
            <a:avLst/>
          </a:prstGeom>
          <a:noFill/>
        </p:spPr>
        <p:txBody>
          <a:bodyPr wrap="square" lIns="0" tIns="0" rIns="0" bIns="0" rtlCol="0">
            <a:noAutofit/>
          </a:bodyPr>
          <a:lstStyle/>
          <a:p>
            <a:pPr algn="ctr"/>
            <a:r>
              <a:rPr lang="et-EE" sz="1200" dirty="0" err="1">
                <a:solidFill>
                  <a:schemeClr val="tx2"/>
                </a:solidFill>
              </a:rPr>
              <a:t>falling</a:t>
            </a:r>
            <a:r>
              <a:rPr lang="et-EE" sz="1200" dirty="0">
                <a:solidFill>
                  <a:schemeClr val="tx2"/>
                </a:solidFill>
              </a:rPr>
              <a:t> </a:t>
            </a:r>
            <a:r>
              <a:rPr lang="et-EE" sz="1200" dirty="0" err="1">
                <a:solidFill>
                  <a:schemeClr val="tx2"/>
                </a:solidFill>
              </a:rPr>
              <a:t>victim</a:t>
            </a:r>
            <a:r>
              <a:rPr lang="et-EE" sz="1200" dirty="0">
                <a:solidFill>
                  <a:schemeClr val="tx2"/>
                </a:solidFill>
              </a:rPr>
              <a:t> </a:t>
            </a:r>
            <a:r>
              <a:rPr lang="et-EE" sz="1200" dirty="0" err="1">
                <a:solidFill>
                  <a:schemeClr val="tx2"/>
                </a:solidFill>
              </a:rPr>
              <a:t>to</a:t>
            </a:r>
            <a:r>
              <a:rPr lang="et-EE" sz="1200" dirty="0">
                <a:solidFill>
                  <a:schemeClr val="tx2"/>
                </a:solidFill>
              </a:rPr>
              <a:t> </a:t>
            </a:r>
            <a:r>
              <a:rPr lang="et-EE" sz="1200" dirty="0" err="1">
                <a:solidFill>
                  <a:schemeClr val="tx2"/>
                </a:solidFill>
              </a:rPr>
              <a:t>an</a:t>
            </a:r>
            <a:r>
              <a:rPr lang="et-EE" sz="1200" dirty="0">
                <a:solidFill>
                  <a:schemeClr val="tx2"/>
                </a:solidFill>
              </a:rPr>
              <a:t> </a:t>
            </a:r>
            <a:r>
              <a:rPr lang="et-EE" sz="1200" dirty="0" err="1">
                <a:solidFill>
                  <a:schemeClr val="tx2"/>
                </a:solidFill>
              </a:rPr>
              <a:t>accident</a:t>
            </a:r>
            <a:endParaRPr lang="en-GB" sz="1200" dirty="0">
              <a:solidFill>
                <a:schemeClr val="tx2"/>
              </a:solidFill>
            </a:endParaRPr>
          </a:p>
        </p:txBody>
      </p:sp>
      <p:pic>
        <p:nvPicPr>
          <p:cNvPr id="57" name="Picture 56">
            <a:extLst>
              <a:ext uri="{FF2B5EF4-FFF2-40B4-BE49-F238E27FC236}">
                <a16:creationId xmlns:a16="http://schemas.microsoft.com/office/drawing/2014/main" id="{AB7E0D1D-23B6-4AD3-836E-C0759B3286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0745" y="4635477"/>
            <a:ext cx="770226" cy="770226"/>
          </a:xfrm>
          <a:prstGeom prst="rect">
            <a:avLst/>
          </a:prstGeom>
        </p:spPr>
      </p:pic>
      <p:sp>
        <p:nvSpPr>
          <p:cNvPr id="160" name="TextBox 159">
            <a:extLst>
              <a:ext uri="{FF2B5EF4-FFF2-40B4-BE49-F238E27FC236}">
                <a16:creationId xmlns:a16="http://schemas.microsoft.com/office/drawing/2014/main" id="{CABCC39E-6C57-4F90-A7D5-60BA29BB0D61}"/>
              </a:ext>
            </a:extLst>
          </p:cNvPr>
          <p:cNvSpPr txBox="1"/>
          <p:nvPr/>
        </p:nvSpPr>
        <p:spPr>
          <a:xfrm flipH="1">
            <a:off x="10002505" y="5495440"/>
            <a:ext cx="1254488" cy="523220"/>
          </a:xfrm>
          <a:prstGeom prst="rect">
            <a:avLst/>
          </a:prstGeom>
          <a:noFill/>
        </p:spPr>
        <p:txBody>
          <a:bodyPr wrap="square" lIns="0" tIns="0" rIns="0" bIns="0" rtlCol="0">
            <a:noAutofit/>
          </a:bodyPr>
          <a:lstStyle/>
          <a:p>
            <a:pPr algn="ctr"/>
            <a:r>
              <a:rPr lang="et-EE" sz="1200" dirty="0" err="1">
                <a:solidFill>
                  <a:schemeClr val="tx2"/>
                </a:solidFill>
              </a:rPr>
              <a:t>falling</a:t>
            </a:r>
            <a:r>
              <a:rPr lang="et-EE" sz="1200" dirty="0">
                <a:solidFill>
                  <a:schemeClr val="tx2"/>
                </a:solidFill>
              </a:rPr>
              <a:t> </a:t>
            </a:r>
            <a:r>
              <a:rPr lang="et-EE" sz="1200" dirty="0" err="1">
                <a:solidFill>
                  <a:schemeClr val="tx2"/>
                </a:solidFill>
              </a:rPr>
              <a:t>victim</a:t>
            </a:r>
            <a:r>
              <a:rPr lang="et-EE" sz="1200" dirty="0">
                <a:solidFill>
                  <a:schemeClr val="tx2"/>
                </a:solidFill>
              </a:rPr>
              <a:t> </a:t>
            </a:r>
            <a:r>
              <a:rPr lang="et-EE" sz="1200" dirty="0" err="1">
                <a:solidFill>
                  <a:schemeClr val="tx2"/>
                </a:solidFill>
              </a:rPr>
              <a:t>to</a:t>
            </a:r>
            <a:r>
              <a:rPr lang="et-EE" sz="1200" dirty="0">
                <a:solidFill>
                  <a:schemeClr val="tx2"/>
                </a:solidFill>
              </a:rPr>
              <a:t> a </a:t>
            </a:r>
            <a:r>
              <a:rPr lang="et-EE" sz="1200" dirty="0" err="1">
                <a:solidFill>
                  <a:schemeClr val="tx2"/>
                </a:solidFill>
              </a:rPr>
              <a:t>crime</a:t>
            </a:r>
            <a:endParaRPr lang="et-EE" sz="1200" dirty="0">
              <a:solidFill>
                <a:schemeClr val="tx2"/>
              </a:solidFill>
            </a:endParaRPr>
          </a:p>
          <a:p>
            <a:pPr algn="ctr"/>
            <a:endParaRPr lang="en-GB" sz="1200" dirty="0">
              <a:solidFill>
                <a:schemeClr val="tx2"/>
              </a:solidFill>
            </a:endParaRPr>
          </a:p>
        </p:txBody>
      </p:sp>
      <p:pic>
        <p:nvPicPr>
          <p:cNvPr id="60" name="Picture 59">
            <a:extLst>
              <a:ext uri="{FF2B5EF4-FFF2-40B4-BE49-F238E27FC236}">
                <a16:creationId xmlns:a16="http://schemas.microsoft.com/office/drawing/2014/main" id="{6E630403-B1FC-4A83-97A7-D64846D58E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70360" y="4641092"/>
            <a:ext cx="720000" cy="720000"/>
          </a:xfrm>
          <a:prstGeom prst="rect">
            <a:avLst/>
          </a:prstGeom>
        </p:spPr>
      </p:pic>
      <p:sp>
        <p:nvSpPr>
          <p:cNvPr id="126" name="Text Placeholder 6">
            <a:extLst>
              <a:ext uri="{FF2B5EF4-FFF2-40B4-BE49-F238E27FC236}">
                <a16:creationId xmlns:a16="http://schemas.microsoft.com/office/drawing/2014/main" id="{2803C430-0E7E-418B-B2BD-CADB55747575}"/>
              </a:ext>
            </a:extLst>
          </p:cNvPr>
          <p:cNvSpPr txBox="1">
            <a:spLocks/>
          </p:cNvSpPr>
          <p:nvPr/>
        </p:nvSpPr>
        <p:spPr>
          <a:xfrm>
            <a:off x="623888" y="1547889"/>
            <a:ext cx="8690800"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r>
              <a:rPr lang="et-EE" sz="2400" dirty="0" err="1">
                <a:solidFill>
                  <a:schemeClr val="tx1"/>
                </a:solidFill>
              </a:rPr>
              <a:t>technology</a:t>
            </a:r>
            <a:r>
              <a:rPr lang="et-EE" sz="2400" dirty="0">
                <a:solidFill>
                  <a:schemeClr val="tx1"/>
                </a:solidFill>
              </a:rPr>
              <a:t> </a:t>
            </a:r>
            <a:r>
              <a:rPr lang="et-EE" sz="2400" dirty="0" err="1">
                <a:solidFill>
                  <a:schemeClr val="tx1"/>
                </a:solidFill>
              </a:rPr>
              <a:t>to</a:t>
            </a:r>
            <a:r>
              <a:rPr lang="et-EE" sz="2400" dirty="0">
                <a:solidFill>
                  <a:schemeClr val="tx1"/>
                </a:solidFill>
              </a:rPr>
              <a:t> serve </a:t>
            </a:r>
            <a:r>
              <a:rPr lang="et-EE" sz="2400" dirty="0" err="1">
                <a:solidFill>
                  <a:schemeClr val="tx1"/>
                </a:solidFill>
              </a:rPr>
              <a:t>the</a:t>
            </a:r>
            <a:r>
              <a:rPr lang="et-EE" sz="2400" dirty="0">
                <a:solidFill>
                  <a:schemeClr val="tx1"/>
                </a:solidFill>
              </a:rPr>
              <a:t> </a:t>
            </a:r>
            <a:r>
              <a:rPr lang="et-EE" sz="2400" dirty="0" err="1">
                <a:solidFill>
                  <a:schemeClr val="tx1"/>
                </a:solidFill>
              </a:rPr>
              <a:t>people</a:t>
            </a:r>
            <a:endParaRPr lang="en-US" sz="2400" dirty="0">
              <a:solidFill>
                <a:schemeClr val="tx1"/>
              </a:solidFill>
            </a:endParaRPr>
          </a:p>
        </p:txBody>
      </p:sp>
      <p:sp>
        <p:nvSpPr>
          <p:cNvPr id="129" name="Title 9">
            <a:extLst>
              <a:ext uri="{FF2B5EF4-FFF2-40B4-BE49-F238E27FC236}">
                <a16:creationId xmlns:a16="http://schemas.microsoft.com/office/drawing/2014/main" id="{3DE3FFEE-4CBE-40DB-95B0-2E11C38F1A7E}"/>
              </a:ext>
            </a:extLst>
          </p:cNvPr>
          <p:cNvSpPr txBox="1">
            <a:spLocks/>
          </p:cNvSpPr>
          <p:nvPr/>
        </p:nvSpPr>
        <p:spPr>
          <a:xfrm>
            <a:off x="623888" y="595816"/>
            <a:ext cx="9633857" cy="969974"/>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5000" kern="1200">
                <a:solidFill>
                  <a:srgbClr val="575A5D"/>
                </a:solidFill>
                <a:latin typeface="+mj-lt"/>
                <a:ea typeface="+mj-ea"/>
                <a:cs typeface="+mj-cs"/>
              </a:defRPr>
            </a:lvl1pPr>
          </a:lstStyle>
          <a:p>
            <a:r>
              <a:rPr lang="et-EE" dirty="0" err="1"/>
              <a:t>proactive</a:t>
            </a:r>
            <a:r>
              <a:rPr lang="et-EE" dirty="0"/>
              <a:t> </a:t>
            </a:r>
            <a:r>
              <a:rPr lang="et-EE" dirty="0" err="1"/>
              <a:t>government</a:t>
            </a:r>
            <a:endParaRPr lang="en-GB" dirty="0"/>
          </a:p>
        </p:txBody>
      </p:sp>
    </p:spTree>
    <p:extLst>
      <p:ext uri="{BB962C8B-B14F-4D97-AF65-F5344CB8AC3E}">
        <p14:creationId xmlns:p14="http://schemas.microsoft.com/office/powerpoint/2010/main" val="20054829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5"/>
                                        </p:tgtEl>
                                        <p:attrNameLst>
                                          <p:attrName>style.visibility</p:attrName>
                                        </p:attrNameLst>
                                      </p:cBhvr>
                                      <p:to>
                                        <p:strVal val="visible"/>
                                      </p:to>
                                    </p:set>
                                    <p:anim calcmode="lin" valueType="num">
                                      <p:cBhvr additive="base">
                                        <p:cTn id="7" dur="500" fill="hold"/>
                                        <p:tgtEl>
                                          <p:spTgt spid="365"/>
                                        </p:tgtEl>
                                        <p:attrNameLst>
                                          <p:attrName>ppt_x</p:attrName>
                                        </p:attrNameLst>
                                      </p:cBhvr>
                                      <p:tavLst>
                                        <p:tav tm="0">
                                          <p:val>
                                            <p:strVal val="#ppt_x"/>
                                          </p:val>
                                        </p:tav>
                                        <p:tav tm="100000">
                                          <p:val>
                                            <p:strVal val="#ppt_x"/>
                                          </p:val>
                                        </p:tav>
                                      </p:tavLst>
                                    </p:anim>
                                    <p:anim calcmode="lin" valueType="num">
                                      <p:cBhvr additive="base">
                                        <p:cTn id="8" dur="500" fill="hold"/>
                                        <p:tgtEl>
                                          <p:spTgt spid="36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4"/>
                                        </p:tgtEl>
                                        <p:attrNameLst>
                                          <p:attrName>style.visibility</p:attrName>
                                        </p:attrNameLst>
                                      </p:cBhvr>
                                      <p:to>
                                        <p:strVal val="visible"/>
                                      </p:to>
                                    </p:set>
                                    <p:anim calcmode="lin" valueType="num">
                                      <p:cBhvr additive="base">
                                        <p:cTn id="11" dur="500" fill="hold"/>
                                        <p:tgtEl>
                                          <p:spTgt spid="364"/>
                                        </p:tgtEl>
                                        <p:attrNameLst>
                                          <p:attrName>ppt_x</p:attrName>
                                        </p:attrNameLst>
                                      </p:cBhvr>
                                      <p:tavLst>
                                        <p:tav tm="0">
                                          <p:val>
                                            <p:strVal val="#ppt_x"/>
                                          </p:val>
                                        </p:tav>
                                        <p:tav tm="100000">
                                          <p:val>
                                            <p:strVal val="#ppt_x"/>
                                          </p:val>
                                        </p:tav>
                                      </p:tavLst>
                                    </p:anim>
                                    <p:anim calcmode="lin" valueType="num">
                                      <p:cBhvr additive="base">
                                        <p:cTn id="12" dur="500" fill="hold"/>
                                        <p:tgtEl>
                                          <p:spTgt spid="36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1000"/>
                                  </p:stCondLst>
                                  <p:childTnLst>
                                    <p:set>
                                      <p:cBhvr>
                                        <p:cTn id="15" dur="1" fill="hold">
                                          <p:stCondLst>
                                            <p:cond delay="0"/>
                                          </p:stCondLst>
                                        </p:cTn>
                                        <p:tgtEl>
                                          <p:spTgt spid="335"/>
                                        </p:tgtEl>
                                        <p:attrNameLst>
                                          <p:attrName>style.visibility</p:attrName>
                                        </p:attrNameLst>
                                      </p:cBhvr>
                                      <p:to>
                                        <p:strVal val="visible"/>
                                      </p:to>
                                    </p:set>
                                    <p:anim calcmode="lin" valueType="num">
                                      <p:cBhvr additive="base">
                                        <p:cTn id="16" dur="500" fill="hold"/>
                                        <p:tgtEl>
                                          <p:spTgt spid="335"/>
                                        </p:tgtEl>
                                        <p:attrNameLst>
                                          <p:attrName>ppt_x</p:attrName>
                                        </p:attrNameLst>
                                      </p:cBhvr>
                                      <p:tavLst>
                                        <p:tav tm="0">
                                          <p:val>
                                            <p:strVal val="#ppt_x"/>
                                          </p:val>
                                        </p:tav>
                                        <p:tav tm="100000">
                                          <p:val>
                                            <p:strVal val="#ppt_x"/>
                                          </p:val>
                                        </p:tav>
                                      </p:tavLst>
                                    </p:anim>
                                    <p:anim calcmode="lin" valueType="num">
                                      <p:cBhvr additive="base">
                                        <p:cTn id="17" dur="500" fill="hold"/>
                                        <p:tgtEl>
                                          <p:spTgt spid="33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1000"/>
                                  </p:stCondLst>
                                  <p:childTnLst>
                                    <p:set>
                                      <p:cBhvr>
                                        <p:cTn id="19" dur="1" fill="hold">
                                          <p:stCondLst>
                                            <p:cond delay="0"/>
                                          </p:stCondLst>
                                        </p:cTn>
                                        <p:tgtEl>
                                          <p:spTgt spid="377"/>
                                        </p:tgtEl>
                                        <p:attrNameLst>
                                          <p:attrName>style.visibility</p:attrName>
                                        </p:attrNameLst>
                                      </p:cBhvr>
                                      <p:to>
                                        <p:strVal val="visible"/>
                                      </p:to>
                                    </p:set>
                                    <p:anim calcmode="lin" valueType="num">
                                      <p:cBhvr additive="base">
                                        <p:cTn id="20" dur="500" fill="hold"/>
                                        <p:tgtEl>
                                          <p:spTgt spid="377"/>
                                        </p:tgtEl>
                                        <p:attrNameLst>
                                          <p:attrName>ppt_x</p:attrName>
                                        </p:attrNameLst>
                                      </p:cBhvr>
                                      <p:tavLst>
                                        <p:tav tm="0">
                                          <p:val>
                                            <p:strVal val="#ppt_x"/>
                                          </p:val>
                                        </p:tav>
                                        <p:tav tm="100000">
                                          <p:val>
                                            <p:strVal val="#ppt_x"/>
                                          </p:val>
                                        </p:tav>
                                      </p:tavLst>
                                    </p:anim>
                                    <p:anim calcmode="lin" valueType="num">
                                      <p:cBhvr additive="base">
                                        <p:cTn id="21" dur="500" fill="hold"/>
                                        <p:tgtEl>
                                          <p:spTgt spid="377"/>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nodeType="afterEffect">
                                  <p:stCondLst>
                                    <p:cond delay="100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1000"/>
                                  </p:stCondLst>
                                  <p:childTnLst>
                                    <p:set>
                                      <p:cBhvr>
                                        <p:cTn id="28" dur="1" fill="hold">
                                          <p:stCondLst>
                                            <p:cond delay="0"/>
                                          </p:stCondLst>
                                        </p:cTn>
                                        <p:tgtEl>
                                          <p:spTgt spid="376"/>
                                        </p:tgtEl>
                                        <p:attrNameLst>
                                          <p:attrName>style.visibility</p:attrName>
                                        </p:attrNameLst>
                                      </p:cBhvr>
                                      <p:to>
                                        <p:strVal val="visible"/>
                                      </p:to>
                                    </p:set>
                                    <p:anim calcmode="lin" valueType="num">
                                      <p:cBhvr additive="base">
                                        <p:cTn id="29" dur="500" fill="hold"/>
                                        <p:tgtEl>
                                          <p:spTgt spid="376"/>
                                        </p:tgtEl>
                                        <p:attrNameLst>
                                          <p:attrName>ppt_x</p:attrName>
                                        </p:attrNameLst>
                                      </p:cBhvr>
                                      <p:tavLst>
                                        <p:tav tm="0">
                                          <p:val>
                                            <p:strVal val="#ppt_x"/>
                                          </p:val>
                                        </p:tav>
                                        <p:tav tm="100000">
                                          <p:val>
                                            <p:strVal val="#ppt_x"/>
                                          </p:val>
                                        </p:tav>
                                      </p:tavLst>
                                    </p:anim>
                                    <p:anim calcmode="lin" valueType="num">
                                      <p:cBhvr additive="base">
                                        <p:cTn id="30" dur="500" fill="hold"/>
                                        <p:tgtEl>
                                          <p:spTgt spid="376"/>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fill="hold" nodeType="afterEffect">
                                  <p:stCondLst>
                                    <p:cond delay="1000"/>
                                  </p:stCondLst>
                                  <p:childTnLst>
                                    <p:set>
                                      <p:cBhvr>
                                        <p:cTn id="33" dur="1" fill="hold">
                                          <p:stCondLst>
                                            <p:cond delay="0"/>
                                          </p:stCondLst>
                                        </p:cTn>
                                        <p:tgtEl>
                                          <p:spTgt spid="353"/>
                                        </p:tgtEl>
                                        <p:attrNameLst>
                                          <p:attrName>style.visibility</p:attrName>
                                        </p:attrNameLst>
                                      </p:cBhvr>
                                      <p:to>
                                        <p:strVal val="visible"/>
                                      </p:to>
                                    </p:set>
                                    <p:anim calcmode="lin" valueType="num">
                                      <p:cBhvr additive="base">
                                        <p:cTn id="34" dur="500" fill="hold"/>
                                        <p:tgtEl>
                                          <p:spTgt spid="353"/>
                                        </p:tgtEl>
                                        <p:attrNameLst>
                                          <p:attrName>ppt_x</p:attrName>
                                        </p:attrNameLst>
                                      </p:cBhvr>
                                      <p:tavLst>
                                        <p:tav tm="0">
                                          <p:val>
                                            <p:strVal val="#ppt_x"/>
                                          </p:val>
                                        </p:tav>
                                        <p:tav tm="100000">
                                          <p:val>
                                            <p:strVal val="#ppt_x"/>
                                          </p:val>
                                        </p:tav>
                                      </p:tavLst>
                                    </p:anim>
                                    <p:anim calcmode="lin" valueType="num">
                                      <p:cBhvr additive="base">
                                        <p:cTn id="35" dur="500" fill="hold"/>
                                        <p:tgtEl>
                                          <p:spTgt spid="35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1000"/>
                                  </p:stCondLst>
                                  <p:childTnLst>
                                    <p:set>
                                      <p:cBhvr>
                                        <p:cTn id="37" dur="1" fill="hold">
                                          <p:stCondLst>
                                            <p:cond delay="0"/>
                                          </p:stCondLst>
                                        </p:cTn>
                                        <p:tgtEl>
                                          <p:spTgt spid="375"/>
                                        </p:tgtEl>
                                        <p:attrNameLst>
                                          <p:attrName>style.visibility</p:attrName>
                                        </p:attrNameLst>
                                      </p:cBhvr>
                                      <p:to>
                                        <p:strVal val="visible"/>
                                      </p:to>
                                    </p:set>
                                    <p:anim calcmode="lin" valueType="num">
                                      <p:cBhvr additive="base">
                                        <p:cTn id="38" dur="500" fill="hold"/>
                                        <p:tgtEl>
                                          <p:spTgt spid="375"/>
                                        </p:tgtEl>
                                        <p:attrNameLst>
                                          <p:attrName>ppt_x</p:attrName>
                                        </p:attrNameLst>
                                      </p:cBhvr>
                                      <p:tavLst>
                                        <p:tav tm="0">
                                          <p:val>
                                            <p:strVal val="#ppt_x"/>
                                          </p:val>
                                        </p:tav>
                                        <p:tav tm="100000">
                                          <p:val>
                                            <p:strVal val="#ppt_x"/>
                                          </p:val>
                                        </p:tav>
                                      </p:tavLst>
                                    </p:anim>
                                    <p:anim calcmode="lin" valueType="num">
                                      <p:cBhvr additive="base">
                                        <p:cTn id="39" dur="500" fill="hold"/>
                                        <p:tgtEl>
                                          <p:spTgt spid="375"/>
                                        </p:tgtEl>
                                        <p:attrNameLst>
                                          <p:attrName>ppt_y</p:attrName>
                                        </p:attrNameLst>
                                      </p:cBhvr>
                                      <p:tavLst>
                                        <p:tav tm="0">
                                          <p:val>
                                            <p:strVal val="1+#ppt_h/2"/>
                                          </p:val>
                                        </p:tav>
                                        <p:tav tm="100000">
                                          <p:val>
                                            <p:strVal val="#ppt_y"/>
                                          </p:val>
                                        </p:tav>
                                      </p:tavLst>
                                    </p:anim>
                                  </p:childTnLst>
                                </p:cTn>
                              </p:par>
                            </p:childTnLst>
                          </p:cTn>
                        </p:par>
                        <p:par>
                          <p:cTn id="40" fill="hold">
                            <p:stCondLst>
                              <p:cond delay="5000"/>
                            </p:stCondLst>
                            <p:childTnLst>
                              <p:par>
                                <p:cTn id="41" presetID="2" presetClass="entr" presetSubtype="4" fill="hold" nodeType="afterEffect">
                                  <p:stCondLst>
                                    <p:cond delay="100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0"/>
                                  </p:stCondLst>
                                  <p:childTnLst>
                                    <p:set>
                                      <p:cBhvr>
                                        <p:cTn id="46" dur="1" fill="hold">
                                          <p:stCondLst>
                                            <p:cond delay="0"/>
                                          </p:stCondLst>
                                        </p:cTn>
                                        <p:tgtEl>
                                          <p:spTgt spid="378"/>
                                        </p:tgtEl>
                                        <p:attrNameLst>
                                          <p:attrName>style.visibility</p:attrName>
                                        </p:attrNameLst>
                                      </p:cBhvr>
                                      <p:to>
                                        <p:strVal val="visible"/>
                                      </p:to>
                                    </p:set>
                                    <p:anim calcmode="lin" valueType="num">
                                      <p:cBhvr additive="base">
                                        <p:cTn id="47" dur="500" fill="hold"/>
                                        <p:tgtEl>
                                          <p:spTgt spid="378"/>
                                        </p:tgtEl>
                                        <p:attrNameLst>
                                          <p:attrName>ppt_x</p:attrName>
                                        </p:attrNameLst>
                                      </p:cBhvr>
                                      <p:tavLst>
                                        <p:tav tm="0">
                                          <p:val>
                                            <p:strVal val="#ppt_x"/>
                                          </p:val>
                                        </p:tav>
                                        <p:tav tm="100000">
                                          <p:val>
                                            <p:strVal val="#ppt_x"/>
                                          </p:val>
                                        </p:tav>
                                      </p:tavLst>
                                    </p:anim>
                                    <p:anim calcmode="lin" valueType="num">
                                      <p:cBhvr additive="base">
                                        <p:cTn id="48" dur="500" fill="hold"/>
                                        <p:tgtEl>
                                          <p:spTgt spid="378"/>
                                        </p:tgtEl>
                                        <p:attrNameLst>
                                          <p:attrName>ppt_y</p:attrName>
                                        </p:attrNameLst>
                                      </p:cBhvr>
                                      <p:tavLst>
                                        <p:tav tm="0">
                                          <p:val>
                                            <p:strVal val="1+#ppt_h/2"/>
                                          </p:val>
                                        </p:tav>
                                        <p:tav tm="100000">
                                          <p:val>
                                            <p:strVal val="#ppt_y"/>
                                          </p:val>
                                        </p:tav>
                                      </p:tavLst>
                                    </p:anim>
                                  </p:childTnLst>
                                </p:cTn>
                              </p:par>
                            </p:childTnLst>
                          </p:cTn>
                        </p:par>
                        <p:par>
                          <p:cTn id="49" fill="hold">
                            <p:stCondLst>
                              <p:cond delay="6500"/>
                            </p:stCondLst>
                            <p:childTnLst>
                              <p:par>
                                <p:cTn id="50" presetID="2" presetClass="entr" presetSubtype="4" fill="hold" nodeType="afterEffect">
                                  <p:stCondLst>
                                    <p:cond delay="1000"/>
                                  </p:stCondLst>
                                  <p:childTnLst>
                                    <p:set>
                                      <p:cBhvr>
                                        <p:cTn id="51" dur="1" fill="hold">
                                          <p:stCondLst>
                                            <p:cond delay="0"/>
                                          </p:stCondLst>
                                        </p:cTn>
                                        <p:tgtEl>
                                          <p:spTgt spid="313"/>
                                        </p:tgtEl>
                                        <p:attrNameLst>
                                          <p:attrName>style.visibility</p:attrName>
                                        </p:attrNameLst>
                                      </p:cBhvr>
                                      <p:to>
                                        <p:strVal val="visible"/>
                                      </p:to>
                                    </p:set>
                                    <p:anim calcmode="lin" valueType="num">
                                      <p:cBhvr additive="base">
                                        <p:cTn id="52" dur="500" fill="hold"/>
                                        <p:tgtEl>
                                          <p:spTgt spid="313"/>
                                        </p:tgtEl>
                                        <p:attrNameLst>
                                          <p:attrName>ppt_x</p:attrName>
                                        </p:attrNameLst>
                                      </p:cBhvr>
                                      <p:tavLst>
                                        <p:tav tm="0">
                                          <p:val>
                                            <p:strVal val="#ppt_x"/>
                                          </p:val>
                                        </p:tav>
                                        <p:tav tm="100000">
                                          <p:val>
                                            <p:strVal val="#ppt_x"/>
                                          </p:val>
                                        </p:tav>
                                      </p:tavLst>
                                    </p:anim>
                                    <p:anim calcmode="lin" valueType="num">
                                      <p:cBhvr additive="base">
                                        <p:cTn id="53" dur="500" fill="hold"/>
                                        <p:tgtEl>
                                          <p:spTgt spid="313"/>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000"/>
                                  </p:stCondLst>
                                  <p:childTnLst>
                                    <p:set>
                                      <p:cBhvr>
                                        <p:cTn id="55" dur="1" fill="hold">
                                          <p:stCondLst>
                                            <p:cond delay="0"/>
                                          </p:stCondLst>
                                        </p:cTn>
                                        <p:tgtEl>
                                          <p:spTgt spid="380"/>
                                        </p:tgtEl>
                                        <p:attrNameLst>
                                          <p:attrName>style.visibility</p:attrName>
                                        </p:attrNameLst>
                                      </p:cBhvr>
                                      <p:to>
                                        <p:strVal val="visible"/>
                                      </p:to>
                                    </p:set>
                                    <p:anim calcmode="lin" valueType="num">
                                      <p:cBhvr additive="base">
                                        <p:cTn id="56" dur="500" fill="hold"/>
                                        <p:tgtEl>
                                          <p:spTgt spid="380"/>
                                        </p:tgtEl>
                                        <p:attrNameLst>
                                          <p:attrName>ppt_x</p:attrName>
                                        </p:attrNameLst>
                                      </p:cBhvr>
                                      <p:tavLst>
                                        <p:tav tm="0">
                                          <p:val>
                                            <p:strVal val="#ppt_x"/>
                                          </p:val>
                                        </p:tav>
                                        <p:tav tm="100000">
                                          <p:val>
                                            <p:strVal val="#ppt_x"/>
                                          </p:val>
                                        </p:tav>
                                      </p:tavLst>
                                    </p:anim>
                                    <p:anim calcmode="lin" valueType="num">
                                      <p:cBhvr additive="base">
                                        <p:cTn id="57" dur="500" fill="hold"/>
                                        <p:tgtEl>
                                          <p:spTgt spid="380"/>
                                        </p:tgtEl>
                                        <p:attrNameLst>
                                          <p:attrName>ppt_y</p:attrName>
                                        </p:attrNameLst>
                                      </p:cBhvr>
                                      <p:tavLst>
                                        <p:tav tm="0">
                                          <p:val>
                                            <p:strVal val="1+#ppt_h/2"/>
                                          </p:val>
                                        </p:tav>
                                        <p:tav tm="100000">
                                          <p:val>
                                            <p:strVal val="#ppt_y"/>
                                          </p:val>
                                        </p:tav>
                                      </p:tavLst>
                                    </p:anim>
                                  </p:childTnLst>
                                </p:cTn>
                              </p:par>
                            </p:childTnLst>
                          </p:cTn>
                        </p:par>
                        <p:par>
                          <p:cTn id="58" fill="hold">
                            <p:stCondLst>
                              <p:cond delay="8000"/>
                            </p:stCondLst>
                            <p:childTnLst>
                              <p:par>
                                <p:cTn id="59" presetID="2" presetClass="entr" presetSubtype="4" fill="hold" nodeType="afterEffect">
                                  <p:stCondLst>
                                    <p:cond delay="100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1000"/>
                                  </p:stCondLst>
                                  <p:childTnLst>
                                    <p:set>
                                      <p:cBhvr>
                                        <p:cTn id="64" dur="1" fill="hold">
                                          <p:stCondLst>
                                            <p:cond delay="0"/>
                                          </p:stCondLst>
                                        </p:cTn>
                                        <p:tgtEl>
                                          <p:spTgt spid="149"/>
                                        </p:tgtEl>
                                        <p:attrNameLst>
                                          <p:attrName>style.visibility</p:attrName>
                                        </p:attrNameLst>
                                      </p:cBhvr>
                                      <p:to>
                                        <p:strVal val="visible"/>
                                      </p:to>
                                    </p:set>
                                    <p:anim calcmode="lin" valueType="num">
                                      <p:cBhvr additive="base">
                                        <p:cTn id="65" dur="500" fill="hold"/>
                                        <p:tgtEl>
                                          <p:spTgt spid="149"/>
                                        </p:tgtEl>
                                        <p:attrNameLst>
                                          <p:attrName>ppt_x</p:attrName>
                                        </p:attrNameLst>
                                      </p:cBhvr>
                                      <p:tavLst>
                                        <p:tav tm="0">
                                          <p:val>
                                            <p:strVal val="#ppt_x"/>
                                          </p:val>
                                        </p:tav>
                                        <p:tav tm="100000">
                                          <p:val>
                                            <p:strVal val="#ppt_x"/>
                                          </p:val>
                                        </p:tav>
                                      </p:tavLst>
                                    </p:anim>
                                    <p:anim calcmode="lin" valueType="num">
                                      <p:cBhvr additive="base">
                                        <p:cTn id="66" dur="500" fill="hold"/>
                                        <p:tgtEl>
                                          <p:spTgt spid="149"/>
                                        </p:tgtEl>
                                        <p:attrNameLst>
                                          <p:attrName>ppt_y</p:attrName>
                                        </p:attrNameLst>
                                      </p:cBhvr>
                                      <p:tavLst>
                                        <p:tav tm="0">
                                          <p:val>
                                            <p:strVal val="1+#ppt_h/2"/>
                                          </p:val>
                                        </p:tav>
                                        <p:tav tm="100000">
                                          <p:val>
                                            <p:strVal val="#ppt_y"/>
                                          </p:val>
                                        </p:tav>
                                      </p:tavLst>
                                    </p:anim>
                                  </p:childTnLst>
                                </p:cTn>
                              </p:par>
                            </p:childTnLst>
                          </p:cTn>
                        </p:par>
                        <p:par>
                          <p:cTn id="67" fill="hold">
                            <p:stCondLst>
                              <p:cond delay="9500"/>
                            </p:stCondLst>
                            <p:childTnLst>
                              <p:par>
                                <p:cTn id="68" presetID="2" presetClass="entr" presetSubtype="4" fill="hold" nodeType="afterEffect">
                                  <p:stCondLst>
                                    <p:cond delay="100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1000"/>
                                  </p:stCondLst>
                                  <p:childTnLst>
                                    <p:set>
                                      <p:cBhvr>
                                        <p:cTn id="73" dur="1" fill="hold">
                                          <p:stCondLst>
                                            <p:cond delay="0"/>
                                          </p:stCondLst>
                                        </p:cTn>
                                        <p:tgtEl>
                                          <p:spTgt spid="383"/>
                                        </p:tgtEl>
                                        <p:attrNameLst>
                                          <p:attrName>style.visibility</p:attrName>
                                        </p:attrNameLst>
                                      </p:cBhvr>
                                      <p:to>
                                        <p:strVal val="visible"/>
                                      </p:to>
                                    </p:set>
                                    <p:anim calcmode="lin" valueType="num">
                                      <p:cBhvr additive="base">
                                        <p:cTn id="74" dur="500" fill="hold"/>
                                        <p:tgtEl>
                                          <p:spTgt spid="383"/>
                                        </p:tgtEl>
                                        <p:attrNameLst>
                                          <p:attrName>ppt_x</p:attrName>
                                        </p:attrNameLst>
                                      </p:cBhvr>
                                      <p:tavLst>
                                        <p:tav tm="0">
                                          <p:val>
                                            <p:strVal val="#ppt_x"/>
                                          </p:val>
                                        </p:tav>
                                        <p:tav tm="100000">
                                          <p:val>
                                            <p:strVal val="#ppt_x"/>
                                          </p:val>
                                        </p:tav>
                                      </p:tavLst>
                                    </p:anim>
                                    <p:anim calcmode="lin" valueType="num">
                                      <p:cBhvr additive="base">
                                        <p:cTn id="75" dur="500" fill="hold"/>
                                        <p:tgtEl>
                                          <p:spTgt spid="383"/>
                                        </p:tgtEl>
                                        <p:attrNameLst>
                                          <p:attrName>ppt_y</p:attrName>
                                        </p:attrNameLst>
                                      </p:cBhvr>
                                      <p:tavLst>
                                        <p:tav tm="0">
                                          <p:val>
                                            <p:strVal val="1+#ppt_h/2"/>
                                          </p:val>
                                        </p:tav>
                                        <p:tav tm="100000">
                                          <p:val>
                                            <p:strVal val="#ppt_y"/>
                                          </p:val>
                                        </p:tav>
                                      </p:tavLst>
                                    </p:anim>
                                  </p:childTnLst>
                                </p:cTn>
                              </p:par>
                            </p:childTnLst>
                          </p:cTn>
                        </p:par>
                        <p:par>
                          <p:cTn id="76" fill="hold">
                            <p:stCondLst>
                              <p:cond delay="11000"/>
                            </p:stCondLst>
                            <p:childTnLst>
                              <p:par>
                                <p:cTn id="77" presetID="2" presetClass="entr" presetSubtype="4" fill="hold" nodeType="afterEffect">
                                  <p:stCondLst>
                                    <p:cond delay="1000"/>
                                  </p:stCondLst>
                                  <p:childTnLst>
                                    <p:set>
                                      <p:cBhvr>
                                        <p:cTn id="78" dur="1" fill="hold">
                                          <p:stCondLst>
                                            <p:cond delay="0"/>
                                          </p:stCondLst>
                                        </p:cTn>
                                        <p:tgtEl>
                                          <p:spTgt spid="60"/>
                                        </p:tgtEl>
                                        <p:attrNameLst>
                                          <p:attrName>style.visibility</p:attrName>
                                        </p:attrNameLst>
                                      </p:cBhvr>
                                      <p:to>
                                        <p:strVal val="visible"/>
                                      </p:to>
                                    </p:set>
                                    <p:anim calcmode="lin" valueType="num">
                                      <p:cBhvr additive="base">
                                        <p:cTn id="79" dur="500" fill="hold"/>
                                        <p:tgtEl>
                                          <p:spTgt spid="60"/>
                                        </p:tgtEl>
                                        <p:attrNameLst>
                                          <p:attrName>ppt_x</p:attrName>
                                        </p:attrNameLst>
                                      </p:cBhvr>
                                      <p:tavLst>
                                        <p:tav tm="0">
                                          <p:val>
                                            <p:strVal val="#ppt_x"/>
                                          </p:val>
                                        </p:tav>
                                        <p:tav tm="100000">
                                          <p:val>
                                            <p:strVal val="#ppt_x"/>
                                          </p:val>
                                        </p:tav>
                                      </p:tavLst>
                                    </p:anim>
                                    <p:anim calcmode="lin" valueType="num">
                                      <p:cBhvr additive="base">
                                        <p:cTn id="80" dur="500" fill="hold"/>
                                        <p:tgtEl>
                                          <p:spTgt spid="6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000"/>
                                  </p:stCondLst>
                                  <p:childTnLst>
                                    <p:set>
                                      <p:cBhvr>
                                        <p:cTn id="82" dur="1" fill="hold">
                                          <p:stCondLst>
                                            <p:cond delay="0"/>
                                          </p:stCondLst>
                                        </p:cTn>
                                        <p:tgtEl>
                                          <p:spTgt spid="388"/>
                                        </p:tgtEl>
                                        <p:attrNameLst>
                                          <p:attrName>style.visibility</p:attrName>
                                        </p:attrNameLst>
                                      </p:cBhvr>
                                      <p:to>
                                        <p:strVal val="visible"/>
                                      </p:to>
                                    </p:set>
                                    <p:anim calcmode="lin" valueType="num">
                                      <p:cBhvr additive="base">
                                        <p:cTn id="83" dur="500" fill="hold"/>
                                        <p:tgtEl>
                                          <p:spTgt spid="388"/>
                                        </p:tgtEl>
                                        <p:attrNameLst>
                                          <p:attrName>ppt_x</p:attrName>
                                        </p:attrNameLst>
                                      </p:cBhvr>
                                      <p:tavLst>
                                        <p:tav tm="0">
                                          <p:val>
                                            <p:strVal val="#ppt_x"/>
                                          </p:val>
                                        </p:tav>
                                        <p:tav tm="100000">
                                          <p:val>
                                            <p:strVal val="#ppt_x"/>
                                          </p:val>
                                        </p:tav>
                                      </p:tavLst>
                                    </p:anim>
                                    <p:anim calcmode="lin" valueType="num">
                                      <p:cBhvr additive="base">
                                        <p:cTn id="84" dur="500" fill="hold"/>
                                        <p:tgtEl>
                                          <p:spTgt spid="388"/>
                                        </p:tgtEl>
                                        <p:attrNameLst>
                                          <p:attrName>ppt_y</p:attrName>
                                        </p:attrNameLst>
                                      </p:cBhvr>
                                      <p:tavLst>
                                        <p:tav tm="0">
                                          <p:val>
                                            <p:strVal val="1+#ppt_h/2"/>
                                          </p:val>
                                        </p:tav>
                                        <p:tav tm="100000">
                                          <p:val>
                                            <p:strVal val="#ppt_y"/>
                                          </p:val>
                                        </p:tav>
                                      </p:tavLst>
                                    </p:anim>
                                  </p:childTnLst>
                                </p:cTn>
                              </p:par>
                            </p:childTnLst>
                          </p:cTn>
                        </p:par>
                        <p:par>
                          <p:cTn id="85" fill="hold">
                            <p:stCondLst>
                              <p:cond delay="12500"/>
                            </p:stCondLst>
                            <p:childTnLst>
                              <p:par>
                                <p:cTn id="86" presetID="2" presetClass="entr" presetSubtype="4" fill="hold" nodeType="afterEffect">
                                  <p:stCondLst>
                                    <p:cond delay="1000"/>
                                  </p:stCondLst>
                                  <p:childTnLst>
                                    <p:set>
                                      <p:cBhvr>
                                        <p:cTn id="87" dur="1" fill="hold">
                                          <p:stCondLst>
                                            <p:cond delay="0"/>
                                          </p:stCondLst>
                                        </p:cTn>
                                        <p:tgtEl>
                                          <p:spTgt spid="304"/>
                                        </p:tgtEl>
                                        <p:attrNameLst>
                                          <p:attrName>style.visibility</p:attrName>
                                        </p:attrNameLst>
                                      </p:cBhvr>
                                      <p:to>
                                        <p:strVal val="visible"/>
                                      </p:to>
                                    </p:set>
                                    <p:anim calcmode="lin" valueType="num">
                                      <p:cBhvr additive="base">
                                        <p:cTn id="88" dur="500" fill="hold"/>
                                        <p:tgtEl>
                                          <p:spTgt spid="304"/>
                                        </p:tgtEl>
                                        <p:attrNameLst>
                                          <p:attrName>ppt_x</p:attrName>
                                        </p:attrNameLst>
                                      </p:cBhvr>
                                      <p:tavLst>
                                        <p:tav tm="0">
                                          <p:val>
                                            <p:strVal val="#ppt_x"/>
                                          </p:val>
                                        </p:tav>
                                        <p:tav tm="100000">
                                          <p:val>
                                            <p:strVal val="#ppt_x"/>
                                          </p:val>
                                        </p:tav>
                                      </p:tavLst>
                                    </p:anim>
                                    <p:anim calcmode="lin" valueType="num">
                                      <p:cBhvr additive="base">
                                        <p:cTn id="89" dur="500" fill="hold"/>
                                        <p:tgtEl>
                                          <p:spTgt spid="30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1000"/>
                                  </p:stCondLst>
                                  <p:childTnLst>
                                    <p:set>
                                      <p:cBhvr>
                                        <p:cTn id="91" dur="1" fill="hold">
                                          <p:stCondLst>
                                            <p:cond delay="0"/>
                                          </p:stCondLst>
                                        </p:cTn>
                                        <p:tgtEl>
                                          <p:spTgt spid="382"/>
                                        </p:tgtEl>
                                        <p:attrNameLst>
                                          <p:attrName>style.visibility</p:attrName>
                                        </p:attrNameLst>
                                      </p:cBhvr>
                                      <p:to>
                                        <p:strVal val="visible"/>
                                      </p:to>
                                    </p:set>
                                    <p:anim calcmode="lin" valueType="num">
                                      <p:cBhvr additive="base">
                                        <p:cTn id="92" dur="500" fill="hold"/>
                                        <p:tgtEl>
                                          <p:spTgt spid="382"/>
                                        </p:tgtEl>
                                        <p:attrNameLst>
                                          <p:attrName>ppt_x</p:attrName>
                                        </p:attrNameLst>
                                      </p:cBhvr>
                                      <p:tavLst>
                                        <p:tav tm="0">
                                          <p:val>
                                            <p:strVal val="#ppt_x"/>
                                          </p:val>
                                        </p:tav>
                                        <p:tav tm="100000">
                                          <p:val>
                                            <p:strVal val="#ppt_x"/>
                                          </p:val>
                                        </p:tav>
                                      </p:tavLst>
                                    </p:anim>
                                    <p:anim calcmode="lin" valueType="num">
                                      <p:cBhvr additive="base">
                                        <p:cTn id="93" dur="500" fill="hold"/>
                                        <p:tgtEl>
                                          <p:spTgt spid="382"/>
                                        </p:tgtEl>
                                        <p:attrNameLst>
                                          <p:attrName>ppt_y</p:attrName>
                                        </p:attrNameLst>
                                      </p:cBhvr>
                                      <p:tavLst>
                                        <p:tav tm="0">
                                          <p:val>
                                            <p:strVal val="1+#ppt_h/2"/>
                                          </p:val>
                                        </p:tav>
                                        <p:tav tm="100000">
                                          <p:val>
                                            <p:strVal val="#ppt_y"/>
                                          </p:val>
                                        </p:tav>
                                      </p:tavLst>
                                    </p:anim>
                                  </p:childTnLst>
                                </p:cTn>
                              </p:par>
                            </p:childTnLst>
                          </p:cTn>
                        </p:par>
                        <p:par>
                          <p:cTn id="94" fill="hold">
                            <p:stCondLst>
                              <p:cond delay="14000"/>
                            </p:stCondLst>
                            <p:childTnLst>
                              <p:par>
                                <p:cTn id="95" presetID="2" presetClass="entr" presetSubtype="4" fill="hold" nodeType="afterEffect">
                                  <p:stCondLst>
                                    <p:cond delay="1000"/>
                                  </p:stCondLst>
                                  <p:childTnLst>
                                    <p:set>
                                      <p:cBhvr>
                                        <p:cTn id="96" dur="1" fill="hold">
                                          <p:stCondLst>
                                            <p:cond delay="0"/>
                                          </p:stCondLst>
                                        </p:cTn>
                                        <p:tgtEl>
                                          <p:spTgt spid="5"/>
                                        </p:tgtEl>
                                        <p:attrNameLst>
                                          <p:attrName>style.visibility</p:attrName>
                                        </p:attrNameLst>
                                      </p:cBhvr>
                                      <p:to>
                                        <p:strVal val="visible"/>
                                      </p:to>
                                    </p:set>
                                    <p:anim calcmode="lin" valueType="num">
                                      <p:cBhvr additive="base">
                                        <p:cTn id="97" dur="500" fill="hold"/>
                                        <p:tgtEl>
                                          <p:spTgt spid="5"/>
                                        </p:tgtEl>
                                        <p:attrNameLst>
                                          <p:attrName>ppt_x</p:attrName>
                                        </p:attrNameLst>
                                      </p:cBhvr>
                                      <p:tavLst>
                                        <p:tav tm="0">
                                          <p:val>
                                            <p:strVal val="#ppt_x"/>
                                          </p:val>
                                        </p:tav>
                                        <p:tav tm="100000">
                                          <p:val>
                                            <p:strVal val="#ppt_x"/>
                                          </p:val>
                                        </p:tav>
                                      </p:tavLst>
                                    </p:anim>
                                    <p:anim calcmode="lin" valueType="num">
                                      <p:cBhvr additive="base">
                                        <p:cTn id="98" dur="500" fill="hold"/>
                                        <p:tgtEl>
                                          <p:spTgt spid="5"/>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1000"/>
                                  </p:stCondLst>
                                  <p:childTnLst>
                                    <p:set>
                                      <p:cBhvr>
                                        <p:cTn id="100" dur="1" fill="hold">
                                          <p:stCondLst>
                                            <p:cond delay="0"/>
                                          </p:stCondLst>
                                        </p:cTn>
                                        <p:tgtEl>
                                          <p:spTgt spid="384"/>
                                        </p:tgtEl>
                                        <p:attrNameLst>
                                          <p:attrName>style.visibility</p:attrName>
                                        </p:attrNameLst>
                                      </p:cBhvr>
                                      <p:to>
                                        <p:strVal val="visible"/>
                                      </p:to>
                                    </p:set>
                                    <p:anim calcmode="lin" valueType="num">
                                      <p:cBhvr additive="base">
                                        <p:cTn id="101" dur="500" fill="hold"/>
                                        <p:tgtEl>
                                          <p:spTgt spid="384"/>
                                        </p:tgtEl>
                                        <p:attrNameLst>
                                          <p:attrName>ppt_x</p:attrName>
                                        </p:attrNameLst>
                                      </p:cBhvr>
                                      <p:tavLst>
                                        <p:tav tm="0">
                                          <p:val>
                                            <p:strVal val="#ppt_x"/>
                                          </p:val>
                                        </p:tav>
                                        <p:tav tm="100000">
                                          <p:val>
                                            <p:strVal val="#ppt_x"/>
                                          </p:val>
                                        </p:tav>
                                      </p:tavLst>
                                    </p:anim>
                                    <p:anim calcmode="lin" valueType="num">
                                      <p:cBhvr additive="base">
                                        <p:cTn id="102" dur="500" fill="hold"/>
                                        <p:tgtEl>
                                          <p:spTgt spid="384"/>
                                        </p:tgtEl>
                                        <p:attrNameLst>
                                          <p:attrName>ppt_y</p:attrName>
                                        </p:attrNameLst>
                                      </p:cBhvr>
                                      <p:tavLst>
                                        <p:tav tm="0">
                                          <p:val>
                                            <p:strVal val="1+#ppt_h/2"/>
                                          </p:val>
                                        </p:tav>
                                        <p:tav tm="100000">
                                          <p:val>
                                            <p:strVal val="#ppt_y"/>
                                          </p:val>
                                        </p:tav>
                                      </p:tavLst>
                                    </p:anim>
                                  </p:childTnLst>
                                </p:cTn>
                              </p:par>
                            </p:childTnLst>
                          </p:cTn>
                        </p:par>
                        <p:par>
                          <p:cTn id="103" fill="hold">
                            <p:stCondLst>
                              <p:cond delay="15500"/>
                            </p:stCondLst>
                            <p:childTnLst>
                              <p:par>
                                <p:cTn id="104" presetID="2" presetClass="entr" presetSubtype="4" fill="hold" nodeType="afterEffect">
                                  <p:stCondLst>
                                    <p:cond delay="1000"/>
                                  </p:stCondLst>
                                  <p:childTnLst>
                                    <p:set>
                                      <p:cBhvr>
                                        <p:cTn id="105" dur="1" fill="hold">
                                          <p:stCondLst>
                                            <p:cond delay="0"/>
                                          </p:stCondLst>
                                        </p:cTn>
                                        <p:tgtEl>
                                          <p:spTgt spid="148"/>
                                        </p:tgtEl>
                                        <p:attrNameLst>
                                          <p:attrName>style.visibility</p:attrName>
                                        </p:attrNameLst>
                                      </p:cBhvr>
                                      <p:to>
                                        <p:strVal val="visible"/>
                                      </p:to>
                                    </p:set>
                                    <p:anim calcmode="lin" valueType="num">
                                      <p:cBhvr additive="base">
                                        <p:cTn id="106" dur="500" fill="hold"/>
                                        <p:tgtEl>
                                          <p:spTgt spid="148"/>
                                        </p:tgtEl>
                                        <p:attrNameLst>
                                          <p:attrName>ppt_x</p:attrName>
                                        </p:attrNameLst>
                                      </p:cBhvr>
                                      <p:tavLst>
                                        <p:tav tm="0">
                                          <p:val>
                                            <p:strVal val="#ppt_x"/>
                                          </p:val>
                                        </p:tav>
                                        <p:tav tm="100000">
                                          <p:val>
                                            <p:strVal val="#ppt_x"/>
                                          </p:val>
                                        </p:tav>
                                      </p:tavLst>
                                    </p:anim>
                                    <p:anim calcmode="lin" valueType="num">
                                      <p:cBhvr additive="base">
                                        <p:cTn id="107" dur="500" fill="hold"/>
                                        <p:tgtEl>
                                          <p:spTgt spid="148"/>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1000"/>
                                  </p:stCondLst>
                                  <p:childTnLst>
                                    <p:set>
                                      <p:cBhvr>
                                        <p:cTn id="109" dur="1" fill="hold">
                                          <p:stCondLst>
                                            <p:cond delay="0"/>
                                          </p:stCondLst>
                                        </p:cTn>
                                        <p:tgtEl>
                                          <p:spTgt spid="385"/>
                                        </p:tgtEl>
                                        <p:attrNameLst>
                                          <p:attrName>style.visibility</p:attrName>
                                        </p:attrNameLst>
                                      </p:cBhvr>
                                      <p:to>
                                        <p:strVal val="visible"/>
                                      </p:to>
                                    </p:set>
                                    <p:anim calcmode="lin" valueType="num">
                                      <p:cBhvr additive="base">
                                        <p:cTn id="110" dur="500" fill="hold"/>
                                        <p:tgtEl>
                                          <p:spTgt spid="385"/>
                                        </p:tgtEl>
                                        <p:attrNameLst>
                                          <p:attrName>ppt_x</p:attrName>
                                        </p:attrNameLst>
                                      </p:cBhvr>
                                      <p:tavLst>
                                        <p:tav tm="0">
                                          <p:val>
                                            <p:strVal val="#ppt_x"/>
                                          </p:val>
                                        </p:tav>
                                        <p:tav tm="100000">
                                          <p:val>
                                            <p:strVal val="#ppt_x"/>
                                          </p:val>
                                        </p:tav>
                                      </p:tavLst>
                                    </p:anim>
                                    <p:anim calcmode="lin" valueType="num">
                                      <p:cBhvr additive="base">
                                        <p:cTn id="111" dur="500" fill="hold"/>
                                        <p:tgtEl>
                                          <p:spTgt spid="385"/>
                                        </p:tgtEl>
                                        <p:attrNameLst>
                                          <p:attrName>ppt_y</p:attrName>
                                        </p:attrNameLst>
                                      </p:cBhvr>
                                      <p:tavLst>
                                        <p:tav tm="0">
                                          <p:val>
                                            <p:strVal val="1+#ppt_h/2"/>
                                          </p:val>
                                        </p:tav>
                                        <p:tav tm="100000">
                                          <p:val>
                                            <p:strVal val="#ppt_y"/>
                                          </p:val>
                                        </p:tav>
                                      </p:tavLst>
                                    </p:anim>
                                  </p:childTnLst>
                                </p:cTn>
                              </p:par>
                            </p:childTnLst>
                          </p:cTn>
                        </p:par>
                        <p:par>
                          <p:cTn id="112" fill="hold">
                            <p:stCondLst>
                              <p:cond delay="17000"/>
                            </p:stCondLst>
                            <p:childTnLst>
                              <p:par>
                                <p:cTn id="113" presetID="2" presetClass="entr" presetSubtype="4" fill="hold" nodeType="afterEffect">
                                  <p:stCondLst>
                                    <p:cond delay="1000"/>
                                  </p:stCondLst>
                                  <p:childTnLst>
                                    <p:set>
                                      <p:cBhvr>
                                        <p:cTn id="114" dur="1" fill="hold">
                                          <p:stCondLst>
                                            <p:cond delay="0"/>
                                          </p:stCondLst>
                                        </p:cTn>
                                        <p:tgtEl>
                                          <p:spTgt spid="53"/>
                                        </p:tgtEl>
                                        <p:attrNameLst>
                                          <p:attrName>style.visibility</p:attrName>
                                        </p:attrNameLst>
                                      </p:cBhvr>
                                      <p:to>
                                        <p:strVal val="visible"/>
                                      </p:to>
                                    </p:set>
                                    <p:anim calcmode="lin" valueType="num">
                                      <p:cBhvr additive="base">
                                        <p:cTn id="115" dur="500" fill="hold"/>
                                        <p:tgtEl>
                                          <p:spTgt spid="53"/>
                                        </p:tgtEl>
                                        <p:attrNameLst>
                                          <p:attrName>ppt_x</p:attrName>
                                        </p:attrNameLst>
                                      </p:cBhvr>
                                      <p:tavLst>
                                        <p:tav tm="0">
                                          <p:val>
                                            <p:strVal val="#ppt_x"/>
                                          </p:val>
                                        </p:tav>
                                        <p:tav tm="100000">
                                          <p:val>
                                            <p:strVal val="#ppt_x"/>
                                          </p:val>
                                        </p:tav>
                                      </p:tavLst>
                                    </p:anim>
                                    <p:anim calcmode="lin" valueType="num">
                                      <p:cBhvr additive="base">
                                        <p:cTn id="116" dur="500" fill="hold"/>
                                        <p:tgtEl>
                                          <p:spTgt spid="5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1000"/>
                                  </p:stCondLst>
                                  <p:childTnLst>
                                    <p:set>
                                      <p:cBhvr>
                                        <p:cTn id="118" dur="1" fill="hold">
                                          <p:stCondLst>
                                            <p:cond delay="0"/>
                                          </p:stCondLst>
                                        </p:cTn>
                                        <p:tgtEl>
                                          <p:spTgt spid="386"/>
                                        </p:tgtEl>
                                        <p:attrNameLst>
                                          <p:attrName>style.visibility</p:attrName>
                                        </p:attrNameLst>
                                      </p:cBhvr>
                                      <p:to>
                                        <p:strVal val="visible"/>
                                      </p:to>
                                    </p:set>
                                    <p:anim calcmode="lin" valueType="num">
                                      <p:cBhvr additive="base">
                                        <p:cTn id="119" dur="500" fill="hold"/>
                                        <p:tgtEl>
                                          <p:spTgt spid="386"/>
                                        </p:tgtEl>
                                        <p:attrNameLst>
                                          <p:attrName>ppt_x</p:attrName>
                                        </p:attrNameLst>
                                      </p:cBhvr>
                                      <p:tavLst>
                                        <p:tav tm="0">
                                          <p:val>
                                            <p:strVal val="#ppt_x"/>
                                          </p:val>
                                        </p:tav>
                                        <p:tav tm="100000">
                                          <p:val>
                                            <p:strVal val="#ppt_x"/>
                                          </p:val>
                                        </p:tav>
                                      </p:tavLst>
                                    </p:anim>
                                    <p:anim calcmode="lin" valueType="num">
                                      <p:cBhvr additive="base">
                                        <p:cTn id="120" dur="500" fill="hold"/>
                                        <p:tgtEl>
                                          <p:spTgt spid="386"/>
                                        </p:tgtEl>
                                        <p:attrNameLst>
                                          <p:attrName>ppt_y</p:attrName>
                                        </p:attrNameLst>
                                      </p:cBhvr>
                                      <p:tavLst>
                                        <p:tav tm="0">
                                          <p:val>
                                            <p:strVal val="1+#ppt_h/2"/>
                                          </p:val>
                                        </p:tav>
                                        <p:tav tm="100000">
                                          <p:val>
                                            <p:strVal val="#ppt_y"/>
                                          </p:val>
                                        </p:tav>
                                      </p:tavLst>
                                    </p:anim>
                                  </p:childTnLst>
                                </p:cTn>
                              </p:par>
                            </p:childTnLst>
                          </p:cTn>
                        </p:par>
                        <p:par>
                          <p:cTn id="121" fill="hold">
                            <p:stCondLst>
                              <p:cond delay="18500"/>
                            </p:stCondLst>
                            <p:childTnLst>
                              <p:par>
                                <p:cTn id="122" presetID="2" presetClass="entr" presetSubtype="4" fill="hold" nodeType="afterEffect">
                                  <p:stCondLst>
                                    <p:cond delay="1000"/>
                                  </p:stCondLst>
                                  <p:childTnLst>
                                    <p:set>
                                      <p:cBhvr>
                                        <p:cTn id="123" dur="1" fill="hold">
                                          <p:stCondLst>
                                            <p:cond delay="0"/>
                                          </p:stCondLst>
                                        </p:cTn>
                                        <p:tgtEl>
                                          <p:spTgt spid="17"/>
                                        </p:tgtEl>
                                        <p:attrNameLst>
                                          <p:attrName>style.visibility</p:attrName>
                                        </p:attrNameLst>
                                      </p:cBhvr>
                                      <p:to>
                                        <p:strVal val="visible"/>
                                      </p:to>
                                    </p:set>
                                    <p:anim calcmode="lin" valueType="num">
                                      <p:cBhvr additive="base">
                                        <p:cTn id="124" dur="500" fill="hold"/>
                                        <p:tgtEl>
                                          <p:spTgt spid="17"/>
                                        </p:tgtEl>
                                        <p:attrNameLst>
                                          <p:attrName>ppt_x</p:attrName>
                                        </p:attrNameLst>
                                      </p:cBhvr>
                                      <p:tavLst>
                                        <p:tav tm="0">
                                          <p:val>
                                            <p:strVal val="#ppt_x"/>
                                          </p:val>
                                        </p:tav>
                                        <p:tav tm="100000">
                                          <p:val>
                                            <p:strVal val="#ppt_x"/>
                                          </p:val>
                                        </p:tav>
                                      </p:tavLst>
                                    </p:anim>
                                    <p:anim calcmode="lin" valueType="num">
                                      <p:cBhvr additive="base">
                                        <p:cTn id="125" dur="500" fill="hold"/>
                                        <p:tgtEl>
                                          <p:spTgt spid="17"/>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1000"/>
                                  </p:stCondLst>
                                  <p:childTnLst>
                                    <p:set>
                                      <p:cBhvr>
                                        <p:cTn id="127" dur="1" fill="hold">
                                          <p:stCondLst>
                                            <p:cond delay="0"/>
                                          </p:stCondLst>
                                        </p:cTn>
                                        <p:tgtEl>
                                          <p:spTgt spid="387"/>
                                        </p:tgtEl>
                                        <p:attrNameLst>
                                          <p:attrName>style.visibility</p:attrName>
                                        </p:attrNameLst>
                                      </p:cBhvr>
                                      <p:to>
                                        <p:strVal val="visible"/>
                                      </p:to>
                                    </p:set>
                                    <p:anim calcmode="lin" valueType="num">
                                      <p:cBhvr additive="base">
                                        <p:cTn id="128" dur="500" fill="hold"/>
                                        <p:tgtEl>
                                          <p:spTgt spid="387"/>
                                        </p:tgtEl>
                                        <p:attrNameLst>
                                          <p:attrName>ppt_x</p:attrName>
                                        </p:attrNameLst>
                                      </p:cBhvr>
                                      <p:tavLst>
                                        <p:tav tm="0">
                                          <p:val>
                                            <p:strVal val="#ppt_x"/>
                                          </p:val>
                                        </p:tav>
                                        <p:tav tm="100000">
                                          <p:val>
                                            <p:strVal val="#ppt_x"/>
                                          </p:val>
                                        </p:tav>
                                      </p:tavLst>
                                    </p:anim>
                                    <p:anim calcmode="lin" valueType="num">
                                      <p:cBhvr additive="base">
                                        <p:cTn id="129" dur="500" fill="hold"/>
                                        <p:tgtEl>
                                          <p:spTgt spid="387"/>
                                        </p:tgtEl>
                                        <p:attrNameLst>
                                          <p:attrName>ppt_y</p:attrName>
                                        </p:attrNameLst>
                                      </p:cBhvr>
                                      <p:tavLst>
                                        <p:tav tm="0">
                                          <p:val>
                                            <p:strVal val="1+#ppt_h/2"/>
                                          </p:val>
                                        </p:tav>
                                        <p:tav tm="100000">
                                          <p:val>
                                            <p:strVal val="#ppt_y"/>
                                          </p:val>
                                        </p:tav>
                                      </p:tavLst>
                                    </p:anim>
                                  </p:childTnLst>
                                </p:cTn>
                              </p:par>
                            </p:childTnLst>
                          </p:cTn>
                        </p:par>
                        <p:par>
                          <p:cTn id="130" fill="hold">
                            <p:stCondLst>
                              <p:cond delay="20000"/>
                            </p:stCondLst>
                            <p:childTnLst>
                              <p:par>
                                <p:cTn id="131" presetID="2" presetClass="entr" presetSubtype="4" fill="hold" nodeType="afterEffect">
                                  <p:stCondLst>
                                    <p:cond delay="1000"/>
                                  </p:stCondLst>
                                  <p:childTnLst>
                                    <p:set>
                                      <p:cBhvr>
                                        <p:cTn id="132" dur="1" fill="hold">
                                          <p:stCondLst>
                                            <p:cond delay="0"/>
                                          </p:stCondLst>
                                        </p:cTn>
                                        <p:tgtEl>
                                          <p:spTgt spid="38"/>
                                        </p:tgtEl>
                                        <p:attrNameLst>
                                          <p:attrName>style.visibility</p:attrName>
                                        </p:attrNameLst>
                                      </p:cBhvr>
                                      <p:to>
                                        <p:strVal val="visible"/>
                                      </p:to>
                                    </p:set>
                                    <p:anim calcmode="lin" valueType="num">
                                      <p:cBhvr additive="base">
                                        <p:cTn id="133" dur="500" fill="hold"/>
                                        <p:tgtEl>
                                          <p:spTgt spid="38"/>
                                        </p:tgtEl>
                                        <p:attrNameLst>
                                          <p:attrName>ppt_x</p:attrName>
                                        </p:attrNameLst>
                                      </p:cBhvr>
                                      <p:tavLst>
                                        <p:tav tm="0">
                                          <p:val>
                                            <p:strVal val="#ppt_x"/>
                                          </p:val>
                                        </p:tav>
                                        <p:tav tm="100000">
                                          <p:val>
                                            <p:strVal val="#ppt_x"/>
                                          </p:val>
                                        </p:tav>
                                      </p:tavLst>
                                    </p:anim>
                                    <p:anim calcmode="lin" valueType="num">
                                      <p:cBhvr additive="base">
                                        <p:cTn id="134" dur="500" fill="hold"/>
                                        <p:tgtEl>
                                          <p:spTgt spid="38"/>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1000"/>
                                  </p:stCondLst>
                                  <p:childTnLst>
                                    <p:set>
                                      <p:cBhvr>
                                        <p:cTn id="136" dur="1" fill="hold">
                                          <p:stCondLst>
                                            <p:cond delay="0"/>
                                          </p:stCondLst>
                                        </p:cTn>
                                        <p:tgtEl>
                                          <p:spTgt spid="156"/>
                                        </p:tgtEl>
                                        <p:attrNameLst>
                                          <p:attrName>style.visibility</p:attrName>
                                        </p:attrNameLst>
                                      </p:cBhvr>
                                      <p:to>
                                        <p:strVal val="visible"/>
                                      </p:to>
                                    </p:set>
                                    <p:anim calcmode="lin" valueType="num">
                                      <p:cBhvr additive="base">
                                        <p:cTn id="137" dur="500" fill="hold"/>
                                        <p:tgtEl>
                                          <p:spTgt spid="156"/>
                                        </p:tgtEl>
                                        <p:attrNameLst>
                                          <p:attrName>ppt_x</p:attrName>
                                        </p:attrNameLst>
                                      </p:cBhvr>
                                      <p:tavLst>
                                        <p:tav tm="0">
                                          <p:val>
                                            <p:strVal val="#ppt_x"/>
                                          </p:val>
                                        </p:tav>
                                        <p:tav tm="100000">
                                          <p:val>
                                            <p:strVal val="#ppt_x"/>
                                          </p:val>
                                        </p:tav>
                                      </p:tavLst>
                                    </p:anim>
                                    <p:anim calcmode="lin" valueType="num">
                                      <p:cBhvr additive="base">
                                        <p:cTn id="138" dur="500" fill="hold"/>
                                        <p:tgtEl>
                                          <p:spTgt spid="156"/>
                                        </p:tgtEl>
                                        <p:attrNameLst>
                                          <p:attrName>ppt_y</p:attrName>
                                        </p:attrNameLst>
                                      </p:cBhvr>
                                      <p:tavLst>
                                        <p:tav tm="0">
                                          <p:val>
                                            <p:strVal val="1+#ppt_h/2"/>
                                          </p:val>
                                        </p:tav>
                                        <p:tav tm="100000">
                                          <p:val>
                                            <p:strVal val="#ppt_y"/>
                                          </p:val>
                                        </p:tav>
                                      </p:tavLst>
                                    </p:anim>
                                  </p:childTnLst>
                                </p:cTn>
                              </p:par>
                            </p:childTnLst>
                          </p:cTn>
                        </p:par>
                        <p:par>
                          <p:cTn id="139" fill="hold">
                            <p:stCondLst>
                              <p:cond delay="21500"/>
                            </p:stCondLst>
                            <p:childTnLst>
                              <p:par>
                                <p:cTn id="140" presetID="2" presetClass="entr" presetSubtype="4" fill="hold" nodeType="afterEffect">
                                  <p:stCondLst>
                                    <p:cond delay="1000"/>
                                  </p:stCondLst>
                                  <p:childTnLst>
                                    <p:set>
                                      <p:cBhvr>
                                        <p:cTn id="141" dur="1" fill="hold">
                                          <p:stCondLst>
                                            <p:cond delay="0"/>
                                          </p:stCondLst>
                                        </p:cTn>
                                        <p:tgtEl>
                                          <p:spTgt spid="57"/>
                                        </p:tgtEl>
                                        <p:attrNameLst>
                                          <p:attrName>style.visibility</p:attrName>
                                        </p:attrNameLst>
                                      </p:cBhvr>
                                      <p:to>
                                        <p:strVal val="visible"/>
                                      </p:to>
                                    </p:set>
                                    <p:anim calcmode="lin" valueType="num">
                                      <p:cBhvr additive="base">
                                        <p:cTn id="142" dur="500" fill="hold"/>
                                        <p:tgtEl>
                                          <p:spTgt spid="57"/>
                                        </p:tgtEl>
                                        <p:attrNameLst>
                                          <p:attrName>ppt_x</p:attrName>
                                        </p:attrNameLst>
                                      </p:cBhvr>
                                      <p:tavLst>
                                        <p:tav tm="0">
                                          <p:val>
                                            <p:strVal val="#ppt_x"/>
                                          </p:val>
                                        </p:tav>
                                        <p:tav tm="100000">
                                          <p:val>
                                            <p:strVal val="#ppt_x"/>
                                          </p:val>
                                        </p:tav>
                                      </p:tavLst>
                                    </p:anim>
                                    <p:anim calcmode="lin" valueType="num">
                                      <p:cBhvr additive="base">
                                        <p:cTn id="143" dur="500" fill="hold"/>
                                        <p:tgtEl>
                                          <p:spTgt spid="57"/>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1000"/>
                                  </p:stCondLst>
                                  <p:childTnLst>
                                    <p:set>
                                      <p:cBhvr>
                                        <p:cTn id="145" dur="1" fill="hold">
                                          <p:stCondLst>
                                            <p:cond delay="0"/>
                                          </p:stCondLst>
                                        </p:cTn>
                                        <p:tgtEl>
                                          <p:spTgt spid="160"/>
                                        </p:tgtEl>
                                        <p:attrNameLst>
                                          <p:attrName>style.visibility</p:attrName>
                                        </p:attrNameLst>
                                      </p:cBhvr>
                                      <p:to>
                                        <p:strVal val="visible"/>
                                      </p:to>
                                    </p:set>
                                    <p:anim calcmode="lin" valueType="num">
                                      <p:cBhvr additive="base">
                                        <p:cTn id="146" dur="500" fill="hold"/>
                                        <p:tgtEl>
                                          <p:spTgt spid="160"/>
                                        </p:tgtEl>
                                        <p:attrNameLst>
                                          <p:attrName>ppt_x</p:attrName>
                                        </p:attrNameLst>
                                      </p:cBhvr>
                                      <p:tavLst>
                                        <p:tav tm="0">
                                          <p:val>
                                            <p:strVal val="#ppt_x"/>
                                          </p:val>
                                        </p:tav>
                                        <p:tav tm="100000">
                                          <p:val>
                                            <p:strVal val="#ppt_x"/>
                                          </p:val>
                                        </p:tav>
                                      </p:tavLst>
                                    </p:anim>
                                    <p:anim calcmode="lin" valueType="num">
                                      <p:cBhvr additive="base">
                                        <p:cTn id="147" dur="500" fill="hold"/>
                                        <p:tgtEl>
                                          <p:spTgt spid="160"/>
                                        </p:tgtEl>
                                        <p:attrNameLst>
                                          <p:attrName>ppt_y</p:attrName>
                                        </p:attrNameLst>
                                      </p:cBhvr>
                                      <p:tavLst>
                                        <p:tav tm="0">
                                          <p:val>
                                            <p:strVal val="1+#ppt_h/2"/>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grpId="0" nodeType="clickEffect">
                                  <p:stCondLst>
                                    <p:cond delay="0"/>
                                  </p:stCondLst>
                                  <p:childTnLst>
                                    <p:set>
                                      <p:cBhvr>
                                        <p:cTn id="151"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 grpId="0"/>
      <p:bldP spid="375" grpId="0"/>
      <p:bldP spid="376" grpId="0"/>
      <p:bldP spid="377" grpId="0"/>
      <p:bldP spid="378" grpId="0"/>
      <p:bldP spid="380" grpId="0"/>
      <p:bldP spid="382" grpId="0"/>
      <p:bldP spid="383" grpId="0"/>
      <p:bldP spid="384" grpId="0"/>
      <p:bldP spid="385" grpId="0"/>
      <p:bldP spid="386" grpId="0"/>
      <p:bldP spid="387" grpId="0"/>
      <p:bldP spid="388" grpId="0"/>
      <p:bldP spid="149" grpId="0"/>
      <p:bldP spid="156" grpId="0"/>
      <p:bldP spid="160" grpId="0"/>
      <p:bldP spid="1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F827AA3-918A-0A8F-AFFE-18E52BECBC95}"/>
              </a:ext>
            </a:extLst>
          </p:cNvPr>
          <p:cNvSpPr>
            <a:spLocks noGrp="1"/>
          </p:cNvSpPr>
          <p:nvPr>
            <p:ph type="title"/>
          </p:nvPr>
        </p:nvSpPr>
        <p:spPr>
          <a:xfrm>
            <a:off x="623887" y="658801"/>
            <a:ext cx="11304588" cy="969974"/>
          </a:xfrm>
        </p:spPr>
        <p:txBody>
          <a:bodyPr/>
          <a:lstStyle/>
          <a:p>
            <a:r>
              <a:rPr lang="en-US" dirty="0"/>
              <a:t>success extending across borders</a:t>
            </a:r>
          </a:p>
        </p:txBody>
      </p:sp>
      <p:sp>
        <p:nvSpPr>
          <p:cNvPr id="16" name="Google Shape;321;g25bb34efbe8_0_18">
            <a:extLst>
              <a:ext uri="{FF2B5EF4-FFF2-40B4-BE49-F238E27FC236}">
                <a16:creationId xmlns:a16="http://schemas.microsoft.com/office/drawing/2014/main" id="{AD1773E5-1F5D-6F06-A083-A1F44F483F3B}"/>
              </a:ext>
            </a:extLst>
          </p:cNvPr>
          <p:cNvSpPr txBox="1"/>
          <p:nvPr/>
        </p:nvSpPr>
        <p:spPr>
          <a:xfrm>
            <a:off x="623887" y="3737251"/>
            <a:ext cx="2613263" cy="1065212"/>
          </a:xfrm>
          <a:prstGeom prst="rect">
            <a:avLst/>
          </a:prstGeom>
          <a:noFill/>
          <a:ln>
            <a:noFill/>
          </a:ln>
        </p:spPr>
        <p:txBody>
          <a:bodyPr spcFirstLastPara="1" wrap="square" lIns="180000" tIns="0" rIns="180000" bIns="0" anchor="t" anchorCtr="0">
            <a:noAutofit/>
          </a:bodyPr>
          <a:lstStyle/>
          <a:p>
            <a:pPr marL="0" marR="0" lvl="0" indent="0" algn="ctr" rtl="0">
              <a:spcBef>
                <a:spcPts val="0"/>
              </a:spcBef>
              <a:spcAft>
                <a:spcPts val="600"/>
              </a:spcAft>
              <a:buClr>
                <a:srgbClr val="000000"/>
              </a:buClr>
              <a:buSzPts val="1600"/>
              <a:buFont typeface="Arial"/>
              <a:buNone/>
            </a:pPr>
            <a:r>
              <a:rPr lang="en-US" sz="2000" dirty="0">
                <a:solidFill>
                  <a:schemeClr val="lt1"/>
                </a:solidFill>
                <a:latin typeface="+mj-lt"/>
              </a:rPr>
              <a:t>international collaboration of digital countries</a:t>
            </a:r>
            <a:endParaRPr sz="2000" b="0" i="0" u="none" strike="noStrike" cap="none" dirty="0">
              <a:solidFill>
                <a:schemeClr val="lt1"/>
              </a:solidFill>
              <a:latin typeface="+mj-lt"/>
              <a:ea typeface="Arial"/>
              <a:cs typeface="Arial"/>
              <a:sym typeface="Arial"/>
            </a:endParaRPr>
          </a:p>
        </p:txBody>
      </p:sp>
      <p:sp>
        <p:nvSpPr>
          <p:cNvPr id="17" name="Google Shape;321;g25bb34efbe8_0_18">
            <a:extLst>
              <a:ext uri="{FF2B5EF4-FFF2-40B4-BE49-F238E27FC236}">
                <a16:creationId xmlns:a16="http://schemas.microsoft.com/office/drawing/2014/main" id="{A9E0A1F1-FB3E-8521-25ED-8B4A456206A7}"/>
              </a:ext>
            </a:extLst>
          </p:cNvPr>
          <p:cNvSpPr txBox="1"/>
          <p:nvPr/>
        </p:nvSpPr>
        <p:spPr>
          <a:xfrm>
            <a:off x="3400875" y="3737251"/>
            <a:ext cx="2613263" cy="1213571"/>
          </a:xfrm>
          <a:prstGeom prst="rect">
            <a:avLst/>
          </a:prstGeom>
          <a:noFill/>
          <a:ln>
            <a:noFill/>
          </a:ln>
        </p:spPr>
        <p:txBody>
          <a:bodyPr spcFirstLastPara="1" wrap="square" lIns="108000" tIns="0" rIns="108000" bIns="0" anchor="t" anchorCtr="0">
            <a:noAutofit/>
          </a:bodyPr>
          <a:lstStyle/>
          <a:p>
            <a:pPr marL="0" marR="0" lvl="0" indent="0" algn="ctr" rtl="0">
              <a:spcBef>
                <a:spcPts val="0"/>
              </a:spcBef>
              <a:spcAft>
                <a:spcPts val="600"/>
              </a:spcAft>
              <a:buClr>
                <a:srgbClr val="000000"/>
              </a:buClr>
              <a:buSzPts val="1600"/>
              <a:buFont typeface="Arial"/>
              <a:buNone/>
            </a:pPr>
            <a:r>
              <a:rPr lang="en-US" sz="2000" dirty="0">
                <a:solidFill>
                  <a:schemeClr val="lt1"/>
                </a:solidFill>
                <a:latin typeface="+mj-lt"/>
              </a:rPr>
              <a:t>use cases in Estonian </a:t>
            </a:r>
            <a:r>
              <a:rPr lang="et-EE" sz="2000" dirty="0">
                <a:solidFill>
                  <a:schemeClr val="lt1"/>
                </a:solidFill>
                <a:latin typeface="+mj-lt"/>
              </a:rPr>
              <a:t>t</a:t>
            </a:r>
            <a:r>
              <a:rPr lang="en-US" sz="2000" dirty="0" err="1">
                <a:solidFill>
                  <a:schemeClr val="lt1"/>
                </a:solidFill>
                <a:latin typeface="+mj-lt"/>
              </a:rPr>
              <a:t>ech</a:t>
            </a:r>
            <a:r>
              <a:rPr lang="en-US" sz="2000" dirty="0">
                <a:solidFill>
                  <a:schemeClr val="lt1"/>
                </a:solidFill>
                <a:latin typeface="+mj-lt"/>
              </a:rPr>
              <a:t> &amp; IT </a:t>
            </a:r>
            <a:r>
              <a:rPr lang="et-EE" sz="2000" dirty="0">
                <a:solidFill>
                  <a:schemeClr val="lt1"/>
                </a:solidFill>
                <a:latin typeface="+mj-lt"/>
              </a:rPr>
              <a:t>s</a:t>
            </a:r>
            <a:r>
              <a:rPr lang="en-US" sz="2000" dirty="0" err="1">
                <a:solidFill>
                  <a:schemeClr val="lt1"/>
                </a:solidFill>
                <a:latin typeface="+mj-lt"/>
              </a:rPr>
              <a:t>olutions</a:t>
            </a:r>
            <a:r>
              <a:rPr lang="en-US" sz="2000" dirty="0">
                <a:solidFill>
                  <a:schemeClr val="lt1"/>
                </a:solidFill>
                <a:latin typeface="+mj-lt"/>
              </a:rPr>
              <a:t> tool</a:t>
            </a:r>
            <a:endParaRPr sz="2000" b="0" i="0" u="none" strike="noStrike" cap="none" dirty="0">
              <a:solidFill>
                <a:schemeClr val="lt1"/>
              </a:solidFill>
              <a:latin typeface="+mj-lt"/>
              <a:ea typeface="Arial"/>
              <a:cs typeface="Arial"/>
              <a:sym typeface="Arial"/>
            </a:endParaRPr>
          </a:p>
        </p:txBody>
      </p:sp>
      <p:sp>
        <p:nvSpPr>
          <p:cNvPr id="18" name="Google Shape;321;g25bb34efbe8_0_18">
            <a:extLst>
              <a:ext uri="{FF2B5EF4-FFF2-40B4-BE49-F238E27FC236}">
                <a16:creationId xmlns:a16="http://schemas.microsoft.com/office/drawing/2014/main" id="{1EC11748-BAF5-DA7F-F095-6653B3505506}"/>
              </a:ext>
            </a:extLst>
          </p:cNvPr>
          <p:cNvSpPr txBox="1"/>
          <p:nvPr/>
        </p:nvSpPr>
        <p:spPr>
          <a:xfrm>
            <a:off x="6177863" y="3737251"/>
            <a:ext cx="2613263" cy="1213571"/>
          </a:xfrm>
          <a:prstGeom prst="rect">
            <a:avLst/>
          </a:prstGeom>
          <a:noFill/>
          <a:ln>
            <a:noFill/>
          </a:ln>
        </p:spPr>
        <p:txBody>
          <a:bodyPr spcFirstLastPara="1" wrap="square" lIns="180000" tIns="0" rIns="180000" bIns="0" anchor="t" anchorCtr="0">
            <a:noAutofit/>
          </a:bodyPr>
          <a:lstStyle/>
          <a:p>
            <a:pPr marL="0" marR="0" lvl="0" indent="0" algn="ctr" rtl="0">
              <a:spcBef>
                <a:spcPts val="0"/>
              </a:spcBef>
              <a:spcAft>
                <a:spcPts val="600"/>
              </a:spcAft>
              <a:buClr>
                <a:srgbClr val="000000"/>
              </a:buClr>
              <a:buSzPts val="1600"/>
              <a:buFont typeface="Arial"/>
              <a:buNone/>
            </a:pPr>
            <a:r>
              <a:rPr lang="en-US" sz="2000" dirty="0">
                <a:solidFill>
                  <a:schemeClr val="lt1"/>
                </a:solidFill>
                <a:latin typeface="+mj-lt"/>
              </a:rPr>
              <a:t>e-solutions from Estonia’s ICT cluster</a:t>
            </a:r>
            <a:endParaRPr sz="2000" b="0" i="0" u="none" strike="noStrike" cap="none" dirty="0">
              <a:solidFill>
                <a:schemeClr val="lt1"/>
              </a:solidFill>
              <a:latin typeface="+mj-lt"/>
              <a:ea typeface="Arial"/>
              <a:cs typeface="Arial"/>
              <a:sym typeface="Arial"/>
            </a:endParaRPr>
          </a:p>
        </p:txBody>
      </p:sp>
      <p:sp>
        <p:nvSpPr>
          <p:cNvPr id="19" name="Google Shape;321;g25bb34efbe8_0_18">
            <a:extLst>
              <a:ext uri="{FF2B5EF4-FFF2-40B4-BE49-F238E27FC236}">
                <a16:creationId xmlns:a16="http://schemas.microsoft.com/office/drawing/2014/main" id="{65EF56F5-A042-8B0B-4D29-DDCEB9C76D10}"/>
              </a:ext>
            </a:extLst>
          </p:cNvPr>
          <p:cNvSpPr txBox="1"/>
          <p:nvPr/>
        </p:nvSpPr>
        <p:spPr>
          <a:xfrm>
            <a:off x="8856267" y="3737251"/>
            <a:ext cx="2810429" cy="1213571"/>
          </a:xfrm>
          <a:prstGeom prst="rect">
            <a:avLst/>
          </a:prstGeom>
          <a:noFill/>
          <a:ln>
            <a:noFill/>
          </a:ln>
        </p:spPr>
        <p:txBody>
          <a:bodyPr spcFirstLastPara="1" wrap="square" lIns="180000" tIns="0" rIns="180000" bIns="0" anchor="t" anchorCtr="0">
            <a:noAutofit/>
          </a:bodyPr>
          <a:lstStyle/>
          <a:p>
            <a:pPr marL="0" marR="0" lvl="0" indent="0" algn="ctr" rtl="0">
              <a:spcBef>
                <a:spcPts val="0"/>
              </a:spcBef>
              <a:spcAft>
                <a:spcPts val="600"/>
              </a:spcAft>
              <a:buClr>
                <a:srgbClr val="000000"/>
              </a:buClr>
              <a:buSzPts val="1600"/>
              <a:buFont typeface="Arial"/>
              <a:buNone/>
            </a:pPr>
            <a:r>
              <a:rPr lang="en-US" sz="2000" dirty="0">
                <a:solidFill>
                  <a:schemeClr val="lt1"/>
                </a:solidFill>
                <a:latin typeface="+mj-lt"/>
              </a:rPr>
              <a:t>cross-border digital government solutions</a:t>
            </a:r>
            <a:endParaRPr sz="2000" b="0" i="0" u="none" strike="noStrike" cap="none" dirty="0">
              <a:solidFill>
                <a:schemeClr val="lt1"/>
              </a:solidFill>
              <a:latin typeface="+mj-lt"/>
              <a:ea typeface="Arial"/>
              <a:cs typeface="Arial"/>
              <a:sym typeface="Arial"/>
            </a:endParaRPr>
          </a:p>
        </p:txBody>
      </p:sp>
      <p:pic>
        <p:nvPicPr>
          <p:cNvPr id="5" name="Graphic 4">
            <a:extLst>
              <a:ext uri="{FF2B5EF4-FFF2-40B4-BE49-F238E27FC236}">
                <a16:creationId xmlns:a16="http://schemas.microsoft.com/office/drawing/2014/main" id="{5ADCBDF6-5614-5047-CD39-986F801461E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26518" y="2419231"/>
            <a:ext cx="1008000" cy="1008000"/>
          </a:xfrm>
          <a:prstGeom prst="rect">
            <a:avLst/>
          </a:prstGeom>
        </p:spPr>
      </p:pic>
      <p:pic>
        <p:nvPicPr>
          <p:cNvPr id="8" name="Graphic 7">
            <a:extLst>
              <a:ext uri="{FF2B5EF4-FFF2-40B4-BE49-F238E27FC236}">
                <a16:creationId xmlns:a16="http://schemas.microsoft.com/office/drawing/2014/main" id="{835BC68E-6073-E136-5E72-7AE8617FD2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03506" y="2419231"/>
            <a:ext cx="1008000" cy="1008000"/>
          </a:xfrm>
          <a:prstGeom prst="rect">
            <a:avLst/>
          </a:prstGeom>
        </p:spPr>
      </p:pic>
      <p:pic>
        <p:nvPicPr>
          <p:cNvPr id="13" name="Graphic 12">
            <a:extLst>
              <a:ext uri="{FF2B5EF4-FFF2-40B4-BE49-F238E27FC236}">
                <a16:creationId xmlns:a16="http://schemas.microsoft.com/office/drawing/2014/main" id="{1B1E2E7A-F757-7CFF-867F-4AB2762622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80488" y="2421000"/>
            <a:ext cx="1008000" cy="1008000"/>
          </a:xfrm>
          <a:prstGeom prst="rect">
            <a:avLst/>
          </a:prstGeom>
        </p:spPr>
      </p:pic>
      <p:pic>
        <p:nvPicPr>
          <p:cNvPr id="20" name="Graphic 19">
            <a:extLst>
              <a:ext uri="{FF2B5EF4-FFF2-40B4-BE49-F238E27FC236}">
                <a16:creationId xmlns:a16="http://schemas.microsoft.com/office/drawing/2014/main" id="{748DB960-74AA-EABC-BD32-5426921001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57482" y="2421000"/>
            <a:ext cx="1008000" cy="1008000"/>
          </a:xfrm>
          <a:prstGeom prst="rect">
            <a:avLst/>
          </a:prstGeom>
        </p:spPr>
      </p:pic>
    </p:spTree>
    <p:extLst>
      <p:ext uri="{BB962C8B-B14F-4D97-AF65-F5344CB8AC3E}">
        <p14:creationId xmlns:p14="http://schemas.microsoft.com/office/powerpoint/2010/main" val="3927052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group of people walking in a building&#10;&#10;Description automatically generated">
            <a:extLst>
              <a:ext uri="{FF2B5EF4-FFF2-40B4-BE49-F238E27FC236}">
                <a16:creationId xmlns:a16="http://schemas.microsoft.com/office/drawing/2014/main" id="{940F3BDC-FBCB-94E0-003D-786ECD1A436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a:xfrm>
            <a:off x="623887" y="658801"/>
            <a:ext cx="9446704" cy="974638"/>
          </a:xfrm>
        </p:spPr>
        <p:txBody>
          <a:bodyPr/>
          <a:lstStyle/>
          <a:p>
            <a:r>
              <a:rPr lang="en-US" dirty="0"/>
              <a:t>lessons learned</a:t>
            </a:r>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1520825"/>
            <a:ext cx="6119813" cy="1908176"/>
          </a:xfrm>
        </p:spPr>
        <p:txBody>
          <a:bodyPr/>
          <a:lstStyle/>
          <a:p>
            <a:r>
              <a:rPr lang="en-US" dirty="0"/>
              <a:t>be boldest</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8" y="3994150"/>
            <a:ext cx="4824412" cy="2243138"/>
          </a:xfrm>
        </p:spPr>
        <p:txBody>
          <a:bodyPr/>
          <a:lstStyle/>
          <a:p>
            <a:r>
              <a:rPr lang="en-US" dirty="0"/>
              <a:t>digital-minded leadership </a:t>
            </a:r>
          </a:p>
          <a:p>
            <a:r>
              <a:rPr lang="en-US" dirty="0"/>
              <a:t>keep it short and simple</a:t>
            </a:r>
          </a:p>
          <a:p>
            <a:r>
              <a:rPr lang="en-US" dirty="0"/>
              <a:t>transparency works</a:t>
            </a:r>
          </a:p>
          <a:p>
            <a:r>
              <a:rPr lang="en-US" dirty="0"/>
              <a:t>shared platforms are quicker </a:t>
            </a:r>
          </a:p>
          <a:p>
            <a:r>
              <a:rPr lang="en-US" dirty="0"/>
              <a:t>service design matters</a:t>
            </a:r>
          </a:p>
          <a:p>
            <a:r>
              <a:rPr lang="en-US" dirty="0"/>
              <a:t>public-private partnership</a:t>
            </a:r>
          </a:p>
          <a:p>
            <a:r>
              <a:rPr lang="en-US" dirty="0"/>
              <a:t>start-up mentality</a:t>
            </a:r>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a:xfrm>
            <a:off x="11568113" y="3429000"/>
            <a:ext cx="360362" cy="2808288"/>
          </a:xfrm>
        </p:spPr>
        <p:txBody>
          <a:bodyPr/>
          <a:lstStyle/>
          <a:p>
            <a:r>
              <a:rPr lang="en-US" dirty="0"/>
              <a:t>© Raul Mee / Estonian Academy of Arts</a:t>
            </a:r>
          </a:p>
        </p:txBody>
      </p:sp>
    </p:spTree>
    <p:extLst>
      <p:ext uri="{BB962C8B-B14F-4D97-AF65-F5344CB8AC3E}">
        <p14:creationId xmlns:p14="http://schemas.microsoft.com/office/powerpoint/2010/main" val="2675692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A city with many towers and trees&#10;&#10;Description automatically generated with medium confidence">
            <a:extLst>
              <a:ext uri="{FF2B5EF4-FFF2-40B4-BE49-F238E27FC236}">
                <a16:creationId xmlns:a16="http://schemas.microsoft.com/office/drawing/2014/main" id="{B13BFA3A-6741-DBFF-6674-00C20FB08F2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9" name="Rectangle 13">
            <a:extLst>
              <a:ext uri="{FF2B5EF4-FFF2-40B4-BE49-F238E27FC236}">
                <a16:creationId xmlns:a16="http://schemas.microsoft.com/office/drawing/2014/main" id="{936C850D-1F19-F546-4077-DD084799CBC5}"/>
              </a:ext>
            </a:extLst>
          </p:cNvPr>
          <p:cNvSpPr/>
          <p:nvPr/>
        </p:nvSpPr>
        <p:spPr>
          <a:xfrm>
            <a:off x="-10681" y="0"/>
            <a:ext cx="12192000" cy="6858000"/>
          </a:xfrm>
          <a:prstGeom prst="rect">
            <a:avLst/>
          </a:prstGeom>
          <a:gradFill>
            <a:gsLst>
              <a:gs pos="64000">
                <a:srgbClr val="000000">
                  <a:alpha val="28000"/>
                </a:srgbClr>
              </a:gs>
              <a:gs pos="38000">
                <a:srgbClr val="000000">
                  <a:alpha val="5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
            <a:extLst>
              <a:ext uri="{FF2B5EF4-FFF2-40B4-BE49-F238E27FC236}">
                <a16:creationId xmlns:a16="http://schemas.microsoft.com/office/drawing/2014/main" id="{B2C5B3D9-BD48-7E7C-D38F-A24CEF92AE8F}"/>
              </a:ext>
            </a:extLst>
          </p:cNvPr>
          <p:cNvSpPr>
            <a:spLocks noGrp="1"/>
          </p:cNvSpPr>
          <p:nvPr>
            <p:ph type="title"/>
          </p:nvPr>
        </p:nvSpPr>
        <p:spPr>
          <a:xfrm>
            <a:off x="623887" y="658801"/>
            <a:ext cx="6517142" cy="862024"/>
          </a:xfrm>
        </p:spPr>
        <p:txBody>
          <a:bodyPr/>
          <a:lstStyle/>
          <a:p>
            <a:r>
              <a:rPr lang="en-US" dirty="0" err="1">
                <a:solidFill>
                  <a:schemeClr val="bg1"/>
                </a:solidFill>
              </a:rPr>
              <a:t>smarte</a:t>
            </a:r>
            <a:r>
              <a:rPr lang="et-EE" dirty="0"/>
              <a:t>r</a:t>
            </a:r>
            <a:r>
              <a:rPr lang="en-US" dirty="0">
                <a:solidFill>
                  <a:schemeClr val="bg1"/>
                </a:solidFill>
              </a:rPr>
              <a:t> together</a:t>
            </a:r>
            <a:endParaRPr lang="en-US" dirty="0"/>
          </a:p>
        </p:txBody>
      </p:sp>
      <p:sp>
        <p:nvSpPr>
          <p:cNvPr id="4" name="Text Placeholder 3">
            <a:extLst>
              <a:ext uri="{FF2B5EF4-FFF2-40B4-BE49-F238E27FC236}">
                <a16:creationId xmlns:a16="http://schemas.microsoft.com/office/drawing/2014/main" id="{A8A11C9C-D579-0807-B113-6EB9CFF45A03}"/>
              </a:ext>
            </a:extLst>
          </p:cNvPr>
          <p:cNvSpPr>
            <a:spLocks noGrp="1"/>
          </p:cNvSpPr>
          <p:nvPr>
            <p:ph type="body" sz="quarter" idx="11"/>
          </p:nvPr>
        </p:nvSpPr>
        <p:spPr>
          <a:xfrm>
            <a:off x="623887" y="1520825"/>
            <a:ext cx="4824413" cy="1908175"/>
          </a:xfrm>
        </p:spPr>
        <p:txBody>
          <a:bodyPr/>
          <a:lstStyle/>
          <a:p>
            <a:r>
              <a:rPr lang="et-EE" dirty="0">
                <a:solidFill>
                  <a:schemeClr val="bg1"/>
                </a:solidFill>
              </a:rPr>
              <a:t>let’s keep in touch!</a:t>
            </a:r>
          </a:p>
        </p:txBody>
      </p:sp>
      <p:sp>
        <p:nvSpPr>
          <p:cNvPr id="5" name="Text Placeholder 4">
            <a:extLst>
              <a:ext uri="{FF2B5EF4-FFF2-40B4-BE49-F238E27FC236}">
                <a16:creationId xmlns:a16="http://schemas.microsoft.com/office/drawing/2014/main" id="{753C60EB-517F-91BD-70D5-68638B0FFC98}"/>
              </a:ext>
            </a:extLst>
          </p:cNvPr>
          <p:cNvSpPr>
            <a:spLocks noGrp="1"/>
          </p:cNvSpPr>
          <p:nvPr>
            <p:ph type="body" sz="quarter" idx="12"/>
          </p:nvPr>
        </p:nvSpPr>
        <p:spPr/>
        <p:txBody>
          <a:bodyPr/>
          <a:lstStyle/>
          <a:p>
            <a:pPr marL="0" indent="0">
              <a:buNone/>
            </a:pPr>
            <a:r>
              <a:rPr lang="en-US" dirty="0"/>
              <a:t>sign up to our newsletter and follow us:</a:t>
            </a:r>
          </a:p>
          <a:p>
            <a:pPr marL="0" indent="0">
              <a:buNone/>
            </a:pPr>
            <a:r>
              <a:rPr lang="en-US" dirty="0"/>
              <a:t>                  e-Estonia</a:t>
            </a:r>
          </a:p>
          <a:p>
            <a:pPr marL="0" indent="0">
              <a:buNone/>
            </a:pPr>
            <a:endParaRPr lang="en-US" dirty="0"/>
          </a:p>
          <a:p>
            <a:pPr marL="0" indent="0">
              <a:buNone/>
            </a:pPr>
            <a:r>
              <a:rPr lang="en-US" dirty="0" err="1"/>
              <a:t>e-estonia@e</a:t>
            </a:r>
            <a:r>
              <a:rPr lang="et-EE" dirty="0" err="1"/>
              <a:t>is</a:t>
            </a:r>
            <a:r>
              <a:rPr lang="en-US" dirty="0"/>
              <a:t>.ee</a:t>
            </a:r>
          </a:p>
        </p:txBody>
      </p:sp>
      <p:sp>
        <p:nvSpPr>
          <p:cNvPr id="6" name="Text Placeholder 5">
            <a:extLst>
              <a:ext uri="{FF2B5EF4-FFF2-40B4-BE49-F238E27FC236}">
                <a16:creationId xmlns:a16="http://schemas.microsoft.com/office/drawing/2014/main" id="{C1320D13-D5FA-B0A4-CE83-9898DFC25864}"/>
              </a:ext>
            </a:extLst>
          </p:cNvPr>
          <p:cNvSpPr>
            <a:spLocks noGrp="1"/>
          </p:cNvSpPr>
          <p:nvPr>
            <p:ph type="body" sz="quarter" idx="14"/>
          </p:nvPr>
        </p:nvSpPr>
        <p:spPr/>
        <p:txBody>
          <a:bodyPr/>
          <a:lstStyle/>
          <a:p>
            <a:r>
              <a:rPr lang="en-US" dirty="0"/>
              <a:t>© </a:t>
            </a:r>
            <a:r>
              <a:rPr lang="en-US" dirty="0" err="1"/>
              <a:t>Aivo</a:t>
            </a:r>
            <a:r>
              <a:rPr lang="en-US" dirty="0"/>
              <a:t> </a:t>
            </a:r>
            <a:r>
              <a:rPr lang="en-US" dirty="0" err="1"/>
              <a:t>Oblikas</a:t>
            </a:r>
            <a:endParaRPr lang="en-US" dirty="0"/>
          </a:p>
        </p:txBody>
      </p:sp>
      <p:pic>
        <p:nvPicPr>
          <p:cNvPr id="8" name="Graphic 7">
            <a:extLst>
              <a:ext uri="{FF2B5EF4-FFF2-40B4-BE49-F238E27FC236}">
                <a16:creationId xmlns:a16="http://schemas.microsoft.com/office/drawing/2014/main" id="{3CF58465-D711-F234-D895-31F03646C2BD}"/>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007" y="5352551"/>
            <a:ext cx="228600" cy="228600"/>
          </a:xfrm>
          <a:prstGeom prst="rect">
            <a:avLst/>
          </a:prstGeom>
        </p:spPr>
      </p:pic>
      <p:pic>
        <p:nvPicPr>
          <p:cNvPr id="12" name="Graphic 11">
            <a:extLst>
              <a:ext uri="{FF2B5EF4-FFF2-40B4-BE49-F238E27FC236}">
                <a16:creationId xmlns:a16="http://schemas.microsoft.com/office/drawing/2014/main" id="{4F8B3A66-9C39-95D9-E9C4-0997151A75BA}"/>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7194" y="5352551"/>
            <a:ext cx="228600" cy="228600"/>
          </a:xfrm>
          <a:prstGeom prst="rect">
            <a:avLst/>
          </a:prstGeom>
        </p:spPr>
      </p:pic>
      <p:pic>
        <p:nvPicPr>
          <p:cNvPr id="13" name="Graphic 12">
            <a:extLst>
              <a:ext uri="{FF2B5EF4-FFF2-40B4-BE49-F238E27FC236}">
                <a16:creationId xmlns:a16="http://schemas.microsoft.com/office/drawing/2014/main" id="{CD35EBD5-5A30-A7E9-E3D5-988EFBA5FF6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7842" y="5352551"/>
            <a:ext cx="228600" cy="228600"/>
          </a:xfrm>
          <a:prstGeom prst="rect">
            <a:avLst/>
          </a:prstGeom>
        </p:spPr>
      </p:pic>
    </p:spTree>
    <p:extLst>
      <p:ext uri="{BB962C8B-B14F-4D97-AF65-F5344CB8AC3E}">
        <p14:creationId xmlns:p14="http://schemas.microsoft.com/office/powerpoint/2010/main" val="2672672770"/>
      </p:ext>
    </p:extLst>
  </p:cSld>
  <p:clrMapOvr>
    <a:masterClrMapping/>
  </p:clrMapOvr>
</p:sld>
</file>

<file path=ppt/theme/theme1.xml><?xml version="1.0" encoding="utf-8"?>
<a:theme xmlns:a="http://schemas.openxmlformats.org/drawingml/2006/main" name="Manual_Master">
  <a:themeElements>
    <a:clrScheme name="BrandEstonia">
      <a:dk1>
        <a:srgbClr val="575A5D"/>
      </a:dk1>
      <a:lt1>
        <a:srgbClr val="FFFFFF"/>
      </a:lt1>
      <a:dk2>
        <a:srgbClr val="0000F0"/>
      </a:dk2>
      <a:lt2>
        <a:srgbClr val="BAE6E8"/>
      </a:lt2>
      <a:accent1>
        <a:srgbClr val="000096"/>
      </a:accent1>
      <a:accent2>
        <a:srgbClr val="2E6347"/>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_full_210604.pptx" id="{1706A2D8-61DC-4307-AD92-564EA11C2C67}" vid="{86332A70-2B0F-4D0D-9D0F-47D15719410E}"/>
    </a:ext>
  </a:extLst>
</a:theme>
</file>

<file path=ppt/theme/theme2.xml><?xml version="1.0" encoding="utf-8"?>
<a:theme xmlns:a="http://schemas.openxmlformats.org/drawingml/2006/main" name="🟦 Darkmode ">
  <a:themeElements>
    <a:clrScheme name="Brand Estonia">
      <a:dk1>
        <a:srgbClr val="0000F0"/>
      </a:dk1>
      <a:lt1>
        <a:srgbClr val="F0F1F2"/>
      </a:lt1>
      <a:dk2>
        <a:srgbClr val="323333"/>
      </a:dk2>
      <a:lt2>
        <a:srgbClr val="CFD1D2"/>
      </a:lt2>
      <a:accent1>
        <a:srgbClr val="D7EDE2"/>
      </a:accent1>
      <a:accent2>
        <a:srgbClr val="BAE6E8"/>
      </a:accent2>
      <a:accent3>
        <a:srgbClr val="50DE3D"/>
      </a:accent3>
      <a:accent4>
        <a:srgbClr val="2E6246"/>
      </a:accent4>
      <a:accent5>
        <a:srgbClr val="0061F5"/>
      </a:accent5>
      <a:accent6>
        <a:srgbClr val="000087"/>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108000" tIns="108000" rIns="108000" bIns="108000" rtlCol="0" anchor="ctr">
        <a:normAutofit/>
      </a:bodyPr>
      <a:lstStyle>
        <a:defPPr algn="ctr">
          <a:defRPr dirty="0" smtClean="0">
            <a:solidFill>
              <a:schemeClr val="tx1"/>
            </a:solidFill>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InnovateEstonia-Presentatsioonip6hi (1).pptx" id="{EE030B11-7110-49D0-9570-7A9C7A22AA1D}" vid="{73083E48-69C7-417A-96A8-D4A35C72143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7b6752b-fadc-4d78-aa9e-6d8e111915e9">
      <Terms xmlns="http://schemas.microsoft.com/office/infopath/2007/PartnerControls"/>
    </lcf76f155ced4ddcb4097134ff3c332f>
    <TaxCatchAll xmlns="58360e12-2d23-42d7-855b-9a2c415d7b6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F357CDB6E81F843A786445BFDF1AEF9" ma:contentTypeVersion="16" ma:contentTypeDescription="Create a new document." ma:contentTypeScope="" ma:versionID="c31f2ee7c394dd092a5698b295822d95">
  <xsd:schema xmlns:xsd="http://www.w3.org/2001/XMLSchema" xmlns:xs="http://www.w3.org/2001/XMLSchema" xmlns:p="http://schemas.microsoft.com/office/2006/metadata/properties" xmlns:ns2="67b6752b-fadc-4d78-aa9e-6d8e111915e9" xmlns:ns3="58360e12-2d23-42d7-855b-9a2c415d7b6c" targetNamespace="http://schemas.microsoft.com/office/2006/metadata/properties" ma:root="true" ma:fieldsID="0053eba25e289d09b34712e309ae61f8" ns2:_="" ns3:_="">
    <xsd:import namespace="67b6752b-fadc-4d78-aa9e-6d8e111915e9"/>
    <xsd:import namespace="58360e12-2d23-42d7-855b-9a2c415d7b6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6752b-fadc-4d78-aa9e-6d8e111915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5e437df-4f94-43c5-a0b4-cf172a2ef4b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360e12-2d23-42d7-855b-9a2c415d7b6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ff70003-cc9e-4bb3-89ae-bf5d93ed8a4d}" ma:internalName="TaxCatchAll" ma:showField="CatchAllData" ma:web="58360e12-2d23-42d7-855b-9a2c415d7b6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CD069D-D3BB-4A34-A721-A33B581B708C}">
  <ds:schemaRefs>
    <ds:schemaRef ds:uri="http://schemas.microsoft.com/office/2006/metadata/properties"/>
    <ds:schemaRef ds:uri="http://schemas.microsoft.com/office/infopath/2007/PartnerControls"/>
    <ds:schemaRef ds:uri="67b6752b-fadc-4d78-aa9e-6d8e111915e9"/>
    <ds:schemaRef ds:uri="58360e12-2d23-42d7-855b-9a2c415d7b6c"/>
  </ds:schemaRefs>
</ds:datastoreItem>
</file>

<file path=customXml/itemProps2.xml><?xml version="1.0" encoding="utf-8"?>
<ds:datastoreItem xmlns:ds="http://schemas.openxmlformats.org/officeDocument/2006/customXml" ds:itemID="{65BF4833-2764-449F-B6D6-DAA2764DB375}">
  <ds:schemaRefs>
    <ds:schemaRef ds:uri="http://schemas.microsoft.com/sharepoint/v3/contenttype/forms"/>
  </ds:schemaRefs>
</ds:datastoreItem>
</file>

<file path=customXml/itemProps3.xml><?xml version="1.0" encoding="utf-8"?>
<ds:datastoreItem xmlns:ds="http://schemas.openxmlformats.org/officeDocument/2006/customXml" ds:itemID="{A78E0622-C096-432F-A821-786F912647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b6752b-fadc-4d78-aa9e-6d8e111915e9"/>
    <ds:schemaRef ds:uri="58360e12-2d23-42d7-855b-9a2c415d7b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 template_full_210604</Template>
  <TotalTime>3272</TotalTime>
  <Words>19365</Words>
  <Application>Microsoft Office PowerPoint</Application>
  <PresentationFormat>Widescreen</PresentationFormat>
  <Paragraphs>856</Paragraphs>
  <Slides>27</Slides>
  <Notes>27</Notes>
  <HiddenSlides>1</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27</vt:i4>
      </vt:variant>
    </vt:vector>
  </HeadingPairs>
  <TitlesOfParts>
    <vt:vector size="40" baseType="lpstr">
      <vt:lpstr>Arial</vt:lpstr>
      <vt:lpstr>Aino </vt:lpstr>
      <vt:lpstr>Arial</vt:lpstr>
      <vt:lpstr>Aino</vt:lpstr>
      <vt:lpstr>Aptos</vt:lpstr>
      <vt:lpstr>Calibri</vt:lpstr>
      <vt:lpstr>System Font Regular</vt:lpstr>
      <vt:lpstr>Times New Roman</vt:lpstr>
      <vt:lpstr>Roboto</vt:lpstr>
      <vt:lpstr>Aino Headline</vt:lpstr>
      <vt:lpstr>-apple-system</vt:lpstr>
      <vt:lpstr>Manual_Master</vt:lpstr>
      <vt:lpstr>🟦 Darkmode </vt:lpstr>
      <vt:lpstr>PowerPoint Presentation</vt:lpstr>
      <vt:lpstr>a modest country</vt:lpstr>
      <vt:lpstr>essential</vt:lpstr>
      <vt:lpstr>government institutions</vt:lpstr>
      <vt:lpstr>digital governance</vt:lpstr>
      <vt:lpstr>digital-minded leadership</vt:lpstr>
      <vt:lpstr>legislation principles</vt:lpstr>
      <vt:lpstr>IT financing</vt:lpstr>
      <vt:lpstr>strategic funds</vt:lpstr>
      <vt:lpstr>evolution of digital public services </vt:lpstr>
      <vt:lpstr>electronic ID</vt:lpstr>
      <vt:lpstr>eesti.ee app </vt:lpstr>
      <vt:lpstr>x-road</vt:lpstr>
      <vt:lpstr>three pillars</vt:lpstr>
      <vt:lpstr>cyber security </vt:lpstr>
      <vt:lpstr>cyber security essentials </vt:lpstr>
      <vt:lpstr>main coordination formats</vt:lpstr>
      <vt:lpstr>management of national cyber security </vt:lpstr>
      <vt:lpstr>data embassy </vt:lpstr>
      <vt:lpstr>i-voting</vt:lpstr>
      <vt:lpstr>digital agenda 2035</vt:lpstr>
      <vt:lpstr>Accelerate Estonia</vt:lpstr>
      <vt:lpstr>estonishing future</vt:lpstr>
      <vt:lpstr>PowerPoint Presentation</vt:lpstr>
      <vt:lpstr>success extending across borders</vt:lpstr>
      <vt:lpstr>lessons learned</vt:lpstr>
      <vt:lpstr>smarter together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Erkin Antov</dc:creator>
  <cp:lastModifiedBy>Triin Joasaare</cp:lastModifiedBy>
  <cp:revision>95</cp:revision>
  <dcterms:created xsi:type="dcterms:W3CDTF">2023-11-20T13:33:44Z</dcterms:created>
  <dcterms:modified xsi:type="dcterms:W3CDTF">2026-09-10T19:05:33Z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fb4b128-f229-46dc-9de9-162f60bb5b9b_Enabled">
    <vt:lpwstr>true</vt:lpwstr>
  </property>
  <property fmtid="{D5CDD505-2E9C-101B-9397-08002B2CF9AE}" pid="3" name="MSIP_Label_cfb4b128-f229-46dc-9de9-162f60bb5b9b_SetDate">
    <vt:lpwstr>2024-05-02T18:05:59Z</vt:lpwstr>
  </property>
  <property fmtid="{D5CDD505-2E9C-101B-9397-08002B2CF9AE}" pid="4" name="MSIP_Label_cfb4b128-f229-46dc-9de9-162f60bb5b9b_Method">
    <vt:lpwstr>Standard</vt:lpwstr>
  </property>
  <property fmtid="{D5CDD505-2E9C-101B-9397-08002B2CF9AE}" pid="5" name="MSIP_Label_cfb4b128-f229-46dc-9de9-162f60bb5b9b_Name">
    <vt:lpwstr>Internal</vt:lpwstr>
  </property>
  <property fmtid="{D5CDD505-2E9C-101B-9397-08002B2CF9AE}" pid="6" name="MSIP_Label_cfb4b128-f229-46dc-9de9-162f60bb5b9b_SiteId">
    <vt:lpwstr>3c88e4d0-0f16-4fc9-9c9d-e75d2f2a6adc</vt:lpwstr>
  </property>
  <property fmtid="{D5CDD505-2E9C-101B-9397-08002B2CF9AE}" pid="7" name="MSIP_Label_cfb4b128-f229-46dc-9de9-162f60bb5b9b_ActionId">
    <vt:lpwstr>1fc26481-a276-47df-9b74-bc8e445d6177</vt:lpwstr>
  </property>
  <property fmtid="{D5CDD505-2E9C-101B-9397-08002B2CF9AE}" pid="8" name="MSIP_Label_cfb4b128-f229-46dc-9de9-162f60bb5b9b_ContentBits">
    <vt:lpwstr>0</vt:lpwstr>
  </property>
  <property fmtid="{D5CDD505-2E9C-101B-9397-08002B2CF9AE}" pid="9" name="ContentTypeId">
    <vt:lpwstr>0x0101007F357CDB6E81F843A786445BFDF1AEF9</vt:lpwstr>
  </property>
  <property fmtid="{D5CDD505-2E9C-101B-9397-08002B2CF9AE}" pid="10" name="MediaServiceImageTags">
    <vt:lpwstr/>
  </property>
</Properties>
</file>